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20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682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23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1329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280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945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9445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3482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116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38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39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745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269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059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546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5231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000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B2EF6-BA64-414E-B950-1F70994CE682}" type="datetimeFigureOut">
              <a:rPr lang="sv-SE" smtClean="0"/>
              <a:t>2026-04-13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33CF55A-B540-4D2A-82FE-3EB76B811AA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014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6165-6232-3D7A-73C6-001CA45BE5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438275"/>
            <a:ext cx="8915399" cy="2262781"/>
          </a:xfrm>
        </p:spPr>
        <p:txBody>
          <a:bodyPr>
            <a:normAutofit/>
          </a:bodyPr>
          <a:lstStyle/>
          <a:p>
            <a:r>
              <a:rPr lang="sv-SE" sz="6000" dirty="0"/>
              <a:t>Mjukdelsförändringar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AC9683B-E2EB-330F-75E5-39C731E9C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200525"/>
            <a:ext cx="8915399" cy="2476500"/>
          </a:xfrm>
        </p:spPr>
        <p:txBody>
          <a:bodyPr>
            <a:normAutofit lnSpcReduction="10000"/>
          </a:bodyPr>
          <a:lstStyle/>
          <a:p>
            <a:r>
              <a:rPr lang="sv-SE" sz="2800" dirty="0"/>
              <a:t>Allmänläkardagarna våren 2026</a:t>
            </a:r>
          </a:p>
          <a:p>
            <a:endParaRPr lang="sv-SE" dirty="0"/>
          </a:p>
          <a:p>
            <a:r>
              <a:rPr lang="sv-SE" dirty="0"/>
              <a:t>Yvette Andersson</a:t>
            </a:r>
          </a:p>
          <a:p>
            <a:r>
              <a:rPr lang="sv-SE" dirty="0"/>
              <a:t>Överläkare</a:t>
            </a:r>
          </a:p>
          <a:p>
            <a:r>
              <a:rPr lang="sv-SE" dirty="0"/>
              <a:t>Bröst/plastik- och endokrinsektionen</a:t>
            </a:r>
          </a:p>
          <a:p>
            <a:r>
              <a:rPr lang="sv-SE" dirty="0"/>
              <a:t>Kirurgkliniken Västerås</a:t>
            </a:r>
          </a:p>
        </p:txBody>
      </p:sp>
    </p:spTree>
    <p:extLst>
      <p:ext uri="{BB962C8B-B14F-4D97-AF65-F5344CB8AC3E}">
        <p14:creationId xmlns:p14="http://schemas.microsoft.com/office/powerpoint/2010/main" val="2592448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71678F-0BDF-710E-FEF7-2B32F69CD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Definition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F15008-7982-0007-5E72-4BE0B3A70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Oklar knuta i mjukdelarna på bål eller extremiteter</a:t>
            </a:r>
          </a:p>
        </p:txBody>
      </p:sp>
    </p:spTree>
    <p:extLst>
      <p:ext uri="{BB962C8B-B14F-4D97-AF65-F5344CB8AC3E}">
        <p14:creationId xmlns:p14="http://schemas.microsoft.com/office/powerpoint/2010/main" val="47726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6264E8-2A8D-8433-679D-CECFEAD60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Orsaker –oftast benignt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937AEE8-75B8-6B7C-68A0-53A42E6D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 err="1"/>
              <a:t>Lipom</a:t>
            </a:r>
            <a:r>
              <a:rPr lang="sv-SE" sz="2800" dirty="0"/>
              <a:t>: </a:t>
            </a:r>
            <a:r>
              <a:rPr lang="sv-SE" sz="2800" b="1" dirty="0"/>
              <a:t>absolut vanligast</a:t>
            </a:r>
          </a:p>
          <a:p>
            <a:r>
              <a:rPr lang="sv-SE" sz="2800" dirty="0" err="1"/>
              <a:t>Neurilemmon</a:t>
            </a:r>
            <a:endParaRPr lang="sv-SE" sz="2800" dirty="0"/>
          </a:p>
          <a:p>
            <a:r>
              <a:rPr lang="sv-SE" sz="2800" dirty="0" err="1"/>
              <a:t>Hemangiom</a:t>
            </a:r>
            <a:endParaRPr lang="sv-SE" sz="2800" dirty="0"/>
          </a:p>
          <a:p>
            <a:r>
              <a:rPr lang="sv-SE" sz="2800" dirty="0" err="1"/>
              <a:t>Desmoid</a:t>
            </a:r>
            <a:r>
              <a:rPr lang="sv-SE" sz="2800" dirty="0"/>
              <a:t> tumör</a:t>
            </a:r>
          </a:p>
          <a:p>
            <a:r>
              <a:rPr lang="sv-SE" sz="2800" dirty="0"/>
              <a:t>Med flera…</a:t>
            </a:r>
          </a:p>
        </p:txBody>
      </p:sp>
    </p:spTree>
    <p:extLst>
      <p:ext uri="{BB962C8B-B14F-4D97-AF65-F5344CB8AC3E}">
        <p14:creationId xmlns:p14="http://schemas.microsoft.com/office/powerpoint/2010/main" val="367390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1174A8-CBCC-0A21-4EA4-B4C2B70A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Mjukdelssarkom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5430257-39D2-2137-4235-01412DD44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/>
              <a:t>250-300 personer per år i Sverige</a:t>
            </a:r>
          </a:p>
          <a:p>
            <a:r>
              <a:rPr lang="sv-SE" sz="2800" dirty="0"/>
              <a:t>40 olika </a:t>
            </a:r>
            <a:r>
              <a:rPr lang="sv-SE" sz="2800" dirty="0" err="1"/>
              <a:t>subtyper</a:t>
            </a:r>
            <a:endParaRPr lang="sv-SE" sz="2800" dirty="0"/>
          </a:p>
          <a:p>
            <a:pPr lvl="1"/>
            <a:r>
              <a:rPr lang="sv-SE" sz="2000" dirty="0" err="1"/>
              <a:t>Liposarkom</a:t>
            </a:r>
            <a:r>
              <a:rPr lang="sv-SE" sz="2000" dirty="0"/>
              <a:t>, </a:t>
            </a:r>
            <a:r>
              <a:rPr lang="sv-SE" sz="2000" dirty="0" err="1"/>
              <a:t>leiomyosarkom</a:t>
            </a:r>
            <a:r>
              <a:rPr lang="sv-SE" sz="2000" dirty="0"/>
              <a:t>, </a:t>
            </a:r>
            <a:r>
              <a:rPr lang="sv-SE" sz="2000" dirty="0" err="1"/>
              <a:t>angiosarkom</a:t>
            </a:r>
            <a:r>
              <a:rPr lang="sv-SE" sz="2000" dirty="0"/>
              <a:t>, malign perifer </a:t>
            </a:r>
            <a:r>
              <a:rPr lang="sv-SE" sz="2000" dirty="0" err="1"/>
              <a:t>nervskidetumör</a:t>
            </a:r>
            <a:r>
              <a:rPr lang="sv-SE" sz="2000" dirty="0"/>
              <a:t>, </a:t>
            </a:r>
            <a:r>
              <a:rPr lang="sv-SE" sz="2000" dirty="0" err="1"/>
              <a:t>rabdomyosarkom</a:t>
            </a:r>
            <a:r>
              <a:rPr lang="sv-SE" sz="2000" dirty="0"/>
              <a:t>, </a:t>
            </a:r>
            <a:r>
              <a:rPr lang="sv-SE" sz="2000" dirty="0" err="1"/>
              <a:t>fibrosarkom</a:t>
            </a:r>
            <a:r>
              <a:rPr lang="sv-SE" sz="2000" dirty="0"/>
              <a:t>, odifferentierat </a:t>
            </a:r>
            <a:r>
              <a:rPr lang="sv-SE" sz="2000" dirty="0" err="1"/>
              <a:t>pleomorft</a:t>
            </a:r>
            <a:r>
              <a:rPr lang="sv-SE" sz="2000" dirty="0"/>
              <a:t> sarkom (malignt fibröst </a:t>
            </a:r>
            <a:r>
              <a:rPr lang="sv-SE" sz="2000" dirty="0" err="1"/>
              <a:t>histiocytom</a:t>
            </a:r>
            <a:r>
              <a:rPr lang="sv-SE" sz="2000" dirty="0"/>
              <a:t>) med flera</a:t>
            </a:r>
          </a:p>
        </p:txBody>
      </p:sp>
    </p:spTree>
    <p:extLst>
      <p:ext uri="{BB962C8B-B14F-4D97-AF65-F5344CB8AC3E}">
        <p14:creationId xmlns:p14="http://schemas.microsoft.com/office/powerpoint/2010/main" val="1812071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4632E-88B9-CDFB-86A4-215A13D2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685551-5BAF-E858-6B7D-23DC4631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Mjukdelssarkom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6A8FF86-E02F-767D-47F5-02207C1EC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Graderas från låggradigt till höggradigt maligna</a:t>
            </a:r>
          </a:p>
          <a:p>
            <a:r>
              <a:rPr lang="sv-SE" sz="2800" dirty="0"/>
              <a:t>Kirurgi, cytostatika, strålbehandling, antikroppar</a:t>
            </a:r>
          </a:p>
          <a:p>
            <a:r>
              <a:rPr lang="sv-SE" sz="2800" dirty="0"/>
              <a:t>Varierande prognos (10-årsöverlevnad 55-60%)</a:t>
            </a:r>
          </a:p>
        </p:txBody>
      </p:sp>
    </p:spTree>
    <p:extLst>
      <p:ext uri="{BB962C8B-B14F-4D97-AF65-F5344CB8AC3E}">
        <p14:creationId xmlns:p14="http://schemas.microsoft.com/office/powerpoint/2010/main" val="4069026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B35014-62BB-E7C6-405D-43BCCDAEE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Utredning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CE1461-E8F4-B968-91DB-02CB8B949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/>
              <a:t>Ultraljud inte tillförlitligt</a:t>
            </a:r>
          </a:p>
          <a:p>
            <a:r>
              <a:rPr lang="sv-SE" sz="2800" dirty="0"/>
              <a:t>MR</a:t>
            </a:r>
          </a:p>
          <a:p>
            <a:pPr lvl="1"/>
            <a:r>
              <a:rPr lang="sv-SE" sz="2000" dirty="0"/>
              <a:t>Indikationer: &gt;5 cm och/eller </a:t>
            </a:r>
            <a:r>
              <a:rPr lang="sv-SE" sz="2000" dirty="0" err="1"/>
              <a:t>subfasciellt</a:t>
            </a:r>
            <a:endParaRPr lang="sv-SE" sz="2000" dirty="0"/>
          </a:p>
          <a:p>
            <a:pPr lvl="1"/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0C5BD40-6579-D826-CA6C-0956E2E5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65" t="13860" r="33361" b="31519"/>
          <a:stretch>
            <a:fillRect/>
          </a:stretch>
        </p:blipFill>
        <p:spPr>
          <a:xfrm>
            <a:off x="3990976" y="3590925"/>
            <a:ext cx="39052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0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49ED14-B008-FB72-AFEC-348A0B24C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Vad gör vi?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4F00BB-BD82-F30E-32C4-CFD0B1FF6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MR</a:t>
            </a:r>
          </a:p>
          <a:p>
            <a:r>
              <a:rPr lang="sv-SE" sz="2800" dirty="0"/>
              <a:t>Kontakt med Sarkomcentrum, Karolinska Sjukhuset, Solna</a:t>
            </a:r>
          </a:p>
        </p:txBody>
      </p:sp>
    </p:spTree>
    <p:extLst>
      <p:ext uri="{BB962C8B-B14F-4D97-AF65-F5344CB8AC3E}">
        <p14:creationId xmlns:p14="http://schemas.microsoft.com/office/powerpoint/2010/main" val="1723464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D38685-F586-5952-B8B9-12805D1DE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4800" dirty="0"/>
              <a:t>Medskick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FC04FB-0DB9-72CB-0C53-B8AE3078E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800" dirty="0"/>
              <a:t>Sarkom mycket ovanligt</a:t>
            </a:r>
          </a:p>
          <a:p>
            <a:r>
              <a:rPr lang="sv-SE" sz="2800" dirty="0"/>
              <a:t>Vid mindre förändringar kan man avvakta och se om det växer på sig</a:t>
            </a:r>
          </a:p>
          <a:p>
            <a:r>
              <a:rPr lang="sv-SE" sz="2800" dirty="0"/>
              <a:t>Mätning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1DA8C31-DD08-A860-D820-02C27F03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27" t="12226" r="32189" b="22502"/>
          <a:stretch>
            <a:fillRect/>
          </a:stretch>
        </p:blipFill>
        <p:spPr>
          <a:xfrm>
            <a:off x="5328516" y="4022411"/>
            <a:ext cx="25717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111FDA3-0FD5-AC94-8311-02E2DA3D8A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CE169C1-5881-AE73-2D2C-72A0C5E543AB}"/>
              </a:ext>
            </a:extLst>
          </p:cNvPr>
          <p:cNvSpPr txBox="1"/>
          <p:nvPr/>
        </p:nvSpPr>
        <p:spPr>
          <a:xfrm>
            <a:off x="7102764" y="2706255"/>
            <a:ext cx="2390398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endParaRPr lang="sv-SE" sz="1600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sv-SE" sz="4800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sv-SE" sz="4800" dirty="0">
                <a:solidFill>
                  <a:schemeClr val="accent4">
                    <a:lumMod val="50000"/>
                  </a:schemeClr>
                </a:solidFill>
                <a:latin typeface="Britannic Bold" panose="020B0903060703020204" pitchFamily="34" charset="0"/>
              </a:rPr>
              <a:t>Tack!</a:t>
            </a:r>
            <a:r>
              <a:rPr lang="sv-SE" sz="4800" dirty="0">
                <a:solidFill>
                  <a:schemeClr val="accent4">
                    <a:lumMod val="50000"/>
                  </a:schemeClr>
                </a:solidFill>
              </a:rPr>
              <a:t>  </a:t>
            </a:r>
          </a:p>
          <a:p>
            <a:endParaRPr lang="sv-SE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2716"/>
      </p:ext>
    </p:extLst>
  </p:cSld>
  <p:clrMapOvr>
    <a:masterClrMapping/>
  </p:clrMapOvr>
</p:sld>
</file>

<file path=ppt/theme/theme1.xml><?xml version="1.0" encoding="utf-8"?>
<a:theme xmlns:a="http://schemas.openxmlformats.org/drawingml/2006/main" name="Slinga">
  <a:themeElements>
    <a:clrScheme name="Slin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n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n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</TotalTime>
  <Words>140</Words>
  <Application>Microsoft Office PowerPoint</Application>
  <PresentationFormat>Bredbild</PresentationFormat>
  <Paragraphs>36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Britannic Bold</vt:lpstr>
      <vt:lpstr>Century Gothic</vt:lpstr>
      <vt:lpstr>Wingdings 3</vt:lpstr>
      <vt:lpstr>Slinga</vt:lpstr>
      <vt:lpstr>Mjukdelsförändringar</vt:lpstr>
      <vt:lpstr>Definition</vt:lpstr>
      <vt:lpstr>Orsaker –oftast benignt</vt:lpstr>
      <vt:lpstr>Mjukdelssarkom</vt:lpstr>
      <vt:lpstr>Mjukdelssarkom</vt:lpstr>
      <vt:lpstr>Utredning</vt:lpstr>
      <vt:lpstr>Vad gör vi?</vt:lpstr>
      <vt:lpstr>Medskick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Yvette Andersson</dc:creator>
  <cp:lastModifiedBy>Yvette Andersson</cp:lastModifiedBy>
  <cp:revision>10</cp:revision>
  <dcterms:created xsi:type="dcterms:W3CDTF">2026-04-13T15:39:18Z</dcterms:created>
  <dcterms:modified xsi:type="dcterms:W3CDTF">2026-04-13T16:50:36Z</dcterms:modified>
</cp:coreProperties>
</file>