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5" r:id="rId4"/>
    <p:sldId id="266" r:id="rId5"/>
    <p:sldId id="267" r:id="rId6"/>
    <p:sldId id="268" r:id="rId7"/>
    <p:sldId id="269" r:id="rId8"/>
    <p:sldId id="271" r:id="rId9"/>
    <p:sldId id="270" r:id="rId10"/>
    <p:sldId id="272" r:id="rId11"/>
    <p:sldId id="273" r:id="rId12"/>
    <p:sldId id="274" r:id="rId13"/>
    <p:sldId id="275" r:id="rId14"/>
    <p:sldId id="277" r:id="rId15"/>
    <p:sldId id="278" r:id="rId16"/>
    <p:sldId id="285" r:id="rId17"/>
    <p:sldId id="286" r:id="rId18"/>
    <p:sldId id="276" r:id="rId19"/>
    <p:sldId id="259" r:id="rId20"/>
    <p:sldId id="260" r:id="rId21"/>
    <p:sldId id="264" r:id="rId22"/>
    <p:sldId id="279" r:id="rId23"/>
    <p:sldId id="280" r:id="rId24"/>
    <p:sldId id="281" r:id="rId25"/>
    <p:sldId id="282" r:id="rId26"/>
    <p:sldId id="283"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E8D1F72E-AA11-442A-BC76-E94C2AEAF652}">
          <p14:sldIdLst>
            <p14:sldId id="256"/>
            <p14:sldId id="257"/>
            <p14:sldId id="265"/>
            <p14:sldId id="266"/>
            <p14:sldId id="267"/>
            <p14:sldId id="268"/>
            <p14:sldId id="269"/>
          </p14:sldIdLst>
        </p14:section>
        <p14:section name="Namnlöst avsnitt" id="{92746519-3B29-4F66-81E1-A7293596903C}">
          <p14:sldIdLst>
            <p14:sldId id="271"/>
            <p14:sldId id="270"/>
            <p14:sldId id="272"/>
            <p14:sldId id="273"/>
            <p14:sldId id="274"/>
            <p14:sldId id="275"/>
            <p14:sldId id="277"/>
            <p14:sldId id="278"/>
            <p14:sldId id="285"/>
            <p14:sldId id="286"/>
            <p14:sldId id="276"/>
            <p14:sldId id="259"/>
            <p14:sldId id="260"/>
            <p14:sldId id="264"/>
            <p14:sldId id="279"/>
            <p14:sldId id="280"/>
            <p14:sldId id="281"/>
            <p14:sldId id="282"/>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762" y="60"/>
      </p:cViewPr>
      <p:guideLst/>
    </p:cSldViewPr>
  </p:slideViewPr>
  <p:notesTextViewPr>
    <p:cViewPr>
      <p:scale>
        <a:sx n="1" d="1"/>
        <a:sy n="1" d="1"/>
      </p:scale>
      <p:origin x="0" y="0"/>
    </p:cViewPr>
  </p:notesTextViewPr>
  <p:sorterViewPr>
    <p:cViewPr>
      <p:scale>
        <a:sx n="100" d="100"/>
        <a:sy n="100" d="100"/>
      </p:scale>
      <p:origin x="0" y="-21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a Weice" userId="c895a3fd-595f-4319-aae9-3831200b4864" providerId="ADAL" clId="{7CA306D8-8456-4CB1-849E-FC172CC74BA4}"/>
    <pc:docChg chg="custSel modSld">
      <pc:chgData name="Brua Weice" userId="c895a3fd-595f-4319-aae9-3831200b4864" providerId="ADAL" clId="{7CA306D8-8456-4CB1-849E-FC172CC74BA4}" dt="2026-04-28T13:26:18.470" v="40" actId="27636"/>
      <pc:docMkLst>
        <pc:docMk/>
      </pc:docMkLst>
      <pc:sldChg chg="modSp mod">
        <pc:chgData name="Brua Weice" userId="c895a3fd-595f-4319-aae9-3831200b4864" providerId="ADAL" clId="{7CA306D8-8456-4CB1-849E-FC172CC74BA4}" dt="2026-04-28T13:26:18.470" v="40" actId="27636"/>
        <pc:sldMkLst>
          <pc:docMk/>
          <pc:sldMk cId="1826277548" sldId="256"/>
        </pc:sldMkLst>
        <pc:spChg chg="mod">
          <ac:chgData name="Brua Weice" userId="c895a3fd-595f-4319-aae9-3831200b4864" providerId="ADAL" clId="{7CA306D8-8456-4CB1-849E-FC172CC74BA4}" dt="2026-04-28T13:26:18.470" v="40" actId="27636"/>
          <ac:spMkLst>
            <pc:docMk/>
            <pc:sldMk cId="1826277548" sldId="256"/>
            <ac:spMk id="3" creationId="{A3780AEF-B905-4A3C-BA9C-DCEC4A28F849}"/>
          </ac:spMkLst>
        </pc:spChg>
      </pc:sldChg>
    </pc:docChg>
  </pc:docChgLst>
  <pc:docChgLst>
    <pc:chgData name="Brua Weice" userId="c895a3fd-595f-4319-aae9-3831200b4864" providerId="ADAL" clId="{48D881EC-BCC4-4B50-BF09-CF73D886EB47}"/>
    <pc:docChg chg="custSel addSld delSld modSld delSection modSection">
      <pc:chgData name="Brua Weice" userId="c895a3fd-595f-4319-aae9-3831200b4864" providerId="ADAL" clId="{48D881EC-BCC4-4B50-BF09-CF73D886EB47}" dt="2026-04-15T17:23:46.924" v="253" actId="20577"/>
      <pc:docMkLst>
        <pc:docMk/>
      </pc:docMkLst>
      <pc:sldChg chg="modSp mod">
        <pc:chgData name="Brua Weice" userId="c895a3fd-595f-4319-aae9-3831200b4864" providerId="ADAL" clId="{48D881EC-BCC4-4B50-BF09-CF73D886EB47}" dt="2026-04-15T17:23:46.924" v="253" actId="20577"/>
        <pc:sldMkLst>
          <pc:docMk/>
          <pc:sldMk cId="1826277548" sldId="256"/>
        </pc:sldMkLst>
        <pc:graphicFrameChg chg="modGraphic">
          <ac:chgData name="Brua Weice" userId="c895a3fd-595f-4319-aae9-3831200b4864" providerId="ADAL" clId="{48D881EC-BCC4-4B50-BF09-CF73D886EB47}" dt="2026-04-15T17:23:46.924" v="253" actId="20577"/>
          <ac:graphicFrameMkLst>
            <pc:docMk/>
            <pc:sldMk cId="1826277548" sldId="256"/>
            <ac:graphicFrameMk id="5" creationId="{00000000-0000-0000-0000-000000000000}"/>
          </ac:graphicFrameMkLst>
        </pc:graphicFrameChg>
      </pc:sldChg>
      <pc:sldChg chg="addSp modSp mod">
        <pc:chgData name="Brua Weice" userId="c895a3fd-595f-4319-aae9-3831200b4864" providerId="ADAL" clId="{48D881EC-BCC4-4B50-BF09-CF73D886EB47}" dt="2026-04-15T16:43:32.855" v="25" actId="14100"/>
        <pc:sldMkLst>
          <pc:docMk/>
          <pc:sldMk cId="4019682455" sldId="259"/>
        </pc:sldMkLst>
        <pc:spChg chg="add mod">
          <ac:chgData name="Brua Weice" userId="c895a3fd-595f-4319-aae9-3831200b4864" providerId="ADAL" clId="{48D881EC-BCC4-4B50-BF09-CF73D886EB47}" dt="2026-04-15T16:43:32.855" v="25" actId="14100"/>
          <ac:spMkLst>
            <pc:docMk/>
            <pc:sldMk cId="4019682455" sldId="259"/>
            <ac:spMk id="8" creationId="{6BE6775A-06B1-917D-4639-588E5D04710B}"/>
          </ac:spMkLst>
        </pc:spChg>
      </pc:sldChg>
      <pc:sldChg chg="modSp">
        <pc:chgData name="Brua Weice" userId="c895a3fd-595f-4319-aae9-3831200b4864" providerId="ADAL" clId="{48D881EC-BCC4-4B50-BF09-CF73D886EB47}" dt="2026-04-15T16:06:50.298" v="6" actId="20577"/>
        <pc:sldMkLst>
          <pc:docMk/>
          <pc:sldMk cId="210080598" sldId="265"/>
        </pc:sldMkLst>
        <pc:spChg chg="mod">
          <ac:chgData name="Brua Weice" userId="c895a3fd-595f-4319-aae9-3831200b4864" providerId="ADAL" clId="{48D881EC-BCC4-4B50-BF09-CF73D886EB47}" dt="2026-04-15T16:06:50.298" v="6" actId="20577"/>
          <ac:spMkLst>
            <pc:docMk/>
            <pc:sldMk cId="210080598" sldId="265"/>
            <ac:spMk id="3" creationId="{00000000-0000-0000-0000-000000000000}"/>
          </ac:spMkLst>
        </pc:spChg>
      </pc:sldChg>
      <pc:sldChg chg="modSp mod">
        <pc:chgData name="Brua Weice" userId="c895a3fd-595f-4319-aae9-3831200b4864" providerId="ADAL" clId="{48D881EC-BCC4-4B50-BF09-CF73D886EB47}" dt="2026-04-15T16:41:53.600" v="12" actId="14100"/>
        <pc:sldMkLst>
          <pc:docMk/>
          <pc:sldMk cId="57748845" sldId="276"/>
        </pc:sldMkLst>
        <pc:picChg chg="mod">
          <ac:chgData name="Brua Weice" userId="c895a3fd-595f-4319-aae9-3831200b4864" providerId="ADAL" clId="{48D881EC-BCC4-4B50-BF09-CF73D886EB47}" dt="2026-04-15T16:41:53.600" v="12" actId="14100"/>
          <ac:picMkLst>
            <pc:docMk/>
            <pc:sldMk cId="57748845" sldId="276"/>
            <ac:picMk id="3" creationId="{00000000-0000-0000-0000-000000000000}"/>
          </ac:picMkLst>
        </pc:picChg>
      </pc:sldChg>
      <pc:sldChg chg="addSp delSp modSp new mod">
        <pc:chgData name="Brua Weice" userId="c895a3fd-595f-4319-aae9-3831200b4864" providerId="ADAL" clId="{48D881EC-BCC4-4B50-BF09-CF73D886EB47}" dt="2026-04-15T17:00:27.247" v="218" actId="20577"/>
        <pc:sldMkLst>
          <pc:docMk/>
          <pc:sldMk cId="1664820203" sldId="285"/>
        </pc:sldMkLst>
        <pc:spChg chg="mod">
          <ac:chgData name="Brua Weice" userId="c895a3fd-595f-4319-aae9-3831200b4864" providerId="ADAL" clId="{48D881EC-BCC4-4B50-BF09-CF73D886EB47}" dt="2026-04-15T17:00:27.247" v="218" actId="20577"/>
          <ac:spMkLst>
            <pc:docMk/>
            <pc:sldMk cId="1664820203" sldId="285"/>
            <ac:spMk id="2" creationId="{7C7F8C67-D262-C5FF-C712-975841944668}"/>
          </ac:spMkLst>
        </pc:spChg>
        <pc:spChg chg="add mod">
          <ac:chgData name="Brua Weice" userId="c895a3fd-595f-4319-aae9-3831200b4864" providerId="ADAL" clId="{48D881EC-BCC4-4B50-BF09-CF73D886EB47}" dt="2026-04-15T16:57:22.620" v="171" actId="20577"/>
          <ac:spMkLst>
            <pc:docMk/>
            <pc:sldMk cId="1664820203" sldId="285"/>
            <ac:spMk id="8" creationId="{48FBD9DE-CF58-3D2D-40D8-E665C84ADF19}"/>
          </ac:spMkLst>
        </pc:spChg>
        <pc:spChg chg="add mod">
          <ac:chgData name="Brua Weice" userId="c895a3fd-595f-4319-aae9-3831200b4864" providerId="ADAL" clId="{48D881EC-BCC4-4B50-BF09-CF73D886EB47}" dt="2026-04-15T16:58:38.754" v="178" actId="20577"/>
          <ac:spMkLst>
            <pc:docMk/>
            <pc:sldMk cId="1664820203" sldId="285"/>
            <ac:spMk id="9" creationId="{8FBD0A0C-6E83-0BA7-C390-404ECFF604B2}"/>
          </ac:spMkLst>
        </pc:spChg>
        <pc:spChg chg="add mod">
          <ac:chgData name="Brua Weice" userId="c895a3fd-595f-4319-aae9-3831200b4864" providerId="ADAL" clId="{48D881EC-BCC4-4B50-BF09-CF73D886EB47}" dt="2026-04-15T16:59:22.531" v="186" actId="1076"/>
          <ac:spMkLst>
            <pc:docMk/>
            <pc:sldMk cId="1664820203" sldId="285"/>
            <ac:spMk id="10" creationId="{AB74CA28-45B2-D101-0AE7-6CA1A70DF50C}"/>
          </ac:spMkLst>
        </pc:spChg>
        <pc:spChg chg="add mod">
          <ac:chgData name="Brua Weice" userId="c895a3fd-595f-4319-aae9-3831200b4864" providerId="ADAL" clId="{48D881EC-BCC4-4B50-BF09-CF73D886EB47}" dt="2026-04-15T16:59:57.418" v="195" actId="20577"/>
          <ac:spMkLst>
            <pc:docMk/>
            <pc:sldMk cId="1664820203" sldId="285"/>
            <ac:spMk id="11" creationId="{AE885586-555E-B3A2-BC62-F4CC86E97065}"/>
          </ac:spMkLst>
        </pc:spChg>
        <pc:spChg chg="add mod">
          <ac:chgData name="Brua Weice" userId="c895a3fd-595f-4319-aae9-3831200b4864" providerId="ADAL" clId="{48D881EC-BCC4-4B50-BF09-CF73D886EB47}" dt="2026-04-15T16:56:59.745" v="168" actId="20577"/>
          <ac:spMkLst>
            <pc:docMk/>
            <pc:sldMk cId="1664820203" sldId="285"/>
            <ac:spMk id="12" creationId="{9D369A6F-DD34-2331-3767-8EA9022E8601}"/>
          </ac:spMkLst>
        </pc:spChg>
        <pc:picChg chg="add mod">
          <ac:chgData name="Brua Weice" userId="c895a3fd-595f-4319-aae9-3831200b4864" providerId="ADAL" clId="{48D881EC-BCC4-4B50-BF09-CF73D886EB47}" dt="2026-04-15T16:58:19.640" v="173" actId="1076"/>
          <ac:picMkLst>
            <pc:docMk/>
            <pc:sldMk cId="1664820203" sldId="285"/>
            <ac:picMk id="7" creationId="{6DBFE5E8-4C67-B4F2-C308-548FA69FF9C1}"/>
          </ac:picMkLst>
        </pc:picChg>
      </pc:sldChg>
      <pc:sldChg chg="addSp delSp modSp new mod">
        <pc:chgData name="Brua Weice" userId="c895a3fd-595f-4319-aae9-3831200b4864" providerId="ADAL" clId="{48D881EC-BCC4-4B50-BF09-CF73D886EB47}" dt="2026-04-15T17:22:14.410" v="250" actId="14100"/>
        <pc:sldMkLst>
          <pc:docMk/>
          <pc:sldMk cId="2644575878" sldId="286"/>
        </pc:sldMkLst>
        <pc:spChg chg="mod">
          <ac:chgData name="Brua Weice" userId="c895a3fd-595f-4319-aae9-3831200b4864" providerId="ADAL" clId="{48D881EC-BCC4-4B50-BF09-CF73D886EB47}" dt="2026-04-15T17:20:53.899" v="243" actId="20577"/>
          <ac:spMkLst>
            <pc:docMk/>
            <pc:sldMk cId="2644575878" sldId="286"/>
            <ac:spMk id="2" creationId="{1B6FBC41-3088-0B95-82A0-FFCBA1C4D4CD}"/>
          </ac:spMkLst>
        </pc:spChg>
        <pc:picChg chg="add mod">
          <ac:chgData name="Brua Weice" userId="c895a3fd-595f-4319-aae9-3831200b4864" providerId="ADAL" clId="{48D881EC-BCC4-4B50-BF09-CF73D886EB47}" dt="2026-04-15T17:22:14.410" v="250" actId="14100"/>
          <ac:picMkLst>
            <pc:docMk/>
            <pc:sldMk cId="2644575878" sldId="286"/>
            <ac:picMk id="4" creationId="{D9312B51-6E9C-C205-847D-2CAD81FE0D17}"/>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7AD7EB-2A8C-4B03-B26E-A31EBD12A4B3}"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sv-SE"/>
        </a:p>
      </dgm:t>
    </dgm:pt>
    <dgm:pt modelId="{BA311C7C-EF0A-4C52-B6B2-D8F525952253}">
      <dgm:prSet phldrT="[Text]" custT="1"/>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dgm:spPr>
      <dgm:t>
        <a:bodyPr/>
        <a:lstStyle/>
        <a:p>
          <a:r>
            <a:rPr lang="sv-SE" sz="2800" dirty="0"/>
            <a:t>EDS</a:t>
          </a:r>
        </a:p>
      </dgm:t>
    </dgm:pt>
    <dgm:pt modelId="{94D09EE5-2752-43B9-8271-44F441E8D530}" type="parTrans" cxnId="{92843FB3-4BA9-4D14-97EE-5E18A2377EAF}">
      <dgm:prSet/>
      <dgm:spPr/>
      <dgm:t>
        <a:bodyPr/>
        <a:lstStyle/>
        <a:p>
          <a:endParaRPr lang="sv-SE"/>
        </a:p>
      </dgm:t>
    </dgm:pt>
    <dgm:pt modelId="{3A9D5CC5-710C-47A6-A3C4-7F172802A798}" type="sibTrans" cxnId="{92843FB3-4BA9-4D14-97EE-5E18A2377EAF}">
      <dgm:prSet/>
      <dgm:spPr/>
      <dgm:t>
        <a:bodyPr/>
        <a:lstStyle/>
        <a:p>
          <a:endParaRPr lang="sv-SE"/>
        </a:p>
      </dgm:t>
    </dgm:pt>
    <dgm:pt modelId="{93E65356-F201-49D8-9036-F44CBAB5CCD3}">
      <dgm:prSet phldrT="[Text]" custT="1"/>
      <dgm:spPr>
        <a:gradFill flip="none" rotWithShape="0">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dgm:spPr>
      <dgm:t>
        <a:bodyPr/>
        <a:lstStyle/>
        <a:p>
          <a:r>
            <a:rPr lang="sv-SE" sz="1800" dirty="0"/>
            <a:t>hEDS</a:t>
          </a:r>
        </a:p>
      </dgm:t>
    </dgm:pt>
    <dgm:pt modelId="{427CA74F-058B-4B7C-8E9D-7CA8B1337376}" type="parTrans" cxnId="{C8CC0362-D6AD-47E1-85C0-2CE74DD2F9B7}">
      <dgm:prSet/>
      <dgm:spPr/>
      <dgm:t>
        <a:bodyPr/>
        <a:lstStyle/>
        <a:p>
          <a:endParaRPr lang="sv-SE"/>
        </a:p>
      </dgm:t>
    </dgm:pt>
    <dgm:pt modelId="{A8D6E06E-3561-4B9A-9A51-7A057D061706}" type="sibTrans" cxnId="{C8CC0362-D6AD-47E1-85C0-2CE74DD2F9B7}">
      <dgm:prSet/>
      <dgm:spPr/>
      <dgm:t>
        <a:bodyPr/>
        <a:lstStyle/>
        <a:p>
          <a:endParaRPr lang="sv-SE"/>
        </a:p>
      </dgm:t>
    </dgm:pt>
    <dgm:pt modelId="{1F73DFBE-FAB5-4E94-B65B-FA10F8C9AB68}">
      <dgm:prSet phldrT="[Text]"/>
      <dgm: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dgm:spPr>
      <dgm:t>
        <a:bodyPr/>
        <a:lstStyle/>
        <a:p>
          <a:r>
            <a:rPr lang="sv-SE" dirty="0"/>
            <a:t>HSD</a:t>
          </a:r>
        </a:p>
      </dgm:t>
    </dgm:pt>
    <dgm:pt modelId="{512D3698-46F0-4CF1-9809-9256881E4C07}" type="parTrans" cxnId="{688126F3-DE03-43F9-9C47-4D69801698A2}">
      <dgm:prSet/>
      <dgm:spPr/>
      <dgm:t>
        <a:bodyPr/>
        <a:lstStyle/>
        <a:p>
          <a:endParaRPr lang="sv-SE"/>
        </a:p>
      </dgm:t>
    </dgm:pt>
    <dgm:pt modelId="{50C00A18-6664-401F-B33B-29236BB2A41D}" type="sibTrans" cxnId="{688126F3-DE03-43F9-9C47-4D69801698A2}">
      <dgm:prSet/>
      <dgm:spPr/>
      <dgm:t>
        <a:bodyPr/>
        <a:lstStyle/>
        <a:p>
          <a:endParaRPr lang="sv-SE"/>
        </a:p>
      </dgm:t>
    </dgm:pt>
    <dgm:pt modelId="{24204D83-D317-46AC-BB91-E37E497BED32}" type="pres">
      <dgm:prSet presAssocID="{4B7AD7EB-2A8C-4B03-B26E-A31EBD12A4B3}" presName="Name0" presStyleCnt="0">
        <dgm:presLayoutVars>
          <dgm:chMax val="1"/>
          <dgm:chPref val="1"/>
        </dgm:presLayoutVars>
      </dgm:prSet>
      <dgm:spPr/>
    </dgm:pt>
    <dgm:pt modelId="{D3ED29D7-46E2-439C-BFAB-B34CF18B13FC}" type="pres">
      <dgm:prSet presAssocID="{BA311C7C-EF0A-4C52-B6B2-D8F525952253}" presName="Parent" presStyleLbl="node0" presStyleIdx="0" presStyleCnt="1" custLinFactNeighborX="-14" custLinFactNeighborY="3506">
        <dgm:presLayoutVars>
          <dgm:chMax val="5"/>
          <dgm:chPref val="5"/>
        </dgm:presLayoutVars>
      </dgm:prSet>
      <dgm:spPr/>
    </dgm:pt>
    <dgm:pt modelId="{BB95289B-F8D4-4FF7-A308-29A488D08B19}" type="pres">
      <dgm:prSet presAssocID="{BA311C7C-EF0A-4C52-B6B2-D8F525952253}" presName="Accent1" presStyleLbl="node1" presStyleIdx="0" presStyleCnt="13"/>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pt>
    <dgm:pt modelId="{6E3CA6F5-AC99-4F2B-81B7-DAB0DD79F662}" type="pres">
      <dgm:prSet presAssocID="{BA311C7C-EF0A-4C52-B6B2-D8F525952253}" presName="Accent2" presStyleLbl="node1" presStyleIdx="1" presStyleCnt="13"/>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pt>
    <dgm:pt modelId="{ECC078A8-E439-454A-ABA1-9E163DB85307}" type="pres">
      <dgm:prSet presAssocID="{BA311C7C-EF0A-4C52-B6B2-D8F525952253}" presName="Accent3" presStyleLbl="node1" presStyleIdx="2" presStyleCnt="13"/>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pt>
    <dgm:pt modelId="{9F5F9077-C77C-4750-8A98-E9CB6C706E51}" type="pres">
      <dgm:prSet presAssocID="{BA311C7C-EF0A-4C52-B6B2-D8F525952253}" presName="Accent4" presStyleLbl="node1" presStyleIdx="3" presStyleCnt="13" custScaleX="223802" custScaleY="182662"/>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dgm:spPr>
    </dgm:pt>
    <dgm:pt modelId="{3A4F6849-8A35-456F-B5AE-82E8F250E9F4}" type="pres">
      <dgm:prSet presAssocID="{BA311C7C-EF0A-4C52-B6B2-D8F525952253}" presName="Accent5" presStyleLbl="node1" presStyleIdx="4" presStyleCnt="13" custLinFactNeighborX="634"/>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dgm:spPr>
    </dgm:pt>
    <dgm:pt modelId="{40881DE0-B991-478E-8647-BCFA8645E1F1}" type="pres">
      <dgm:prSet presAssocID="{BA311C7C-EF0A-4C52-B6B2-D8F525952253}" presName="Accent6" presStyleLbl="node1" presStyleIdx="5" presStyleCnt="13"/>
      <dgm:spPr>
        <a:gradFill flip="none" rotWithShape="0">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0800000" scaled="1"/>
          <a:tileRect/>
        </a:gradFill>
      </dgm:spPr>
    </dgm:pt>
    <dgm:pt modelId="{B0DD40C9-A24A-4FAA-A07B-C38E1C134570}" type="pres">
      <dgm:prSet presAssocID="{93E65356-F201-49D8-9036-F44CBAB5CCD3}" presName="Child1" presStyleLbl="node1" presStyleIdx="6" presStyleCnt="13">
        <dgm:presLayoutVars>
          <dgm:chMax val="0"/>
          <dgm:chPref val="0"/>
        </dgm:presLayoutVars>
      </dgm:prSet>
      <dgm:spPr/>
    </dgm:pt>
    <dgm:pt modelId="{DB5782BC-9D08-40EA-AD7B-571574BB2B51}" type="pres">
      <dgm:prSet presAssocID="{93E65356-F201-49D8-9036-F44CBAB5CCD3}" presName="Accent7" presStyleCnt="0"/>
      <dgm:spPr/>
    </dgm:pt>
    <dgm:pt modelId="{11E23D9C-FC11-43EB-8051-59406DFFEA6C}" type="pres">
      <dgm:prSet presAssocID="{93E65356-F201-49D8-9036-F44CBAB5CCD3}" presName="AccentHold1" presStyleLbl="node1" presStyleIdx="7" presStyleCnt="13"/>
      <dgm:spPr>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dgm:spPr>
    </dgm:pt>
    <dgm:pt modelId="{931157C5-8228-4F36-B20B-15381C7A6CED}" type="pres">
      <dgm:prSet presAssocID="{93E65356-F201-49D8-9036-F44CBAB5CCD3}" presName="Accent8" presStyleCnt="0"/>
      <dgm:spPr/>
    </dgm:pt>
    <dgm:pt modelId="{487DF870-89BD-4ED4-B3A1-5775893AEBAD}" type="pres">
      <dgm:prSet presAssocID="{93E65356-F201-49D8-9036-F44CBAB5CCD3}" presName="AccentHold2" presStyleLbl="node1" presStyleIdx="8" presStyleCnt="13"/>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dgm:spPr>
    </dgm:pt>
    <dgm:pt modelId="{C3D6CA51-1FB1-46D7-959F-E9D1A3A569CB}" type="pres">
      <dgm:prSet presAssocID="{1F73DFBE-FAB5-4E94-B65B-FA10F8C9AB68}" presName="Child2" presStyleLbl="node1" presStyleIdx="9" presStyleCnt="13">
        <dgm:presLayoutVars>
          <dgm:chMax val="0"/>
          <dgm:chPref val="0"/>
        </dgm:presLayoutVars>
      </dgm:prSet>
      <dgm:spPr/>
    </dgm:pt>
    <dgm:pt modelId="{7BB81C3E-AA1D-46FF-9BE4-2149BF927BD2}" type="pres">
      <dgm:prSet presAssocID="{1F73DFBE-FAB5-4E94-B65B-FA10F8C9AB68}" presName="Accent9" presStyleCnt="0"/>
      <dgm:spPr/>
    </dgm:pt>
    <dgm:pt modelId="{4B619A37-3409-43B8-9C97-448BCEE80D4B}" type="pres">
      <dgm:prSet presAssocID="{1F73DFBE-FAB5-4E94-B65B-FA10F8C9AB68}" presName="AccentHold1" presStyleLbl="node1" presStyleIdx="10" presStyleCnt="13"/>
      <dgm:spPr>
        <a:gradFill flip="none" rotWithShape="0">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dgm:spPr>
    </dgm:pt>
    <dgm:pt modelId="{C872B520-A2E4-4E77-A085-918C6B49C11A}" type="pres">
      <dgm:prSet presAssocID="{1F73DFBE-FAB5-4E94-B65B-FA10F8C9AB68}" presName="Accent10" presStyleCnt="0"/>
      <dgm:spPr/>
    </dgm:pt>
    <dgm:pt modelId="{B7D539BB-4A20-4253-80B4-3940BC1D9636}" type="pres">
      <dgm:prSet presAssocID="{1F73DFBE-FAB5-4E94-B65B-FA10F8C9AB68}" presName="AccentHold2" presStyleLbl="node1" presStyleIdx="11" presStyleCnt="13"/>
      <dgm:spPr/>
    </dgm:pt>
    <dgm:pt modelId="{A4D4B812-BC0D-4C81-B4B8-60E65853E296}" type="pres">
      <dgm:prSet presAssocID="{1F73DFBE-FAB5-4E94-B65B-FA10F8C9AB68}" presName="Accent11" presStyleCnt="0"/>
      <dgm:spPr/>
    </dgm:pt>
    <dgm:pt modelId="{EC57FEDE-89BD-4437-A4F2-74E59F40FB67}" type="pres">
      <dgm:prSet presAssocID="{1F73DFBE-FAB5-4E94-B65B-FA10F8C9AB68}" presName="AccentHold3" presStyleLbl="node1" presStyleIdx="12" presStyleCnt="13"/>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dgm:spPr>
    </dgm:pt>
  </dgm:ptLst>
  <dgm:cxnLst>
    <dgm:cxn modelId="{1DB1E908-50A8-4A7A-932A-38959B14FF6E}" type="presOf" srcId="{1F73DFBE-FAB5-4E94-B65B-FA10F8C9AB68}" destId="{C3D6CA51-1FB1-46D7-959F-E9D1A3A569CB}" srcOrd="0" destOrd="0" presId="urn:microsoft.com/office/officeart/2009/3/layout/CircleRelationship"/>
    <dgm:cxn modelId="{C8CC0362-D6AD-47E1-85C0-2CE74DD2F9B7}" srcId="{BA311C7C-EF0A-4C52-B6B2-D8F525952253}" destId="{93E65356-F201-49D8-9036-F44CBAB5CCD3}" srcOrd="0" destOrd="0" parTransId="{427CA74F-058B-4B7C-8E9D-7CA8B1337376}" sibTransId="{A8D6E06E-3561-4B9A-9A51-7A057D061706}"/>
    <dgm:cxn modelId="{38A7866F-6AC5-4465-8230-DE2552417E0E}" type="presOf" srcId="{93E65356-F201-49D8-9036-F44CBAB5CCD3}" destId="{B0DD40C9-A24A-4FAA-A07B-C38E1C134570}" srcOrd="0" destOrd="0" presId="urn:microsoft.com/office/officeart/2009/3/layout/CircleRelationship"/>
    <dgm:cxn modelId="{92843FB3-4BA9-4D14-97EE-5E18A2377EAF}" srcId="{4B7AD7EB-2A8C-4B03-B26E-A31EBD12A4B3}" destId="{BA311C7C-EF0A-4C52-B6B2-D8F525952253}" srcOrd="0" destOrd="0" parTransId="{94D09EE5-2752-43B9-8271-44F441E8D530}" sibTransId="{3A9D5CC5-710C-47A6-A3C4-7F172802A798}"/>
    <dgm:cxn modelId="{E4015DB6-8AA1-4341-9D36-C54008D86AAB}" type="presOf" srcId="{4B7AD7EB-2A8C-4B03-B26E-A31EBD12A4B3}" destId="{24204D83-D317-46AC-BB91-E37E497BED32}" srcOrd="0" destOrd="0" presId="urn:microsoft.com/office/officeart/2009/3/layout/CircleRelationship"/>
    <dgm:cxn modelId="{B7BBC6CB-CAC8-41A2-8F0E-6317BF9EA162}" type="presOf" srcId="{BA311C7C-EF0A-4C52-B6B2-D8F525952253}" destId="{D3ED29D7-46E2-439C-BFAB-B34CF18B13FC}" srcOrd="0" destOrd="0" presId="urn:microsoft.com/office/officeart/2009/3/layout/CircleRelationship"/>
    <dgm:cxn modelId="{688126F3-DE03-43F9-9C47-4D69801698A2}" srcId="{BA311C7C-EF0A-4C52-B6B2-D8F525952253}" destId="{1F73DFBE-FAB5-4E94-B65B-FA10F8C9AB68}" srcOrd="1" destOrd="0" parTransId="{512D3698-46F0-4CF1-9809-9256881E4C07}" sibTransId="{50C00A18-6664-401F-B33B-29236BB2A41D}"/>
    <dgm:cxn modelId="{926B553A-C6FE-4170-A611-0F190D8D3A68}" type="presParOf" srcId="{24204D83-D317-46AC-BB91-E37E497BED32}" destId="{D3ED29D7-46E2-439C-BFAB-B34CF18B13FC}" srcOrd="0" destOrd="0" presId="urn:microsoft.com/office/officeart/2009/3/layout/CircleRelationship"/>
    <dgm:cxn modelId="{4AD11979-0E10-45F6-A30F-306F3D3B03AC}" type="presParOf" srcId="{24204D83-D317-46AC-BB91-E37E497BED32}" destId="{BB95289B-F8D4-4FF7-A308-29A488D08B19}" srcOrd="1" destOrd="0" presId="urn:microsoft.com/office/officeart/2009/3/layout/CircleRelationship"/>
    <dgm:cxn modelId="{6B8E2062-BBB3-4B38-BA52-AAE3E583AAC4}" type="presParOf" srcId="{24204D83-D317-46AC-BB91-E37E497BED32}" destId="{6E3CA6F5-AC99-4F2B-81B7-DAB0DD79F662}" srcOrd="2" destOrd="0" presId="urn:microsoft.com/office/officeart/2009/3/layout/CircleRelationship"/>
    <dgm:cxn modelId="{A97813C9-EB67-4BF2-BBE6-64AE43FD7884}" type="presParOf" srcId="{24204D83-D317-46AC-BB91-E37E497BED32}" destId="{ECC078A8-E439-454A-ABA1-9E163DB85307}" srcOrd="3" destOrd="0" presId="urn:microsoft.com/office/officeart/2009/3/layout/CircleRelationship"/>
    <dgm:cxn modelId="{E92ABB53-4A2D-43C5-BF1F-6838DEBBFBF9}" type="presParOf" srcId="{24204D83-D317-46AC-BB91-E37E497BED32}" destId="{9F5F9077-C77C-4750-8A98-E9CB6C706E51}" srcOrd="4" destOrd="0" presId="urn:microsoft.com/office/officeart/2009/3/layout/CircleRelationship"/>
    <dgm:cxn modelId="{179EF5BA-74C1-414E-9CBE-471FD42CABD5}" type="presParOf" srcId="{24204D83-D317-46AC-BB91-E37E497BED32}" destId="{3A4F6849-8A35-456F-B5AE-82E8F250E9F4}" srcOrd="5" destOrd="0" presId="urn:microsoft.com/office/officeart/2009/3/layout/CircleRelationship"/>
    <dgm:cxn modelId="{82D469CB-2514-48AA-826E-044AE6E43A84}" type="presParOf" srcId="{24204D83-D317-46AC-BB91-E37E497BED32}" destId="{40881DE0-B991-478E-8647-BCFA8645E1F1}" srcOrd="6" destOrd="0" presId="urn:microsoft.com/office/officeart/2009/3/layout/CircleRelationship"/>
    <dgm:cxn modelId="{A0CC4787-FF5E-4D7F-8085-DF41DD5F1DAA}" type="presParOf" srcId="{24204D83-D317-46AC-BB91-E37E497BED32}" destId="{B0DD40C9-A24A-4FAA-A07B-C38E1C134570}" srcOrd="7" destOrd="0" presId="urn:microsoft.com/office/officeart/2009/3/layout/CircleRelationship"/>
    <dgm:cxn modelId="{6C609715-4F66-46A2-AA32-CD36AED498DC}" type="presParOf" srcId="{24204D83-D317-46AC-BB91-E37E497BED32}" destId="{DB5782BC-9D08-40EA-AD7B-571574BB2B51}" srcOrd="8" destOrd="0" presId="urn:microsoft.com/office/officeart/2009/3/layout/CircleRelationship"/>
    <dgm:cxn modelId="{4EAE129F-294F-425F-A30C-306F4357BF07}" type="presParOf" srcId="{DB5782BC-9D08-40EA-AD7B-571574BB2B51}" destId="{11E23D9C-FC11-43EB-8051-59406DFFEA6C}" srcOrd="0" destOrd="0" presId="urn:microsoft.com/office/officeart/2009/3/layout/CircleRelationship"/>
    <dgm:cxn modelId="{8ED7EBA5-CA5F-4D49-9D4E-EB78ACA867C4}" type="presParOf" srcId="{24204D83-D317-46AC-BB91-E37E497BED32}" destId="{931157C5-8228-4F36-B20B-15381C7A6CED}" srcOrd="9" destOrd="0" presId="urn:microsoft.com/office/officeart/2009/3/layout/CircleRelationship"/>
    <dgm:cxn modelId="{21379E95-1536-411C-AA36-E170F245C59F}" type="presParOf" srcId="{931157C5-8228-4F36-B20B-15381C7A6CED}" destId="{487DF870-89BD-4ED4-B3A1-5775893AEBAD}" srcOrd="0" destOrd="0" presId="urn:microsoft.com/office/officeart/2009/3/layout/CircleRelationship"/>
    <dgm:cxn modelId="{762E10B0-08E8-4B72-86B8-4045CFF37622}" type="presParOf" srcId="{24204D83-D317-46AC-BB91-E37E497BED32}" destId="{C3D6CA51-1FB1-46D7-959F-E9D1A3A569CB}" srcOrd="10" destOrd="0" presId="urn:microsoft.com/office/officeart/2009/3/layout/CircleRelationship"/>
    <dgm:cxn modelId="{7EABB800-AFA6-4840-83FC-8D35388E3360}" type="presParOf" srcId="{24204D83-D317-46AC-BB91-E37E497BED32}" destId="{7BB81C3E-AA1D-46FF-9BE4-2149BF927BD2}" srcOrd="11" destOrd="0" presId="urn:microsoft.com/office/officeart/2009/3/layout/CircleRelationship"/>
    <dgm:cxn modelId="{A603C086-9CD5-4238-A353-41BD9781C7BA}" type="presParOf" srcId="{7BB81C3E-AA1D-46FF-9BE4-2149BF927BD2}" destId="{4B619A37-3409-43B8-9C97-448BCEE80D4B}" srcOrd="0" destOrd="0" presId="urn:microsoft.com/office/officeart/2009/3/layout/CircleRelationship"/>
    <dgm:cxn modelId="{CFC7122C-49B9-4783-A8E6-1895233E378E}" type="presParOf" srcId="{24204D83-D317-46AC-BB91-E37E497BED32}" destId="{C872B520-A2E4-4E77-A085-918C6B49C11A}" srcOrd="12" destOrd="0" presId="urn:microsoft.com/office/officeart/2009/3/layout/CircleRelationship"/>
    <dgm:cxn modelId="{E9F00C60-000F-4DCB-B665-3BF4F98854B4}" type="presParOf" srcId="{C872B520-A2E4-4E77-A085-918C6B49C11A}" destId="{B7D539BB-4A20-4253-80B4-3940BC1D9636}" srcOrd="0" destOrd="0" presId="urn:microsoft.com/office/officeart/2009/3/layout/CircleRelationship"/>
    <dgm:cxn modelId="{C38787C8-9241-491C-B5B4-AC0B17CE4C10}" type="presParOf" srcId="{24204D83-D317-46AC-BB91-E37E497BED32}" destId="{A4D4B812-BC0D-4C81-B4B8-60E65853E296}" srcOrd="13" destOrd="0" presId="urn:microsoft.com/office/officeart/2009/3/layout/CircleRelationship"/>
    <dgm:cxn modelId="{C7F42EEE-E4A2-4427-833C-DDFCE5964A0B}" type="presParOf" srcId="{A4D4B812-BC0D-4C81-B4B8-60E65853E296}" destId="{EC57FEDE-89BD-4437-A4F2-74E59F40FB6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2B9ABD-29B8-49F5-8F19-20576F71435B}"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sv-SE"/>
        </a:p>
      </dgm:t>
    </dgm:pt>
    <dgm:pt modelId="{A779D8AD-15E4-447A-BE55-9BAC1FA46393}">
      <dgm:prSet phldrT="[Text]" phldr="1"/>
      <dgm:spPr>
        <a:blipFill rotWithShape="0">
          <a:blip xmlns:r="http://schemas.openxmlformats.org/officeDocument/2006/relationships" r:embed="rId1"/>
          <a:stretch>
            <a:fillRect/>
          </a:stretch>
        </a:blipFill>
      </dgm:spPr>
      <dgm:t>
        <a:bodyPr/>
        <a:lstStyle/>
        <a:p>
          <a:endParaRPr lang="sv-SE" dirty="0"/>
        </a:p>
      </dgm:t>
    </dgm:pt>
    <dgm:pt modelId="{5A51A189-E54B-4B48-9BE9-9682C5947B5F}" type="parTrans" cxnId="{4D91A16A-9971-475A-9DA4-144B067EFF60}">
      <dgm:prSet/>
      <dgm:spPr/>
      <dgm:t>
        <a:bodyPr/>
        <a:lstStyle/>
        <a:p>
          <a:endParaRPr lang="sv-SE"/>
        </a:p>
      </dgm:t>
    </dgm:pt>
    <dgm:pt modelId="{8756F786-E02F-4480-A02E-280D6A8D5FD7}" type="sibTrans" cxnId="{4D91A16A-9971-475A-9DA4-144B067EFF60}">
      <dgm:prSet/>
      <dgm:spPr>
        <a:blipFill rotWithShape="1">
          <a:blip xmlns:r="http://schemas.openxmlformats.org/officeDocument/2006/relationships" r:embed="rId2"/>
          <a:stretch>
            <a:fillRect/>
          </a:stretch>
        </a:blipFill>
      </dgm:spPr>
      <dgm:t>
        <a:bodyPr/>
        <a:lstStyle/>
        <a:p>
          <a:endParaRPr lang="sv-SE"/>
        </a:p>
      </dgm:t>
    </dgm:pt>
    <dgm:pt modelId="{907827F9-B0E9-4EE7-8F09-BDC2CDD919CD}">
      <dgm:prSet phldrT="[Text]" phldr="1"/>
      <dgm:spPr>
        <a:blipFill rotWithShape="0">
          <a:blip xmlns:r="http://schemas.openxmlformats.org/officeDocument/2006/relationships" r:embed="rId3"/>
          <a:stretch>
            <a:fillRect/>
          </a:stretch>
        </a:blipFill>
      </dgm:spPr>
      <dgm:t>
        <a:bodyPr/>
        <a:lstStyle/>
        <a:p>
          <a:endParaRPr lang="sv-SE" dirty="0"/>
        </a:p>
      </dgm:t>
    </dgm:pt>
    <dgm:pt modelId="{9DC572B3-905A-4875-A982-16A26FD4B685}" type="sibTrans" cxnId="{D4F1FE80-FF53-48DC-9C39-B1EBA95427C7}">
      <dgm:prSet/>
      <dgm:spPr>
        <a:blipFill rotWithShape="1">
          <a:blip xmlns:r="http://schemas.openxmlformats.org/officeDocument/2006/relationships" r:embed="rId4"/>
          <a:stretch>
            <a:fillRect/>
          </a:stretch>
        </a:blipFill>
      </dgm:spPr>
      <dgm:t>
        <a:bodyPr/>
        <a:lstStyle/>
        <a:p>
          <a:endParaRPr lang="sv-SE"/>
        </a:p>
      </dgm:t>
    </dgm:pt>
    <dgm:pt modelId="{FF3A62E8-6CE4-498C-8FD5-71579071458F}" type="parTrans" cxnId="{D4F1FE80-FF53-48DC-9C39-B1EBA95427C7}">
      <dgm:prSet/>
      <dgm:spPr/>
      <dgm:t>
        <a:bodyPr/>
        <a:lstStyle/>
        <a:p>
          <a:endParaRPr lang="sv-SE"/>
        </a:p>
      </dgm:t>
    </dgm:pt>
    <dgm:pt modelId="{38AB0E5C-BB0C-4818-A196-95EBA260C563}">
      <dgm:prSet phldrT="[Text]" phldr="1"/>
      <dgm:spPr>
        <a:blipFill rotWithShape="0">
          <a:blip xmlns:r="http://schemas.openxmlformats.org/officeDocument/2006/relationships" r:embed="rId5"/>
          <a:stretch>
            <a:fillRect/>
          </a:stretch>
        </a:blipFill>
      </dgm:spPr>
      <dgm:t>
        <a:bodyPr/>
        <a:lstStyle/>
        <a:p>
          <a:endParaRPr lang="sv-SE" dirty="0"/>
        </a:p>
      </dgm:t>
    </dgm:pt>
    <dgm:pt modelId="{E2CA0DC5-78F3-4B72-9C5B-1D1B0DB0BE9C}" type="sibTrans" cxnId="{9B478F50-ACA1-4EB3-9178-FFE0BF191419}">
      <dgm:prSet/>
      <dgm:spPr>
        <a:blipFill rotWithShape="1">
          <a:blip xmlns:r="http://schemas.openxmlformats.org/officeDocument/2006/relationships" r:embed="rId6"/>
          <a:stretch>
            <a:fillRect/>
          </a:stretch>
        </a:blipFill>
      </dgm:spPr>
      <dgm:t>
        <a:bodyPr/>
        <a:lstStyle/>
        <a:p>
          <a:endParaRPr lang="sv-SE"/>
        </a:p>
      </dgm:t>
    </dgm:pt>
    <dgm:pt modelId="{46FCAA3F-D05F-45B2-A79C-D93BE5A0AFF9}" type="parTrans" cxnId="{9B478F50-ACA1-4EB3-9178-FFE0BF191419}">
      <dgm:prSet/>
      <dgm:spPr/>
      <dgm:t>
        <a:bodyPr/>
        <a:lstStyle/>
        <a:p>
          <a:endParaRPr lang="sv-SE"/>
        </a:p>
      </dgm:t>
    </dgm:pt>
    <dgm:pt modelId="{28B37D91-CEFE-44CA-8FBC-1114206D3233}" type="pres">
      <dgm:prSet presAssocID="{972B9ABD-29B8-49F5-8F19-20576F71435B}" presName="Name0" presStyleCnt="0">
        <dgm:presLayoutVars>
          <dgm:chMax val="21"/>
          <dgm:chPref val="21"/>
        </dgm:presLayoutVars>
      </dgm:prSet>
      <dgm:spPr/>
    </dgm:pt>
    <dgm:pt modelId="{9CE2B0C8-1C88-4AF2-A2F0-9239632385FE}" type="pres">
      <dgm:prSet presAssocID="{38AB0E5C-BB0C-4818-A196-95EBA260C563}" presName="text1" presStyleCnt="0"/>
      <dgm:spPr/>
    </dgm:pt>
    <dgm:pt modelId="{A080E639-1B95-4CE3-8465-9E41060A14E2}" type="pres">
      <dgm:prSet presAssocID="{38AB0E5C-BB0C-4818-A196-95EBA260C563}" presName="textRepeatNode" presStyleLbl="alignNode1" presStyleIdx="0" presStyleCnt="3" custLinFactNeighborX="204" custLinFactNeighborY="340">
        <dgm:presLayoutVars>
          <dgm:chMax val="0"/>
          <dgm:chPref val="0"/>
          <dgm:bulletEnabled val="1"/>
        </dgm:presLayoutVars>
      </dgm:prSet>
      <dgm:spPr/>
    </dgm:pt>
    <dgm:pt modelId="{1E286370-6138-4826-AD38-CF373E4F826C}" type="pres">
      <dgm:prSet presAssocID="{38AB0E5C-BB0C-4818-A196-95EBA260C563}" presName="textaccent1" presStyleCnt="0"/>
      <dgm:spPr/>
    </dgm:pt>
    <dgm:pt modelId="{7E9F1907-D067-4D92-BC06-143E0934FC28}" type="pres">
      <dgm:prSet presAssocID="{38AB0E5C-BB0C-4818-A196-95EBA260C563}" presName="accentRepeatNode" presStyleLbl="solidAlignAcc1" presStyleIdx="0" presStyleCnt="6"/>
      <dgm:spPr/>
    </dgm:pt>
    <dgm:pt modelId="{4ED189FE-5BB2-4B67-9D8D-246DB3AAD6E1}" type="pres">
      <dgm:prSet presAssocID="{E2CA0DC5-78F3-4B72-9C5B-1D1B0DB0BE9C}" presName="image1" presStyleCnt="0"/>
      <dgm:spPr/>
    </dgm:pt>
    <dgm:pt modelId="{C7D16065-6638-4F6E-B205-BEB1DC3F9416}" type="pres">
      <dgm:prSet presAssocID="{E2CA0DC5-78F3-4B72-9C5B-1D1B0DB0BE9C}" presName="imageRepeatNode" presStyleLbl="alignAcc1" presStyleIdx="0" presStyleCnt="3"/>
      <dgm:spPr/>
    </dgm:pt>
    <dgm:pt modelId="{AF66B0A7-5806-41F8-971E-B1C98E3ACC88}" type="pres">
      <dgm:prSet presAssocID="{E2CA0DC5-78F3-4B72-9C5B-1D1B0DB0BE9C}" presName="imageaccent1" presStyleCnt="0"/>
      <dgm:spPr/>
    </dgm:pt>
    <dgm:pt modelId="{820D16A2-8C0B-469D-A0D6-106676A0E321}" type="pres">
      <dgm:prSet presAssocID="{E2CA0DC5-78F3-4B72-9C5B-1D1B0DB0BE9C}" presName="accentRepeatNode" presStyleLbl="solidAlignAcc1" presStyleIdx="1" presStyleCnt="6"/>
      <dgm:spPr/>
    </dgm:pt>
    <dgm:pt modelId="{98797C6D-E05A-4D29-80B6-2BF2AE4CB3FC}" type="pres">
      <dgm:prSet presAssocID="{A779D8AD-15E4-447A-BE55-9BAC1FA46393}" presName="text2" presStyleCnt="0"/>
      <dgm:spPr/>
    </dgm:pt>
    <dgm:pt modelId="{74F02017-CBEC-4B9E-BED1-56FDE31BE0C2}" type="pres">
      <dgm:prSet presAssocID="{A779D8AD-15E4-447A-BE55-9BAC1FA46393}" presName="textRepeatNode" presStyleLbl="alignNode1" presStyleIdx="1" presStyleCnt="3" custLinFactNeighborX="-201" custLinFactNeighborY="-1555">
        <dgm:presLayoutVars>
          <dgm:chMax val="0"/>
          <dgm:chPref val="0"/>
          <dgm:bulletEnabled val="1"/>
        </dgm:presLayoutVars>
      </dgm:prSet>
      <dgm:spPr/>
    </dgm:pt>
    <dgm:pt modelId="{4C083BEC-DBEC-49E0-A75B-5140BA4FB200}" type="pres">
      <dgm:prSet presAssocID="{A779D8AD-15E4-447A-BE55-9BAC1FA46393}" presName="textaccent2" presStyleCnt="0"/>
      <dgm:spPr/>
    </dgm:pt>
    <dgm:pt modelId="{B7887B1D-014D-406F-84DB-C9B688172E0E}" type="pres">
      <dgm:prSet presAssocID="{A779D8AD-15E4-447A-BE55-9BAC1FA46393}" presName="accentRepeatNode" presStyleLbl="solidAlignAcc1" presStyleIdx="2" presStyleCnt="6"/>
      <dgm:spPr/>
    </dgm:pt>
    <dgm:pt modelId="{C8A83DBD-FA09-4187-A2C2-FA588A705F0A}" type="pres">
      <dgm:prSet presAssocID="{8756F786-E02F-4480-A02E-280D6A8D5FD7}" presName="image2" presStyleCnt="0"/>
      <dgm:spPr/>
    </dgm:pt>
    <dgm:pt modelId="{DC908489-3588-4978-8635-CBD2DB4D51C0}" type="pres">
      <dgm:prSet presAssocID="{8756F786-E02F-4480-A02E-280D6A8D5FD7}" presName="imageRepeatNode" presStyleLbl="alignAcc1" presStyleIdx="1" presStyleCnt="3" custLinFactNeighborX="408" custLinFactNeighborY="340"/>
      <dgm:spPr/>
    </dgm:pt>
    <dgm:pt modelId="{E1E81354-0B01-42BB-8FEA-71DB6FD4D705}" type="pres">
      <dgm:prSet presAssocID="{8756F786-E02F-4480-A02E-280D6A8D5FD7}" presName="imageaccent2" presStyleCnt="0"/>
      <dgm:spPr/>
    </dgm:pt>
    <dgm:pt modelId="{BE495382-96FF-44E5-8627-92478E2D43F6}" type="pres">
      <dgm:prSet presAssocID="{8756F786-E02F-4480-A02E-280D6A8D5FD7}" presName="accentRepeatNode" presStyleLbl="solidAlignAcc1" presStyleIdx="3" presStyleCnt="6"/>
      <dgm:spPr/>
    </dgm:pt>
    <dgm:pt modelId="{7EA8F1F0-F639-4796-8C33-95DF7313D19B}" type="pres">
      <dgm:prSet presAssocID="{907827F9-B0E9-4EE7-8F09-BDC2CDD919CD}" presName="text3" presStyleCnt="0"/>
      <dgm:spPr/>
    </dgm:pt>
    <dgm:pt modelId="{67C9BA01-57B4-4214-A667-E9492866AE08}" type="pres">
      <dgm:prSet presAssocID="{907827F9-B0E9-4EE7-8F09-BDC2CDD919CD}" presName="textRepeatNode" presStyleLbl="alignNode1" presStyleIdx="2" presStyleCnt="3" custLinFactNeighborX="-48" custLinFactNeighborY="1009">
        <dgm:presLayoutVars>
          <dgm:chMax val="0"/>
          <dgm:chPref val="0"/>
          <dgm:bulletEnabled val="1"/>
        </dgm:presLayoutVars>
      </dgm:prSet>
      <dgm:spPr/>
    </dgm:pt>
    <dgm:pt modelId="{B3562209-4045-4A83-816C-0B97EC7F3562}" type="pres">
      <dgm:prSet presAssocID="{907827F9-B0E9-4EE7-8F09-BDC2CDD919CD}" presName="textaccent3" presStyleCnt="0"/>
      <dgm:spPr/>
    </dgm:pt>
    <dgm:pt modelId="{F52F0549-31F7-4123-8E9A-8C94DE0A49E9}" type="pres">
      <dgm:prSet presAssocID="{907827F9-B0E9-4EE7-8F09-BDC2CDD919CD}" presName="accentRepeatNode" presStyleLbl="solidAlignAcc1" presStyleIdx="4" presStyleCnt="6"/>
      <dgm:spPr/>
    </dgm:pt>
    <dgm:pt modelId="{B1B7766E-8AFC-4FCD-8918-DFB3CDEC58DA}" type="pres">
      <dgm:prSet presAssocID="{9DC572B3-905A-4875-A982-16A26FD4B685}" presName="image3" presStyleCnt="0"/>
      <dgm:spPr/>
    </dgm:pt>
    <dgm:pt modelId="{5070E4F0-1501-48C2-A671-1B728376B8BA}" type="pres">
      <dgm:prSet presAssocID="{9DC572B3-905A-4875-A982-16A26FD4B685}" presName="imageRepeatNode" presStyleLbl="alignAcc1" presStyleIdx="2" presStyleCnt="3" custLinFactNeighborX="-617"/>
      <dgm:spPr/>
    </dgm:pt>
    <dgm:pt modelId="{BD6EE5FB-28F4-4975-9400-873F57491F67}" type="pres">
      <dgm:prSet presAssocID="{9DC572B3-905A-4875-A982-16A26FD4B685}" presName="imageaccent3" presStyleCnt="0"/>
      <dgm:spPr/>
    </dgm:pt>
    <dgm:pt modelId="{0D440299-ADAF-48B8-AE3A-C18D4F740CE0}" type="pres">
      <dgm:prSet presAssocID="{9DC572B3-905A-4875-A982-16A26FD4B685}" presName="accentRepeatNode" presStyleLbl="solidAlignAcc1" presStyleIdx="5" presStyleCnt="6"/>
      <dgm:spPr/>
    </dgm:pt>
  </dgm:ptLst>
  <dgm:cxnLst>
    <dgm:cxn modelId="{002EFC08-CCC6-4B0A-9896-B611C5B8B741}" type="presOf" srcId="{A779D8AD-15E4-447A-BE55-9BAC1FA46393}" destId="{74F02017-CBEC-4B9E-BED1-56FDE31BE0C2}" srcOrd="0" destOrd="0" presId="urn:microsoft.com/office/officeart/2008/layout/HexagonCluster"/>
    <dgm:cxn modelId="{4D91A16A-9971-475A-9DA4-144B067EFF60}" srcId="{972B9ABD-29B8-49F5-8F19-20576F71435B}" destId="{A779D8AD-15E4-447A-BE55-9BAC1FA46393}" srcOrd="1" destOrd="0" parTransId="{5A51A189-E54B-4B48-9BE9-9682C5947B5F}" sibTransId="{8756F786-E02F-4480-A02E-280D6A8D5FD7}"/>
    <dgm:cxn modelId="{19D9936F-A201-4833-92F6-82A2B305933E}" type="presOf" srcId="{972B9ABD-29B8-49F5-8F19-20576F71435B}" destId="{28B37D91-CEFE-44CA-8FBC-1114206D3233}" srcOrd="0" destOrd="0" presId="urn:microsoft.com/office/officeart/2008/layout/HexagonCluster"/>
    <dgm:cxn modelId="{9B478F50-ACA1-4EB3-9178-FFE0BF191419}" srcId="{972B9ABD-29B8-49F5-8F19-20576F71435B}" destId="{38AB0E5C-BB0C-4818-A196-95EBA260C563}" srcOrd="0" destOrd="0" parTransId="{46FCAA3F-D05F-45B2-A79C-D93BE5A0AFF9}" sibTransId="{E2CA0DC5-78F3-4B72-9C5B-1D1B0DB0BE9C}"/>
    <dgm:cxn modelId="{3EA71F72-A720-4387-BC58-46F41493B400}" type="presOf" srcId="{907827F9-B0E9-4EE7-8F09-BDC2CDD919CD}" destId="{67C9BA01-57B4-4214-A667-E9492866AE08}" srcOrd="0" destOrd="0" presId="urn:microsoft.com/office/officeart/2008/layout/HexagonCluster"/>
    <dgm:cxn modelId="{82A24D53-B8B3-4E66-892A-24B2644FB0B1}" type="presOf" srcId="{8756F786-E02F-4480-A02E-280D6A8D5FD7}" destId="{DC908489-3588-4978-8635-CBD2DB4D51C0}" srcOrd="0" destOrd="0" presId="urn:microsoft.com/office/officeart/2008/layout/HexagonCluster"/>
    <dgm:cxn modelId="{974A1F74-9BE8-4A4C-99CC-7A0E3F99A6E5}" type="presOf" srcId="{E2CA0DC5-78F3-4B72-9C5B-1D1B0DB0BE9C}" destId="{C7D16065-6638-4F6E-B205-BEB1DC3F9416}" srcOrd="0" destOrd="0" presId="urn:microsoft.com/office/officeart/2008/layout/HexagonCluster"/>
    <dgm:cxn modelId="{FEB38C58-B4EF-43FF-B25F-92241BDA3E57}" type="presOf" srcId="{9DC572B3-905A-4875-A982-16A26FD4B685}" destId="{5070E4F0-1501-48C2-A671-1B728376B8BA}" srcOrd="0" destOrd="0" presId="urn:microsoft.com/office/officeart/2008/layout/HexagonCluster"/>
    <dgm:cxn modelId="{D4F1FE80-FF53-48DC-9C39-B1EBA95427C7}" srcId="{972B9ABD-29B8-49F5-8F19-20576F71435B}" destId="{907827F9-B0E9-4EE7-8F09-BDC2CDD919CD}" srcOrd="2" destOrd="0" parTransId="{FF3A62E8-6CE4-498C-8FD5-71579071458F}" sibTransId="{9DC572B3-905A-4875-A982-16A26FD4B685}"/>
    <dgm:cxn modelId="{6CB35A9F-2E67-40FD-99CF-EFE176F8235B}" type="presOf" srcId="{38AB0E5C-BB0C-4818-A196-95EBA260C563}" destId="{A080E639-1B95-4CE3-8465-9E41060A14E2}" srcOrd="0" destOrd="0" presId="urn:microsoft.com/office/officeart/2008/layout/HexagonCluster"/>
    <dgm:cxn modelId="{F4EBB537-BEF6-4687-8266-A37289351E8E}" type="presParOf" srcId="{28B37D91-CEFE-44CA-8FBC-1114206D3233}" destId="{9CE2B0C8-1C88-4AF2-A2F0-9239632385FE}" srcOrd="0" destOrd="0" presId="urn:microsoft.com/office/officeart/2008/layout/HexagonCluster"/>
    <dgm:cxn modelId="{0DCAFE81-7201-4AB1-9974-EA14F6A33500}" type="presParOf" srcId="{9CE2B0C8-1C88-4AF2-A2F0-9239632385FE}" destId="{A080E639-1B95-4CE3-8465-9E41060A14E2}" srcOrd="0" destOrd="0" presId="urn:microsoft.com/office/officeart/2008/layout/HexagonCluster"/>
    <dgm:cxn modelId="{CD6BE74F-5EA0-4CF7-9F2E-FDF01252B908}" type="presParOf" srcId="{28B37D91-CEFE-44CA-8FBC-1114206D3233}" destId="{1E286370-6138-4826-AD38-CF373E4F826C}" srcOrd="1" destOrd="0" presId="urn:microsoft.com/office/officeart/2008/layout/HexagonCluster"/>
    <dgm:cxn modelId="{A0A5AD69-3AF9-463B-9E24-F7FFB82FEEB4}" type="presParOf" srcId="{1E286370-6138-4826-AD38-CF373E4F826C}" destId="{7E9F1907-D067-4D92-BC06-143E0934FC28}" srcOrd="0" destOrd="0" presId="urn:microsoft.com/office/officeart/2008/layout/HexagonCluster"/>
    <dgm:cxn modelId="{7CF758BC-C20B-449A-83CC-2412310D7CCF}" type="presParOf" srcId="{28B37D91-CEFE-44CA-8FBC-1114206D3233}" destId="{4ED189FE-5BB2-4B67-9D8D-246DB3AAD6E1}" srcOrd="2" destOrd="0" presId="urn:microsoft.com/office/officeart/2008/layout/HexagonCluster"/>
    <dgm:cxn modelId="{6FB2FD93-404E-4155-9826-7BCE5AE8CE3A}" type="presParOf" srcId="{4ED189FE-5BB2-4B67-9D8D-246DB3AAD6E1}" destId="{C7D16065-6638-4F6E-B205-BEB1DC3F9416}" srcOrd="0" destOrd="0" presId="urn:microsoft.com/office/officeart/2008/layout/HexagonCluster"/>
    <dgm:cxn modelId="{8D5CCC29-7E82-4878-861B-1E94C2B56099}" type="presParOf" srcId="{28B37D91-CEFE-44CA-8FBC-1114206D3233}" destId="{AF66B0A7-5806-41F8-971E-B1C98E3ACC88}" srcOrd="3" destOrd="0" presId="urn:microsoft.com/office/officeart/2008/layout/HexagonCluster"/>
    <dgm:cxn modelId="{BC352339-FDE5-43A5-8CBD-AAADF24B1432}" type="presParOf" srcId="{AF66B0A7-5806-41F8-971E-B1C98E3ACC88}" destId="{820D16A2-8C0B-469D-A0D6-106676A0E321}" srcOrd="0" destOrd="0" presId="urn:microsoft.com/office/officeart/2008/layout/HexagonCluster"/>
    <dgm:cxn modelId="{13800841-47FC-49AB-8DC9-A7179709ACF9}" type="presParOf" srcId="{28B37D91-CEFE-44CA-8FBC-1114206D3233}" destId="{98797C6D-E05A-4D29-80B6-2BF2AE4CB3FC}" srcOrd="4" destOrd="0" presId="urn:microsoft.com/office/officeart/2008/layout/HexagonCluster"/>
    <dgm:cxn modelId="{2980513A-4A93-40CA-9BFF-F4F1D8A3CC2E}" type="presParOf" srcId="{98797C6D-E05A-4D29-80B6-2BF2AE4CB3FC}" destId="{74F02017-CBEC-4B9E-BED1-56FDE31BE0C2}" srcOrd="0" destOrd="0" presId="urn:microsoft.com/office/officeart/2008/layout/HexagonCluster"/>
    <dgm:cxn modelId="{A48B5EA1-7E28-4630-A7F3-EB0D840A8B6D}" type="presParOf" srcId="{28B37D91-CEFE-44CA-8FBC-1114206D3233}" destId="{4C083BEC-DBEC-49E0-A75B-5140BA4FB200}" srcOrd="5" destOrd="0" presId="urn:microsoft.com/office/officeart/2008/layout/HexagonCluster"/>
    <dgm:cxn modelId="{8BB4C341-43D7-4DF4-BED1-0F33FF37C652}" type="presParOf" srcId="{4C083BEC-DBEC-49E0-A75B-5140BA4FB200}" destId="{B7887B1D-014D-406F-84DB-C9B688172E0E}" srcOrd="0" destOrd="0" presId="urn:microsoft.com/office/officeart/2008/layout/HexagonCluster"/>
    <dgm:cxn modelId="{0ABB6FD0-6D39-42E8-BE62-FC7D2F9B7130}" type="presParOf" srcId="{28B37D91-CEFE-44CA-8FBC-1114206D3233}" destId="{C8A83DBD-FA09-4187-A2C2-FA588A705F0A}" srcOrd="6" destOrd="0" presId="urn:microsoft.com/office/officeart/2008/layout/HexagonCluster"/>
    <dgm:cxn modelId="{D9C9AC4C-1732-4B15-9C85-3A881015D4E9}" type="presParOf" srcId="{C8A83DBD-FA09-4187-A2C2-FA588A705F0A}" destId="{DC908489-3588-4978-8635-CBD2DB4D51C0}" srcOrd="0" destOrd="0" presId="urn:microsoft.com/office/officeart/2008/layout/HexagonCluster"/>
    <dgm:cxn modelId="{1D4672FF-4FE9-47BB-B877-4F2F4A8C8099}" type="presParOf" srcId="{28B37D91-CEFE-44CA-8FBC-1114206D3233}" destId="{E1E81354-0B01-42BB-8FEA-71DB6FD4D705}" srcOrd="7" destOrd="0" presId="urn:microsoft.com/office/officeart/2008/layout/HexagonCluster"/>
    <dgm:cxn modelId="{B6E7D60D-79D4-45CB-BB35-975FB93B3E42}" type="presParOf" srcId="{E1E81354-0B01-42BB-8FEA-71DB6FD4D705}" destId="{BE495382-96FF-44E5-8627-92478E2D43F6}" srcOrd="0" destOrd="0" presId="urn:microsoft.com/office/officeart/2008/layout/HexagonCluster"/>
    <dgm:cxn modelId="{9D21DA97-A941-48AE-BE4C-A8518BB9D158}" type="presParOf" srcId="{28B37D91-CEFE-44CA-8FBC-1114206D3233}" destId="{7EA8F1F0-F639-4796-8C33-95DF7313D19B}" srcOrd="8" destOrd="0" presId="urn:microsoft.com/office/officeart/2008/layout/HexagonCluster"/>
    <dgm:cxn modelId="{3F625D54-B77C-42DC-A71D-2245FBCCE886}" type="presParOf" srcId="{7EA8F1F0-F639-4796-8C33-95DF7313D19B}" destId="{67C9BA01-57B4-4214-A667-E9492866AE08}" srcOrd="0" destOrd="0" presId="urn:microsoft.com/office/officeart/2008/layout/HexagonCluster"/>
    <dgm:cxn modelId="{20249B76-5612-4A9A-B71E-139CC0953D14}" type="presParOf" srcId="{28B37D91-CEFE-44CA-8FBC-1114206D3233}" destId="{B3562209-4045-4A83-816C-0B97EC7F3562}" srcOrd="9" destOrd="0" presId="urn:microsoft.com/office/officeart/2008/layout/HexagonCluster"/>
    <dgm:cxn modelId="{0294EB8F-EA37-4AF1-8858-2AB53A11BAA1}" type="presParOf" srcId="{B3562209-4045-4A83-816C-0B97EC7F3562}" destId="{F52F0549-31F7-4123-8E9A-8C94DE0A49E9}" srcOrd="0" destOrd="0" presId="urn:microsoft.com/office/officeart/2008/layout/HexagonCluster"/>
    <dgm:cxn modelId="{3CEC1EDC-4D17-4409-AA67-F133670B67B9}" type="presParOf" srcId="{28B37D91-CEFE-44CA-8FBC-1114206D3233}" destId="{B1B7766E-8AFC-4FCD-8918-DFB3CDEC58DA}" srcOrd="10" destOrd="0" presId="urn:microsoft.com/office/officeart/2008/layout/HexagonCluster"/>
    <dgm:cxn modelId="{F40330DD-89AF-40C7-AEC3-12F0D34D7ECF}" type="presParOf" srcId="{B1B7766E-8AFC-4FCD-8918-DFB3CDEC58DA}" destId="{5070E4F0-1501-48C2-A671-1B728376B8BA}" srcOrd="0" destOrd="0" presId="urn:microsoft.com/office/officeart/2008/layout/HexagonCluster"/>
    <dgm:cxn modelId="{D62BE311-D07D-43FE-A063-5EA7711AC151}" type="presParOf" srcId="{28B37D91-CEFE-44CA-8FBC-1114206D3233}" destId="{BD6EE5FB-28F4-4975-9400-873F57491F67}" srcOrd="11" destOrd="0" presId="urn:microsoft.com/office/officeart/2008/layout/HexagonCluster"/>
    <dgm:cxn modelId="{855690E2-FEFB-41CB-9FE4-377D76657930}" type="presParOf" srcId="{BD6EE5FB-28F4-4975-9400-873F57491F67}" destId="{0D440299-ADAF-48B8-AE3A-C18D4F740CE0}" srcOrd="0" destOrd="0" presId="urn:microsoft.com/office/officeart/2008/layout/Hexagon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402AF5-E150-456B-B9A0-B82E96C0228F}" type="doc">
      <dgm:prSet loTypeId="urn:microsoft.com/office/officeart/2005/8/layout/chart3" loCatId="cycle" qsTypeId="urn:microsoft.com/office/officeart/2005/8/quickstyle/simple1" qsCatId="simple" csTypeId="urn:microsoft.com/office/officeart/2005/8/colors/accent1_2" csCatId="accent1" phldr="1"/>
      <dgm:spPr/>
    </dgm:pt>
    <dgm:pt modelId="{38F9B000-D5EE-46C9-9AF9-BA093586BE72}">
      <dgm:prSet phldrT="[Tex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dgm:spPr>
      <dgm:t>
        <a:bodyPr/>
        <a:lstStyle/>
        <a:p>
          <a:r>
            <a:rPr lang="sv-SE" dirty="0"/>
            <a:t>3,4%</a:t>
          </a:r>
        </a:p>
      </dgm:t>
    </dgm:pt>
    <dgm:pt modelId="{EB1F1931-5E85-4DFA-BE85-030A2CEB1207}" type="parTrans" cxnId="{92D8660F-4758-4914-85C6-EADFB91B6C2C}">
      <dgm:prSet/>
      <dgm:spPr/>
      <dgm:t>
        <a:bodyPr/>
        <a:lstStyle/>
        <a:p>
          <a:endParaRPr lang="sv-SE"/>
        </a:p>
      </dgm:t>
    </dgm:pt>
    <dgm:pt modelId="{68865C69-67CE-4B28-9FDC-A57FBC84BAC6}" type="sibTrans" cxnId="{92D8660F-4758-4914-85C6-EADFB91B6C2C}">
      <dgm:prSet/>
      <dgm:spPr/>
      <dgm:t>
        <a:bodyPr/>
        <a:lstStyle/>
        <a:p>
          <a:endParaRPr lang="sv-SE"/>
        </a:p>
      </dgm:t>
    </dgm:pt>
    <dgm:pt modelId="{D55E5528-254D-443D-805E-AF2DB4DFCB32}">
      <dgm:prSet phldrT="[Text]"/>
      <dgm:spPr>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dgm:spPr>
      <dgm:t>
        <a:bodyPr/>
        <a:lstStyle/>
        <a:p>
          <a:r>
            <a:rPr lang="sv-SE" dirty="0"/>
            <a:t>0,01</a:t>
          </a:r>
        </a:p>
      </dgm:t>
    </dgm:pt>
    <dgm:pt modelId="{B86692F6-8065-4C8E-9C50-6D14BF75828E}" type="parTrans" cxnId="{D384B355-4B0A-4836-B1E2-198A7B31134A}">
      <dgm:prSet/>
      <dgm:spPr/>
      <dgm:t>
        <a:bodyPr/>
        <a:lstStyle/>
        <a:p>
          <a:endParaRPr lang="sv-SE"/>
        </a:p>
      </dgm:t>
    </dgm:pt>
    <dgm:pt modelId="{2581A679-E50F-419D-9B85-71A089BBAEA7}" type="sibTrans" cxnId="{D384B355-4B0A-4836-B1E2-198A7B31134A}">
      <dgm:prSet/>
      <dgm:spPr/>
      <dgm:t>
        <a:bodyPr/>
        <a:lstStyle/>
        <a:p>
          <a:endParaRPr lang="sv-SE"/>
        </a:p>
      </dgm:t>
    </dgm:pt>
    <dgm:pt modelId="{60BFB1BA-9163-44F7-9C93-E179A88014FB}">
      <dgm:prSet phldrT="[Text]"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dgm:spPr>
      <dgm:t>
        <a:bodyPr/>
        <a:lstStyle/>
        <a:p>
          <a:r>
            <a:rPr lang="sv-SE" sz="1800" dirty="0"/>
            <a:t>0,5-1</a:t>
          </a:r>
        </a:p>
      </dgm:t>
    </dgm:pt>
    <dgm:pt modelId="{4FF09CA8-D733-4FA5-8F2D-22608F48EA71}" type="parTrans" cxnId="{117961EB-4B81-4656-8466-CE64B427D382}">
      <dgm:prSet/>
      <dgm:spPr/>
      <dgm:t>
        <a:bodyPr/>
        <a:lstStyle/>
        <a:p>
          <a:endParaRPr lang="sv-SE"/>
        </a:p>
      </dgm:t>
    </dgm:pt>
    <dgm:pt modelId="{06D270C7-5672-47D2-8811-EE47597C90A5}" type="sibTrans" cxnId="{117961EB-4B81-4656-8466-CE64B427D382}">
      <dgm:prSet/>
      <dgm:spPr/>
      <dgm:t>
        <a:bodyPr/>
        <a:lstStyle/>
        <a:p>
          <a:endParaRPr lang="sv-SE"/>
        </a:p>
      </dgm:t>
    </dgm:pt>
    <dgm:pt modelId="{F6D2B526-2B3D-4124-84F7-26D388FE7153}" type="pres">
      <dgm:prSet presAssocID="{90402AF5-E150-456B-B9A0-B82E96C0228F}" presName="compositeShape" presStyleCnt="0">
        <dgm:presLayoutVars>
          <dgm:chMax val="7"/>
          <dgm:dir/>
          <dgm:resizeHandles val="exact"/>
        </dgm:presLayoutVars>
      </dgm:prSet>
      <dgm:spPr/>
    </dgm:pt>
    <dgm:pt modelId="{6ED0583D-B5B8-40E6-B622-A0AEEFCC3B58}" type="pres">
      <dgm:prSet presAssocID="{90402AF5-E150-456B-B9A0-B82E96C0228F}" presName="wedge1" presStyleLbl="node1" presStyleIdx="0" presStyleCnt="3" custScaleX="114086" custScaleY="123062" custLinFactNeighborX="-3812" custLinFactNeighborY="-3637"/>
      <dgm:spPr/>
    </dgm:pt>
    <dgm:pt modelId="{BC141103-C513-4E26-824F-7EDDEAADE08C}" type="pres">
      <dgm:prSet presAssocID="{90402AF5-E150-456B-B9A0-B82E96C0228F}" presName="wedge1Tx" presStyleLbl="node1" presStyleIdx="0" presStyleCnt="3">
        <dgm:presLayoutVars>
          <dgm:chMax val="0"/>
          <dgm:chPref val="0"/>
          <dgm:bulletEnabled val="1"/>
        </dgm:presLayoutVars>
      </dgm:prSet>
      <dgm:spPr/>
    </dgm:pt>
    <dgm:pt modelId="{58E006F2-3BB1-43C7-98F1-3658D6DD9800}" type="pres">
      <dgm:prSet presAssocID="{90402AF5-E150-456B-B9A0-B82E96C0228F}" presName="wedge2" presStyleLbl="node1" presStyleIdx="1" presStyleCnt="3" custScaleY="65896" custLinFactNeighborX="-1732" custLinFactNeighborY="-3339"/>
      <dgm:spPr/>
    </dgm:pt>
    <dgm:pt modelId="{7897016E-C0FA-4F58-82DF-7D67F8B11DDE}" type="pres">
      <dgm:prSet presAssocID="{90402AF5-E150-456B-B9A0-B82E96C0228F}" presName="wedge2Tx" presStyleLbl="node1" presStyleIdx="1" presStyleCnt="3">
        <dgm:presLayoutVars>
          <dgm:chMax val="0"/>
          <dgm:chPref val="0"/>
          <dgm:bulletEnabled val="1"/>
        </dgm:presLayoutVars>
      </dgm:prSet>
      <dgm:spPr/>
    </dgm:pt>
    <dgm:pt modelId="{4B602565-75FE-48A7-8DCB-B251F5F555B3}" type="pres">
      <dgm:prSet presAssocID="{90402AF5-E150-456B-B9A0-B82E96C0228F}" presName="wedge3" presStyleLbl="node1" presStyleIdx="2" presStyleCnt="3" custScaleX="81845" custLinFactNeighborX="-999" custLinFactNeighborY="-5658"/>
      <dgm:spPr/>
    </dgm:pt>
    <dgm:pt modelId="{BA3F4A8E-F739-403B-A44B-D62B775C0969}" type="pres">
      <dgm:prSet presAssocID="{90402AF5-E150-456B-B9A0-B82E96C0228F}" presName="wedge3Tx" presStyleLbl="node1" presStyleIdx="2" presStyleCnt="3">
        <dgm:presLayoutVars>
          <dgm:chMax val="0"/>
          <dgm:chPref val="0"/>
          <dgm:bulletEnabled val="1"/>
        </dgm:presLayoutVars>
      </dgm:prSet>
      <dgm:spPr/>
    </dgm:pt>
  </dgm:ptLst>
  <dgm:cxnLst>
    <dgm:cxn modelId="{92D8660F-4758-4914-85C6-EADFB91B6C2C}" srcId="{90402AF5-E150-456B-B9A0-B82E96C0228F}" destId="{38F9B000-D5EE-46C9-9AF9-BA093586BE72}" srcOrd="0" destOrd="0" parTransId="{EB1F1931-5E85-4DFA-BE85-030A2CEB1207}" sibTransId="{68865C69-67CE-4B28-9FDC-A57FBC84BAC6}"/>
    <dgm:cxn modelId="{54EEBE30-3B37-41C7-8114-52C93C3E577F}" type="presOf" srcId="{38F9B000-D5EE-46C9-9AF9-BA093586BE72}" destId="{BC141103-C513-4E26-824F-7EDDEAADE08C}" srcOrd="1" destOrd="0" presId="urn:microsoft.com/office/officeart/2005/8/layout/chart3"/>
    <dgm:cxn modelId="{30273C33-0483-4469-9B5E-A6F07D3F1F83}" type="presOf" srcId="{D55E5528-254D-443D-805E-AF2DB4DFCB32}" destId="{58E006F2-3BB1-43C7-98F1-3658D6DD9800}" srcOrd="0" destOrd="0" presId="urn:microsoft.com/office/officeart/2005/8/layout/chart3"/>
    <dgm:cxn modelId="{0CFB3247-3C28-4EA3-9D50-D3D009E52E95}" type="presOf" srcId="{38F9B000-D5EE-46C9-9AF9-BA093586BE72}" destId="{6ED0583D-B5B8-40E6-B622-A0AEEFCC3B58}" srcOrd="0" destOrd="0" presId="urn:microsoft.com/office/officeart/2005/8/layout/chart3"/>
    <dgm:cxn modelId="{D384B355-4B0A-4836-B1E2-198A7B31134A}" srcId="{90402AF5-E150-456B-B9A0-B82E96C0228F}" destId="{D55E5528-254D-443D-805E-AF2DB4DFCB32}" srcOrd="1" destOrd="0" parTransId="{B86692F6-8065-4C8E-9C50-6D14BF75828E}" sibTransId="{2581A679-E50F-419D-9B85-71A089BBAEA7}"/>
    <dgm:cxn modelId="{6409B4A3-646F-4755-8FFB-471596E44759}" type="presOf" srcId="{90402AF5-E150-456B-B9A0-B82E96C0228F}" destId="{F6D2B526-2B3D-4124-84F7-26D388FE7153}" srcOrd="0" destOrd="0" presId="urn:microsoft.com/office/officeart/2005/8/layout/chart3"/>
    <dgm:cxn modelId="{30968BB0-226D-403B-B762-B9B2936F036F}" type="presOf" srcId="{D55E5528-254D-443D-805E-AF2DB4DFCB32}" destId="{7897016E-C0FA-4F58-82DF-7D67F8B11DDE}" srcOrd="1" destOrd="0" presId="urn:microsoft.com/office/officeart/2005/8/layout/chart3"/>
    <dgm:cxn modelId="{70055EB3-1671-4528-835D-1AAD43A44B13}" type="presOf" srcId="{60BFB1BA-9163-44F7-9C93-E179A88014FB}" destId="{4B602565-75FE-48A7-8DCB-B251F5F555B3}" srcOrd="0" destOrd="0" presId="urn:microsoft.com/office/officeart/2005/8/layout/chart3"/>
    <dgm:cxn modelId="{7189D4BB-6533-44BD-9570-D9B2740E9CC8}" type="presOf" srcId="{60BFB1BA-9163-44F7-9C93-E179A88014FB}" destId="{BA3F4A8E-F739-403B-A44B-D62B775C0969}" srcOrd="1" destOrd="0" presId="urn:microsoft.com/office/officeart/2005/8/layout/chart3"/>
    <dgm:cxn modelId="{117961EB-4B81-4656-8466-CE64B427D382}" srcId="{90402AF5-E150-456B-B9A0-B82E96C0228F}" destId="{60BFB1BA-9163-44F7-9C93-E179A88014FB}" srcOrd="2" destOrd="0" parTransId="{4FF09CA8-D733-4FA5-8F2D-22608F48EA71}" sibTransId="{06D270C7-5672-47D2-8811-EE47597C90A5}"/>
    <dgm:cxn modelId="{8A1D9F44-950F-4866-AE83-E677B3EBBD89}" type="presParOf" srcId="{F6D2B526-2B3D-4124-84F7-26D388FE7153}" destId="{6ED0583D-B5B8-40E6-B622-A0AEEFCC3B58}" srcOrd="0" destOrd="0" presId="urn:microsoft.com/office/officeart/2005/8/layout/chart3"/>
    <dgm:cxn modelId="{18E283C7-D990-4C68-8582-0DE3DF193E1B}" type="presParOf" srcId="{F6D2B526-2B3D-4124-84F7-26D388FE7153}" destId="{BC141103-C513-4E26-824F-7EDDEAADE08C}" srcOrd="1" destOrd="0" presId="urn:microsoft.com/office/officeart/2005/8/layout/chart3"/>
    <dgm:cxn modelId="{D418971D-2206-45D2-B15A-BA2BDCF52C05}" type="presParOf" srcId="{F6D2B526-2B3D-4124-84F7-26D388FE7153}" destId="{58E006F2-3BB1-43C7-98F1-3658D6DD9800}" srcOrd="2" destOrd="0" presId="urn:microsoft.com/office/officeart/2005/8/layout/chart3"/>
    <dgm:cxn modelId="{DD95E8ED-7D16-4C44-89E2-4C083165EC62}" type="presParOf" srcId="{F6D2B526-2B3D-4124-84F7-26D388FE7153}" destId="{7897016E-C0FA-4F58-82DF-7D67F8B11DDE}" srcOrd="3" destOrd="0" presId="urn:microsoft.com/office/officeart/2005/8/layout/chart3"/>
    <dgm:cxn modelId="{16F34ADF-883E-40DA-B0E1-1F2B33EE1A9B}" type="presParOf" srcId="{F6D2B526-2B3D-4124-84F7-26D388FE7153}" destId="{4B602565-75FE-48A7-8DCB-B251F5F555B3}" srcOrd="4" destOrd="0" presId="urn:microsoft.com/office/officeart/2005/8/layout/chart3"/>
    <dgm:cxn modelId="{DB91745D-1E18-416A-B1FA-1FB3D35560A3}" type="presParOf" srcId="{F6D2B526-2B3D-4124-84F7-26D388FE7153}" destId="{BA3F4A8E-F739-403B-A44B-D62B775C0969}" srcOrd="5"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2262DD-1C4F-4689-83D8-37DC4F57B9ED}"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sv-SE"/>
        </a:p>
      </dgm:t>
    </dgm:pt>
    <dgm:pt modelId="{E8E6A4B5-0D2D-4611-9478-D2593D14C517}">
      <dgm:prSet phldrT="[Text]" phldr="0" custT="1"/>
      <dgm:spPr>
        <a:blipFill rotWithShape="0">
          <a:blip xmlns:r="http://schemas.openxmlformats.org/officeDocument/2006/relationships" r:embed="rId1"/>
          <a:stretch>
            <a:fillRect/>
          </a:stretch>
        </a:blipFill>
      </dgm:spPr>
      <dgm:t>
        <a:bodyPr/>
        <a:lstStyle/>
        <a:p>
          <a:r>
            <a:rPr lang="sv-SE" sz="1800" dirty="0">
              <a:solidFill>
                <a:schemeClr val="accent2">
                  <a:lumMod val="75000"/>
                </a:schemeClr>
              </a:solidFill>
            </a:rPr>
            <a:t>EDS</a:t>
          </a:r>
        </a:p>
      </dgm:t>
    </dgm:pt>
    <dgm:pt modelId="{B9C740A7-AABE-4355-A097-B40D6E6FA4CC}" type="parTrans" cxnId="{120942DD-70F5-4E29-8262-208795A45401}">
      <dgm:prSet/>
      <dgm:spPr/>
      <dgm:t>
        <a:bodyPr/>
        <a:lstStyle/>
        <a:p>
          <a:endParaRPr lang="sv-SE"/>
        </a:p>
      </dgm:t>
    </dgm:pt>
    <dgm:pt modelId="{7ED10078-89FD-4DE7-9C44-DAC9E2DE456D}" type="sibTrans" cxnId="{120942DD-70F5-4E29-8262-208795A45401}">
      <dgm:prSet/>
      <dgm:spPr/>
      <dgm:t>
        <a:bodyPr/>
        <a:lstStyle/>
        <a:p>
          <a:endParaRPr lang="sv-SE"/>
        </a:p>
      </dgm:t>
    </dgm:pt>
    <dgm:pt modelId="{169ABCE1-AF14-43D5-BCCE-7D7ECF7B4137}" type="pres">
      <dgm:prSet presAssocID="{FB2262DD-1C4F-4689-83D8-37DC4F57B9ED}" presName="Name0" presStyleCnt="0">
        <dgm:presLayoutVars>
          <dgm:dir/>
          <dgm:resizeHandles val="exact"/>
        </dgm:presLayoutVars>
      </dgm:prSet>
      <dgm:spPr/>
    </dgm:pt>
    <dgm:pt modelId="{862FF78B-0720-4798-BE02-3DFC9D02DCFE}" type="pres">
      <dgm:prSet presAssocID="{FB2262DD-1C4F-4689-83D8-37DC4F57B9ED}" presName="vNodes" presStyleCnt="0"/>
      <dgm:spPr/>
    </dgm:pt>
    <dgm:pt modelId="{44D5F994-ED66-410C-9D4D-B5C22A72708C}" type="pres">
      <dgm:prSet presAssocID="{FB2262DD-1C4F-4689-83D8-37DC4F57B9ED}" presName="lastNode" presStyleLbl="node1" presStyleIdx="0" presStyleCnt="1" custScaleX="100000" custScaleY="100654" custLinFactNeighborX="-2692" custLinFactNeighborY="49">
        <dgm:presLayoutVars>
          <dgm:bulletEnabled val="1"/>
        </dgm:presLayoutVars>
      </dgm:prSet>
      <dgm:spPr/>
    </dgm:pt>
  </dgm:ptLst>
  <dgm:cxnLst>
    <dgm:cxn modelId="{BE74ED2A-AB58-4748-8D59-7F2C38AE1A84}" type="presOf" srcId="{FB2262DD-1C4F-4689-83D8-37DC4F57B9ED}" destId="{169ABCE1-AF14-43D5-BCCE-7D7ECF7B4137}" srcOrd="0" destOrd="0" presId="urn:microsoft.com/office/officeart/2005/8/layout/equation2"/>
    <dgm:cxn modelId="{744A3854-753E-41E2-A59F-B3CE9B4D1CE9}" type="presOf" srcId="{E8E6A4B5-0D2D-4611-9478-D2593D14C517}" destId="{44D5F994-ED66-410C-9D4D-B5C22A72708C}" srcOrd="0" destOrd="0" presId="urn:microsoft.com/office/officeart/2005/8/layout/equation2"/>
    <dgm:cxn modelId="{120942DD-70F5-4E29-8262-208795A45401}" srcId="{FB2262DD-1C4F-4689-83D8-37DC4F57B9ED}" destId="{E8E6A4B5-0D2D-4611-9478-D2593D14C517}" srcOrd="0" destOrd="0" parTransId="{B9C740A7-AABE-4355-A097-B40D6E6FA4CC}" sibTransId="{7ED10078-89FD-4DE7-9C44-DAC9E2DE456D}"/>
    <dgm:cxn modelId="{3B62D030-F9B4-4EF7-8D3A-AD6ACED238F0}" type="presParOf" srcId="{169ABCE1-AF14-43D5-BCCE-7D7ECF7B4137}" destId="{862FF78B-0720-4798-BE02-3DFC9D02DCFE}" srcOrd="0" destOrd="0" presId="urn:microsoft.com/office/officeart/2005/8/layout/equation2"/>
    <dgm:cxn modelId="{7B65A161-9874-4B0B-BF08-EA04FBCC6F6A}" type="presParOf" srcId="{169ABCE1-AF14-43D5-BCCE-7D7ECF7B4137}" destId="{44D5F994-ED66-410C-9D4D-B5C22A72708C}" srcOrd="1"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D29D7-46E2-439C-BFAB-B34CF18B13FC}">
      <dsp:nvSpPr>
        <dsp:cNvPr id="0" name=""/>
        <dsp:cNvSpPr/>
      </dsp:nvSpPr>
      <dsp:spPr>
        <a:xfrm>
          <a:off x="823132" y="280750"/>
          <a:ext cx="2347693" cy="2347642"/>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kern="1200" dirty="0"/>
            <a:t>EDS</a:t>
          </a:r>
        </a:p>
      </dsp:txBody>
      <dsp:txXfrm>
        <a:off x="1166944" y="624554"/>
        <a:ext cx="1660069" cy="1660034"/>
      </dsp:txXfrm>
    </dsp:sp>
    <dsp:sp modelId="{BB95289B-F8D4-4FF7-A308-29A488D08B19}">
      <dsp:nvSpPr>
        <dsp:cNvPr id="0" name=""/>
        <dsp:cNvSpPr/>
      </dsp:nvSpPr>
      <dsp:spPr>
        <a:xfrm>
          <a:off x="2163004" y="91481"/>
          <a:ext cx="261097" cy="261092"/>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3CA6F5-AC99-4F2B-81B7-DAB0DD79F662}">
      <dsp:nvSpPr>
        <dsp:cNvPr id="0" name=""/>
        <dsp:cNvSpPr/>
      </dsp:nvSpPr>
      <dsp:spPr>
        <a:xfrm>
          <a:off x="1544753" y="2371657"/>
          <a:ext cx="189055" cy="189237"/>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C078A8-E439-454A-ABA1-9E163DB85307}">
      <dsp:nvSpPr>
        <dsp:cNvPr id="0" name=""/>
        <dsp:cNvSpPr/>
      </dsp:nvSpPr>
      <dsp:spPr>
        <a:xfrm>
          <a:off x="3322224" y="1151211"/>
          <a:ext cx="189055" cy="189237"/>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5F9077-C77C-4750-8A98-E9CB6C706E51}">
      <dsp:nvSpPr>
        <dsp:cNvPr id="0" name=""/>
        <dsp:cNvSpPr/>
      </dsp:nvSpPr>
      <dsp:spPr>
        <a:xfrm>
          <a:off x="2255930" y="2465049"/>
          <a:ext cx="584341" cy="476917"/>
        </a:xfrm>
        <a:prstGeom prst="ellipse">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F6849-8A35-456F-B5AE-82E8F250E9F4}">
      <dsp:nvSpPr>
        <dsp:cNvPr id="0" name=""/>
        <dsp:cNvSpPr/>
      </dsp:nvSpPr>
      <dsp:spPr>
        <a:xfrm>
          <a:off x="1599656" y="462551"/>
          <a:ext cx="189055" cy="189237"/>
        </a:xfrm>
        <a:prstGeom prst="ellipse">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881DE0-B991-478E-8647-BCFA8645E1F1}">
      <dsp:nvSpPr>
        <dsp:cNvPr id="0" name=""/>
        <dsp:cNvSpPr/>
      </dsp:nvSpPr>
      <dsp:spPr>
        <a:xfrm>
          <a:off x="1002474" y="1545045"/>
          <a:ext cx="189055" cy="189237"/>
        </a:xfrm>
        <a:prstGeom prst="ellipse">
          <a:avLst/>
        </a:prstGeom>
        <a:gradFill flip="none" rotWithShape="0">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08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DD40C9-A24A-4FAA-A07B-C38E1C134570}">
      <dsp:nvSpPr>
        <dsp:cNvPr id="0" name=""/>
        <dsp:cNvSpPr/>
      </dsp:nvSpPr>
      <dsp:spPr>
        <a:xfrm>
          <a:off x="89943" y="622169"/>
          <a:ext cx="954446" cy="954141"/>
        </a:xfrm>
        <a:prstGeom prst="ellipse">
          <a:avLst/>
        </a:prstGeom>
        <a:gradFill flip="none" rotWithShape="0">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hEDS</a:t>
          </a:r>
        </a:p>
      </dsp:txBody>
      <dsp:txXfrm>
        <a:off x="229718" y="761900"/>
        <a:ext cx="674896" cy="674679"/>
      </dsp:txXfrm>
    </dsp:sp>
    <dsp:sp modelId="{11E23D9C-FC11-43EB-8051-59406DFFEA6C}">
      <dsp:nvSpPr>
        <dsp:cNvPr id="0" name=""/>
        <dsp:cNvSpPr/>
      </dsp:nvSpPr>
      <dsp:spPr>
        <a:xfrm>
          <a:off x="1898850" y="470779"/>
          <a:ext cx="261097" cy="261092"/>
        </a:xfrm>
        <a:prstGeom prst="ellipse">
          <a:avLst/>
        </a:prstGeom>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DF870-89BD-4ED4-B3A1-5775893AEBAD}">
      <dsp:nvSpPr>
        <dsp:cNvPr id="0" name=""/>
        <dsp:cNvSpPr/>
      </dsp:nvSpPr>
      <dsp:spPr>
        <a:xfrm>
          <a:off x="179449" y="1856053"/>
          <a:ext cx="471983" cy="471996"/>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6CA51-1FB1-46D7-959F-E9D1A3A569CB}">
      <dsp:nvSpPr>
        <dsp:cNvPr id="0" name=""/>
        <dsp:cNvSpPr/>
      </dsp:nvSpPr>
      <dsp:spPr>
        <a:xfrm>
          <a:off x="3411730" y="173210"/>
          <a:ext cx="954446" cy="954141"/>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dirty="0"/>
            <a:t>HSD</a:t>
          </a:r>
        </a:p>
      </dsp:txBody>
      <dsp:txXfrm>
        <a:off x="3551505" y="312941"/>
        <a:ext cx="674896" cy="674679"/>
      </dsp:txXfrm>
    </dsp:sp>
    <dsp:sp modelId="{4B619A37-3409-43B8-9C97-448BCEE80D4B}">
      <dsp:nvSpPr>
        <dsp:cNvPr id="0" name=""/>
        <dsp:cNvSpPr/>
      </dsp:nvSpPr>
      <dsp:spPr>
        <a:xfrm>
          <a:off x="2986028" y="831976"/>
          <a:ext cx="261097" cy="261092"/>
        </a:xfrm>
        <a:prstGeom prst="ellipse">
          <a:avLst/>
        </a:prstGeom>
        <a:gradFill flip="none" rotWithShape="0">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539BB-4A20-4253-80B4-3940BC1D9636}">
      <dsp:nvSpPr>
        <dsp:cNvPr id="0" name=""/>
        <dsp:cNvSpPr/>
      </dsp:nvSpPr>
      <dsp:spPr>
        <a:xfrm>
          <a:off x="0" y="2417732"/>
          <a:ext cx="189055" cy="1892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57FEDE-89BD-4437-A4F2-74E59F40FB67}">
      <dsp:nvSpPr>
        <dsp:cNvPr id="0" name=""/>
        <dsp:cNvSpPr/>
      </dsp:nvSpPr>
      <dsp:spPr>
        <a:xfrm>
          <a:off x="1885315" y="2148411"/>
          <a:ext cx="189055" cy="189237"/>
        </a:xfrm>
        <a:prstGeom prst="ellipse">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0E639-1B95-4CE3-8465-9E41060A14E2}">
      <dsp:nvSpPr>
        <dsp:cNvPr id="0" name=""/>
        <dsp:cNvSpPr/>
      </dsp:nvSpPr>
      <dsp:spPr>
        <a:xfrm>
          <a:off x="1238732" y="1785332"/>
          <a:ext cx="1261097" cy="1087286"/>
        </a:xfrm>
        <a:prstGeom prst="hexagon">
          <a:avLst>
            <a:gd name="adj" fmla="val 25000"/>
            <a:gd name="vf" fmla="val 115470"/>
          </a:avLst>
        </a:prstGeom>
        <a:blipFill rotWithShape="0">
          <a:blip xmlns:r="http://schemas.openxmlformats.org/officeDocument/2006/relationships" r:embed="rId1"/>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3020" rIns="0" bIns="33020" numCol="1" spcCol="1270" anchor="ctr" anchorCtr="0">
          <a:noAutofit/>
        </a:bodyPr>
        <a:lstStyle/>
        <a:p>
          <a:pPr marL="0" lvl="0" indent="0" algn="ctr" defTabSz="1155700">
            <a:lnSpc>
              <a:spcPct val="90000"/>
            </a:lnSpc>
            <a:spcBef>
              <a:spcPct val="0"/>
            </a:spcBef>
            <a:spcAft>
              <a:spcPct val="35000"/>
            </a:spcAft>
            <a:buNone/>
          </a:pPr>
          <a:endParaRPr lang="sv-SE" sz="2600" kern="1200" dirty="0"/>
        </a:p>
      </dsp:txBody>
      <dsp:txXfrm>
        <a:off x="1434431" y="1954058"/>
        <a:ext cx="869699" cy="749834"/>
      </dsp:txXfrm>
    </dsp:sp>
    <dsp:sp modelId="{7E9F1907-D067-4D92-BC06-143E0934FC28}">
      <dsp:nvSpPr>
        <dsp:cNvPr id="0" name=""/>
        <dsp:cNvSpPr/>
      </dsp:nvSpPr>
      <dsp:spPr>
        <a:xfrm>
          <a:off x="1268921" y="2265347"/>
          <a:ext cx="147651" cy="12725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D16065-6638-4F6E-B205-BEB1DC3F9416}">
      <dsp:nvSpPr>
        <dsp:cNvPr id="0" name=""/>
        <dsp:cNvSpPr/>
      </dsp:nvSpPr>
      <dsp:spPr>
        <a:xfrm>
          <a:off x="158168" y="1201329"/>
          <a:ext cx="1261097" cy="1087286"/>
        </a:xfrm>
        <a:prstGeom prst="hexagon">
          <a:avLst>
            <a:gd name="adj" fmla="val 25000"/>
            <a:gd name="vf" fmla="val 115470"/>
          </a:avLst>
        </a:prstGeom>
        <a:blipFill rotWithShape="1">
          <a:blip xmlns:r="http://schemas.openxmlformats.org/officeDocument/2006/relationships" r:embed="rId2"/>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0D16A2-8C0B-469D-A0D6-106676A0E321}">
      <dsp:nvSpPr>
        <dsp:cNvPr id="0" name=""/>
        <dsp:cNvSpPr/>
      </dsp:nvSpPr>
      <dsp:spPr>
        <a:xfrm>
          <a:off x="1016702" y="2144984"/>
          <a:ext cx="147651" cy="12725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F02017-CBEC-4B9E-BED1-56FDE31BE0C2}">
      <dsp:nvSpPr>
        <dsp:cNvPr id="0" name=""/>
        <dsp:cNvSpPr/>
      </dsp:nvSpPr>
      <dsp:spPr>
        <a:xfrm>
          <a:off x="2308026" y="1171495"/>
          <a:ext cx="1261097" cy="1087286"/>
        </a:xfrm>
        <a:prstGeom prst="hexagon">
          <a:avLst>
            <a:gd name="adj" fmla="val 25000"/>
            <a:gd name="vf" fmla="val 115470"/>
          </a:avLst>
        </a:prstGeom>
        <a:blipFill rotWithShape="0">
          <a:blip xmlns:r="http://schemas.openxmlformats.org/officeDocument/2006/relationships" r:embed="rId3"/>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3020" rIns="0" bIns="33020" numCol="1" spcCol="1270" anchor="ctr" anchorCtr="0">
          <a:noAutofit/>
        </a:bodyPr>
        <a:lstStyle/>
        <a:p>
          <a:pPr marL="0" lvl="0" indent="0" algn="ctr" defTabSz="1155700">
            <a:lnSpc>
              <a:spcPct val="90000"/>
            </a:lnSpc>
            <a:spcBef>
              <a:spcPct val="0"/>
            </a:spcBef>
            <a:spcAft>
              <a:spcPct val="35000"/>
            </a:spcAft>
            <a:buNone/>
          </a:pPr>
          <a:endParaRPr lang="sv-SE" sz="2600" kern="1200" dirty="0"/>
        </a:p>
      </dsp:txBody>
      <dsp:txXfrm>
        <a:off x="2503725" y="1340221"/>
        <a:ext cx="869699" cy="749834"/>
      </dsp:txXfrm>
    </dsp:sp>
    <dsp:sp modelId="{B7887B1D-014D-406F-84DB-C9B688172E0E}">
      <dsp:nvSpPr>
        <dsp:cNvPr id="0" name=""/>
        <dsp:cNvSpPr/>
      </dsp:nvSpPr>
      <dsp:spPr>
        <a:xfrm>
          <a:off x="3172685" y="2130908"/>
          <a:ext cx="147651" cy="12725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908489-3588-4978-8635-CBD2DB4D51C0}">
      <dsp:nvSpPr>
        <dsp:cNvPr id="0" name=""/>
        <dsp:cNvSpPr/>
      </dsp:nvSpPr>
      <dsp:spPr>
        <a:xfrm>
          <a:off x="3390108" y="1785332"/>
          <a:ext cx="1261097" cy="1087286"/>
        </a:xfrm>
        <a:prstGeom prst="hexagon">
          <a:avLst>
            <a:gd name="adj" fmla="val 25000"/>
            <a:gd name="vf" fmla="val 115470"/>
          </a:avLst>
        </a:prstGeom>
        <a:blipFill rotWithShape="1">
          <a:blip xmlns:r="http://schemas.openxmlformats.org/officeDocument/2006/relationships" r:embed="rId4"/>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95382-96FF-44E5-8627-92478E2D43F6}">
      <dsp:nvSpPr>
        <dsp:cNvPr id="0" name=""/>
        <dsp:cNvSpPr/>
      </dsp:nvSpPr>
      <dsp:spPr>
        <a:xfrm>
          <a:off x="3417724" y="2265347"/>
          <a:ext cx="147651" cy="12725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C9BA01-57B4-4214-A667-E9492866AE08}">
      <dsp:nvSpPr>
        <dsp:cNvPr id="0" name=""/>
        <dsp:cNvSpPr/>
      </dsp:nvSpPr>
      <dsp:spPr>
        <a:xfrm>
          <a:off x="1235554" y="605028"/>
          <a:ext cx="1261097" cy="1087286"/>
        </a:xfrm>
        <a:prstGeom prst="hexagon">
          <a:avLst>
            <a:gd name="adj" fmla="val 25000"/>
            <a:gd name="vf" fmla="val 115470"/>
          </a:avLst>
        </a:prstGeom>
        <a:blipFill rotWithShape="0">
          <a:blip xmlns:r="http://schemas.openxmlformats.org/officeDocument/2006/relationships" r:embed="rId5"/>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3020" rIns="0" bIns="33020" numCol="1" spcCol="1270" anchor="ctr" anchorCtr="0">
          <a:noAutofit/>
        </a:bodyPr>
        <a:lstStyle/>
        <a:p>
          <a:pPr marL="0" lvl="0" indent="0" algn="ctr" defTabSz="1155700">
            <a:lnSpc>
              <a:spcPct val="90000"/>
            </a:lnSpc>
            <a:spcBef>
              <a:spcPct val="0"/>
            </a:spcBef>
            <a:spcAft>
              <a:spcPct val="35000"/>
            </a:spcAft>
            <a:buNone/>
          </a:pPr>
          <a:endParaRPr lang="sv-SE" sz="2600" kern="1200" dirty="0"/>
        </a:p>
      </dsp:txBody>
      <dsp:txXfrm>
        <a:off x="1431253" y="773754"/>
        <a:ext cx="869699" cy="749834"/>
      </dsp:txXfrm>
    </dsp:sp>
    <dsp:sp modelId="{F52F0549-31F7-4123-8E9A-8C94DE0A49E9}">
      <dsp:nvSpPr>
        <dsp:cNvPr id="0" name=""/>
        <dsp:cNvSpPr/>
      </dsp:nvSpPr>
      <dsp:spPr>
        <a:xfrm>
          <a:off x="2091103" y="617613"/>
          <a:ext cx="147651" cy="12725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0E4F0-1501-48C2-A671-1B728376B8BA}">
      <dsp:nvSpPr>
        <dsp:cNvPr id="0" name=""/>
        <dsp:cNvSpPr/>
      </dsp:nvSpPr>
      <dsp:spPr>
        <a:xfrm>
          <a:off x="2302780" y="0"/>
          <a:ext cx="1261097" cy="1087286"/>
        </a:xfrm>
        <a:prstGeom prst="hexagon">
          <a:avLst>
            <a:gd name="adj" fmla="val 25000"/>
            <a:gd name="vf" fmla="val 115470"/>
          </a:avLst>
        </a:prstGeom>
        <a:blipFill rotWithShape="1">
          <a:blip xmlns:r="http://schemas.openxmlformats.org/officeDocument/2006/relationships" r:embed="rId6"/>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440299-ADAF-48B8-AE3A-C18D4F740CE0}">
      <dsp:nvSpPr>
        <dsp:cNvPr id="0" name=""/>
        <dsp:cNvSpPr/>
      </dsp:nvSpPr>
      <dsp:spPr>
        <a:xfrm>
          <a:off x="2347810" y="477429"/>
          <a:ext cx="147651" cy="12725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0583D-B5B8-40E6-B622-A0AEEFCC3B58}">
      <dsp:nvSpPr>
        <dsp:cNvPr id="0" name=""/>
        <dsp:cNvSpPr/>
      </dsp:nvSpPr>
      <dsp:spPr>
        <a:xfrm>
          <a:off x="910517" y="-121515"/>
          <a:ext cx="2456196" cy="2649443"/>
        </a:xfrm>
        <a:prstGeom prst="pie">
          <a:avLst>
            <a:gd name="adj1" fmla="val 16200000"/>
            <a:gd name="adj2" fmla="val 1800000"/>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sv-SE" sz="2600" kern="1200" dirty="0"/>
            <a:t>3,4%</a:t>
          </a:r>
        </a:p>
      </dsp:txBody>
      <dsp:txXfrm>
        <a:off x="2245928" y="367369"/>
        <a:ext cx="833352" cy="883147"/>
      </dsp:txXfrm>
    </dsp:sp>
    <dsp:sp modelId="{58E006F2-3BB1-43C7-98F1-3658D6DD9800}">
      <dsp:nvSpPr>
        <dsp:cNvPr id="0" name=""/>
        <dsp:cNvSpPr/>
      </dsp:nvSpPr>
      <dsp:spPr>
        <a:xfrm>
          <a:off x="995950" y="564348"/>
          <a:ext cx="2152934" cy="1418697"/>
        </a:xfrm>
        <a:prstGeom prst="pie">
          <a:avLst>
            <a:gd name="adj1" fmla="val 1800000"/>
            <a:gd name="adj2" fmla="val 9000000"/>
          </a:avLst>
        </a:prstGeom>
        <a:gradFill flip="none" rotWithShape="0">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sv-SE" sz="2600" kern="1200" dirty="0"/>
            <a:t>0,01</a:t>
          </a:r>
        </a:p>
      </dsp:txBody>
      <dsp:txXfrm>
        <a:off x="1585444" y="1459479"/>
        <a:ext cx="973946" cy="439120"/>
      </dsp:txXfrm>
    </dsp:sp>
    <dsp:sp modelId="{4B602565-75FE-48A7-8DCB-B251F5F555B3}">
      <dsp:nvSpPr>
        <dsp:cNvPr id="0" name=""/>
        <dsp:cNvSpPr/>
      </dsp:nvSpPr>
      <dsp:spPr>
        <a:xfrm>
          <a:off x="1207164" y="147303"/>
          <a:ext cx="1762069" cy="2152934"/>
        </a:xfrm>
        <a:prstGeom prst="pie">
          <a:avLst>
            <a:gd name="adj1" fmla="val 9000000"/>
            <a:gd name="adj2" fmla="val 16200000"/>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kern="1200" dirty="0"/>
            <a:t>0,5-1</a:t>
          </a:r>
        </a:p>
      </dsp:txBody>
      <dsp:txXfrm>
        <a:off x="1395957" y="570201"/>
        <a:ext cx="597844" cy="7176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5F994-ED66-410C-9D4D-B5C22A72708C}">
      <dsp:nvSpPr>
        <dsp:cNvPr id="0" name=""/>
        <dsp:cNvSpPr/>
      </dsp:nvSpPr>
      <dsp:spPr>
        <a:xfrm>
          <a:off x="0" y="1849"/>
          <a:ext cx="1888737" cy="1901090"/>
        </a:xfrm>
        <a:prstGeom prst="ellipse">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accent2">
                  <a:lumMod val="75000"/>
                </a:schemeClr>
              </a:solidFill>
            </a:rPr>
            <a:t>EDS</a:t>
          </a:r>
        </a:p>
      </dsp:txBody>
      <dsp:txXfrm>
        <a:off x="276599" y="280257"/>
        <a:ext cx="1335539" cy="1344274"/>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285E98E3-2D51-4408-9348-109B2E4678A7}" type="datetimeFigureOut">
              <a:rPr lang="sv-SE" smtClean="0"/>
              <a:t>2026-04-28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8C57FE3-04DF-4C9E-8271-981A809D172D}" type="slidenum">
              <a:rPr lang="sv-SE" smtClean="0"/>
              <a:t>‹#›</a:t>
            </a:fld>
            <a:endParaRPr lang="sv-SE" dirty="0"/>
          </a:p>
        </p:txBody>
      </p:sp>
    </p:spTree>
    <p:extLst>
      <p:ext uri="{BB962C8B-B14F-4D97-AF65-F5344CB8AC3E}">
        <p14:creationId xmlns:p14="http://schemas.microsoft.com/office/powerpoint/2010/main" val="36651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285E98E3-2D51-4408-9348-109B2E4678A7}" type="datetimeFigureOut">
              <a:rPr lang="sv-SE" smtClean="0"/>
              <a:t>2026-04-28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8C57FE3-04DF-4C9E-8271-981A809D172D}" type="slidenum">
              <a:rPr lang="sv-SE" smtClean="0"/>
              <a:t>‹#›</a:t>
            </a:fld>
            <a:endParaRPr lang="sv-SE" dirty="0"/>
          </a:p>
        </p:txBody>
      </p:sp>
    </p:spTree>
    <p:extLst>
      <p:ext uri="{BB962C8B-B14F-4D97-AF65-F5344CB8AC3E}">
        <p14:creationId xmlns:p14="http://schemas.microsoft.com/office/powerpoint/2010/main" val="323179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285E98E3-2D51-4408-9348-109B2E4678A7}" type="datetimeFigureOut">
              <a:rPr lang="sv-SE" smtClean="0"/>
              <a:t>2026-04-28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8C57FE3-04DF-4C9E-8271-981A809D172D}" type="slidenum">
              <a:rPr lang="sv-SE" smtClean="0"/>
              <a:t>‹#›</a:t>
            </a:fld>
            <a:endParaRPr lang="sv-SE"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7511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285E98E3-2D51-4408-9348-109B2E4678A7}" type="datetimeFigureOut">
              <a:rPr lang="sv-SE" smtClean="0"/>
              <a:t>2026-04-28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8C57FE3-04DF-4C9E-8271-981A809D172D}" type="slidenum">
              <a:rPr lang="sv-SE" smtClean="0"/>
              <a:t>‹#›</a:t>
            </a:fld>
            <a:endParaRPr lang="sv-SE" dirty="0"/>
          </a:p>
        </p:txBody>
      </p:sp>
    </p:spTree>
    <p:extLst>
      <p:ext uri="{BB962C8B-B14F-4D97-AF65-F5344CB8AC3E}">
        <p14:creationId xmlns:p14="http://schemas.microsoft.com/office/powerpoint/2010/main" val="151092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285E98E3-2D51-4408-9348-109B2E4678A7}" type="datetimeFigureOut">
              <a:rPr lang="sv-SE" smtClean="0"/>
              <a:t>2026-04-28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8C57FE3-04DF-4C9E-8271-981A809D172D}" type="slidenum">
              <a:rPr lang="sv-SE" smtClean="0"/>
              <a:t>‹#›</a:t>
            </a:fld>
            <a:endParaRPr lang="sv-SE"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1740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285E98E3-2D51-4408-9348-109B2E4678A7}" type="datetimeFigureOut">
              <a:rPr lang="sv-SE" smtClean="0"/>
              <a:t>2026-04-28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8C57FE3-04DF-4C9E-8271-981A809D172D}" type="slidenum">
              <a:rPr lang="sv-SE" smtClean="0"/>
              <a:t>‹#›</a:t>
            </a:fld>
            <a:endParaRPr lang="sv-SE" dirty="0"/>
          </a:p>
        </p:txBody>
      </p:sp>
    </p:spTree>
    <p:extLst>
      <p:ext uri="{BB962C8B-B14F-4D97-AF65-F5344CB8AC3E}">
        <p14:creationId xmlns:p14="http://schemas.microsoft.com/office/powerpoint/2010/main" val="230146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285E98E3-2D51-4408-9348-109B2E4678A7}" type="datetimeFigureOut">
              <a:rPr lang="sv-SE" smtClean="0"/>
              <a:t>2026-04-28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8C57FE3-04DF-4C9E-8271-981A809D172D}" type="slidenum">
              <a:rPr lang="sv-SE" smtClean="0"/>
              <a:t>‹#›</a:t>
            </a:fld>
            <a:endParaRPr lang="sv-SE" dirty="0"/>
          </a:p>
        </p:txBody>
      </p:sp>
    </p:spTree>
    <p:extLst>
      <p:ext uri="{BB962C8B-B14F-4D97-AF65-F5344CB8AC3E}">
        <p14:creationId xmlns:p14="http://schemas.microsoft.com/office/powerpoint/2010/main" val="2364937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285E98E3-2D51-4408-9348-109B2E4678A7}" type="datetimeFigureOut">
              <a:rPr lang="sv-SE" smtClean="0"/>
              <a:t>2026-04-28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8C57FE3-04DF-4C9E-8271-981A809D172D}" type="slidenum">
              <a:rPr lang="sv-SE" smtClean="0"/>
              <a:t>‹#›</a:t>
            </a:fld>
            <a:endParaRPr lang="sv-SE" dirty="0"/>
          </a:p>
        </p:txBody>
      </p:sp>
    </p:spTree>
    <p:extLst>
      <p:ext uri="{BB962C8B-B14F-4D97-AF65-F5344CB8AC3E}">
        <p14:creationId xmlns:p14="http://schemas.microsoft.com/office/powerpoint/2010/main" val="107216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285E98E3-2D51-4408-9348-109B2E4678A7}" type="datetimeFigureOut">
              <a:rPr lang="sv-SE" smtClean="0"/>
              <a:t>2026-04-28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8C57FE3-04DF-4C9E-8271-981A809D172D}" type="slidenum">
              <a:rPr lang="sv-SE" smtClean="0"/>
              <a:t>‹#›</a:t>
            </a:fld>
            <a:endParaRPr lang="sv-SE" dirty="0"/>
          </a:p>
        </p:txBody>
      </p:sp>
    </p:spTree>
    <p:extLst>
      <p:ext uri="{BB962C8B-B14F-4D97-AF65-F5344CB8AC3E}">
        <p14:creationId xmlns:p14="http://schemas.microsoft.com/office/powerpoint/2010/main" val="292896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285E98E3-2D51-4408-9348-109B2E4678A7}" type="datetimeFigureOut">
              <a:rPr lang="sv-SE" smtClean="0"/>
              <a:t>2026-04-28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88C57FE3-04DF-4C9E-8271-981A809D172D}" type="slidenum">
              <a:rPr lang="sv-SE" smtClean="0"/>
              <a:t>‹#›</a:t>
            </a:fld>
            <a:endParaRPr lang="sv-SE" dirty="0"/>
          </a:p>
        </p:txBody>
      </p:sp>
    </p:spTree>
    <p:extLst>
      <p:ext uri="{BB962C8B-B14F-4D97-AF65-F5344CB8AC3E}">
        <p14:creationId xmlns:p14="http://schemas.microsoft.com/office/powerpoint/2010/main" val="19229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285E98E3-2D51-4408-9348-109B2E4678A7}" type="datetimeFigureOut">
              <a:rPr lang="sv-SE" smtClean="0"/>
              <a:t>2026-04-28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88C57FE3-04DF-4C9E-8271-981A809D172D}" type="slidenum">
              <a:rPr lang="sv-SE" smtClean="0"/>
              <a:t>‹#›</a:t>
            </a:fld>
            <a:endParaRPr lang="sv-SE" dirty="0"/>
          </a:p>
        </p:txBody>
      </p:sp>
    </p:spTree>
    <p:extLst>
      <p:ext uri="{BB962C8B-B14F-4D97-AF65-F5344CB8AC3E}">
        <p14:creationId xmlns:p14="http://schemas.microsoft.com/office/powerpoint/2010/main" val="428355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85E98E3-2D51-4408-9348-109B2E4678A7}" type="datetimeFigureOut">
              <a:rPr lang="sv-SE" smtClean="0"/>
              <a:t>2026-04-28</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88C57FE3-04DF-4C9E-8271-981A809D172D}" type="slidenum">
              <a:rPr lang="sv-SE" smtClean="0"/>
              <a:t>‹#›</a:t>
            </a:fld>
            <a:endParaRPr lang="sv-SE" dirty="0"/>
          </a:p>
        </p:txBody>
      </p:sp>
    </p:spTree>
    <p:extLst>
      <p:ext uri="{BB962C8B-B14F-4D97-AF65-F5344CB8AC3E}">
        <p14:creationId xmlns:p14="http://schemas.microsoft.com/office/powerpoint/2010/main" val="2023826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285E98E3-2D51-4408-9348-109B2E4678A7}" type="datetimeFigureOut">
              <a:rPr lang="sv-SE" smtClean="0"/>
              <a:t>2026-04-28</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88C57FE3-04DF-4C9E-8271-981A809D172D}" type="slidenum">
              <a:rPr lang="sv-SE" smtClean="0"/>
              <a:t>‹#›</a:t>
            </a:fld>
            <a:endParaRPr lang="sv-SE" dirty="0"/>
          </a:p>
        </p:txBody>
      </p:sp>
    </p:spTree>
    <p:extLst>
      <p:ext uri="{BB962C8B-B14F-4D97-AF65-F5344CB8AC3E}">
        <p14:creationId xmlns:p14="http://schemas.microsoft.com/office/powerpoint/2010/main" val="162953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E98E3-2D51-4408-9348-109B2E4678A7}" type="datetimeFigureOut">
              <a:rPr lang="sv-SE" smtClean="0"/>
              <a:t>2026-04-28</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88C57FE3-04DF-4C9E-8271-981A809D172D}" type="slidenum">
              <a:rPr lang="sv-SE" smtClean="0"/>
              <a:t>‹#›</a:t>
            </a:fld>
            <a:endParaRPr lang="sv-SE" dirty="0"/>
          </a:p>
        </p:txBody>
      </p:sp>
    </p:spTree>
    <p:extLst>
      <p:ext uri="{BB962C8B-B14F-4D97-AF65-F5344CB8AC3E}">
        <p14:creationId xmlns:p14="http://schemas.microsoft.com/office/powerpoint/2010/main" val="290375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a:t>Klicka här för att ändra mall för rubrikformat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285E98E3-2D51-4408-9348-109B2E4678A7}" type="datetimeFigureOut">
              <a:rPr lang="sv-SE" smtClean="0"/>
              <a:t>2026-04-28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88C57FE3-04DF-4C9E-8271-981A809D172D}" type="slidenum">
              <a:rPr lang="sv-SE" smtClean="0"/>
              <a:t>‹#›</a:t>
            </a:fld>
            <a:endParaRPr lang="sv-SE" dirty="0"/>
          </a:p>
        </p:txBody>
      </p:sp>
    </p:spTree>
    <p:extLst>
      <p:ext uri="{BB962C8B-B14F-4D97-AF65-F5344CB8AC3E}">
        <p14:creationId xmlns:p14="http://schemas.microsoft.com/office/powerpoint/2010/main" val="335412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dirty="0"/>
              <a:t>Klicka på ikonen för att lägga till en bild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88C57FE3-04DF-4C9E-8271-981A809D172D}" type="slidenum">
              <a:rPr lang="sv-SE" smtClean="0"/>
              <a:t>‹#›</a:t>
            </a:fld>
            <a:endParaRPr lang="sv-SE" dirty="0"/>
          </a:p>
        </p:txBody>
      </p:sp>
      <p:sp>
        <p:nvSpPr>
          <p:cNvPr id="5" name="Date Placeholder 4"/>
          <p:cNvSpPr>
            <a:spLocks noGrp="1"/>
          </p:cNvSpPr>
          <p:nvPr>
            <p:ph type="dt" sz="half" idx="10"/>
          </p:nvPr>
        </p:nvSpPr>
        <p:spPr/>
        <p:txBody>
          <a:bodyPr/>
          <a:lstStyle/>
          <a:p>
            <a:fld id="{285E98E3-2D51-4408-9348-109B2E4678A7}" type="datetimeFigureOut">
              <a:rPr lang="sv-SE" smtClean="0"/>
              <a:t>2026-04-28</a:t>
            </a:fld>
            <a:endParaRPr lang="sv-SE" dirty="0"/>
          </a:p>
        </p:txBody>
      </p:sp>
    </p:spTree>
    <p:extLst>
      <p:ext uri="{BB962C8B-B14F-4D97-AF65-F5344CB8AC3E}">
        <p14:creationId xmlns:p14="http://schemas.microsoft.com/office/powerpoint/2010/main" val="6841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5E98E3-2D51-4408-9348-109B2E4678A7}" type="datetimeFigureOut">
              <a:rPr lang="sv-SE" smtClean="0"/>
              <a:t>2026-04-28</a:t>
            </a:fld>
            <a:endParaRPr lang="sv-SE"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8C57FE3-04DF-4C9E-8271-981A809D172D}" type="slidenum">
              <a:rPr lang="sv-SE" smtClean="0"/>
              <a:t>‹#›</a:t>
            </a:fld>
            <a:endParaRPr lang="sv-SE" dirty="0"/>
          </a:p>
        </p:txBody>
      </p:sp>
    </p:spTree>
    <p:extLst>
      <p:ext uri="{BB962C8B-B14F-4D97-AF65-F5344CB8AC3E}">
        <p14:creationId xmlns:p14="http://schemas.microsoft.com/office/powerpoint/2010/main" val="3993846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1"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2"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sp>
        <p:nvSpPr>
          <p:cNvPr id="2" name="Rubrik 1">
            <a:extLst>
              <a:ext uri="{FF2B5EF4-FFF2-40B4-BE49-F238E27FC236}">
                <a16:creationId xmlns:a16="http://schemas.microsoft.com/office/drawing/2014/main" id="{B6B64DDE-8271-4025-974C-2CCDC8722224}"/>
              </a:ext>
            </a:extLst>
          </p:cNvPr>
          <p:cNvSpPr>
            <a:spLocks noGrp="1"/>
          </p:cNvSpPr>
          <p:nvPr>
            <p:ph type="ctrTitle"/>
          </p:nvPr>
        </p:nvSpPr>
        <p:spPr>
          <a:xfrm>
            <a:off x="670913" y="1282701"/>
            <a:ext cx="5622085" cy="4307148"/>
          </a:xfrm>
        </p:spPr>
        <p:txBody>
          <a:bodyPr anchor="ctr">
            <a:normAutofit/>
          </a:bodyPr>
          <a:lstStyle/>
          <a:p>
            <a:r>
              <a:rPr lang="sv-SE"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EDS</a:t>
            </a:r>
            <a:br>
              <a:rPr lang="sv-SE" dirty="0">
                <a:solidFill>
                  <a:srgbClr val="0070C0"/>
                </a:solidFill>
              </a:rPr>
            </a:br>
            <a:r>
              <a:rPr lang="sv-SE" b="1" spc="50" dirty="0">
                <a:ln w="0"/>
                <a:solidFill>
                  <a:schemeClr val="bg2"/>
                </a:solidFill>
                <a:effectLst>
                  <a:innerShdw blurRad="63500" dist="50800" dir="13500000">
                    <a:srgbClr val="000000">
                      <a:alpha val="50000"/>
                    </a:srgbClr>
                  </a:innerShdw>
                </a:effectLst>
              </a:rPr>
              <a:t>Hypermobilitet:</a:t>
            </a:r>
            <a:r>
              <a:rPr lang="sv-SE" b="1" dirty="0">
                <a:ln w="12700">
                  <a:solidFill>
                    <a:schemeClr val="accent1"/>
                  </a:solidFill>
                  <a:prstDash val="solid"/>
                </a:ln>
                <a:solidFill>
                  <a:srgbClr val="002060"/>
                </a:solidFill>
                <a:effectLst>
                  <a:outerShdw dist="38100" dir="2640000" algn="bl" rotWithShape="0">
                    <a:schemeClr val="accent1"/>
                  </a:outerShdw>
                </a:effectLst>
              </a:rPr>
              <a:t>hESD/HSD</a:t>
            </a:r>
            <a:r>
              <a:rPr lang="sv-SE" dirty="0">
                <a:solidFill>
                  <a:srgbClr val="0070C0"/>
                </a:solidFill>
              </a:rPr>
              <a:t> </a:t>
            </a: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Underrubrik 2">
            <a:extLst>
              <a:ext uri="{FF2B5EF4-FFF2-40B4-BE49-F238E27FC236}">
                <a16:creationId xmlns:a16="http://schemas.microsoft.com/office/drawing/2014/main" id="{A3780AEF-B905-4A3C-BA9C-DCEC4A28F849}"/>
              </a:ext>
            </a:extLst>
          </p:cNvPr>
          <p:cNvSpPr>
            <a:spLocks noGrp="1"/>
          </p:cNvSpPr>
          <p:nvPr>
            <p:ph type="subTitle" idx="1"/>
          </p:nvPr>
        </p:nvSpPr>
        <p:spPr>
          <a:xfrm>
            <a:off x="7821120" y="2876315"/>
            <a:ext cx="3602567" cy="1096899"/>
          </a:xfrm>
        </p:spPr>
        <p:txBody>
          <a:bodyPr anchor="ctr">
            <a:normAutofit fontScale="92500" lnSpcReduction="10000"/>
          </a:bodyPr>
          <a:lstStyle/>
          <a:p>
            <a:pPr algn="l"/>
            <a:r>
              <a:rPr lang="sv-SE" dirty="0">
                <a:solidFill>
                  <a:srgbClr val="FFFFFF"/>
                </a:solidFill>
              </a:rPr>
              <a:t>Brua Weice, överläkare </a:t>
            </a:r>
          </a:p>
          <a:p>
            <a:pPr algn="l"/>
            <a:r>
              <a:rPr lang="sv-SE" dirty="0">
                <a:solidFill>
                  <a:srgbClr val="FFFFFF"/>
                </a:solidFill>
              </a:rPr>
              <a:t>Region Västmanland</a:t>
            </a:r>
          </a:p>
          <a:p>
            <a:pPr algn="l"/>
            <a:r>
              <a:rPr lang="sv-SE" dirty="0">
                <a:solidFill>
                  <a:srgbClr val="FFFFFF"/>
                </a:solidFill>
              </a:rPr>
              <a:t>Allmänläkardagar 2026-04-(16-22)</a:t>
            </a:r>
          </a:p>
        </p:txBody>
      </p:sp>
      <p:graphicFrame>
        <p:nvGraphicFramePr>
          <p:cNvPr id="4" name="Diagram 3"/>
          <p:cNvGraphicFramePr/>
          <p:nvPr>
            <p:extLst>
              <p:ext uri="{D42A27DB-BD31-4B8C-83A1-F6EECF244321}">
                <p14:modId xmlns:p14="http://schemas.microsoft.com/office/powerpoint/2010/main" val="63569724"/>
              </p:ext>
            </p:extLst>
          </p:nvPr>
        </p:nvGraphicFramePr>
        <p:xfrm>
          <a:off x="0" y="14550"/>
          <a:ext cx="4366177" cy="3033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831168096"/>
              </p:ext>
            </p:extLst>
          </p:nvPr>
        </p:nvGraphicFramePr>
        <p:xfrm>
          <a:off x="7540795" y="3973214"/>
          <a:ext cx="4804229" cy="28726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2726487034"/>
              </p:ext>
            </p:extLst>
          </p:nvPr>
        </p:nvGraphicFramePr>
        <p:xfrm>
          <a:off x="-1166428" y="4795121"/>
          <a:ext cx="4441371" cy="256301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826277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77334" y="609599"/>
            <a:ext cx="8596668" cy="1935893"/>
          </a:xfrm>
          <a:solidFill>
            <a:schemeClr val="accent1">
              <a:lumMod val="40000"/>
              <a:lumOff val="60000"/>
            </a:schemeClr>
          </a:solidFill>
        </p:spPr>
        <p:txBody>
          <a:bodyPr>
            <a:normAutofit/>
          </a:bodyPr>
          <a:lstStyle/>
          <a:p>
            <a:r>
              <a:rPr lang="sv-SE" sz="3100" i="1" dirty="0">
                <a:solidFill>
                  <a:schemeClr val="accent2">
                    <a:lumMod val="75000"/>
                  </a:schemeClr>
                </a:solidFill>
              </a:rPr>
              <a:t>Delkriterium B – </a:t>
            </a:r>
            <a:r>
              <a:rPr lang="sv-SE" sz="2400" i="1" dirty="0">
                <a:solidFill>
                  <a:srgbClr val="FF0000"/>
                </a:solidFill>
              </a:rPr>
              <a:t>hereditet: </a:t>
            </a:r>
            <a:br>
              <a:rPr lang="sv-SE" dirty="0"/>
            </a:br>
            <a:r>
              <a:rPr lang="sv-SE" sz="2200" dirty="0">
                <a:solidFill>
                  <a:schemeClr val="tx1">
                    <a:lumMod val="50000"/>
                    <a:lumOff val="50000"/>
                  </a:schemeClr>
                </a:solidFill>
              </a:rPr>
              <a:t>Förekomst av förstagradssläkting (förälder eller egna barn) som uppfyller diagnoskriterierna för hEDS eller som har en hEDS-diagnos.</a:t>
            </a:r>
          </a:p>
        </p:txBody>
      </p:sp>
      <p:sp>
        <p:nvSpPr>
          <p:cNvPr id="5" name="Platshållare för innehåll 4"/>
          <p:cNvSpPr>
            <a:spLocks noGrp="1"/>
          </p:cNvSpPr>
          <p:nvPr>
            <p:ph idx="1"/>
          </p:nvPr>
        </p:nvSpPr>
        <p:spPr>
          <a:xfrm>
            <a:off x="677334" y="3558746"/>
            <a:ext cx="8596668" cy="2482616"/>
          </a:xfrm>
          <a:solidFill>
            <a:schemeClr val="accent1">
              <a:lumMod val="40000"/>
              <a:lumOff val="60000"/>
            </a:schemeClr>
          </a:solidFill>
        </p:spPr>
        <p:txBody>
          <a:bodyPr>
            <a:normAutofit/>
          </a:bodyPr>
          <a:lstStyle/>
          <a:p>
            <a:pPr marL="0" indent="0">
              <a:buNone/>
            </a:pPr>
            <a:r>
              <a:rPr lang="sv-SE" sz="2400" i="1" dirty="0">
                <a:solidFill>
                  <a:schemeClr val="accent2">
                    <a:lumMod val="75000"/>
                  </a:schemeClr>
                </a:solidFill>
              </a:rPr>
              <a:t>Delkriterium C </a:t>
            </a:r>
            <a:r>
              <a:rPr lang="sv-SE" sz="2000" i="1" dirty="0">
                <a:solidFill>
                  <a:srgbClr val="FF0000"/>
                </a:solidFill>
              </a:rPr>
              <a:t>– muskuloskeletala besvär (minst 1 av 3 krävs</a:t>
            </a:r>
            <a:endParaRPr lang="sv-SE" sz="2000" dirty="0">
              <a:solidFill>
                <a:srgbClr val="FF0000"/>
              </a:solidFill>
            </a:endParaRPr>
          </a:p>
          <a:p>
            <a:pPr>
              <a:buFont typeface="+mj-lt"/>
              <a:buAutoNum type="arabicPeriod"/>
            </a:pPr>
            <a:r>
              <a:rPr lang="sv-SE" dirty="0">
                <a:solidFill>
                  <a:schemeClr val="tx1">
                    <a:lumMod val="50000"/>
                    <a:lumOff val="50000"/>
                  </a:schemeClr>
                </a:solidFill>
              </a:rPr>
              <a:t>Smärta i minst 2 extremiteter – dagligen i minst 3 månader </a:t>
            </a:r>
          </a:p>
          <a:p>
            <a:pPr>
              <a:buFont typeface="+mj-lt"/>
              <a:buAutoNum type="arabicPeriod"/>
            </a:pPr>
            <a:r>
              <a:rPr lang="sv-SE" dirty="0">
                <a:solidFill>
                  <a:schemeClr val="tx1">
                    <a:lumMod val="50000"/>
                    <a:lumOff val="50000"/>
                  </a:schemeClr>
                </a:solidFill>
              </a:rPr>
              <a:t>Långvarig, utbredd smärta i minst tre månader </a:t>
            </a:r>
          </a:p>
          <a:p>
            <a:pPr>
              <a:buFont typeface="+mj-lt"/>
              <a:buAutoNum type="arabicPeriod"/>
            </a:pPr>
            <a:r>
              <a:rPr lang="sv-SE" dirty="0">
                <a:solidFill>
                  <a:schemeClr val="tx1">
                    <a:lumMod val="50000"/>
                    <a:lumOff val="50000"/>
                  </a:schemeClr>
                </a:solidFill>
              </a:rPr>
              <a:t>Recidiverande atraumatiska luxationer eller ledinstabilitet (minst tre i   samma  led eller minst två i olika leder, alternativt medicinskt verifierad ledinstabilitet i minst två leder) </a:t>
            </a:r>
          </a:p>
          <a:p>
            <a:pPr marL="0" indent="0">
              <a:buNone/>
            </a:pPr>
            <a:endParaRPr lang="sv-SE" dirty="0"/>
          </a:p>
          <a:p>
            <a:pPr marL="0" indent="0">
              <a:buNone/>
            </a:pPr>
            <a:endParaRPr lang="sv-SE" dirty="0"/>
          </a:p>
        </p:txBody>
      </p:sp>
      <p:grpSp>
        <p:nvGrpSpPr>
          <p:cNvPr id="7" name="Grupp 6"/>
          <p:cNvGrpSpPr/>
          <p:nvPr/>
        </p:nvGrpSpPr>
        <p:grpSpPr>
          <a:xfrm>
            <a:off x="9933696" y="609599"/>
            <a:ext cx="1888737" cy="1901090"/>
            <a:chOff x="1846" y="0"/>
            <a:chExt cx="1888737" cy="19010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grpSpPr>
        <p:sp>
          <p:nvSpPr>
            <p:cNvPr id="8" name="Ellips 7"/>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9"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grpSp>
        <p:nvGrpSpPr>
          <p:cNvPr id="10" name="Grupp 9"/>
          <p:cNvGrpSpPr/>
          <p:nvPr/>
        </p:nvGrpSpPr>
        <p:grpSpPr>
          <a:xfrm>
            <a:off x="10058400" y="888008"/>
            <a:ext cx="1618735" cy="1344274"/>
            <a:chOff x="2308026" y="1171495"/>
            <a:chExt cx="1261097" cy="1087286"/>
          </a:xfrm>
        </p:grpSpPr>
        <p:sp>
          <p:nvSpPr>
            <p:cNvPr id="11" name="Sexhörning 10"/>
            <p:cNvSpPr/>
            <p:nvPr/>
          </p:nvSpPr>
          <p:spPr>
            <a:xfrm>
              <a:off x="2308026" y="1171495"/>
              <a:ext cx="1261097" cy="1087286"/>
            </a:xfrm>
            <a:prstGeom prst="hexagon">
              <a:avLst>
                <a:gd name="adj" fmla="val 25000"/>
                <a:gd name="vf" fmla="val 115470"/>
              </a:avLst>
            </a:prstGeom>
            <a:blipFill rotWithShape="0">
              <a:blip r:embed="rId2"/>
              <a:stretch>
                <a:fillRect/>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12" name="Sexhörning 4"/>
            <p:cNvSpPr txBox="1"/>
            <p:nvPr/>
          </p:nvSpPr>
          <p:spPr>
            <a:xfrm>
              <a:off x="2503725" y="1340221"/>
              <a:ext cx="869699" cy="749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endParaRPr lang="sv-SE" sz="2600" kern="1200" dirty="0"/>
            </a:p>
          </p:txBody>
        </p:sp>
      </p:grpSp>
    </p:spTree>
    <p:extLst>
      <p:ext uri="{BB962C8B-B14F-4D97-AF65-F5344CB8AC3E}">
        <p14:creationId xmlns:p14="http://schemas.microsoft.com/office/powerpoint/2010/main" val="80305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1000"/>
                                        <p:tgtEl>
                                          <p:spTgt spid="5">
                                            <p:bg/>
                                          </p:spTgt>
                                        </p:tgtEl>
                                      </p:cBhvr>
                                    </p:animEffect>
                                    <p:anim calcmode="lin" valueType="num">
                                      <p:cBhvr>
                                        <p:cTn id="15" dur="1000" fill="hold"/>
                                        <p:tgtEl>
                                          <p:spTgt spid="5">
                                            <p:bg/>
                                          </p:spTgt>
                                        </p:tgtEl>
                                        <p:attrNameLst>
                                          <p:attrName>ppt_x</p:attrName>
                                        </p:attrNameLst>
                                      </p:cBhvr>
                                      <p:tavLst>
                                        <p:tav tm="0">
                                          <p:val>
                                            <p:strVal val="#ppt_x"/>
                                          </p:val>
                                        </p:tav>
                                        <p:tav tm="100000">
                                          <p:val>
                                            <p:strVal val="#ppt_x"/>
                                          </p:val>
                                        </p:tav>
                                      </p:tavLst>
                                    </p:anim>
                                    <p:anim calcmode="lin" valueType="num">
                                      <p:cBhvr>
                                        <p:cTn id="16"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572528"/>
            <a:ext cx="8596668" cy="1330411"/>
          </a:xfrm>
          <a:solidFill>
            <a:schemeClr val="accent1">
              <a:lumMod val="40000"/>
              <a:lumOff val="60000"/>
            </a:schemeClr>
          </a:solidFill>
        </p:spPr>
        <p:txBody>
          <a:bodyPr>
            <a:normAutofit/>
          </a:bodyPr>
          <a:lstStyle/>
          <a:p>
            <a:r>
              <a:rPr lang="sv-SE" dirty="0">
                <a:solidFill>
                  <a:schemeClr val="accent2">
                    <a:lumMod val="75000"/>
                  </a:schemeClr>
                </a:solidFill>
              </a:rPr>
              <a:t>Kriterium 3 </a:t>
            </a:r>
            <a:r>
              <a:rPr lang="sv-SE" sz="2400" dirty="0">
                <a:solidFill>
                  <a:srgbClr val="FF0000"/>
                </a:solidFill>
              </a:rPr>
              <a:t>– obligatoriskt</a:t>
            </a:r>
            <a:br>
              <a:rPr lang="sv-SE" sz="2400" dirty="0">
                <a:solidFill>
                  <a:schemeClr val="accent2">
                    <a:lumMod val="75000"/>
                  </a:schemeClr>
                </a:solidFill>
              </a:rPr>
            </a:br>
            <a:r>
              <a:rPr lang="sv-SE" sz="2200" dirty="0">
                <a:solidFill>
                  <a:schemeClr val="tx1">
                    <a:lumMod val="50000"/>
                    <a:lumOff val="50000"/>
                  </a:schemeClr>
                </a:solidFill>
              </a:rPr>
              <a:t>Uteslutande av differentialdiagnoser (alla 3 alternativ måste vara uteslutna) </a:t>
            </a:r>
          </a:p>
        </p:txBody>
      </p:sp>
      <p:sp>
        <p:nvSpPr>
          <p:cNvPr id="3" name="Platshållare för innehåll 2"/>
          <p:cNvSpPr>
            <a:spLocks noGrp="1"/>
          </p:cNvSpPr>
          <p:nvPr>
            <p:ph idx="1"/>
          </p:nvPr>
        </p:nvSpPr>
        <p:spPr/>
        <p:txBody>
          <a:bodyPr/>
          <a:lstStyle/>
          <a:p>
            <a:endParaRPr lang="sv-SE" dirty="0"/>
          </a:p>
          <a:p>
            <a:pPr>
              <a:buFont typeface="+mj-lt"/>
              <a:buAutoNum type="arabicPeriod"/>
            </a:pPr>
            <a:r>
              <a:rPr lang="sv-SE" dirty="0"/>
              <a:t>Uttalad hudskörhet – till exempel cEDS </a:t>
            </a:r>
          </a:p>
          <a:p>
            <a:pPr>
              <a:buFont typeface="+mj-lt"/>
              <a:buAutoNum type="arabicPeriod"/>
            </a:pPr>
            <a:r>
              <a:rPr lang="sv-SE" dirty="0"/>
              <a:t>Annan ärftlig eller förvärvad bindvävssjukdom – inkluderande autoimmuna reumatologiska tillstånd såsom SLE och reumatoid artrit. Dessa har speciella diagnoskrav för hEDS. </a:t>
            </a:r>
          </a:p>
          <a:p>
            <a:pPr>
              <a:buFont typeface="+mj-lt"/>
              <a:buAutoNum type="arabicPeriod"/>
            </a:pPr>
            <a:r>
              <a:rPr lang="sv-SE" dirty="0"/>
              <a:t>Annan sjukdom som ger hypermobilitet och/eller ledlaxitet – till exempel neuromuskulära sjukdomar (myopatisk EDS, Bethlems myopati), andra ärftliga bindvävssjukdomar (andra typer av EDS, Loeys-Dietz syndrom, Marfan syndrom) och skelettdysplasier (Osteogenisis imperfekta). Misstanke väcks genom anamnes och status och bör föranleda vidare utredning. </a:t>
            </a:r>
          </a:p>
          <a:p>
            <a:endParaRPr lang="sv-SE" dirty="0"/>
          </a:p>
          <a:p>
            <a:endParaRPr lang="sv-SE" dirty="0"/>
          </a:p>
          <a:p>
            <a:pPr marL="0" indent="0">
              <a:buNone/>
            </a:pPr>
            <a:endParaRPr lang="sv-SE" dirty="0"/>
          </a:p>
        </p:txBody>
      </p:sp>
      <p:grpSp>
        <p:nvGrpSpPr>
          <p:cNvPr id="5" name="Grupp 4"/>
          <p:cNvGrpSpPr/>
          <p:nvPr/>
        </p:nvGrpSpPr>
        <p:grpSpPr>
          <a:xfrm>
            <a:off x="9933696" y="609600"/>
            <a:ext cx="1888737" cy="1901090"/>
            <a:chOff x="1846" y="0"/>
            <a:chExt cx="1888737" cy="19010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grpSpPr>
        <p:sp>
          <p:nvSpPr>
            <p:cNvPr id="6" name="Ellips 5"/>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
        <p:nvSpPr>
          <p:cNvPr id="8" name="Sexhörning 7"/>
          <p:cNvSpPr/>
          <p:nvPr/>
        </p:nvSpPr>
        <p:spPr>
          <a:xfrm>
            <a:off x="10078817" y="829168"/>
            <a:ext cx="1598494" cy="1461953"/>
          </a:xfrm>
          <a:prstGeom prst="hexagon">
            <a:avLst>
              <a:gd name="adj" fmla="val 25000"/>
              <a:gd name="vf" fmla="val 115470"/>
            </a:avLst>
          </a:prstGeom>
          <a:blipFill rotWithShape="1">
            <a:blip r:embed="rId2"/>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sv-SE"/>
          </a:p>
        </p:txBody>
      </p:sp>
    </p:spTree>
    <p:extLst>
      <p:ext uri="{BB962C8B-B14F-4D97-AF65-F5344CB8AC3E}">
        <p14:creationId xmlns:p14="http://schemas.microsoft.com/office/powerpoint/2010/main" val="62775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marL="342900" indent="-342900">
              <a:buFont typeface="Wingdings" panose="05000000000000000000" pitchFamily="2" charset="2"/>
              <a:buChar char="v"/>
            </a:pPr>
            <a:r>
              <a:rPr lang="sv-SE" sz="2200" i="1" dirty="0">
                <a:solidFill>
                  <a:srgbClr val="FFC000"/>
                </a:solidFill>
              </a:rPr>
              <a:t>Genetisk diagnostik </a:t>
            </a:r>
            <a:r>
              <a:rPr lang="sv-SE" sz="2200" dirty="0">
                <a:solidFill>
                  <a:schemeClr val="accent2">
                    <a:lumMod val="75000"/>
                  </a:schemeClr>
                </a:solidFill>
              </a:rPr>
              <a:t>är inte nödvändig för att utesluta ovanstående diagnoser utan de kan på rimliga grunder bedömas osannolika genom genomgång av </a:t>
            </a:r>
            <a:r>
              <a:rPr lang="sv-SE" sz="2200" i="1" dirty="0">
                <a:solidFill>
                  <a:srgbClr val="FFC000"/>
                </a:solidFill>
              </a:rPr>
              <a:t>anamnes och status</a:t>
            </a:r>
            <a:r>
              <a:rPr lang="sv-SE" sz="2200" dirty="0">
                <a:solidFill>
                  <a:schemeClr val="accent2">
                    <a:lumMod val="75000"/>
                  </a:schemeClr>
                </a:solidFill>
              </a:rPr>
              <a:t>. För att underlätta diagnostiken kan man använda sig av ett flödesschema där förekomst eller avsaknad av kriterier leder fram till en bedömning. </a:t>
            </a:r>
            <a:br>
              <a:rPr lang="sv-SE" sz="2000" dirty="0">
                <a:solidFill>
                  <a:schemeClr val="accent2">
                    <a:lumMod val="75000"/>
                  </a:schemeClr>
                </a:solidFill>
              </a:rPr>
            </a:br>
            <a:br>
              <a:rPr lang="sv-SE" sz="2000" dirty="0">
                <a:solidFill>
                  <a:schemeClr val="accent2">
                    <a:lumMod val="75000"/>
                  </a:schemeClr>
                </a:solidFill>
              </a:rPr>
            </a:br>
            <a:r>
              <a:rPr lang="sv-SE" sz="2700" dirty="0"/>
              <a:t>Om patienten har bedömts på grund av misstanke om hEDS men inte uppfyller kriterierna för hEDS bör man gå vidare och se om patienten uppfyller kriterierna för HSD </a:t>
            </a:r>
            <a:endParaRPr lang="sv-SE" sz="2700" dirty="0">
              <a:solidFill>
                <a:schemeClr val="accent2">
                  <a:lumMod val="75000"/>
                </a:schemeClr>
              </a:solidFill>
            </a:endParaRPr>
          </a:p>
        </p:txBody>
      </p:sp>
      <p:sp>
        <p:nvSpPr>
          <p:cNvPr id="3" name="Platshållare för text 2"/>
          <p:cNvSpPr>
            <a:spLocks noGrp="1"/>
          </p:cNvSpPr>
          <p:nvPr>
            <p:ph type="body" idx="1"/>
          </p:nvPr>
        </p:nvSpPr>
        <p:spPr>
          <a:xfrm>
            <a:off x="677335" y="4963886"/>
            <a:ext cx="8596668" cy="1077476"/>
          </a:xfrm>
          <a:solidFill>
            <a:schemeClr val="accent1">
              <a:lumMod val="40000"/>
              <a:lumOff val="60000"/>
            </a:schemeClr>
          </a:solidFill>
        </p:spPr>
        <p:txBody>
          <a:bodyPr>
            <a:normAutofit/>
          </a:bodyPr>
          <a:lstStyle/>
          <a:p>
            <a:r>
              <a:rPr lang="sv-SE" sz="3600" dirty="0">
                <a:solidFill>
                  <a:srgbClr val="FF0000"/>
                </a:solidFill>
              </a:rPr>
              <a:t>EDS : hEDS/HSD</a:t>
            </a:r>
          </a:p>
        </p:txBody>
      </p:sp>
      <p:grpSp>
        <p:nvGrpSpPr>
          <p:cNvPr id="5" name="Grupp 4"/>
          <p:cNvGrpSpPr/>
          <p:nvPr/>
        </p:nvGrpSpPr>
        <p:grpSpPr>
          <a:xfrm>
            <a:off x="10465037" y="609600"/>
            <a:ext cx="1888737" cy="1901090"/>
            <a:chOff x="1846" y="0"/>
            <a:chExt cx="1888737" cy="19010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grpSpPr>
        <p:sp>
          <p:nvSpPr>
            <p:cNvPr id="6" name="Ellips 5"/>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
        <p:nvSpPr>
          <p:cNvPr id="4" name="textruta 3">
            <a:extLst>
              <a:ext uri="{FF2B5EF4-FFF2-40B4-BE49-F238E27FC236}">
                <a16:creationId xmlns:a16="http://schemas.microsoft.com/office/drawing/2014/main" id="{EBC3CC3D-83EA-E135-1279-FB8D1DCD76A7}"/>
              </a:ext>
            </a:extLst>
          </p:cNvPr>
          <p:cNvSpPr txBox="1"/>
          <p:nvPr/>
        </p:nvSpPr>
        <p:spPr>
          <a:xfrm>
            <a:off x="11059064" y="1345721"/>
            <a:ext cx="810883" cy="369332"/>
          </a:xfrm>
          <a:prstGeom prst="rect">
            <a:avLst/>
          </a:prstGeom>
          <a:noFill/>
        </p:spPr>
        <p:txBody>
          <a:bodyPr wrap="square" rtlCol="0">
            <a:spAutoFit/>
          </a:bodyPr>
          <a:lstStyle/>
          <a:p>
            <a:r>
              <a:rPr lang="sv-SE" dirty="0" err="1"/>
              <a:t>hEDS</a:t>
            </a:r>
            <a:endParaRPr lang="sv-SE" dirty="0"/>
          </a:p>
        </p:txBody>
      </p:sp>
    </p:spTree>
    <p:extLst>
      <p:ext uri="{BB962C8B-B14F-4D97-AF65-F5344CB8AC3E}">
        <p14:creationId xmlns:p14="http://schemas.microsoft.com/office/powerpoint/2010/main" val="186850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609600"/>
            <a:ext cx="8596668" cy="1015999"/>
          </a:xfrm>
          <a:solidFill>
            <a:schemeClr val="accent1">
              <a:lumMod val="40000"/>
              <a:lumOff val="60000"/>
            </a:schemeClr>
          </a:solidFill>
        </p:spPr>
        <p:txBody>
          <a:bodyPr>
            <a:normAutofit fontScale="90000"/>
          </a:bodyPr>
          <a:lstStyle/>
          <a:p>
            <a:r>
              <a:rPr lang="sv-SE" sz="2700" dirty="0">
                <a:solidFill>
                  <a:schemeClr val="accent2">
                    <a:lumMod val="75000"/>
                  </a:schemeClr>
                </a:solidFill>
              </a:rPr>
              <a:t>Diagnoskriterier för HSD – Internationella kriterier 2017</a:t>
            </a:r>
            <a:br>
              <a:rPr lang="sv-SE" dirty="0">
                <a:solidFill>
                  <a:schemeClr val="accent2">
                    <a:lumMod val="75000"/>
                  </a:schemeClr>
                </a:solidFill>
              </a:rPr>
            </a:br>
            <a:r>
              <a:rPr lang="sv-SE" sz="2200" dirty="0">
                <a:solidFill>
                  <a:schemeClr val="tx1">
                    <a:lumMod val="50000"/>
                    <a:lumOff val="50000"/>
                  </a:schemeClr>
                </a:solidFill>
              </a:rPr>
              <a:t>Diagnosen HSD sätts om alla tre kriterierna är uppfyllda</a:t>
            </a:r>
          </a:p>
        </p:txBody>
      </p:sp>
      <p:sp>
        <p:nvSpPr>
          <p:cNvPr id="3" name="Platshållare för innehåll 2"/>
          <p:cNvSpPr>
            <a:spLocks noGrp="1"/>
          </p:cNvSpPr>
          <p:nvPr>
            <p:ph idx="1"/>
          </p:nvPr>
        </p:nvSpPr>
        <p:spPr>
          <a:xfrm>
            <a:off x="677334" y="2160590"/>
            <a:ext cx="8596668" cy="3398382"/>
          </a:xfrm>
        </p:spPr>
        <p:txBody>
          <a:bodyPr/>
          <a:lstStyle/>
          <a:p>
            <a:pPr>
              <a:buFont typeface="Wingdings" panose="05000000000000000000" pitchFamily="2" charset="2"/>
              <a:buChar char="v"/>
            </a:pPr>
            <a:r>
              <a:rPr lang="sv-SE" sz="2800" dirty="0">
                <a:solidFill>
                  <a:schemeClr val="accent2">
                    <a:lumMod val="75000"/>
                  </a:schemeClr>
                </a:solidFill>
              </a:rPr>
              <a:t>Kriterium 1 </a:t>
            </a:r>
            <a:r>
              <a:rPr lang="sv-SE" sz="2400" dirty="0">
                <a:solidFill>
                  <a:srgbClr val="FF0000"/>
                </a:solidFill>
              </a:rPr>
              <a:t>– obligatoriskt: </a:t>
            </a:r>
          </a:p>
          <a:p>
            <a:pPr marL="0" indent="0">
              <a:buNone/>
            </a:pPr>
            <a:r>
              <a:rPr lang="sv-SE" sz="2000" dirty="0"/>
              <a:t>     Symptomatisk hypermobilitet enligt följande: </a:t>
            </a:r>
            <a:r>
              <a:rPr lang="sv-SE" sz="2000" dirty="0">
                <a:solidFill>
                  <a:schemeClr val="accent1">
                    <a:lumMod val="75000"/>
                  </a:schemeClr>
                </a:solidFill>
              </a:rPr>
              <a:t> </a:t>
            </a:r>
          </a:p>
          <a:p>
            <a:pPr>
              <a:buFont typeface="Wingdings" panose="05000000000000000000" pitchFamily="2" charset="2"/>
              <a:buChar char="Ø"/>
            </a:pPr>
            <a:r>
              <a:rPr lang="sv-SE" dirty="0">
                <a:solidFill>
                  <a:schemeClr val="tx1">
                    <a:lumMod val="65000"/>
                    <a:lumOff val="35000"/>
                  </a:schemeClr>
                </a:solidFill>
              </a:rPr>
              <a:t>Generaliserad hypermobilitet G-HSD – samma definition som vid hEDS</a:t>
            </a:r>
          </a:p>
          <a:p>
            <a:pPr>
              <a:buFont typeface="Wingdings" panose="05000000000000000000" pitchFamily="2" charset="2"/>
              <a:buChar char="Ø"/>
            </a:pPr>
            <a:r>
              <a:rPr lang="sv-SE" dirty="0">
                <a:solidFill>
                  <a:schemeClr val="tx1">
                    <a:lumMod val="65000"/>
                    <a:lumOff val="35000"/>
                  </a:schemeClr>
                </a:solidFill>
              </a:rPr>
              <a:t>Lokaliserad hypermobilitet L-HSD – överrörlighet i enstaka leder eller ledgrupper </a:t>
            </a:r>
          </a:p>
          <a:p>
            <a:pPr>
              <a:buFont typeface="Wingdings" panose="05000000000000000000" pitchFamily="2" charset="2"/>
              <a:buChar char="Ø"/>
            </a:pPr>
            <a:r>
              <a:rPr lang="sv-SE" dirty="0">
                <a:solidFill>
                  <a:schemeClr val="tx1">
                    <a:lumMod val="65000"/>
                    <a:lumOff val="35000"/>
                  </a:schemeClr>
                </a:solidFill>
              </a:rPr>
              <a:t>Perifer hypermobilitet P-HSD - överrörlighet distalt i fingrar, tår </a:t>
            </a:r>
          </a:p>
          <a:p>
            <a:pPr>
              <a:buFont typeface="Wingdings" panose="05000000000000000000" pitchFamily="2" charset="2"/>
              <a:buChar char="Ø"/>
            </a:pPr>
            <a:r>
              <a:rPr lang="sv-SE" dirty="0">
                <a:solidFill>
                  <a:schemeClr val="tx1">
                    <a:lumMod val="65000"/>
                    <a:lumOff val="35000"/>
                  </a:schemeClr>
                </a:solidFill>
              </a:rPr>
              <a:t>Historisk hypermobilitet H-HSD – uppfyller kraven enligt 5-PQ formuläret</a:t>
            </a:r>
          </a:p>
        </p:txBody>
      </p:sp>
      <p:grpSp>
        <p:nvGrpSpPr>
          <p:cNvPr id="5" name="Grupp 4"/>
          <p:cNvGrpSpPr/>
          <p:nvPr/>
        </p:nvGrpSpPr>
        <p:grpSpPr>
          <a:xfrm>
            <a:off x="10588604" y="609600"/>
            <a:ext cx="1888737" cy="1901090"/>
            <a:chOff x="1846" y="0"/>
            <a:chExt cx="1888737" cy="19010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grpSpPr>
        <p:sp>
          <p:nvSpPr>
            <p:cNvPr id="6" name="Ellips 5"/>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
        <p:nvSpPr>
          <p:cNvPr id="4" name="textruta 3">
            <a:extLst>
              <a:ext uri="{FF2B5EF4-FFF2-40B4-BE49-F238E27FC236}">
                <a16:creationId xmlns:a16="http://schemas.microsoft.com/office/drawing/2014/main" id="{97C0AC3C-CEBE-A5C8-5BE0-E59B64E39298}"/>
              </a:ext>
            </a:extLst>
          </p:cNvPr>
          <p:cNvSpPr txBox="1"/>
          <p:nvPr/>
        </p:nvSpPr>
        <p:spPr>
          <a:xfrm>
            <a:off x="11326483" y="1302589"/>
            <a:ext cx="698740" cy="369332"/>
          </a:xfrm>
          <a:prstGeom prst="rect">
            <a:avLst/>
          </a:prstGeom>
          <a:noFill/>
        </p:spPr>
        <p:txBody>
          <a:bodyPr wrap="square" rtlCol="0">
            <a:spAutoFit/>
          </a:bodyPr>
          <a:lstStyle/>
          <a:p>
            <a:r>
              <a:rPr lang="sv-SE" dirty="0"/>
              <a:t>HSD</a:t>
            </a:r>
          </a:p>
        </p:txBody>
      </p:sp>
    </p:spTree>
    <p:extLst>
      <p:ext uri="{BB962C8B-B14F-4D97-AF65-F5344CB8AC3E}">
        <p14:creationId xmlns:p14="http://schemas.microsoft.com/office/powerpoint/2010/main" val="386931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1">
              <a:lumMod val="40000"/>
              <a:lumOff val="60000"/>
            </a:schemeClr>
          </a:solidFill>
        </p:spPr>
        <p:txBody>
          <a:bodyPr>
            <a:normAutofit/>
          </a:bodyPr>
          <a:lstStyle/>
          <a:p>
            <a:r>
              <a:rPr lang="sv-SE" sz="3200" dirty="0">
                <a:solidFill>
                  <a:schemeClr val="accent2">
                    <a:lumMod val="75000"/>
                  </a:schemeClr>
                </a:solidFill>
              </a:rPr>
              <a:t>Kriterium 2 </a:t>
            </a:r>
            <a:r>
              <a:rPr lang="sv-SE" sz="2400" dirty="0">
                <a:solidFill>
                  <a:srgbClr val="FF0000"/>
                </a:solidFill>
              </a:rPr>
              <a:t>– obligatoriskt: </a:t>
            </a:r>
            <a:br>
              <a:rPr lang="sv-SE" sz="2400" dirty="0">
                <a:solidFill>
                  <a:schemeClr val="tx1">
                    <a:lumMod val="65000"/>
                    <a:lumOff val="35000"/>
                  </a:schemeClr>
                </a:solidFill>
              </a:rPr>
            </a:br>
            <a:r>
              <a:rPr lang="sv-SE" sz="2000" dirty="0">
                <a:solidFill>
                  <a:schemeClr val="tx1">
                    <a:lumMod val="65000"/>
                    <a:lumOff val="35000"/>
                  </a:schemeClr>
                </a:solidFill>
              </a:rPr>
              <a:t>Muskuloskeletala manifestationer i den eller de hypermobila lederna med minst ett av följande alternativ</a:t>
            </a:r>
          </a:p>
        </p:txBody>
      </p:sp>
      <p:sp>
        <p:nvSpPr>
          <p:cNvPr id="3" name="Platshållare för innehåll 2"/>
          <p:cNvSpPr>
            <a:spLocks noGrp="1"/>
          </p:cNvSpPr>
          <p:nvPr>
            <p:ph idx="1"/>
          </p:nvPr>
        </p:nvSpPr>
        <p:spPr>
          <a:xfrm>
            <a:off x="677334" y="2160589"/>
            <a:ext cx="8596668" cy="4124097"/>
          </a:xfrm>
        </p:spPr>
        <p:txBody>
          <a:bodyPr/>
          <a:lstStyle/>
          <a:p>
            <a:r>
              <a:rPr lang="sv-SE" dirty="0"/>
              <a:t>Uttryck för ledtrauma</a:t>
            </a:r>
          </a:p>
          <a:p>
            <a:pPr marL="0" indent="0">
              <a:buNone/>
            </a:pPr>
            <a:r>
              <a:rPr lang="sv-SE" dirty="0"/>
              <a:t>     o Makrotrauma – luxationer, subluxationer orsakar mjukdelsskador</a:t>
            </a:r>
          </a:p>
          <a:p>
            <a:pPr marL="0" indent="0">
              <a:buNone/>
            </a:pPr>
            <a:r>
              <a:rPr lang="sv-SE" dirty="0"/>
              <a:t>     o Mikrotrauma – märks ej när de sker. Ger återkommande eller kronisk smärta</a:t>
            </a:r>
          </a:p>
          <a:p>
            <a:pPr marL="0" indent="0">
              <a:buNone/>
            </a:pPr>
            <a:r>
              <a:rPr lang="sv-SE" dirty="0"/>
              <a:t>        och möjligen tidig artros</a:t>
            </a:r>
          </a:p>
          <a:p>
            <a:r>
              <a:rPr lang="sv-SE" dirty="0"/>
              <a:t>Långvarig smärta – nociceptiv, neuropatisk eller nociplastisk smärtmekanism.</a:t>
            </a:r>
          </a:p>
          <a:p>
            <a:r>
              <a:rPr lang="sv-SE" dirty="0"/>
              <a:t>Nedsatt proprioception (ledsinnet)</a:t>
            </a:r>
          </a:p>
          <a:p>
            <a:r>
              <a:rPr lang="sv-SE" dirty="0"/>
              <a:t>Andra muskuloskeletala besvär – till exempel uttalad pes planus-valgus, mild-måttlig skolios, thorakal kyfos, lumbal lordos, eventuellt även lätt nedsatt bentäthet</a:t>
            </a:r>
          </a:p>
        </p:txBody>
      </p:sp>
      <p:grpSp>
        <p:nvGrpSpPr>
          <p:cNvPr id="5" name="Grupp 4"/>
          <p:cNvGrpSpPr/>
          <p:nvPr/>
        </p:nvGrpSpPr>
        <p:grpSpPr>
          <a:xfrm>
            <a:off x="10502107" y="609600"/>
            <a:ext cx="1888737" cy="1901090"/>
            <a:chOff x="1846" y="0"/>
            <a:chExt cx="1888737" cy="19010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grpSpPr>
        <p:sp>
          <p:nvSpPr>
            <p:cNvPr id="6" name="Ellips 5"/>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
        <p:nvSpPr>
          <p:cNvPr id="4" name="textruta 3">
            <a:extLst>
              <a:ext uri="{FF2B5EF4-FFF2-40B4-BE49-F238E27FC236}">
                <a16:creationId xmlns:a16="http://schemas.microsoft.com/office/drawing/2014/main" id="{A803D912-0673-E7A8-902D-28A158631CFF}"/>
              </a:ext>
            </a:extLst>
          </p:cNvPr>
          <p:cNvSpPr txBox="1"/>
          <p:nvPr/>
        </p:nvSpPr>
        <p:spPr>
          <a:xfrm>
            <a:off x="11326483" y="1319842"/>
            <a:ext cx="655608" cy="369332"/>
          </a:xfrm>
          <a:prstGeom prst="rect">
            <a:avLst/>
          </a:prstGeom>
          <a:noFill/>
        </p:spPr>
        <p:txBody>
          <a:bodyPr wrap="square" rtlCol="0">
            <a:spAutoFit/>
          </a:bodyPr>
          <a:lstStyle/>
          <a:p>
            <a:r>
              <a:rPr lang="sv-SE" dirty="0"/>
              <a:t>HSD</a:t>
            </a:r>
          </a:p>
        </p:txBody>
      </p:sp>
    </p:spTree>
    <p:extLst>
      <p:ext uri="{BB962C8B-B14F-4D97-AF65-F5344CB8AC3E}">
        <p14:creationId xmlns:p14="http://schemas.microsoft.com/office/powerpoint/2010/main" val="319200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1">
              <a:lumMod val="40000"/>
              <a:lumOff val="60000"/>
            </a:schemeClr>
          </a:solidFill>
        </p:spPr>
        <p:txBody>
          <a:bodyPr/>
          <a:lstStyle/>
          <a:p>
            <a:r>
              <a:rPr lang="sv-SE" dirty="0">
                <a:solidFill>
                  <a:schemeClr val="accent2">
                    <a:lumMod val="75000"/>
                  </a:schemeClr>
                </a:solidFill>
              </a:rPr>
              <a:t>Kriterium 3 </a:t>
            </a:r>
            <a:r>
              <a:rPr lang="sv-SE" sz="2400" dirty="0">
                <a:solidFill>
                  <a:srgbClr val="FF0000"/>
                </a:solidFill>
              </a:rPr>
              <a:t>– obligatoriskt </a:t>
            </a:r>
          </a:p>
        </p:txBody>
      </p:sp>
      <p:sp>
        <p:nvSpPr>
          <p:cNvPr id="3" name="Platshållare för innehåll 2"/>
          <p:cNvSpPr>
            <a:spLocks noGrp="1"/>
          </p:cNvSpPr>
          <p:nvPr>
            <p:ph idx="1"/>
          </p:nvPr>
        </p:nvSpPr>
        <p:spPr>
          <a:xfrm>
            <a:off x="677334" y="2111162"/>
            <a:ext cx="8596668" cy="3880773"/>
          </a:xfrm>
        </p:spPr>
        <p:txBody>
          <a:bodyPr>
            <a:normAutofit/>
          </a:bodyPr>
          <a:lstStyle/>
          <a:p>
            <a:pPr>
              <a:buFont typeface="Wingdings" panose="05000000000000000000" pitchFamily="2" charset="2"/>
              <a:buChar char="Ø"/>
            </a:pPr>
            <a:r>
              <a:rPr lang="sv-SE" sz="2000" dirty="0"/>
              <a:t>Uteslutande av andra diagnoser och syndrom associerade med hypermobilitet</a:t>
            </a:r>
          </a:p>
          <a:p>
            <a:pPr marL="0" indent="0">
              <a:buNone/>
            </a:pPr>
            <a:endParaRPr lang="sv-SE" sz="2000" dirty="0"/>
          </a:p>
          <a:p>
            <a:pPr>
              <a:buFont typeface="Wingdings" panose="05000000000000000000" pitchFamily="2" charset="2"/>
              <a:buChar char="Ø"/>
            </a:pPr>
            <a:r>
              <a:rPr lang="sv-SE" sz="2000" dirty="0"/>
              <a:t>Vid HSD föreligger samsjuklighet av samma karaktär som vid hEDS. </a:t>
            </a:r>
          </a:p>
          <a:p>
            <a:pPr>
              <a:buFont typeface="Wingdings" panose="05000000000000000000" pitchFamily="2" charset="2"/>
              <a:buChar char="Ø"/>
            </a:pPr>
            <a:r>
              <a:rPr lang="sv-SE" sz="2000" dirty="0"/>
              <a:t>Vanligast är trötthet (fatigue), </a:t>
            </a:r>
          </a:p>
          <a:p>
            <a:pPr>
              <a:buFont typeface="Wingdings" panose="05000000000000000000" pitchFamily="2" charset="2"/>
              <a:buChar char="Ø"/>
            </a:pPr>
            <a:r>
              <a:rPr lang="sv-SE" sz="2000" dirty="0"/>
              <a:t>benägenhet för dysautonomi som kan förklara diverse gastrointestinala, kardiovaskulära och urogenitala symptom samt psykiatriska och neuropsykiatriska åkommor. </a:t>
            </a:r>
          </a:p>
        </p:txBody>
      </p:sp>
      <p:grpSp>
        <p:nvGrpSpPr>
          <p:cNvPr id="5" name="Grupp 4"/>
          <p:cNvGrpSpPr/>
          <p:nvPr/>
        </p:nvGrpSpPr>
        <p:grpSpPr>
          <a:xfrm>
            <a:off x="10687458" y="609600"/>
            <a:ext cx="1888737" cy="1901090"/>
            <a:chOff x="1846" y="0"/>
            <a:chExt cx="1888737" cy="19010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grpSpPr>
        <p:sp>
          <p:nvSpPr>
            <p:cNvPr id="6" name="Ellips 5"/>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Tree>
    <p:extLst>
      <p:ext uri="{BB962C8B-B14F-4D97-AF65-F5344CB8AC3E}">
        <p14:creationId xmlns:p14="http://schemas.microsoft.com/office/powerpoint/2010/main" val="146833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7F8C67-D262-C5FF-C712-975841944668}"/>
              </a:ext>
            </a:extLst>
          </p:cNvPr>
          <p:cNvSpPr>
            <a:spLocks noGrp="1"/>
          </p:cNvSpPr>
          <p:nvPr>
            <p:ph type="title"/>
          </p:nvPr>
        </p:nvSpPr>
        <p:spPr/>
        <p:txBody>
          <a:bodyPr/>
          <a:lstStyle/>
          <a:p>
            <a:r>
              <a:rPr lang="sv-SE" dirty="0" err="1"/>
              <a:t>Hepermobilitetsspektrum</a:t>
            </a:r>
            <a:endParaRPr lang="sv-SE" dirty="0"/>
          </a:p>
        </p:txBody>
      </p:sp>
      <p:pic>
        <p:nvPicPr>
          <p:cNvPr id="7" name="Platshållare för innehåll 6">
            <a:extLst>
              <a:ext uri="{FF2B5EF4-FFF2-40B4-BE49-F238E27FC236}">
                <a16:creationId xmlns:a16="http://schemas.microsoft.com/office/drawing/2014/main" id="{6DBFE5E8-4C67-B4F2-C308-548FA69FF9C1}"/>
              </a:ext>
            </a:extLst>
          </p:cNvPr>
          <p:cNvPicPr>
            <a:picLocks noGrp="1" noChangeAspect="1"/>
          </p:cNvPicPr>
          <p:nvPr>
            <p:ph idx="1"/>
          </p:nvPr>
        </p:nvPicPr>
        <p:blipFill>
          <a:blip r:embed="rId2"/>
          <a:stretch>
            <a:fillRect/>
          </a:stretch>
        </p:blipFill>
        <p:spPr>
          <a:xfrm>
            <a:off x="1053579" y="2396319"/>
            <a:ext cx="7876715" cy="3103133"/>
          </a:xfrm>
          <a:prstGeom prst="rect">
            <a:avLst/>
          </a:prstGeom>
        </p:spPr>
      </p:pic>
      <p:sp>
        <p:nvSpPr>
          <p:cNvPr id="8" name="textruta 7">
            <a:extLst>
              <a:ext uri="{FF2B5EF4-FFF2-40B4-BE49-F238E27FC236}">
                <a16:creationId xmlns:a16="http://schemas.microsoft.com/office/drawing/2014/main" id="{48FBD9DE-CF58-3D2D-40D8-E665C84ADF19}"/>
              </a:ext>
            </a:extLst>
          </p:cNvPr>
          <p:cNvSpPr txBox="1"/>
          <p:nvPr/>
        </p:nvSpPr>
        <p:spPr>
          <a:xfrm>
            <a:off x="1208314" y="3429000"/>
            <a:ext cx="1745991" cy="923330"/>
          </a:xfrm>
          <a:prstGeom prst="rect">
            <a:avLst/>
          </a:prstGeom>
          <a:noFill/>
        </p:spPr>
        <p:txBody>
          <a:bodyPr wrap="none" rtlCol="0">
            <a:spAutoFit/>
          </a:bodyPr>
          <a:lstStyle/>
          <a:p>
            <a:r>
              <a:rPr lang="sv-SE" dirty="0"/>
              <a:t>Asymtomatisk</a:t>
            </a:r>
          </a:p>
          <a:p>
            <a:r>
              <a:rPr lang="sv-SE" dirty="0"/>
              <a:t>Hypermobilitet</a:t>
            </a:r>
          </a:p>
          <a:p>
            <a:r>
              <a:rPr lang="sv-SE" dirty="0"/>
              <a:t>Normal variant</a:t>
            </a:r>
          </a:p>
        </p:txBody>
      </p:sp>
      <p:sp>
        <p:nvSpPr>
          <p:cNvPr id="9" name="textruta 8">
            <a:extLst>
              <a:ext uri="{FF2B5EF4-FFF2-40B4-BE49-F238E27FC236}">
                <a16:creationId xmlns:a16="http://schemas.microsoft.com/office/drawing/2014/main" id="{8FBD0A0C-6E83-0BA7-C390-404ECFF604B2}"/>
              </a:ext>
            </a:extLst>
          </p:cNvPr>
          <p:cNvSpPr txBox="1"/>
          <p:nvPr/>
        </p:nvSpPr>
        <p:spPr>
          <a:xfrm>
            <a:off x="3461656" y="3731974"/>
            <a:ext cx="587020" cy="369332"/>
          </a:xfrm>
          <a:prstGeom prst="rect">
            <a:avLst/>
          </a:prstGeom>
          <a:noFill/>
        </p:spPr>
        <p:txBody>
          <a:bodyPr wrap="none" rtlCol="0">
            <a:spAutoFit/>
          </a:bodyPr>
          <a:lstStyle/>
          <a:p>
            <a:r>
              <a:rPr lang="sv-SE" dirty="0"/>
              <a:t>HSD</a:t>
            </a:r>
          </a:p>
        </p:txBody>
      </p:sp>
      <p:sp>
        <p:nvSpPr>
          <p:cNvPr id="10" name="textruta 9">
            <a:extLst>
              <a:ext uri="{FF2B5EF4-FFF2-40B4-BE49-F238E27FC236}">
                <a16:creationId xmlns:a16="http://schemas.microsoft.com/office/drawing/2014/main" id="{AB74CA28-45B2-D101-0AE7-6CA1A70DF50C}"/>
              </a:ext>
            </a:extLst>
          </p:cNvPr>
          <p:cNvSpPr txBox="1"/>
          <p:nvPr/>
        </p:nvSpPr>
        <p:spPr>
          <a:xfrm>
            <a:off x="5409594" y="3731974"/>
            <a:ext cx="686406" cy="369332"/>
          </a:xfrm>
          <a:prstGeom prst="rect">
            <a:avLst/>
          </a:prstGeom>
          <a:noFill/>
        </p:spPr>
        <p:txBody>
          <a:bodyPr wrap="none" rtlCol="0">
            <a:spAutoFit/>
          </a:bodyPr>
          <a:lstStyle/>
          <a:p>
            <a:r>
              <a:rPr lang="sv-SE" dirty="0" err="1"/>
              <a:t>hEDS</a:t>
            </a:r>
            <a:endParaRPr lang="sv-SE" dirty="0"/>
          </a:p>
        </p:txBody>
      </p:sp>
      <p:sp>
        <p:nvSpPr>
          <p:cNvPr id="11" name="textruta 10">
            <a:extLst>
              <a:ext uri="{FF2B5EF4-FFF2-40B4-BE49-F238E27FC236}">
                <a16:creationId xmlns:a16="http://schemas.microsoft.com/office/drawing/2014/main" id="{AE885586-555E-B3A2-BC62-F4CC86E97065}"/>
              </a:ext>
            </a:extLst>
          </p:cNvPr>
          <p:cNvSpPr txBox="1"/>
          <p:nvPr/>
        </p:nvSpPr>
        <p:spPr>
          <a:xfrm>
            <a:off x="7830313" y="3486220"/>
            <a:ext cx="1196161" cy="923330"/>
          </a:xfrm>
          <a:prstGeom prst="rect">
            <a:avLst/>
          </a:prstGeom>
          <a:noFill/>
        </p:spPr>
        <p:txBody>
          <a:bodyPr wrap="none" rtlCol="0">
            <a:spAutoFit/>
          </a:bodyPr>
          <a:lstStyle/>
          <a:p>
            <a:r>
              <a:rPr lang="sv-SE" dirty="0"/>
              <a:t>Sällsynta </a:t>
            </a:r>
          </a:p>
          <a:p>
            <a:r>
              <a:rPr lang="sv-SE" dirty="0"/>
              <a:t>former av</a:t>
            </a:r>
          </a:p>
          <a:p>
            <a:r>
              <a:rPr lang="sv-SE" dirty="0"/>
              <a:t>EDS</a:t>
            </a:r>
          </a:p>
        </p:txBody>
      </p:sp>
      <p:sp>
        <p:nvSpPr>
          <p:cNvPr id="12" name="textruta 11">
            <a:extLst>
              <a:ext uri="{FF2B5EF4-FFF2-40B4-BE49-F238E27FC236}">
                <a16:creationId xmlns:a16="http://schemas.microsoft.com/office/drawing/2014/main" id="{9D369A6F-DD34-2331-3767-8EA9022E8601}"/>
              </a:ext>
            </a:extLst>
          </p:cNvPr>
          <p:cNvSpPr txBox="1"/>
          <p:nvPr/>
        </p:nvSpPr>
        <p:spPr>
          <a:xfrm>
            <a:off x="7478486" y="5965371"/>
            <a:ext cx="1451808" cy="369332"/>
          </a:xfrm>
          <a:prstGeom prst="rect">
            <a:avLst/>
          </a:prstGeom>
          <a:noFill/>
        </p:spPr>
        <p:txBody>
          <a:bodyPr wrap="none" rtlCol="0">
            <a:spAutoFit/>
          </a:bodyPr>
          <a:lstStyle/>
          <a:p>
            <a:r>
              <a:rPr lang="sv-SE" dirty="0" err="1"/>
              <a:t>Kostari</a:t>
            </a:r>
            <a:r>
              <a:rPr lang="sv-SE" dirty="0"/>
              <a:t> 2017</a:t>
            </a:r>
          </a:p>
        </p:txBody>
      </p:sp>
    </p:spTree>
    <p:extLst>
      <p:ext uri="{BB962C8B-B14F-4D97-AF65-F5344CB8AC3E}">
        <p14:creationId xmlns:p14="http://schemas.microsoft.com/office/powerpoint/2010/main" val="166482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6FBC41-3088-0B95-82A0-FFCBA1C4D4CD}"/>
              </a:ext>
            </a:extLst>
          </p:cNvPr>
          <p:cNvSpPr>
            <a:spLocks noGrp="1"/>
          </p:cNvSpPr>
          <p:nvPr>
            <p:ph type="title"/>
          </p:nvPr>
        </p:nvSpPr>
        <p:spPr/>
        <p:txBody>
          <a:bodyPr/>
          <a:lstStyle/>
          <a:p>
            <a:r>
              <a:rPr lang="sv-SE" dirty="0"/>
              <a:t>Ovanliga typer av EDS</a:t>
            </a:r>
          </a:p>
        </p:txBody>
      </p:sp>
      <p:pic>
        <p:nvPicPr>
          <p:cNvPr id="4" name="Platshållare för innehåll 3">
            <a:extLst>
              <a:ext uri="{FF2B5EF4-FFF2-40B4-BE49-F238E27FC236}">
                <a16:creationId xmlns:a16="http://schemas.microsoft.com/office/drawing/2014/main" id="{D9312B51-6E9C-C205-847D-2CAD81FE0D17}"/>
              </a:ext>
            </a:extLst>
          </p:cNvPr>
          <p:cNvPicPr>
            <a:picLocks noGrp="1" noChangeAspect="1"/>
          </p:cNvPicPr>
          <p:nvPr>
            <p:ph idx="1"/>
          </p:nvPr>
        </p:nvPicPr>
        <p:blipFill>
          <a:blip r:embed="rId2"/>
          <a:stretch>
            <a:fillRect/>
          </a:stretch>
        </p:blipFill>
        <p:spPr>
          <a:xfrm>
            <a:off x="-1" y="1567543"/>
            <a:ext cx="9927771" cy="5072743"/>
          </a:xfrm>
          <a:prstGeom prst="rect">
            <a:avLst/>
          </a:prstGeom>
        </p:spPr>
      </p:pic>
    </p:spTree>
    <p:extLst>
      <p:ext uri="{BB962C8B-B14F-4D97-AF65-F5344CB8AC3E}">
        <p14:creationId xmlns:p14="http://schemas.microsoft.com/office/powerpoint/2010/main" val="264457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Flödesschema hEDS 2019-06-0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pic>
        <p:nvPicPr>
          <p:cNvPr id="3" name="Bildobjekt 2"/>
          <p:cNvPicPr>
            <a:picLocks noChangeAspect="1"/>
          </p:cNvPicPr>
          <p:nvPr/>
        </p:nvPicPr>
        <p:blipFill>
          <a:blip r:embed="rId2"/>
          <a:stretch>
            <a:fillRect/>
          </a:stretch>
        </p:blipFill>
        <p:spPr>
          <a:xfrm>
            <a:off x="2523744" y="1660082"/>
            <a:ext cx="3971903" cy="4228653"/>
          </a:xfrm>
          <a:prstGeom prst="rect">
            <a:avLst/>
          </a:prstGeom>
        </p:spPr>
      </p:pic>
      <p:grpSp>
        <p:nvGrpSpPr>
          <p:cNvPr id="5" name="Grupp 4"/>
          <p:cNvGrpSpPr/>
          <p:nvPr/>
        </p:nvGrpSpPr>
        <p:grpSpPr>
          <a:xfrm>
            <a:off x="10502107" y="572530"/>
            <a:ext cx="1888737" cy="1901090"/>
            <a:chOff x="1846" y="0"/>
            <a:chExt cx="1888737" cy="19010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grpSpPr>
        <p:sp>
          <p:nvSpPr>
            <p:cNvPr id="6" name="Ellips 5"/>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Tree>
    <p:extLst>
      <p:ext uri="{BB962C8B-B14F-4D97-AF65-F5344CB8AC3E}">
        <p14:creationId xmlns:p14="http://schemas.microsoft.com/office/powerpoint/2010/main" val="57748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10D593-B7FF-4D43-9C01-53F47FAC7FBC}"/>
              </a:ext>
            </a:extLst>
          </p:cNvPr>
          <p:cNvSpPr>
            <a:spLocks noGrp="1"/>
          </p:cNvSpPr>
          <p:nvPr>
            <p:ph type="title"/>
          </p:nvPr>
        </p:nvSpPr>
        <p:spPr>
          <a:xfrm>
            <a:off x="677334" y="609600"/>
            <a:ext cx="8596668" cy="740084"/>
          </a:xfrm>
        </p:spPr>
        <p:txBody>
          <a:bodyPr>
            <a:normAutofit fontScale="90000"/>
          </a:bodyPr>
          <a:lstStyle/>
          <a:p>
            <a:r>
              <a:rPr lang="sv-SE" sz="2700" dirty="0">
                <a:solidFill>
                  <a:srgbClr val="0070C0"/>
                </a:solidFill>
              </a:rPr>
              <a:t>Beightonskala 9/9 P</a:t>
            </a:r>
            <a:br>
              <a:rPr lang="sv-SE" sz="2700" dirty="0"/>
            </a:br>
            <a:r>
              <a:rPr lang="sv-SE" sz="1800" dirty="0">
                <a:solidFill>
                  <a:schemeClr val="tx1"/>
                </a:solidFill>
              </a:rPr>
              <a:t>&gt; 5p = hypermobilitet</a:t>
            </a:r>
            <a:br>
              <a:rPr lang="sv-SE" dirty="0"/>
            </a:br>
            <a:r>
              <a:rPr lang="sv-SE" dirty="0"/>
              <a:t> </a:t>
            </a:r>
          </a:p>
        </p:txBody>
      </p:sp>
      <p:pic>
        <p:nvPicPr>
          <p:cNvPr id="3" name="Picture 17">
            <a:extLst>
              <a:ext uri="{FF2B5EF4-FFF2-40B4-BE49-F238E27FC236}">
                <a16:creationId xmlns:a16="http://schemas.microsoft.com/office/drawing/2014/main" id="{2B3AB8C4-477F-4AEC-9AB8-463E4C104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379894"/>
            <a:ext cx="1858962"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a:extLst>
              <a:ext uri="{FF2B5EF4-FFF2-40B4-BE49-F238E27FC236}">
                <a16:creationId xmlns:a16="http://schemas.microsoft.com/office/drawing/2014/main" id="{30BF6636-D0AE-4FF7-BEF5-0BF29C9A0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9288" y="1433513"/>
            <a:ext cx="523875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a:extLst>
              <a:ext uri="{FF2B5EF4-FFF2-40B4-BE49-F238E27FC236}">
                <a16:creationId xmlns:a16="http://schemas.microsoft.com/office/drawing/2014/main" id="{C42B592B-053D-4C76-A890-16E4A7660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4511318"/>
            <a:ext cx="3468688"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a:extLst>
              <a:ext uri="{FF2B5EF4-FFF2-40B4-BE49-F238E27FC236}">
                <a16:creationId xmlns:a16="http://schemas.microsoft.com/office/drawing/2014/main" id="{C2AFF5C4-4F42-49AB-A006-8FD6CFFA3F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2100" y="3739900"/>
            <a:ext cx="1785938"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6">
            <a:extLst>
              <a:ext uri="{FF2B5EF4-FFF2-40B4-BE49-F238E27FC236}">
                <a16:creationId xmlns:a16="http://schemas.microsoft.com/office/drawing/2014/main" id="{2D22799C-B3FB-452B-A1B0-FEB5C2A2F4C4}"/>
              </a:ext>
            </a:extLst>
          </p:cNvPr>
          <p:cNvSpPr txBox="1">
            <a:spLocks noChangeArrowheads="1"/>
          </p:cNvSpPr>
          <p:nvPr/>
        </p:nvSpPr>
        <p:spPr bwMode="auto">
          <a:xfrm>
            <a:off x="989277" y="4135841"/>
            <a:ext cx="617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sv-SE" altLang="en-US" sz="1800" dirty="0"/>
              <a:t>&gt;10</a:t>
            </a:r>
            <a:r>
              <a:rPr lang="sv-SE" altLang="en-US" sz="1800" baseline="40000" dirty="0"/>
              <a:t>o</a:t>
            </a:r>
          </a:p>
        </p:txBody>
      </p:sp>
      <p:sp>
        <p:nvSpPr>
          <p:cNvPr id="9" name="Text Box 16">
            <a:extLst>
              <a:ext uri="{FF2B5EF4-FFF2-40B4-BE49-F238E27FC236}">
                <a16:creationId xmlns:a16="http://schemas.microsoft.com/office/drawing/2014/main" id="{AB1FE583-93F1-4477-93C6-98C43C8B6F31}"/>
              </a:ext>
            </a:extLst>
          </p:cNvPr>
          <p:cNvSpPr txBox="1">
            <a:spLocks noChangeArrowheads="1"/>
          </p:cNvSpPr>
          <p:nvPr/>
        </p:nvSpPr>
        <p:spPr bwMode="auto">
          <a:xfrm>
            <a:off x="5082918" y="3556161"/>
            <a:ext cx="6222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sv-SE" altLang="en-US" sz="1800" dirty="0"/>
              <a:t>&gt;90</a:t>
            </a:r>
            <a:r>
              <a:rPr lang="sv-SE" altLang="en-US" sz="1800" baseline="40000" dirty="0"/>
              <a:t>o</a:t>
            </a:r>
          </a:p>
        </p:txBody>
      </p:sp>
      <p:sp>
        <p:nvSpPr>
          <p:cNvPr id="10" name="Text Box 16">
            <a:extLst>
              <a:ext uri="{FF2B5EF4-FFF2-40B4-BE49-F238E27FC236}">
                <a16:creationId xmlns:a16="http://schemas.microsoft.com/office/drawing/2014/main" id="{AAD2F729-08FC-4337-9522-A6BF12562E91}"/>
              </a:ext>
            </a:extLst>
          </p:cNvPr>
          <p:cNvSpPr txBox="1">
            <a:spLocks noChangeArrowheads="1"/>
          </p:cNvSpPr>
          <p:nvPr/>
        </p:nvSpPr>
        <p:spPr bwMode="auto">
          <a:xfrm>
            <a:off x="4146022" y="5753350"/>
            <a:ext cx="617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sv-SE" altLang="en-US" sz="1800" dirty="0"/>
              <a:t>&gt;10</a:t>
            </a:r>
            <a:r>
              <a:rPr lang="sv-SE" altLang="en-US" sz="1800" baseline="40000" dirty="0"/>
              <a:t>o</a:t>
            </a:r>
          </a:p>
        </p:txBody>
      </p:sp>
      <p:grpSp>
        <p:nvGrpSpPr>
          <p:cNvPr id="12" name="Grupp 11"/>
          <p:cNvGrpSpPr/>
          <p:nvPr/>
        </p:nvGrpSpPr>
        <p:grpSpPr>
          <a:xfrm>
            <a:off x="10613318" y="581760"/>
            <a:ext cx="1888737" cy="1901090"/>
            <a:chOff x="1846" y="0"/>
            <a:chExt cx="1888737" cy="19010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grpSpPr>
        <p:sp>
          <p:nvSpPr>
            <p:cNvPr id="13" name="Ellips 12"/>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14"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
        <p:nvSpPr>
          <p:cNvPr id="8" name="textruta 7">
            <a:extLst>
              <a:ext uri="{FF2B5EF4-FFF2-40B4-BE49-F238E27FC236}">
                <a16:creationId xmlns:a16="http://schemas.microsoft.com/office/drawing/2014/main" id="{6BE6775A-06B1-917D-4639-588E5D04710B}"/>
              </a:ext>
            </a:extLst>
          </p:cNvPr>
          <p:cNvSpPr txBox="1"/>
          <p:nvPr/>
        </p:nvSpPr>
        <p:spPr>
          <a:xfrm>
            <a:off x="10889917" y="1152144"/>
            <a:ext cx="1463627" cy="369332"/>
          </a:xfrm>
          <a:prstGeom prst="rect">
            <a:avLst/>
          </a:prstGeom>
          <a:noFill/>
        </p:spPr>
        <p:txBody>
          <a:bodyPr wrap="square" rtlCol="0">
            <a:spAutoFit/>
          </a:bodyPr>
          <a:lstStyle/>
          <a:p>
            <a:r>
              <a:rPr lang="sv-SE" b="1" dirty="0"/>
              <a:t>Ledstatus</a:t>
            </a:r>
          </a:p>
        </p:txBody>
      </p:sp>
    </p:spTree>
    <p:extLst>
      <p:ext uri="{BB962C8B-B14F-4D97-AF65-F5344CB8AC3E}">
        <p14:creationId xmlns:p14="http://schemas.microsoft.com/office/powerpoint/2010/main" val="4019682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sp useBgFill="1">
        <p:nvSpPr>
          <p:cNvPr id="34" name="Rectangle 19">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Isosceles Triangle 21">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4" name="Freeform: Shape 23">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0"/>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6" name="Straight Connector 25">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sp>
        <p:nvSpPr>
          <p:cNvPr id="3" name="Platshållare för innehåll 2">
            <a:extLst>
              <a:ext uri="{FF2B5EF4-FFF2-40B4-BE49-F238E27FC236}">
                <a16:creationId xmlns:a16="http://schemas.microsoft.com/office/drawing/2014/main" id="{7D98B396-ED2F-4503-8D7C-C4FB28DBC461}"/>
              </a:ext>
            </a:extLst>
          </p:cNvPr>
          <p:cNvSpPr>
            <a:spLocks noGrp="1"/>
          </p:cNvSpPr>
          <p:nvPr>
            <p:ph type="body" idx="1"/>
          </p:nvPr>
        </p:nvSpPr>
        <p:spPr>
          <a:xfrm>
            <a:off x="7534654" y="1941727"/>
            <a:ext cx="3425445" cy="3073400"/>
          </a:xfrm>
        </p:spPr>
        <p:txBody>
          <a:bodyPr vert="horz" lIns="91440" tIns="45720" rIns="91440" bIns="45720" rtlCol="0" anchor="ctr">
            <a:normAutofit/>
          </a:bodyPr>
          <a:lstStyle/>
          <a:p>
            <a:r>
              <a:rPr lang="en-US" dirty="0">
                <a:solidFill>
                  <a:srgbClr val="FFFFFF"/>
                </a:solidFill>
              </a:rPr>
              <a:t>EDS är i huvudsak klinisk diagnos och som baserad på anamnes, familjeanamnes, kliniska kriterier och ledstatus</a:t>
            </a:r>
          </a:p>
          <a:p>
            <a:r>
              <a:rPr lang="en-US" dirty="0">
                <a:solidFill>
                  <a:srgbClr val="FFFFFF"/>
                </a:solidFill>
              </a:rPr>
              <a:t> </a:t>
            </a:r>
          </a:p>
        </p:txBody>
      </p:sp>
      <p:sp>
        <p:nvSpPr>
          <p:cNvPr id="30" name="Isosceles Triangle 29">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B51EC20F-79A2-4914-B6B8-25C8105B0C9A}"/>
              </a:ext>
            </a:extLst>
          </p:cNvPr>
          <p:cNvSpPr>
            <a:spLocks noGrp="1"/>
          </p:cNvSpPr>
          <p:nvPr>
            <p:ph type="title"/>
          </p:nvPr>
        </p:nvSpPr>
        <p:spPr>
          <a:xfrm>
            <a:off x="829734" y="903956"/>
            <a:ext cx="5799665" cy="5148943"/>
          </a:xfrm>
        </p:spPr>
        <p:txBody>
          <a:bodyPr vert="horz" lIns="91440" tIns="45720" rIns="91440" bIns="45720" rtlCol="0" anchor="ctr">
            <a:normAutofit/>
          </a:bodyPr>
          <a:lstStyle/>
          <a:p>
            <a:pPr algn="r"/>
            <a:r>
              <a:rPr lang="en-US" sz="6000" dirty="0">
                <a:solidFill>
                  <a:srgbClr val="0070C0"/>
                </a:solidFill>
              </a:rPr>
              <a:t>Ehlers-Danlos-syndrom</a:t>
            </a:r>
            <a:r>
              <a:rPr lang="en-US" sz="6000" dirty="0"/>
              <a:t> </a:t>
            </a:r>
          </a:p>
        </p:txBody>
      </p:sp>
      <p:sp>
        <p:nvSpPr>
          <p:cNvPr id="4" name="Flödesschema: Koppling 3"/>
          <p:cNvSpPr/>
          <p:nvPr/>
        </p:nvSpPr>
        <p:spPr>
          <a:xfrm>
            <a:off x="617838" y="4714975"/>
            <a:ext cx="2217286" cy="2137719"/>
          </a:xfrm>
          <a:prstGeom prst="flowChartConnector">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EDS</a:t>
            </a:r>
          </a:p>
        </p:txBody>
      </p:sp>
      <p:sp>
        <p:nvSpPr>
          <p:cNvPr id="22" name="Flödesschema: Koppling 21"/>
          <p:cNvSpPr/>
          <p:nvPr/>
        </p:nvSpPr>
        <p:spPr>
          <a:xfrm>
            <a:off x="63475" y="43831"/>
            <a:ext cx="1049268" cy="1068278"/>
          </a:xfrm>
          <a:prstGeom prst="flowChartConnector">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HSD</a:t>
            </a:r>
          </a:p>
        </p:txBody>
      </p:sp>
      <p:sp>
        <p:nvSpPr>
          <p:cNvPr id="23" name="Flödesschema: Koppling 22"/>
          <p:cNvSpPr/>
          <p:nvPr/>
        </p:nvSpPr>
        <p:spPr>
          <a:xfrm>
            <a:off x="10935825" y="5666154"/>
            <a:ext cx="1193091" cy="1092910"/>
          </a:xfrm>
          <a:prstGeom prst="flowChartConnector">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hEDS</a:t>
            </a:r>
            <a:endParaRPr lang="sv-SE" dirty="0"/>
          </a:p>
        </p:txBody>
      </p:sp>
      <p:sp>
        <p:nvSpPr>
          <p:cNvPr id="25" name="Flödesschema: Koppling 24"/>
          <p:cNvSpPr/>
          <p:nvPr/>
        </p:nvSpPr>
        <p:spPr>
          <a:xfrm>
            <a:off x="9331325" y="-5596"/>
            <a:ext cx="1313679" cy="1241271"/>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cEDS</a:t>
            </a:r>
            <a:endParaRPr lang="sv-SE" dirty="0"/>
          </a:p>
        </p:txBody>
      </p:sp>
      <p:sp>
        <p:nvSpPr>
          <p:cNvPr id="27" name="Flödesschema: Koppling 26"/>
          <p:cNvSpPr/>
          <p:nvPr/>
        </p:nvSpPr>
        <p:spPr>
          <a:xfrm>
            <a:off x="6443559" y="1056951"/>
            <a:ext cx="1089508" cy="1052972"/>
          </a:xfrm>
          <a:prstGeom prst="flowChartConnector">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hypermobilitet</a:t>
            </a:r>
          </a:p>
        </p:txBody>
      </p:sp>
      <p:sp>
        <p:nvSpPr>
          <p:cNvPr id="29" name="Flödesschema: Koppling 28"/>
          <p:cNvSpPr/>
          <p:nvPr/>
        </p:nvSpPr>
        <p:spPr>
          <a:xfrm>
            <a:off x="6754549" y="6205706"/>
            <a:ext cx="583971" cy="553358"/>
          </a:xfrm>
          <a:prstGeom prst="flowChartConnector">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8696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AB9D8-F24B-41F8-8148-F6F2C43063D7}"/>
              </a:ext>
            </a:extLst>
          </p:cNvPr>
          <p:cNvSpPr>
            <a:spLocks noGrp="1"/>
          </p:cNvSpPr>
          <p:nvPr>
            <p:ph type="title"/>
          </p:nvPr>
        </p:nvSpPr>
        <p:spPr>
          <a:xfrm>
            <a:off x="677334" y="609600"/>
            <a:ext cx="8596668" cy="665747"/>
          </a:xfrm>
        </p:spPr>
        <p:txBody>
          <a:bodyPr/>
          <a:lstStyle/>
          <a:p>
            <a:r>
              <a:rPr lang="sv-SE" dirty="0">
                <a:solidFill>
                  <a:srgbClr val="0070C0"/>
                </a:solidFill>
              </a:rPr>
              <a:t>Hudpåverkan</a:t>
            </a:r>
            <a:r>
              <a:rPr lang="sv-SE" dirty="0"/>
              <a:t> </a:t>
            </a:r>
          </a:p>
        </p:txBody>
      </p:sp>
      <p:pic>
        <p:nvPicPr>
          <p:cNvPr id="3" name="Picture 25" descr="untitled1wk3">
            <a:extLst>
              <a:ext uri="{FF2B5EF4-FFF2-40B4-BE49-F238E27FC236}">
                <a16:creationId xmlns:a16="http://schemas.microsoft.com/office/drawing/2014/main" id="{47E1067C-AE14-48FD-811E-D76FD7AA7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1709738"/>
            <a:ext cx="2900363"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4" descr="ANd9GcTsof8Khgx2XrXB5g_4f8iias1LERCmqYRE-0VCU0KCXrqjx89jDw">
            <a:extLst>
              <a:ext uri="{FF2B5EF4-FFF2-40B4-BE49-F238E27FC236}">
                <a16:creationId xmlns:a16="http://schemas.microsoft.com/office/drawing/2014/main" id="{5F386B09-DD75-47C0-AC76-5A20EFB88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613" y="1718844"/>
            <a:ext cx="223202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loadBinary">
            <a:extLst>
              <a:ext uri="{FF2B5EF4-FFF2-40B4-BE49-F238E27FC236}">
                <a16:creationId xmlns:a16="http://schemas.microsoft.com/office/drawing/2014/main" id="{F7360DF1-6F36-4007-98D9-188D75CE24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498" r="23538"/>
          <a:stretch>
            <a:fillRect/>
          </a:stretch>
        </p:blipFill>
        <p:spPr bwMode="auto">
          <a:xfrm>
            <a:off x="5473700" y="1715762"/>
            <a:ext cx="1728787"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a:extLst>
              <a:ext uri="{FF2B5EF4-FFF2-40B4-BE49-F238E27FC236}">
                <a16:creationId xmlns:a16="http://schemas.microsoft.com/office/drawing/2014/main" id="{90B7954D-25A3-4287-8387-1EF87C3ACFA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202487" y="1728462"/>
            <a:ext cx="1579562"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loadBinary">
            <a:extLst>
              <a:ext uri="{FF2B5EF4-FFF2-40B4-BE49-F238E27FC236}">
                <a16:creationId xmlns:a16="http://schemas.microsoft.com/office/drawing/2014/main" id="{34CE6579-25AF-4A5E-8B54-3E8642CCA9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1113" y="4829175"/>
            <a:ext cx="2493962"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ldk00184">
            <a:extLst>
              <a:ext uri="{FF2B5EF4-FFF2-40B4-BE49-F238E27FC236}">
                <a16:creationId xmlns:a16="http://schemas.microsoft.com/office/drawing/2014/main" id="{8038954B-42AF-4D56-B628-77A0BC12A1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1" y="4829173"/>
            <a:ext cx="2493962" cy="202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hlers–Danlos syndrom – Wikipedia">
            <a:extLst>
              <a:ext uri="{FF2B5EF4-FFF2-40B4-BE49-F238E27FC236}">
                <a16:creationId xmlns:a16="http://schemas.microsoft.com/office/drawing/2014/main" id="{8D27EA1F-9209-4366-9C64-A9FEB7719E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2049" y="1728460"/>
            <a:ext cx="2247900" cy="1423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hlers–Danlos syndrom – Wikipedia">
            <a:extLst>
              <a:ext uri="{FF2B5EF4-FFF2-40B4-BE49-F238E27FC236}">
                <a16:creationId xmlns:a16="http://schemas.microsoft.com/office/drawing/2014/main" id="{D536F6C1-6294-42AA-9E78-F259EDF47E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3213" y="4829175"/>
            <a:ext cx="22479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hlers-Danlos syndrom (EDS) – BINDEVEVSSYKDOMMER.NOBINDEVEVSSYKDOMMER.NO">
            <a:extLst>
              <a:ext uri="{FF2B5EF4-FFF2-40B4-BE49-F238E27FC236}">
                <a16:creationId xmlns:a16="http://schemas.microsoft.com/office/drawing/2014/main" id="{72D281C7-2BDD-491C-B3AF-466E851F83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82049" y="3133723"/>
            <a:ext cx="22479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chase_906a by chaserpaul.">
            <a:extLst>
              <a:ext uri="{FF2B5EF4-FFF2-40B4-BE49-F238E27FC236}">
                <a16:creationId xmlns:a16="http://schemas.microsoft.com/office/drawing/2014/main" id="{8F074667-A0B9-44D7-BF58-91BB470CC26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85075" y="4829175"/>
            <a:ext cx="2005013"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663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214429-AC1A-4076-AEB6-9C0144F7C9DB}"/>
              </a:ext>
            </a:extLst>
          </p:cNvPr>
          <p:cNvSpPr>
            <a:spLocks noGrp="1"/>
          </p:cNvSpPr>
          <p:nvPr>
            <p:ph type="title"/>
          </p:nvPr>
        </p:nvSpPr>
        <p:spPr>
          <a:xfrm>
            <a:off x="677334" y="609600"/>
            <a:ext cx="6267163" cy="1320800"/>
          </a:xfrm>
        </p:spPr>
        <p:txBody>
          <a:bodyPr/>
          <a:lstStyle/>
          <a:p>
            <a:endParaRPr lang="sv-SE" dirty="0"/>
          </a:p>
        </p:txBody>
      </p:sp>
      <p:pic>
        <p:nvPicPr>
          <p:cNvPr id="5" name="Platshållare för innehåll 4">
            <a:extLst>
              <a:ext uri="{FF2B5EF4-FFF2-40B4-BE49-F238E27FC236}">
                <a16:creationId xmlns:a16="http://schemas.microsoft.com/office/drawing/2014/main" id="{2FD776E8-F8CC-4683-986D-77057573C5EE}"/>
              </a:ext>
            </a:extLst>
          </p:cNvPr>
          <p:cNvPicPr>
            <a:picLocks noGrp="1" noChangeAspect="1"/>
          </p:cNvPicPr>
          <p:nvPr>
            <p:ph idx="1"/>
          </p:nvPr>
        </p:nvPicPr>
        <p:blipFill>
          <a:blip r:embed="rId2"/>
          <a:stretch>
            <a:fillRect/>
          </a:stretch>
        </p:blipFill>
        <p:spPr>
          <a:xfrm>
            <a:off x="460937" y="185351"/>
            <a:ext cx="8411214" cy="6672649"/>
          </a:xfrm>
        </p:spPr>
      </p:pic>
      <p:grpSp>
        <p:nvGrpSpPr>
          <p:cNvPr id="6" name="Grupp 5"/>
          <p:cNvGrpSpPr/>
          <p:nvPr/>
        </p:nvGrpSpPr>
        <p:grpSpPr>
          <a:xfrm>
            <a:off x="10551534" y="461319"/>
            <a:ext cx="1888737" cy="1901090"/>
            <a:chOff x="1846" y="0"/>
            <a:chExt cx="1888737" cy="19010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grpSpPr>
        <p:sp>
          <p:nvSpPr>
            <p:cNvPr id="7" name="Ellips 6"/>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8"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Tree>
    <p:extLst>
      <p:ext uri="{BB962C8B-B14F-4D97-AF65-F5344CB8AC3E}">
        <p14:creationId xmlns:p14="http://schemas.microsoft.com/office/powerpoint/2010/main" val="1287140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609600"/>
            <a:ext cx="8596668" cy="1016000"/>
          </a:xfrm>
          <a:solidFill>
            <a:schemeClr val="accent1">
              <a:lumMod val="40000"/>
              <a:lumOff val="60000"/>
            </a:schemeClr>
          </a:solidFill>
        </p:spPr>
        <p:txBody>
          <a:bodyPr/>
          <a:lstStyle/>
          <a:p>
            <a:r>
              <a:rPr lang="sv-SE" dirty="0">
                <a:solidFill>
                  <a:schemeClr val="accent2">
                    <a:lumMod val="75000"/>
                  </a:schemeClr>
                </a:solidFill>
              </a:rPr>
              <a:t>Behandling</a:t>
            </a:r>
            <a:r>
              <a:rPr lang="sv-SE" dirty="0"/>
              <a:t> </a:t>
            </a:r>
          </a:p>
        </p:txBody>
      </p:sp>
      <p:sp>
        <p:nvSpPr>
          <p:cNvPr id="3" name="Platshållare för innehåll 2"/>
          <p:cNvSpPr>
            <a:spLocks noGrp="1"/>
          </p:cNvSpPr>
          <p:nvPr>
            <p:ph idx="1"/>
          </p:nvPr>
        </p:nvSpPr>
        <p:spPr/>
        <p:txBody>
          <a:bodyPr>
            <a:normAutofit/>
          </a:bodyPr>
          <a:lstStyle/>
          <a:p>
            <a:r>
              <a:rPr lang="sv-SE" sz="2000" dirty="0"/>
              <a:t>Huvudprincipen för all behandling är att hjälpa patienten att bli så självständig som möjligt när det gäller förebyggande och omhändertagande av symtomen</a:t>
            </a:r>
          </a:p>
          <a:p>
            <a:r>
              <a:rPr lang="sv-SE" sz="2000" dirty="0"/>
              <a:t>Pedagogiska och psykologiska insatser kan vara av stort värde för patienten</a:t>
            </a:r>
          </a:p>
          <a:p>
            <a:r>
              <a:rPr lang="sv-SE" sz="2000" dirty="0"/>
              <a:t>Utifrån patientens symtombild kan olika professioner behövas</a:t>
            </a:r>
          </a:p>
          <a:p>
            <a:r>
              <a:rPr lang="sv-SE" sz="2000" dirty="0"/>
              <a:t>Multiprofessionellt teamsamarbete och omhändertagande är att föredra, men kan idag ofta inte erbjudas</a:t>
            </a:r>
          </a:p>
          <a:p>
            <a:r>
              <a:rPr lang="sv-SE" sz="2000" dirty="0"/>
              <a:t>Det är viktigt att patientens primära vårdgivare har intresse av hypermobilitetsrelaterade åkommor. </a:t>
            </a:r>
          </a:p>
        </p:txBody>
      </p:sp>
      <p:grpSp>
        <p:nvGrpSpPr>
          <p:cNvPr id="5" name="Grupp 4"/>
          <p:cNvGrpSpPr/>
          <p:nvPr/>
        </p:nvGrpSpPr>
        <p:grpSpPr>
          <a:xfrm>
            <a:off x="10477393" y="510746"/>
            <a:ext cx="1888737" cy="1901090"/>
            <a:chOff x="1846" y="0"/>
            <a:chExt cx="1888737" cy="19010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p:grpSpPr>
        <p:sp>
          <p:nvSpPr>
            <p:cNvPr id="6" name="Ellips 5"/>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Tree>
    <p:extLst>
      <p:ext uri="{BB962C8B-B14F-4D97-AF65-F5344CB8AC3E}">
        <p14:creationId xmlns:p14="http://schemas.microsoft.com/office/powerpoint/2010/main" val="243359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609600"/>
            <a:ext cx="8596668" cy="856343"/>
          </a:xfrm>
          <a:solidFill>
            <a:schemeClr val="accent1">
              <a:lumMod val="40000"/>
              <a:lumOff val="60000"/>
            </a:schemeClr>
          </a:solidFill>
        </p:spPr>
        <p:txBody>
          <a:bodyPr/>
          <a:lstStyle/>
          <a:p>
            <a:r>
              <a:rPr lang="sv-SE" dirty="0">
                <a:solidFill>
                  <a:schemeClr val="accent2">
                    <a:lumMod val="75000"/>
                  </a:schemeClr>
                </a:solidFill>
              </a:rPr>
              <a:t>Icke-farmakologisk behandling</a:t>
            </a:r>
          </a:p>
        </p:txBody>
      </p:sp>
      <p:sp>
        <p:nvSpPr>
          <p:cNvPr id="3" name="Platshållare för innehåll 2"/>
          <p:cNvSpPr>
            <a:spLocks noGrp="1"/>
          </p:cNvSpPr>
          <p:nvPr>
            <p:ph idx="1"/>
          </p:nvPr>
        </p:nvSpPr>
        <p:spPr>
          <a:xfrm>
            <a:off x="677334" y="1465943"/>
            <a:ext cx="8596668" cy="5094514"/>
          </a:xfrm>
        </p:spPr>
        <p:txBody>
          <a:bodyPr>
            <a:normAutofit/>
          </a:bodyPr>
          <a:lstStyle/>
          <a:p>
            <a:endParaRPr lang="sv-SE" dirty="0"/>
          </a:p>
          <a:p>
            <a:r>
              <a:rPr lang="sv-SE" dirty="0"/>
              <a:t>• Arbetsterapi </a:t>
            </a:r>
          </a:p>
          <a:p>
            <a:r>
              <a:rPr lang="sv-SE" dirty="0"/>
              <a:t>• Dietist för bedömning och hjälp inför kostförändringar </a:t>
            </a:r>
          </a:p>
          <a:p>
            <a:r>
              <a:rPr lang="sv-SE" dirty="0"/>
              <a:t>• Fysioterapi för barn och vuxna (20) </a:t>
            </a:r>
          </a:p>
          <a:p>
            <a:r>
              <a:rPr lang="sv-SE" dirty="0"/>
              <a:t>• Kurator </a:t>
            </a:r>
          </a:p>
          <a:p>
            <a:r>
              <a:rPr lang="sv-SE" dirty="0"/>
              <a:t>• Ortopedteknik och hjälpmedel </a:t>
            </a:r>
          </a:p>
          <a:p>
            <a:r>
              <a:rPr lang="sv-SE" dirty="0"/>
              <a:t>• Psykolog </a:t>
            </a:r>
          </a:p>
          <a:p>
            <a:r>
              <a:rPr lang="sv-SE" dirty="0"/>
              <a:t>• Sjuksköterska </a:t>
            </a:r>
          </a:p>
          <a:p>
            <a:r>
              <a:rPr lang="sv-SE" dirty="0"/>
              <a:t>• Multimodal smärtrehabilitering </a:t>
            </a:r>
          </a:p>
          <a:p>
            <a:r>
              <a:rPr lang="sv-SE" dirty="0"/>
              <a:t>• Ortostatisk intolerans – kompressionsbehandling till exempel stödstrumpor </a:t>
            </a:r>
          </a:p>
          <a:p>
            <a:r>
              <a:rPr lang="sv-SE" dirty="0"/>
              <a:t>• Icke-farmakologisk smärtlindring – TENS, akupunktur, laser </a:t>
            </a:r>
          </a:p>
          <a:p>
            <a:r>
              <a:rPr lang="sv-SE" dirty="0"/>
              <a:t>• Tandläkare, bettfysiolog och käkkirurg – käkledsbesvär, tänder, tandkött </a:t>
            </a:r>
          </a:p>
        </p:txBody>
      </p:sp>
      <p:grpSp>
        <p:nvGrpSpPr>
          <p:cNvPr id="5" name="Grupp 4"/>
          <p:cNvGrpSpPr/>
          <p:nvPr/>
        </p:nvGrpSpPr>
        <p:grpSpPr>
          <a:xfrm>
            <a:off x="10588604" y="515398"/>
            <a:ext cx="1888737" cy="1901090"/>
            <a:chOff x="1846" y="0"/>
            <a:chExt cx="1888737" cy="19010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grpSpPr>
        <p:sp>
          <p:nvSpPr>
            <p:cNvPr id="6" name="Ellips 5"/>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Tree>
    <p:extLst>
      <p:ext uri="{BB962C8B-B14F-4D97-AF65-F5344CB8AC3E}">
        <p14:creationId xmlns:p14="http://schemas.microsoft.com/office/powerpoint/2010/main" val="19810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609600"/>
            <a:ext cx="8596668" cy="769257"/>
          </a:xfrm>
          <a:solidFill>
            <a:schemeClr val="accent1">
              <a:lumMod val="40000"/>
              <a:lumOff val="60000"/>
            </a:schemeClr>
          </a:solidFill>
        </p:spPr>
        <p:txBody>
          <a:bodyPr/>
          <a:lstStyle/>
          <a:p>
            <a:r>
              <a:rPr lang="sv-SE" dirty="0">
                <a:solidFill>
                  <a:schemeClr val="accent2">
                    <a:lumMod val="75000"/>
                  </a:schemeClr>
                </a:solidFill>
              </a:rPr>
              <a:t>Farmakologisk behandling </a:t>
            </a:r>
          </a:p>
        </p:txBody>
      </p:sp>
      <p:sp>
        <p:nvSpPr>
          <p:cNvPr id="3" name="Platshållare för innehåll 2"/>
          <p:cNvSpPr>
            <a:spLocks noGrp="1"/>
          </p:cNvSpPr>
          <p:nvPr>
            <p:ph idx="1"/>
          </p:nvPr>
        </p:nvSpPr>
        <p:spPr>
          <a:xfrm>
            <a:off x="677334" y="1538514"/>
            <a:ext cx="8596668" cy="5138057"/>
          </a:xfrm>
        </p:spPr>
        <p:txBody>
          <a:bodyPr/>
          <a:lstStyle/>
          <a:p>
            <a:pPr>
              <a:buFont typeface="Wingdings" panose="05000000000000000000" pitchFamily="2" charset="2"/>
              <a:buChar char="Ø"/>
            </a:pPr>
            <a:endParaRPr lang="sv-SE" dirty="0"/>
          </a:p>
          <a:p>
            <a:pPr>
              <a:buFont typeface="Wingdings" panose="05000000000000000000" pitchFamily="2" charset="2"/>
              <a:buChar char="Ø"/>
            </a:pPr>
            <a:r>
              <a:rPr lang="sv-SE" dirty="0"/>
              <a:t>Analgetika:Grundbehandling – Paracetamol och eventuellt NSAID. </a:t>
            </a:r>
          </a:p>
          <a:p>
            <a:pPr>
              <a:buFont typeface="Wingdings" panose="05000000000000000000" pitchFamily="2" charset="2"/>
              <a:buChar char="Ø"/>
            </a:pPr>
            <a:r>
              <a:rPr lang="sv-SE" dirty="0"/>
              <a:t>o Långvarig smärta– Amitriptylin, Duloxetin, Gabapentin med flera </a:t>
            </a:r>
          </a:p>
          <a:p>
            <a:pPr>
              <a:buFont typeface="Wingdings" panose="05000000000000000000" pitchFamily="2" charset="2"/>
              <a:buChar char="Ø"/>
            </a:pPr>
            <a:r>
              <a:rPr lang="sv-SE" dirty="0"/>
              <a:t>o Opioider – bör undvikas. Förvärrar många andra symtom vid hEDS och HSD.    Kan behöva ges korta perioder vad akut trauma, till exempel en luxation </a:t>
            </a:r>
          </a:p>
          <a:p>
            <a:pPr>
              <a:buFont typeface="Wingdings" panose="05000000000000000000" pitchFamily="2" charset="2"/>
              <a:buChar char="Ø"/>
            </a:pPr>
            <a:endParaRPr lang="sv-SE" dirty="0"/>
          </a:p>
          <a:p>
            <a:pPr>
              <a:buFont typeface="Wingdings" panose="05000000000000000000" pitchFamily="2" charset="2"/>
              <a:buChar char="Ø"/>
            </a:pPr>
            <a:r>
              <a:rPr lang="sv-SE" dirty="0"/>
              <a:t>Gastrointestinala besvär - sedvanlig behandling inklusive kostomläggning. </a:t>
            </a:r>
          </a:p>
          <a:p>
            <a:pPr>
              <a:buFont typeface="Wingdings" panose="05000000000000000000" pitchFamily="2" charset="2"/>
              <a:buChar char="Ø"/>
            </a:pPr>
            <a:r>
              <a:rPr lang="sv-SE" dirty="0"/>
              <a:t>Psykiatriska besvär – sedvanlig behandling. </a:t>
            </a:r>
          </a:p>
          <a:p>
            <a:pPr>
              <a:buFont typeface="Wingdings" panose="05000000000000000000" pitchFamily="2" charset="2"/>
              <a:buChar char="Ø"/>
            </a:pPr>
            <a:r>
              <a:rPr lang="sv-SE" dirty="0"/>
              <a:t>Posturalt ortostatiskt takykardisyndrom (POTS) – eventuellt beta-blockerare </a:t>
            </a:r>
          </a:p>
          <a:p>
            <a:pPr>
              <a:buFont typeface="Wingdings" panose="05000000000000000000" pitchFamily="2" charset="2"/>
              <a:buChar char="Ø"/>
            </a:pPr>
            <a:r>
              <a:rPr lang="sv-SE" dirty="0"/>
              <a:t>Migrän och annan huvudvärk – sedvanlig behandling. </a:t>
            </a:r>
          </a:p>
          <a:p>
            <a:pPr>
              <a:buFont typeface="Wingdings" panose="05000000000000000000" pitchFamily="2" charset="2"/>
              <a:buChar char="Ø"/>
            </a:pPr>
            <a:r>
              <a:rPr lang="sv-SE" dirty="0"/>
              <a:t>Lokalanestetika – kan ha bristfällig effekt och kan behöva upprepas. </a:t>
            </a:r>
          </a:p>
          <a:p>
            <a:pPr>
              <a:buFont typeface="Wingdings" panose="05000000000000000000" pitchFamily="2" charset="2"/>
              <a:buChar char="Ø"/>
            </a:pPr>
            <a:r>
              <a:rPr lang="sv-SE" dirty="0"/>
              <a:t>Botox kan ibland användas på specialistnivå </a:t>
            </a:r>
          </a:p>
        </p:txBody>
      </p:sp>
      <p:grpSp>
        <p:nvGrpSpPr>
          <p:cNvPr id="5" name="Grupp 4"/>
          <p:cNvGrpSpPr/>
          <p:nvPr/>
        </p:nvGrpSpPr>
        <p:grpSpPr>
          <a:xfrm>
            <a:off x="10613318" y="587969"/>
            <a:ext cx="1888737" cy="1901090"/>
            <a:chOff x="1846" y="0"/>
            <a:chExt cx="1888737" cy="19010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grpSpPr>
        <p:sp>
          <p:nvSpPr>
            <p:cNvPr id="6" name="Ellips 5"/>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Tree>
    <p:extLst>
      <p:ext uri="{BB962C8B-B14F-4D97-AF65-F5344CB8AC3E}">
        <p14:creationId xmlns:p14="http://schemas.microsoft.com/office/powerpoint/2010/main" val="175558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609600"/>
            <a:ext cx="8596668" cy="943429"/>
          </a:xfrm>
          <a:solidFill>
            <a:schemeClr val="accent1">
              <a:lumMod val="40000"/>
              <a:lumOff val="60000"/>
            </a:schemeClr>
          </a:solidFill>
        </p:spPr>
        <p:txBody>
          <a:bodyPr/>
          <a:lstStyle/>
          <a:p>
            <a:r>
              <a:rPr lang="sv-SE" dirty="0">
                <a:solidFill>
                  <a:schemeClr val="accent2">
                    <a:lumMod val="75000"/>
                  </a:schemeClr>
                </a:solidFill>
              </a:rPr>
              <a:t>Kirurgisk behandling </a:t>
            </a:r>
          </a:p>
        </p:txBody>
      </p:sp>
      <p:sp>
        <p:nvSpPr>
          <p:cNvPr id="3" name="Platshållare för innehåll 2"/>
          <p:cNvSpPr>
            <a:spLocks noGrp="1"/>
          </p:cNvSpPr>
          <p:nvPr>
            <p:ph idx="1"/>
          </p:nvPr>
        </p:nvSpPr>
        <p:spPr>
          <a:xfrm>
            <a:off x="677334" y="1915887"/>
            <a:ext cx="8596668" cy="4775200"/>
          </a:xfrm>
        </p:spPr>
        <p:txBody>
          <a:bodyPr/>
          <a:lstStyle/>
          <a:p>
            <a:endParaRPr lang="sv-SE" dirty="0"/>
          </a:p>
          <a:p>
            <a:pPr>
              <a:buFont typeface="Wingdings" panose="05000000000000000000" pitchFamily="2" charset="2"/>
              <a:buChar char="Ø"/>
            </a:pPr>
            <a:r>
              <a:rPr lang="sv-SE" sz="2000" dirty="0"/>
              <a:t>Särskilt ställningstagande ska tas inför sövning och kirurgi med beaktande av eventuellt sköra vävnadsstrukturer. Detta är extra viktig vid cEDS. Konservativ behandling bör användas i största möjliga utsträckning. </a:t>
            </a:r>
          </a:p>
          <a:p>
            <a:pPr>
              <a:buFont typeface="Wingdings" panose="05000000000000000000" pitchFamily="2" charset="2"/>
              <a:buChar char="Ø"/>
            </a:pPr>
            <a:r>
              <a:rPr lang="sv-SE" sz="2000" dirty="0"/>
              <a:t>Ledstabiliserande ortopediska ingrepp tenderar att ge otillfredsställande resultat och återfall. Suturering bör göras tätare än vanligt och hudsuturer bör sitta kvar längre än vanligt före borttagande. Kirurgtejp kan användas efter borttagande av suturer för undvikande av breddökade ärr, även detta bör användas under längre period än sedvanliga rekommendationer. </a:t>
            </a:r>
          </a:p>
          <a:p>
            <a:pPr>
              <a:buFont typeface="Wingdings" panose="05000000000000000000" pitchFamily="2" charset="2"/>
              <a:buChar char="Ø"/>
            </a:pPr>
            <a:r>
              <a:rPr lang="sv-SE" sz="2000" dirty="0"/>
              <a:t>Det bör finnas kunskap </a:t>
            </a:r>
          </a:p>
          <a:p>
            <a:pPr marL="0" indent="0">
              <a:buNone/>
            </a:pPr>
            <a:endParaRPr lang="sv-SE" dirty="0"/>
          </a:p>
        </p:txBody>
      </p:sp>
      <p:grpSp>
        <p:nvGrpSpPr>
          <p:cNvPr id="5" name="Grupp 4"/>
          <p:cNvGrpSpPr/>
          <p:nvPr/>
        </p:nvGrpSpPr>
        <p:grpSpPr>
          <a:xfrm>
            <a:off x="10526821" y="609600"/>
            <a:ext cx="1888737" cy="1901090"/>
            <a:chOff x="1846" y="0"/>
            <a:chExt cx="1888737" cy="19010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grpSpPr>
        <p:sp>
          <p:nvSpPr>
            <p:cNvPr id="6" name="Ellips 5"/>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Tree>
    <p:extLst>
      <p:ext uri="{BB962C8B-B14F-4D97-AF65-F5344CB8AC3E}">
        <p14:creationId xmlns:p14="http://schemas.microsoft.com/office/powerpoint/2010/main" val="88200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3" y="609600"/>
            <a:ext cx="8815009" cy="783771"/>
          </a:xfrm>
          <a:solidFill>
            <a:schemeClr val="accent1">
              <a:lumMod val="40000"/>
              <a:lumOff val="60000"/>
            </a:schemeClr>
          </a:solidFill>
        </p:spPr>
        <p:txBody>
          <a:bodyPr/>
          <a:lstStyle/>
          <a:p>
            <a:r>
              <a:rPr lang="sv-SE" dirty="0">
                <a:solidFill>
                  <a:schemeClr val="accent2">
                    <a:lumMod val="75000"/>
                  </a:schemeClr>
                </a:solidFill>
              </a:rPr>
              <a:t>Uppföljning, Arbetsförmåga, Vårdnivå</a:t>
            </a:r>
          </a:p>
        </p:txBody>
      </p:sp>
      <p:sp>
        <p:nvSpPr>
          <p:cNvPr id="3" name="Platshållare för innehåll 2"/>
          <p:cNvSpPr>
            <a:spLocks noGrp="1"/>
          </p:cNvSpPr>
          <p:nvPr>
            <p:ph idx="1"/>
          </p:nvPr>
        </p:nvSpPr>
        <p:spPr>
          <a:xfrm>
            <a:off x="677333" y="1538514"/>
            <a:ext cx="9526209" cy="5319485"/>
          </a:xfrm>
        </p:spPr>
        <p:txBody>
          <a:bodyPr>
            <a:normAutofit fontScale="92500" lnSpcReduction="20000"/>
          </a:bodyPr>
          <a:lstStyle/>
          <a:p>
            <a:pPr marL="0" indent="0">
              <a:buNone/>
            </a:pPr>
            <a:r>
              <a:rPr lang="sv-SE" dirty="0">
                <a:solidFill>
                  <a:schemeClr val="accent1">
                    <a:lumMod val="75000"/>
                  </a:schemeClr>
                </a:solidFill>
              </a:rPr>
              <a:t>Uppföljning: </a:t>
            </a:r>
          </a:p>
          <a:p>
            <a:pPr>
              <a:buFont typeface="Wingdings" panose="05000000000000000000" pitchFamily="2" charset="2"/>
              <a:buChar char="Ø"/>
            </a:pPr>
            <a:r>
              <a:rPr lang="sv-SE" dirty="0"/>
              <a:t>• En fast vårdgivare – det tillkommer ofta nya svårtolkade symtom, där kännedom om patienten och bakomliggande tillstånd är en förutsättning för en adekvat bedömning. </a:t>
            </a:r>
          </a:p>
          <a:p>
            <a:pPr>
              <a:buFont typeface="Wingdings" panose="05000000000000000000" pitchFamily="2" charset="2"/>
              <a:buChar char="Ø"/>
            </a:pPr>
            <a:r>
              <a:rPr lang="sv-SE" dirty="0"/>
              <a:t>• Viktigt att på ett tidigt stadium uppmärksamma onda cirklar – som i sin tur leder till ytterligare försämring. </a:t>
            </a:r>
          </a:p>
          <a:p>
            <a:pPr>
              <a:buFont typeface="Wingdings" panose="05000000000000000000" pitchFamily="2" charset="2"/>
              <a:buChar char="Ø"/>
            </a:pPr>
            <a:endParaRPr lang="sv-SE" dirty="0"/>
          </a:p>
          <a:p>
            <a:pPr marL="0" indent="0">
              <a:buNone/>
            </a:pPr>
            <a:r>
              <a:rPr lang="sv-SE" dirty="0">
                <a:solidFill>
                  <a:schemeClr val="accent1">
                    <a:lumMod val="75000"/>
                  </a:schemeClr>
                </a:solidFill>
              </a:rPr>
              <a:t>Arbetsförmåga: </a:t>
            </a:r>
          </a:p>
          <a:p>
            <a:pPr>
              <a:buFont typeface="Wingdings" panose="05000000000000000000" pitchFamily="2" charset="2"/>
              <a:buChar char="Ø"/>
            </a:pPr>
            <a:r>
              <a:rPr lang="sv-SE" dirty="0"/>
              <a:t>• Det kan förekomma nedsatt arbetsförmåga – främst till följd av smärta och trötthet. </a:t>
            </a:r>
          </a:p>
          <a:p>
            <a:pPr>
              <a:buFont typeface="Wingdings" panose="05000000000000000000" pitchFamily="2" charset="2"/>
              <a:buChar char="Ø"/>
            </a:pPr>
            <a:r>
              <a:rPr lang="sv-SE" dirty="0"/>
              <a:t>• Individuella anpassningar kan förbättra arbetsförmågan. </a:t>
            </a:r>
          </a:p>
          <a:p>
            <a:pPr>
              <a:buFont typeface="Wingdings" panose="05000000000000000000" pitchFamily="2" charset="2"/>
              <a:buChar char="Ø"/>
            </a:pPr>
            <a:r>
              <a:rPr lang="sv-SE" dirty="0"/>
              <a:t>• Rehabilitering bygger på kännedom om patienten och kunskap kring HSD/hEDS </a:t>
            </a:r>
          </a:p>
          <a:p>
            <a:pPr marL="0" indent="0">
              <a:buNone/>
            </a:pPr>
            <a:r>
              <a:rPr lang="sv-SE" dirty="0">
                <a:solidFill>
                  <a:schemeClr val="accent1">
                    <a:lumMod val="75000"/>
                  </a:schemeClr>
                </a:solidFill>
              </a:rPr>
              <a:t>Vårdnivå</a:t>
            </a:r>
            <a:r>
              <a:rPr lang="sv-SE" dirty="0"/>
              <a:t> </a:t>
            </a:r>
          </a:p>
          <a:p>
            <a:pPr>
              <a:buFont typeface="Wingdings" panose="05000000000000000000" pitchFamily="2" charset="2"/>
              <a:buChar char="Ø"/>
            </a:pPr>
            <a:r>
              <a:rPr lang="sv-SE" b="1" dirty="0"/>
              <a:t>Primärvård – utredning, diagnostisering och handläggning av HSD och hEDS, gärna i ett samarbete mellan läkare, dietist, fysioterapeut/sjukgymnast, psykolog, arbetsterapeut och/eller socionom </a:t>
            </a:r>
          </a:p>
          <a:p>
            <a:pPr>
              <a:buFont typeface="Wingdings" panose="05000000000000000000" pitchFamily="2" charset="2"/>
              <a:buChar char="Ø"/>
            </a:pPr>
            <a:r>
              <a:rPr lang="sv-SE" b="1" dirty="0"/>
              <a:t>Andra specialister – utifrån symtombild och patientens aktuella besvär (exempelvis smärtrehabilitering, psykiatri, gastroenterolog, ortoped, kardiolog). Remitteras från primärvården </a:t>
            </a:r>
          </a:p>
          <a:p>
            <a:pPr>
              <a:buFont typeface="Wingdings" panose="05000000000000000000" pitchFamily="2" charset="2"/>
              <a:buChar char="Ø"/>
            </a:pPr>
            <a:endParaRPr lang="sv-SE" dirty="0"/>
          </a:p>
        </p:txBody>
      </p:sp>
      <p:grpSp>
        <p:nvGrpSpPr>
          <p:cNvPr id="5" name="Grupp 4"/>
          <p:cNvGrpSpPr/>
          <p:nvPr/>
        </p:nvGrpSpPr>
        <p:grpSpPr>
          <a:xfrm>
            <a:off x="10551534" y="442826"/>
            <a:ext cx="1888737" cy="1901090"/>
            <a:chOff x="1846" y="0"/>
            <a:chExt cx="1888737" cy="19010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grpSpPr>
        <p:sp>
          <p:nvSpPr>
            <p:cNvPr id="6" name="Ellips 5"/>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Tree>
    <p:extLst>
      <p:ext uri="{BB962C8B-B14F-4D97-AF65-F5344CB8AC3E}">
        <p14:creationId xmlns:p14="http://schemas.microsoft.com/office/powerpoint/2010/main" val="83406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accent2">
                    <a:lumMod val="75000"/>
                  </a:schemeClr>
                </a:solidFill>
              </a:rPr>
              <a:t>Frågor?</a:t>
            </a:r>
          </a:p>
        </p:txBody>
      </p:sp>
      <p:grpSp>
        <p:nvGrpSpPr>
          <p:cNvPr id="4" name="Grupp 3"/>
          <p:cNvGrpSpPr/>
          <p:nvPr/>
        </p:nvGrpSpPr>
        <p:grpSpPr>
          <a:xfrm>
            <a:off x="10724528" y="609600"/>
            <a:ext cx="1888737" cy="1901090"/>
            <a:chOff x="1846" y="0"/>
            <a:chExt cx="1888737" cy="19010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grpSpPr>
        <p:sp>
          <p:nvSpPr>
            <p:cNvPr id="5" name="Ellips 4"/>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6"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pic>
        <p:nvPicPr>
          <p:cNvPr id="3" name="Bildobjekt 2"/>
          <p:cNvPicPr>
            <a:picLocks noChangeAspect="1"/>
          </p:cNvPicPr>
          <p:nvPr/>
        </p:nvPicPr>
        <p:blipFill>
          <a:blip r:embed="rId2"/>
          <a:stretch>
            <a:fillRect/>
          </a:stretch>
        </p:blipFill>
        <p:spPr>
          <a:xfrm>
            <a:off x="5780901" y="652848"/>
            <a:ext cx="3839671" cy="2831757"/>
          </a:xfrm>
          <a:prstGeom prst="rect">
            <a:avLst/>
          </a:prstGeom>
        </p:spPr>
      </p:pic>
      <p:pic>
        <p:nvPicPr>
          <p:cNvPr id="1026" name="Picture 2" descr="Livets svåra frågor ??? - Villaliv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4557282"/>
            <a:ext cx="3115841" cy="20659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 name="Grupp 7"/>
          <p:cNvGrpSpPr/>
          <p:nvPr/>
        </p:nvGrpSpPr>
        <p:grpSpPr>
          <a:xfrm>
            <a:off x="-580159" y="3208638"/>
            <a:ext cx="1888737" cy="1901090"/>
            <a:chOff x="1846" y="0"/>
            <a:chExt cx="1888737" cy="1901090"/>
          </a:xfr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r="100000" b="100000"/>
            </a:path>
            <a:tileRect l="-100000" t="-100000"/>
          </a:gradFill>
        </p:grpSpPr>
        <p:sp>
          <p:nvSpPr>
            <p:cNvPr id="9" name="Ellips 8"/>
            <p:cNvSpPr/>
            <p:nvPr/>
          </p:nvSpPr>
          <p:spPr>
            <a:xfrm>
              <a:off x="1846" y="0"/>
              <a:ext cx="1888737" cy="1901090"/>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10" name="Ellips 4"/>
            <p:cNvSpPr txBox="1"/>
            <p:nvPr/>
          </p:nvSpPr>
          <p:spPr>
            <a:xfrm>
              <a:off x="278445" y="278408"/>
              <a:ext cx="1335539" cy="134427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Tree>
    <p:extLst>
      <p:ext uri="{BB962C8B-B14F-4D97-AF65-F5344CB8AC3E}">
        <p14:creationId xmlns:p14="http://schemas.microsoft.com/office/powerpoint/2010/main" val="322966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1">
              <a:lumMod val="60000"/>
              <a:lumOff val="40000"/>
            </a:schemeClr>
          </a:solidFill>
        </p:spPr>
        <p:txBody>
          <a:bodyPr/>
          <a:lstStyle/>
          <a:p>
            <a:r>
              <a:rPr lang="sv-SE" dirty="0">
                <a:solidFill>
                  <a:schemeClr val="accent2">
                    <a:lumMod val="75000"/>
                  </a:schemeClr>
                </a:solidFill>
              </a:rPr>
              <a:t>EDS: </a:t>
            </a:r>
            <a:r>
              <a:rPr lang="sv-SE" dirty="0">
                <a:solidFill>
                  <a:schemeClr val="accent1">
                    <a:lumMod val="75000"/>
                  </a:schemeClr>
                </a:solidFill>
              </a:rPr>
              <a:t>hEDS/HSD</a:t>
            </a:r>
          </a:p>
        </p:txBody>
      </p:sp>
      <p:sp>
        <p:nvSpPr>
          <p:cNvPr id="3" name="Platshållare för innehåll 2"/>
          <p:cNvSpPr>
            <a:spLocks noGrp="1"/>
          </p:cNvSpPr>
          <p:nvPr>
            <p:ph idx="1"/>
          </p:nvPr>
        </p:nvSpPr>
        <p:spPr/>
        <p:txBody>
          <a:bodyPr>
            <a:normAutofit lnSpcReduction="10000"/>
          </a:bodyPr>
          <a:lstStyle/>
          <a:p>
            <a:pPr>
              <a:buFont typeface="Wingdings" panose="05000000000000000000" pitchFamily="2" charset="2"/>
              <a:buChar char="Ø"/>
            </a:pPr>
            <a:r>
              <a:rPr lang="sv-SE" dirty="0"/>
              <a:t>EDS är en grupp om 14 ärftliga diagnoser, som beror på mutationer i olika gener där olika nedärvningsmönster förekommer som leder till specifika avvikelser i kroppens bindväv</a:t>
            </a:r>
          </a:p>
          <a:p>
            <a:pPr>
              <a:buFont typeface="Wingdings" panose="05000000000000000000" pitchFamily="2" charset="2"/>
              <a:buChar char="Ø"/>
            </a:pPr>
            <a:r>
              <a:rPr lang="sv-SE" dirty="0"/>
              <a:t>hEDS är vanligaste formen och har ett autosomalt dominant nedärvningsmönster</a:t>
            </a:r>
          </a:p>
          <a:p>
            <a:pPr>
              <a:buFont typeface="Wingdings" panose="05000000000000000000" pitchFamily="2" charset="2"/>
              <a:buChar char="Ø"/>
            </a:pPr>
            <a:r>
              <a:rPr lang="sv-SE" dirty="0"/>
              <a:t>Det finns ytterligare flera typer av EDS, som beror på mutationer i olika gener där olika nedärvningsmönster förekommer. Dessa övriga typer är mycket ovanliga</a:t>
            </a:r>
          </a:p>
          <a:p>
            <a:pPr>
              <a:buFont typeface="Wingdings" panose="05000000000000000000" pitchFamily="2" charset="2"/>
              <a:buChar char="Ø"/>
            </a:pPr>
            <a:r>
              <a:rPr lang="sv-SE" dirty="0"/>
              <a:t>Hypermobilitetsspektrumstörning (HSD) och hEDS bör beskrivas tillsammans, då de ur klinisk synvinkel är mycket snarlika såväl avseende symtom som behandling</a:t>
            </a:r>
          </a:p>
          <a:p>
            <a:pPr>
              <a:buFont typeface="Wingdings" panose="05000000000000000000" pitchFamily="2" charset="2"/>
              <a:buChar char="Ø"/>
            </a:pPr>
            <a:r>
              <a:rPr lang="sv-SE" dirty="0"/>
              <a:t>HSD är ett syndrom med hypermobilitet och muskuloskeletala besvär, medan hEDS även inkluderar kriterier för mer systemiska manifestationer</a:t>
            </a:r>
          </a:p>
        </p:txBody>
      </p:sp>
      <p:sp>
        <p:nvSpPr>
          <p:cNvPr id="14" name="AutoShape 2" descr="Symptoms of Ehlers-Danlos Syndrome (EDS) | Medserena Open M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graphicFrame>
        <p:nvGraphicFramePr>
          <p:cNvPr id="16" name="Diagram 15"/>
          <p:cNvGraphicFramePr/>
          <p:nvPr>
            <p:extLst>
              <p:ext uri="{D42A27DB-BD31-4B8C-83A1-F6EECF244321}">
                <p14:modId xmlns:p14="http://schemas.microsoft.com/office/powerpoint/2010/main" val="3199294284"/>
              </p:ext>
            </p:extLst>
          </p:nvPr>
        </p:nvGraphicFramePr>
        <p:xfrm>
          <a:off x="9984259" y="914401"/>
          <a:ext cx="1890584" cy="1902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8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609600"/>
            <a:ext cx="8596668" cy="823784"/>
          </a:xfrm>
          <a:solidFill>
            <a:schemeClr val="accent1">
              <a:lumMod val="60000"/>
              <a:lumOff val="40000"/>
            </a:schemeClr>
          </a:solidFill>
        </p:spPr>
        <p:txBody>
          <a:bodyPr/>
          <a:lstStyle/>
          <a:p>
            <a:r>
              <a:rPr lang="sv-SE" dirty="0">
                <a:solidFill>
                  <a:schemeClr val="accent2">
                    <a:lumMod val="75000"/>
                  </a:schemeClr>
                </a:solidFill>
              </a:rPr>
              <a:t>Förekomst: hEDS/HSD</a:t>
            </a:r>
          </a:p>
        </p:txBody>
      </p:sp>
      <p:sp>
        <p:nvSpPr>
          <p:cNvPr id="3" name="Platshållare för innehåll 2"/>
          <p:cNvSpPr>
            <a:spLocks noGrp="1"/>
          </p:cNvSpPr>
          <p:nvPr>
            <p:ph idx="1"/>
          </p:nvPr>
        </p:nvSpPr>
        <p:spPr>
          <a:xfrm>
            <a:off x="677334" y="1668162"/>
            <a:ext cx="8596668" cy="4732637"/>
          </a:xfrm>
        </p:spPr>
        <p:txBody>
          <a:bodyPr>
            <a:normAutofit lnSpcReduction="10000"/>
          </a:bodyPr>
          <a:lstStyle/>
          <a:p>
            <a:pPr>
              <a:buFont typeface="Wingdings" panose="05000000000000000000" pitchFamily="2" charset="2"/>
              <a:buChar char="Ø"/>
            </a:pPr>
            <a:r>
              <a:rPr lang="sv-SE" dirty="0"/>
              <a:t>Prevalensen är oklar, då få prevalensstudier är utförda</a:t>
            </a:r>
          </a:p>
          <a:p>
            <a:pPr>
              <a:buFont typeface="Wingdings" panose="05000000000000000000" pitchFamily="2" charset="2"/>
              <a:buChar char="Ø"/>
            </a:pPr>
            <a:r>
              <a:rPr lang="sv-SE" dirty="0"/>
              <a:t>2/10 000 för hEDS dock finns sannolikt ett stort mörkertal</a:t>
            </a:r>
          </a:p>
          <a:p>
            <a:pPr>
              <a:buFont typeface="Wingdings" panose="05000000000000000000" pitchFamily="2" charset="2"/>
              <a:buChar char="Ø"/>
            </a:pPr>
            <a:r>
              <a:rPr lang="sv-SE" dirty="0"/>
              <a:t>Symtomatisk hypermobilitet (HSD och hEDS)utgör sannolikt cirka (3,4 %) av befolkningen</a:t>
            </a:r>
          </a:p>
          <a:p>
            <a:pPr>
              <a:buFont typeface="Wingdings" panose="05000000000000000000" pitchFamily="2" charset="2"/>
              <a:buChar char="Ø"/>
            </a:pPr>
            <a:r>
              <a:rPr lang="sv-SE" dirty="0"/>
              <a:t>Prevalensen för den ovanligare formen Klassisk EDS (cEDS) är cirka 0,3/10 000</a:t>
            </a:r>
          </a:p>
          <a:p>
            <a:pPr fontAlgn="base">
              <a:buFont typeface="Wingdings" panose="05000000000000000000" pitchFamily="2" charset="2"/>
              <a:buChar char="Ø"/>
            </a:pPr>
            <a:r>
              <a:rPr lang="sv-SE" dirty="0"/>
              <a:t>Klassisk EDS: 0.5–1/10 000</a:t>
            </a:r>
          </a:p>
          <a:p>
            <a:pPr fontAlgn="base">
              <a:buFont typeface="Wingdings" panose="05000000000000000000" pitchFamily="2" charset="2"/>
              <a:buChar char="Ø"/>
            </a:pPr>
            <a:r>
              <a:rPr lang="sv-SE" dirty="0"/>
              <a:t>Vaskulär EDS: 2–3/1 000 000</a:t>
            </a:r>
          </a:p>
          <a:p>
            <a:pPr>
              <a:buFont typeface="Wingdings" panose="05000000000000000000" pitchFamily="2" charset="2"/>
              <a:buChar char="Ø"/>
            </a:pPr>
            <a:r>
              <a:rPr lang="sv-SE" dirty="0"/>
              <a:t>För de övriga mycket ovanliga EDS-typerna &lt;0,01/10 000 inv.</a:t>
            </a:r>
          </a:p>
          <a:p>
            <a:pPr>
              <a:buFont typeface="Wingdings" panose="05000000000000000000" pitchFamily="2" charset="2"/>
              <a:buChar char="Ø"/>
            </a:pPr>
            <a:r>
              <a:rPr lang="sv-SE" dirty="0"/>
              <a:t>Asymtomatisk hypermobilitet med bibehållen ledstabilitet kan förvärvas genom träning</a:t>
            </a:r>
          </a:p>
          <a:p>
            <a:pPr>
              <a:buFont typeface="Wingdings" panose="05000000000000000000" pitchFamily="2" charset="2"/>
              <a:buChar char="Ø"/>
            </a:pPr>
            <a:r>
              <a:rPr lang="sv-SE" dirty="0">
                <a:solidFill>
                  <a:srgbClr val="0070C0"/>
                </a:solidFill>
              </a:rPr>
              <a:t>Hypermobilitet</a:t>
            </a:r>
            <a:r>
              <a:rPr lang="sv-SE" dirty="0"/>
              <a:t> är en egenskap som i de flesta fall är asymtomatisk som på våra breddgrader förekommer i cirka 10–15 % av befolkningen</a:t>
            </a:r>
          </a:p>
          <a:p>
            <a:pPr>
              <a:buFont typeface="Wingdings" panose="05000000000000000000" pitchFamily="2" charset="2"/>
              <a:buChar char="Ø"/>
            </a:pPr>
            <a:r>
              <a:rPr lang="sv-SE" dirty="0"/>
              <a:t>Det är mer framträdande hos kvinnor och barn och inom vissa folkslag</a:t>
            </a:r>
          </a:p>
          <a:p>
            <a:endParaRPr lang="sv-SE" dirty="0"/>
          </a:p>
        </p:txBody>
      </p:sp>
      <p:grpSp>
        <p:nvGrpSpPr>
          <p:cNvPr id="4" name="Grupp 3"/>
          <p:cNvGrpSpPr/>
          <p:nvPr/>
        </p:nvGrpSpPr>
        <p:grpSpPr>
          <a:xfrm>
            <a:off x="9946053" y="717617"/>
            <a:ext cx="1888737" cy="1901090"/>
            <a:chOff x="1846" y="1849"/>
            <a:chExt cx="1888737" cy="1901090"/>
          </a:xfrm>
        </p:grpSpPr>
        <p:sp>
          <p:nvSpPr>
            <p:cNvPr id="5" name="Ellips 4"/>
            <p:cNvSpPr/>
            <p:nvPr/>
          </p:nvSpPr>
          <p:spPr>
            <a:xfrm>
              <a:off x="1846" y="1849"/>
              <a:ext cx="1888737" cy="1901090"/>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6" name="Ellips 4"/>
            <p:cNvSpPr txBox="1"/>
            <p:nvPr/>
          </p:nvSpPr>
          <p:spPr>
            <a:xfrm>
              <a:off x="278444" y="280257"/>
              <a:ext cx="1335539" cy="1344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Tree>
    <p:extLst>
      <p:ext uri="{BB962C8B-B14F-4D97-AF65-F5344CB8AC3E}">
        <p14:creationId xmlns:p14="http://schemas.microsoft.com/office/powerpoint/2010/main" val="418817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609600"/>
            <a:ext cx="8596668" cy="749643"/>
          </a:xfrm>
          <a:solidFill>
            <a:schemeClr val="accent1">
              <a:lumMod val="60000"/>
              <a:lumOff val="40000"/>
            </a:schemeClr>
          </a:solidFill>
        </p:spPr>
        <p:txBody>
          <a:bodyPr/>
          <a:lstStyle/>
          <a:p>
            <a:r>
              <a:rPr lang="sv-SE" dirty="0">
                <a:solidFill>
                  <a:schemeClr val="accent2">
                    <a:lumMod val="75000"/>
                  </a:schemeClr>
                </a:solidFill>
              </a:rPr>
              <a:t>När bör man misstänka hEDS/HSD</a:t>
            </a:r>
          </a:p>
        </p:txBody>
      </p:sp>
      <p:sp>
        <p:nvSpPr>
          <p:cNvPr id="3" name="Platshållare för innehåll 2"/>
          <p:cNvSpPr>
            <a:spLocks noGrp="1"/>
          </p:cNvSpPr>
          <p:nvPr>
            <p:ph idx="1"/>
          </p:nvPr>
        </p:nvSpPr>
        <p:spPr>
          <a:xfrm>
            <a:off x="677334" y="1791731"/>
            <a:ext cx="8596668" cy="4249632"/>
          </a:xfrm>
        </p:spPr>
        <p:txBody>
          <a:bodyPr/>
          <a:lstStyle/>
          <a:p>
            <a:pPr>
              <a:buFont typeface="Wingdings" panose="05000000000000000000" pitchFamily="2" charset="2"/>
              <a:buChar char="Ø"/>
            </a:pPr>
            <a:r>
              <a:rPr lang="sv-SE" dirty="0"/>
              <a:t>Långvarig smärtproblematik lokaliserat till leder och muskler, ofta redan från unga år </a:t>
            </a:r>
          </a:p>
          <a:p>
            <a:pPr>
              <a:buFont typeface="Wingdings" panose="05000000000000000000" pitchFamily="2" charset="2"/>
              <a:buChar char="Ø"/>
            </a:pPr>
            <a:r>
              <a:rPr lang="sv-SE" dirty="0"/>
              <a:t>Omotiverad trötthet och orkeslöshet, ofta relaterat till fysisk eller psykisk ansträngning</a:t>
            </a:r>
          </a:p>
          <a:p>
            <a:pPr>
              <a:buFont typeface="Wingdings" panose="05000000000000000000" pitchFamily="2" charset="2"/>
              <a:buChar char="Ø"/>
            </a:pPr>
            <a:r>
              <a:rPr lang="sv-SE" dirty="0"/>
              <a:t>Förekomst av instabila leder som aktivt eller passivt kan subluxera och ibland ge upphov till akuta svåra smärtepisoder</a:t>
            </a:r>
          </a:p>
          <a:p>
            <a:pPr>
              <a:buFont typeface="Wingdings" panose="05000000000000000000" pitchFamily="2" charset="2"/>
              <a:buChar char="Ø"/>
            </a:pPr>
            <a:r>
              <a:rPr lang="sv-SE" dirty="0"/>
              <a:t>Ostadighetskänsla vid promenader på ojämnt underlag</a:t>
            </a:r>
          </a:p>
          <a:p>
            <a:pPr>
              <a:buFont typeface="Wingdings" panose="05000000000000000000" pitchFamily="2" charset="2"/>
              <a:buChar char="Ø"/>
            </a:pPr>
            <a:r>
              <a:rPr lang="sv-SE" dirty="0"/>
              <a:t>En komplex sjukhistoria som ofta rymmer avvikande funktion i till exempel mage/tarm och hjärta/cirkulation</a:t>
            </a:r>
          </a:p>
          <a:p>
            <a:pPr>
              <a:buFont typeface="Wingdings" panose="05000000000000000000" pitchFamily="2" charset="2"/>
              <a:buChar char="Ø"/>
            </a:pPr>
            <a:r>
              <a:rPr lang="sv-SE" dirty="0"/>
              <a:t>Förekomst av liknande hälsoproblematik inom närmaste släkten</a:t>
            </a:r>
          </a:p>
          <a:p>
            <a:pPr marL="0" indent="0">
              <a:buNone/>
            </a:pPr>
            <a:endParaRPr lang="sv-SE" dirty="0"/>
          </a:p>
        </p:txBody>
      </p:sp>
      <p:grpSp>
        <p:nvGrpSpPr>
          <p:cNvPr id="5" name="Grupp 4"/>
          <p:cNvGrpSpPr/>
          <p:nvPr/>
        </p:nvGrpSpPr>
        <p:grpSpPr>
          <a:xfrm>
            <a:off x="9933696" y="609600"/>
            <a:ext cx="1888737" cy="1901090"/>
            <a:chOff x="1846" y="0"/>
            <a:chExt cx="1888737" cy="1901090"/>
          </a:xfrm>
        </p:grpSpPr>
        <p:sp>
          <p:nvSpPr>
            <p:cNvPr id="6" name="Ellips 5"/>
            <p:cNvSpPr/>
            <p:nvPr/>
          </p:nvSpPr>
          <p:spPr>
            <a:xfrm>
              <a:off x="1846" y="0"/>
              <a:ext cx="1888737" cy="19010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 name="Ellips 4"/>
            <p:cNvSpPr txBox="1"/>
            <p:nvPr/>
          </p:nvSpPr>
          <p:spPr>
            <a:xfrm>
              <a:off x="1847" y="0"/>
              <a:ext cx="1888736" cy="190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
        <p:nvSpPr>
          <p:cNvPr id="8" name="Sexhörning 7"/>
          <p:cNvSpPr/>
          <p:nvPr/>
        </p:nvSpPr>
        <p:spPr>
          <a:xfrm>
            <a:off x="10247515" y="984421"/>
            <a:ext cx="1261097" cy="1087286"/>
          </a:xfrm>
          <a:prstGeom prst="hexagon">
            <a:avLst>
              <a:gd name="adj" fmla="val 25000"/>
              <a:gd name="vf" fmla="val 115470"/>
            </a:avLst>
          </a:prstGeom>
          <a:blipFill rotWithShape="1">
            <a:blip r:embed="rId2"/>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sv-SE"/>
          </a:p>
        </p:txBody>
      </p:sp>
    </p:spTree>
    <p:extLst>
      <p:ext uri="{BB962C8B-B14F-4D97-AF65-F5344CB8AC3E}">
        <p14:creationId xmlns:p14="http://schemas.microsoft.com/office/powerpoint/2010/main" val="68682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325395"/>
            <a:ext cx="8596668" cy="564292"/>
          </a:xfrm>
          <a:solidFill>
            <a:schemeClr val="accent1">
              <a:lumMod val="60000"/>
              <a:lumOff val="40000"/>
            </a:schemeClr>
          </a:solidFill>
        </p:spPr>
        <p:txBody>
          <a:bodyPr>
            <a:normAutofit fontScale="90000"/>
          </a:bodyPr>
          <a:lstStyle/>
          <a:p>
            <a:r>
              <a:rPr lang="sv-SE" dirty="0">
                <a:solidFill>
                  <a:schemeClr val="accent2">
                    <a:lumMod val="75000"/>
                  </a:schemeClr>
                </a:solidFill>
              </a:rPr>
              <a:t>Vanliga symptom vid hEDS/HSD</a:t>
            </a:r>
          </a:p>
        </p:txBody>
      </p:sp>
      <p:sp>
        <p:nvSpPr>
          <p:cNvPr id="3" name="Platshållare för innehåll 2"/>
          <p:cNvSpPr>
            <a:spLocks noGrp="1"/>
          </p:cNvSpPr>
          <p:nvPr>
            <p:ph idx="1"/>
          </p:nvPr>
        </p:nvSpPr>
        <p:spPr>
          <a:xfrm>
            <a:off x="677334" y="1062680"/>
            <a:ext cx="8596668" cy="5399903"/>
          </a:xfrm>
        </p:spPr>
        <p:txBody>
          <a:bodyPr>
            <a:noAutofit/>
          </a:bodyPr>
          <a:lstStyle/>
          <a:p>
            <a:pPr>
              <a:buFont typeface="Wingdings" panose="05000000000000000000" pitchFamily="2" charset="2"/>
              <a:buChar char="Ø"/>
            </a:pPr>
            <a:r>
              <a:rPr lang="sv-SE" sz="1400" dirty="0"/>
              <a:t>Generaliserad hypermobilitet krävs för hEDS diagnos medan det för HSD kan räcka med endast lokaliserad eller perifer hypermobilitet</a:t>
            </a:r>
          </a:p>
          <a:p>
            <a:pPr>
              <a:buFont typeface="Wingdings" panose="05000000000000000000" pitchFamily="2" charset="2"/>
              <a:buChar char="Ø"/>
            </a:pPr>
            <a:r>
              <a:rPr lang="sv-SE" sz="1400" dirty="0"/>
              <a:t>Smärta – Smärta är ett av huvudsymptomen vid HSD/hEDS</a:t>
            </a:r>
          </a:p>
          <a:p>
            <a:pPr>
              <a:buFont typeface="Wingdings" panose="05000000000000000000" pitchFamily="2" charset="2"/>
              <a:buChar char="Ø"/>
            </a:pPr>
            <a:r>
              <a:rPr lang="sv-SE" sz="1400" dirty="0"/>
              <a:t>Trötthet- förekommer i cirka 75 % av fallen</a:t>
            </a:r>
          </a:p>
          <a:p>
            <a:pPr>
              <a:buFont typeface="Wingdings" panose="05000000000000000000" pitchFamily="2" charset="2"/>
              <a:buChar char="Ø"/>
            </a:pPr>
            <a:r>
              <a:rPr lang="sv-SE" sz="1400" dirty="0"/>
              <a:t>Muskuloskeletala - subluxationer/luxationer, till exempel i axlar, käkleder, fotleder, knäskålar. Myofasciell smärta, tendinopatier, fasciiter och tenosynoviter</a:t>
            </a:r>
          </a:p>
          <a:p>
            <a:pPr>
              <a:buFont typeface="Wingdings" panose="05000000000000000000" pitchFamily="2" charset="2"/>
              <a:buChar char="Ø"/>
            </a:pPr>
            <a:r>
              <a:rPr lang="sv-SE" sz="1400" dirty="0"/>
              <a:t>Kardiovaskulära – oklar takykardi, POTS (postural ortostatisk takykardisyndrom), ortostatisk intolerans, yrsel, svimningskänsla </a:t>
            </a:r>
          </a:p>
          <a:p>
            <a:pPr>
              <a:buFont typeface="Wingdings" panose="05000000000000000000" pitchFamily="2" charset="2"/>
              <a:buChar char="Ø"/>
            </a:pPr>
            <a:r>
              <a:rPr lang="sv-SE" sz="1400" dirty="0"/>
              <a:t>Gastrointestinala – kronisk förstoppning, IBS-liknande symtom, gastroesofageal reflux, dysfagi </a:t>
            </a:r>
          </a:p>
          <a:p>
            <a:pPr>
              <a:buFont typeface="Wingdings" panose="05000000000000000000" pitchFamily="2" charset="2"/>
              <a:buChar char="Ø"/>
            </a:pPr>
            <a:r>
              <a:rPr lang="sv-SE" sz="1400" dirty="0"/>
              <a:t>Psykiska – det finns en ökad förekomst av depression och ångest. Detta bero både på hEDS och HSD i sig, men även vara sekundärt till besvären exempelvis livssituation </a:t>
            </a:r>
          </a:p>
          <a:p>
            <a:pPr>
              <a:buFont typeface="Wingdings" panose="05000000000000000000" pitchFamily="2" charset="2"/>
              <a:buChar char="Ø"/>
            </a:pPr>
            <a:r>
              <a:rPr lang="sv-SE" sz="1400" dirty="0"/>
              <a:t>Neuropsykiatri – eventuellt ökad förekomst av ADHD och autismspektrumstörning </a:t>
            </a:r>
          </a:p>
          <a:p>
            <a:pPr>
              <a:buFont typeface="Wingdings" panose="05000000000000000000" pitchFamily="2" charset="2"/>
              <a:buChar char="Ø"/>
            </a:pPr>
            <a:r>
              <a:rPr lang="sv-SE" sz="1400" dirty="0"/>
              <a:t>Mun och käkar – tand-, tandkötts- och käk-problem (låsningar, subluxationer/luxationer) Se ”Orala symtom” </a:t>
            </a:r>
          </a:p>
          <a:p>
            <a:pPr>
              <a:buFont typeface="Wingdings" panose="05000000000000000000" pitchFamily="2" charset="2"/>
              <a:buChar char="Ø"/>
            </a:pPr>
            <a:r>
              <a:rPr lang="sv-SE" sz="1400" dirty="0"/>
              <a:t>Ospecifik överkänslighet för läkemedel och vissa födoämnen </a:t>
            </a:r>
          </a:p>
          <a:p>
            <a:pPr>
              <a:buFont typeface="Wingdings" panose="05000000000000000000" pitchFamily="2" charset="2"/>
              <a:buChar char="Ø"/>
            </a:pPr>
            <a:r>
              <a:rPr lang="sv-SE" sz="1400" dirty="0"/>
              <a:t>Nedsatt effekt av lokalbedövningsmedel – ofta krävs upprepade doser </a:t>
            </a:r>
          </a:p>
          <a:p>
            <a:pPr>
              <a:buFont typeface="Wingdings" panose="05000000000000000000" pitchFamily="2" charset="2"/>
              <a:buChar char="Ø"/>
            </a:pPr>
            <a:r>
              <a:rPr lang="sv-SE" sz="1400" dirty="0"/>
              <a:t>Gynekologi-obstetrik– oregelbunden mens, riklig mens, inkontinens, prolaps, graviditetskomplikationer (graviditetsrelaterad bäckensmärta, snabb förlossning, ökad blödningstendens vid förlossning). Ökad risk för kvarstående besvär efter graviditet och förlossning, blåsdysfunktion</a:t>
            </a:r>
          </a:p>
        </p:txBody>
      </p:sp>
      <p:grpSp>
        <p:nvGrpSpPr>
          <p:cNvPr id="5" name="Grupp 4"/>
          <p:cNvGrpSpPr/>
          <p:nvPr/>
        </p:nvGrpSpPr>
        <p:grpSpPr>
          <a:xfrm>
            <a:off x="9933696" y="609600"/>
            <a:ext cx="1888737" cy="1901090"/>
            <a:chOff x="1846" y="0"/>
            <a:chExt cx="1888737" cy="1901090"/>
          </a:xfrm>
        </p:grpSpPr>
        <p:sp>
          <p:nvSpPr>
            <p:cNvPr id="6" name="Ellips 5"/>
            <p:cNvSpPr/>
            <p:nvPr/>
          </p:nvSpPr>
          <p:spPr>
            <a:xfrm>
              <a:off x="1846" y="0"/>
              <a:ext cx="1888737" cy="1901090"/>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 name="Ellips 4"/>
            <p:cNvSpPr txBox="1"/>
            <p:nvPr/>
          </p:nvSpPr>
          <p:spPr>
            <a:xfrm>
              <a:off x="278445" y="278408"/>
              <a:ext cx="1335539" cy="134427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sp>
        <p:nvSpPr>
          <p:cNvPr id="8" name="Sexhörning 7"/>
          <p:cNvSpPr/>
          <p:nvPr/>
        </p:nvSpPr>
        <p:spPr>
          <a:xfrm>
            <a:off x="10210295" y="888008"/>
            <a:ext cx="1335539" cy="1344274"/>
          </a:xfrm>
          <a:prstGeom prst="hexagon">
            <a:avLst>
              <a:gd name="adj" fmla="val 25000"/>
              <a:gd name="vf" fmla="val 115470"/>
            </a:avLst>
          </a:prstGeom>
          <a:blipFill rotWithShape="1">
            <a:blip r:embed="rId2"/>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sv-SE"/>
          </a:p>
        </p:txBody>
      </p:sp>
    </p:spTree>
    <p:extLst>
      <p:ext uri="{BB962C8B-B14F-4D97-AF65-F5344CB8AC3E}">
        <p14:creationId xmlns:p14="http://schemas.microsoft.com/office/powerpoint/2010/main" val="230712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609600"/>
            <a:ext cx="8596668" cy="601362"/>
          </a:xfrm>
          <a:solidFill>
            <a:schemeClr val="accent1">
              <a:lumMod val="60000"/>
              <a:lumOff val="40000"/>
            </a:schemeClr>
          </a:solidFill>
        </p:spPr>
        <p:txBody>
          <a:bodyPr>
            <a:normAutofit fontScale="90000"/>
          </a:bodyPr>
          <a:lstStyle/>
          <a:p>
            <a:r>
              <a:rPr lang="sv-SE" dirty="0">
                <a:solidFill>
                  <a:schemeClr val="accent2">
                    <a:lumMod val="75000"/>
                  </a:schemeClr>
                </a:solidFill>
              </a:rPr>
              <a:t>Symptom hos barn</a:t>
            </a:r>
          </a:p>
        </p:txBody>
      </p:sp>
      <p:sp>
        <p:nvSpPr>
          <p:cNvPr id="3" name="Platshållare för innehåll 2"/>
          <p:cNvSpPr>
            <a:spLocks noGrp="1"/>
          </p:cNvSpPr>
          <p:nvPr>
            <p:ph idx="1"/>
          </p:nvPr>
        </p:nvSpPr>
        <p:spPr>
          <a:xfrm>
            <a:off x="677334" y="1371600"/>
            <a:ext cx="8596668" cy="5399903"/>
          </a:xfrm>
        </p:spPr>
        <p:txBody>
          <a:bodyPr>
            <a:normAutofit fontScale="85000" lnSpcReduction="20000"/>
          </a:bodyPr>
          <a:lstStyle/>
          <a:p>
            <a:pPr>
              <a:buFont typeface="Wingdings" panose="05000000000000000000" pitchFamily="2" charset="2"/>
              <a:buChar char="Ø"/>
            </a:pPr>
            <a:r>
              <a:rPr lang="sv-SE" dirty="0"/>
              <a:t>Överrörliga leder, onaturliga viloställningar </a:t>
            </a:r>
          </a:p>
          <a:p>
            <a:pPr>
              <a:buFont typeface="Wingdings" panose="05000000000000000000" pitchFamily="2" charset="2"/>
              <a:buChar char="Ø"/>
            </a:pPr>
            <a:r>
              <a:rPr lang="sv-SE" dirty="0"/>
              <a:t>Försenad motorisk utveckling, sen gångdebut, balans- och koordinationssvårigheter </a:t>
            </a:r>
          </a:p>
          <a:p>
            <a:pPr>
              <a:buFont typeface="Wingdings" panose="05000000000000000000" pitchFamily="2" charset="2"/>
              <a:buChar char="Ø"/>
            </a:pPr>
            <a:r>
              <a:rPr lang="sv-SE" dirty="0"/>
              <a:t>Smärta i underbenen på kvällen (oftast relaterad till ansträngning), vilket ter sig som växtvärk </a:t>
            </a:r>
          </a:p>
          <a:p>
            <a:pPr>
              <a:buFont typeface="Wingdings" panose="05000000000000000000" pitchFamily="2" charset="2"/>
              <a:buChar char="Ø"/>
            </a:pPr>
            <a:r>
              <a:rPr lang="sv-SE" dirty="0"/>
              <a:t>Behandlingskrävande förstoppning förekommer hos majoriteten av barn med HSD/hEDS </a:t>
            </a:r>
          </a:p>
          <a:p>
            <a:pPr>
              <a:buFont typeface="Wingdings" panose="05000000000000000000" pitchFamily="2" charset="2"/>
              <a:buChar char="Ø"/>
            </a:pPr>
            <a:r>
              <a:rPr lang="sv-SE" dirty="0"/>
              <a:t>Nedsatt uthållighet både fysiskt och psykiskt, där en för åldern normal belastning kan resultera i smärta och trötthet vilket påverkar fritidsaktiviteter/skolgång närmaste dygnet </a:t>
            </a:r>
          </a:p>
          <a:p>
            <a:pPr>
              <a:buFont typeface="Wingdings" panose="05000000000000000000" pitchFamily="2" charset="2"/>
              <a:buChar char="Ø"/>
            </a:pPr>
            <a:r>
              <a:rPr lang="sv-SE" dirty="0"/>
              <a:t>Vanligt att flickor har en asymtomatisk hypermobilitet under barndomen och debuterar med muskuloskeletal smärta i samband med pubertet </a:t>
            </a:r>
          </a:p>
          <a:p>
            <a:pPr>
              <a:buFont typeface="Wingdings" panose="05000000000000000000" pitchFamily="2" charset="2"/>
              <a:buChar char="Ø"/>
            </a:pPr>
            <a:r>
              <a:rPr lang="sv-SE" dirty="0"/>
              <a:t>Rastlöshet, svårt att sitta still, svårt att hitta en bekväm viloposition </a:t>
            </a:r>
          </a:p>
          <a:p>
            <a:pPr>
              <a:buFont typeface="Wingdings" panose="05000000000000000000" pitchFamily="2" charset="2"/>
              <a:buChar char="Ø"/>
            </a:pPr>
            <a:r>
              <a:rPr lang="sv-SE" dirty="0"/>
              <a:t>Problem i skolan på grund av trötthet, nedsatt närminne och koncentrationsförmåga </a:t>
            </a:r>
          </a:p>
          <a:p>
            <a:pPr>
              <a:buFont typeface="Wingdings" panose="05000000000000000000" pitchFamily="2" charset="2"/>
              <a:buChar char="Ø"/>
            </a:pPr>
            <a:r>
              <a:rPr lang="sv-SE" dirty="0"/>
              <a:t>Neuropsykiatriska symptom är vanligt </a:t>
            </a:r>
          </a:p>
          <a:p>
            <a:pPr>
              <a:buFont typeface="Wingdings" panose="05000000000000000000" pitchFamily="2" charset="2"/>
              <a:buChar char="Ø"/>
            </a:pPr>
            <a:r>
              <a:rPr lang="sv-SE" dirty="0"/>
              <a:t>Svårigheter vid påfrestande idrottsutövningar kan förekomma </a:t>
            </a:r>
          </a:p>
          <a:p>
            <a:pPr>
              <a:buFont typeface="Wingdings" panose="05000000000000000000" pitchFamily="2" charset="2"/>
              <a:buChar char="Ø"/>
            </a:pPr>
            <a:r>
              <a:rPr lang="sv-SE" dirty="0"/>
              <a:t>Skrivsvårigheter på grund av överrörliga fingerleder </a:t>
            </a:r>
          </a:p>
          <a:p>
            <a:pPr>
              <a:buFont typeface="Wingdings" panose="05000000000000000000" pitchFamily="2" charset="2"/>
              <a:buChar char="Ø"/>
            </a:pPr>
            <a:r>
              <a:rPr lang="sv-SE" dirty="0"/>
              <a:t>Ökad benägenhet för stora blåmärken vid mindre trauman </a:t>
            </a:r>
          </a:p>
          <a:p>
            <a:pPr>
              <a:buFont typeface="Wingdings" panose="05000000000000000000" pitchFamily="2" charset="2"/>
              <a:buChar char="Ø"/>
            </a:pPr>
            <a:r>
              <a:rPr lang="sv-SE" dirty="0"/>
              <a:t>Vanligt att skola och vårdnadshavare har olika bilder av barnets besvär, där skola ser ett aktivt barn och vårdnadshavare ser efterföljande smärta och trötthet på kvällen. Misstro och olika syn på barnets symptom kan leda till ytterligare beskyddande åtgärder från vårdnadshavens sida</a:t>
            </a:r>
          </a:p>
        </p:txBody>
      </p:sp>
      <p:grpSp>
        <p:nvGrpSpPr>
          <p:cNvPr id="5" name="Grupp 4"/>
          <p:cNvGrpSpPr/>
          <p:nvPr/>
        </p:nvGrpSpPr>
        <p:grpSpPr>
          <a:xfrm>
            <a:off x="9933696" y="609600"/>
            <a:ext cx="1888737" cy="1901090"/>
            <a:chOff x="1846" y="0"/>
            <a:chExt cx="1888737" cy="1901090"/>
          </a:xfrm>
        </p:grpSpPr>
        <p:sp>
          <p:nvSpPr>
            <p:cNvPr id="6" name="Ellips 5"/>
            <p:cNvSpPr/>
            <p:nvPr/>
          </p:nvSpPr>
          <p:spPr>
            <a:xfrm>
              <a:off x="1846" y="0"/>
              <a:ext cx="1888737" cy="1901090"/>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7" name="Ellips 4"/>
            <p:cNvSpPr txBox="1"/>
            <p:nvPr/>
          </p:nvSpPr>
          <p:spPr>
            <a:xfrm>
              <a:off x="278445" y="278408"/>
              <a:ext cx="1335539" cy="134427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grpSp>
        <p:nvGrpSpPr>
          <p:cNvPr id="8" name="Grupp 7"/>
          <p:cNvGrpSpPr/>
          <p:nvPr/>
        </p:nvGrpSpPr>
        <p:grpSpPr>
          <a:xfrm>
            <a:off x="10046043" y="888008"/>
            <a:ext cx="1776390" cy="1344273"/>
            <a:chOff x="1238732" y="1785332"/>
            <a:chExt cx="1261097" cy="1087286"/>
          </a:xfrm>
        </p:grpSpPr>
        <p:sp>
          <p:nvSpPr>
            <p:cNvPr id="9" name="Sexhörning 8"/>
            <p:cNvSpPr/>
            <p:nvPr/>
          </p:nvSpPr>
          <p:spPr>
            <a:xfrm>
              <a:off x="1238732" y="1785332"/>
              <a:ext cx="1261097" cy="1087286"/>
            </a:xfrm>
            <a:prstGeom prst="hexagon">
              <a:avLst>
                <a:gd name="adj" fmla="val 25000"/>
                <a:gd name="vf" fmla="val 115470"/>
              </a:avLst>
            </a:prstGeom>
            <a:blipFill rotWithShape="0">
              <a:blip r:embed="rId2"/>
              <a:stretch>
                <a:fillRect/>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10" name="Sexhörning 4"/>
            <p:cNvSpPr txBox="1"/>
            <p:nvPr/>
          </p:nvSpPr>
          <p:spPr>
            <a:xfrm>
              <a:off x="1434431" y="1954058"/>
              <a:ext cx="869699" cy="749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endParaRPr lang="sv-SE" sz="2600" kern="1200" dirty="0"/>
            </a:p>
          </p:txBody>
        </p:sp>
      </p:grpSp>
    </p:spTree>
    <p:extLst>
      <p:ext uri="{BB962C8B-B14F-4D97-AF65-F5344CB8AC3E}">
        <p14:creationId xmlns:p14="http://schemas.microsoft.com/office/powerpoint/2010/main" val="34654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Effect transition="in" filter="fade">
                                      <p:cBhvr>
                                        <p:cTn id="98" dur="1000"/>
                                        <p:tgtEl>
                                          <p:spTgt spid="3">
                                            <p:txEl>
                                              <p:pRg st="12" end="12"/>
                                            </p:txEl>
                                          </p:spTgt>
                                        </p:tgtEl>
                                      </p:cBhvr>
                                    </p:animEffect>
                                    <p:anim calcmode="lin" valueType="num">
                                      <p:cBhvr>
                                        <p:cTn id="9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609600"/>
            <a:ext cx="8596668" cy="885568"/>
          </a:xfr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p:spPr>
        <p:txBody>
          <a:bodyPr>
            <a:normAutofit fontScale="90000"/>
          </a:bodyPr>
          <a:lstStyle/>
          <a:p>
            <a:r>
              <a:rPr lang="sv-SE" sz="2700" dirty="0">
                <a:solidFill>
                  <a:schemeClr val="accent2">
                    <a:lumMod val="75000"/>
                  </a:schemeClr>
                </a:solidFill>
              </a:rPr>
              <a:t>Diagnoskriterier för hEDS – Internationella kriterier 2017</a:t>
            </a:r>
            <a:br>
              <a:rPr lang="sv-SE" sz="4400" dirty="0">
                <a:solidFill>
                  <a:srgbClr val="0070C0"/>
                </a:solidFill>
              </a:rPr>
            </a:br>
            <a:r>
              <a:rPr lang="sv-SE" sz="1800" dirty="0">
                <a:solidFill>
                  <a:schemeClr val="tx1"/>
                </a:solidFill>
              </a:rPr>
              <a:t>Diagnosen hEDS ställs rent kliniskt utifrån nedanstående kriterier, utifrån anamnes och status</a:t>
            </a:r>
            <a:endParaRPr lang="sv-SE" sz="1800" dirty="0"/>
          </a:p>
        </p:txBody>
      </p:sp>
      <p:sp>
        <p:nvSpPr>
          <p:cNvPr id="3" name="Platshållare för text 2"/>
          <p:cNvSpPr>
            <a:spLocks noGrp="1"/>
          </p:cNvSpPr>
          <p:nvPr>
            <p:ph type="body" idx="1"/>
          </p:nvPr>
        </p:nvSpPr>
        <p:spPr>
          <a:xfrm>
            <a:off x="675745" y="2232281"/>
            <a:ext cx="4412637" cy="770411"/>
          </a:xfrm>
          <a:solidFill>
            <a:schemeClr val="accent2">
              <a:lumMod val="40000"/>
              <a:lumOff val="60000"/>
            </a:schemeClr>
          </a:solidFill>
        </p:spPr>
        <p:txBody>
          <a:bodyPr/>
          <a:lstStyle/>
          <a:p>
            <a:r>
              <a:rPr lang="sv-SE" sz="1400" b="1" dirty="0">
                <a:solidFill>
                  <a:schemeClr val="accent2">
                    <a:lumMod val="75000"/>
                  </a:schemeClr>
                </a:solidFill>
              </a:rPr>
              <a:t>”5-part questionnaire for hypermobility” (5-PQ): </a:t>
            </a:r>
          </a:p>
          <a:p>
            <a:endParaRPr lang="sv-SE" sz="1200" b="1" dirty="0">
              <a:solidFill>
                <a:srgbClr val="FF0000"/>
              </a:solidFill>
            </a:endParaRPr>
          </a:p>
        </p:txBody>
      </p:sp>
      <p:sp>
        <p:nvSpPr>
          <p:cNvPr id="4" name="Platshållare för innehåll 3"/>
          <p:cNvSpPr>
            <a:spLocks noGrp="1"/>
          </p:cNvSpPr>
          <p:nvPr>
            <p:ph sz="half" idx="2"/>
          </p:nvPr>
        </p:nvSpPr>
        <p:spPr>
          <a:xfrm>
            <a:off x="675745" y="2737245"/>
            <a:ext cx="4412637" cy="3910690"/>
          </a:xfrm>
          <a:solidFill>
            <a:schemeClr val="accent1">
              <a:lumMod val="20000"/>
              <a:lumOff val="80000"/>
            </a:schemeClr>
          </a:solidFill>
        </p:spPr>
        <p:txBody>
          <a:bodyPr>
            <a:noAutofit/>
          </a:bodyPr>
          <a:lstStyle/>
          <a:p>
            <a:pPr>
              <a:buFont typeface="+mj-lt"/>
              <a:buAutoNum type="arabicPeriod"/>
            </a:pPr>
            <a:r>
              <a:rPr lang="sv-SE" sz="1600" dirty="0">
                <a:solidFill>
                  <a:schemeClr val="tx2"/>
                </a:solidFill>
              </a:rPr>
              <a:t>Har du någonsin kunnat sätta handflatorna i golvet med sträckta knän?</a:t>
            </a:r>
          </a:p>
          <a:p>
            <a:pPr>
              <a:buFont typeface="+mj-lt"/>
              <a:buAutoNum type="arabicPeriod"/>
            </a:pPr>
            <a:r>
              <a:rPr lang="sv-SE" sz="1600" dirty="0">
                <a:solidFill>
                  <a:schemeClr val="tx2"/>
                </a:solidFill>
              </a:rPr>
              <a:t>Har du någonsin kunnat böja din tumme mot din underarm? </a:t>
            </a:r>
          </a:p>
          <a:p>
            <a:pPr>
              <a:buFont typeface="+mj-lt"/>
              <a:buAutoNum type="arabicPeriod"/>
            </a:pPr>
            <a:r>
              <a:rPr lang="sv-SE" sz="1600" dirty="0">
                <a:solidFill>
                  <a:schemeClr val="tx2"/>
                </a:solidFill>
              </a:rPr>
              <a:t>Kunde du som barn roa dina vänner genom att böja din kropp i konstiga positioner ELLER kunde du gå ner i split eller spagat (utan att ha tränat på det)? </a:t>
            </a:r>
          </a:p>
          <a:p>
            <a:pPr>
              <a:buFont typeface="+mj-lt"/>
              <a:buAutoNum type="arabicPeriod"/>
            </a:pPr>
            <a:r>
              <a:rPr lang="sv-SE" sz="1600" dirty="0">
                <a:solidFill>
                  <a:schemeClr val="tx2"/>
                </a:solidFill>
              </a:rPr>
              <a:t>Som barn eller tonåring, gick dina axlar eller knäskålar ur led vid mer än ett tillfälle? </a:t>
            </a:r>
          </a:p>
          <a:p>
            <a:pPr>
              <a:buFont typeface="+mj-lt"/>
              <a:buAutoNum type="arabicPeriod"/>
            </a:pPr>
            <a:r>
              <a:rPr lang="sv-SE" sz="1600" dirty="0">
                <a:solidFill>
                  <a:schemeClr val="tx2"/>
                </a:solidFill>
              </a:rPr>
              <a:t>Anser du dig själv vara överrörlig?</a:t>
            </a:r>
          </a:p>
          <a:p>
            <a:pPr>
              <a:buFont typeface="Wingdings" panose="05000000000000000000" pitchFamily="2" charset="2"/>
              <a:buChar char="Ø"/>
            </a:pPr>
            <a:r>
              <a:rPr lang="sv-SE" sz="1600" dirty="0">
                <a:solidFill>
                  <a:schemeClr val="tx2"/>
                </a:solidFill>
              </a:rPr>
              <a:t> Krav för positivt test: ≥ 2 ja-svar</a:t>
            </a:r>
          </a:p>
        </p:txBody>
      </p:sp>
      <p:sp>
        <p:nvSpPr>
          <p:cNvPr id="5" name="Platshållare för text 4"/>
          <p:cNvSpPr>
            <a:spLocks noGrp="1"/>
          </p:cNvSpPr>
          <p:nvPr>
            <p:ph type="body" sz="quarter" idx="3"/>
          </p:nvPr>
        </p:nvSpPr>
        <p:spPr>
          <a:xfrm>
            <a:off x="5315397" y="2232281"/>
            <a:ext cx="4557651" cy="504964"/>
          </a:xfrm>
          <a:solidFill>
            <a:schemeClr val="accent2">
              <a:lumMod val="40000"/>
              <a:lumOff val="60000"/>
            </a:schemeClr>
          </a:solidFill>
        </p:spPr>
        <p:txBody>
          <a:bodyPr/>
          <a:lstStyle/>
          <a:p>
            <a:r>
              <a:rPr lang="sv-SE" sz="1800" dirty="0">
                <a:solidFill>
                  <a:schemeClr val="accent1">
                    <a:lumMod val="50000"/>
                  </a:schemeClr>
                </a:solidFill>
              </a:rPr>
              <a:t>Beightonsskala 9/9 P</a:t>
            </a:r>
          </a:p>
        </p:txBody>
      </p:sp>
      <p:sp>
        <p:nvSpPr>
          <p:cNvPr id="6" name="Platshållare för innehåll 5"/>
          <p:cNvSpPr>
            <a:spLocks noGrp="1"/>
          </p:cNvSpPr>
          <p:nvPr>
            <p:ph sz="quarter" idx="4"/>
          </p:nvPr>
        </p:nvSpPr>
        <p:spPr>
          <a:xfrm>
            <a:off x="5315398" y="2737245"/>
            <a:ext cx="4557651" cy="3910690"/>
          </a:xfrm>
          <a:solidFill>
            <a:schemeClr val="accent1">
              <a:lumMod val="20000"/>
              <a:lumOff val="80000"/>
            </a:schemeClr>
          </a:solidFill>
        </p:spPr>
        <p:txBody>
          <a:bodyPr/>
          <a:lstStyle/>
          <a:p>
            <a:pPr>
              <a:buFont typeface="Wingdings" panose="05000000000000000000" pitchFamily="2" charset="2"/>
              <a:buChar char="v"/>
            </a:pPr>
            <a:r>
              <a:rPr lang="sv-SE" sz="1600" dirty="0">
                <a:solidFill>
                  <a:schemeClr val="accent2">
                    <a:lumMod val="75000"/>
                  </a:schemeClr>
                </a:solidFill>
              </a:rPr>
              <a:t>Generaliserad hypermobilitet föreligger om:</a:t>
            </a:r>
          </a:p>
          <a:p>
            <a:pPr>
              <a:buFont typeface="Courier New" panose="02070309020205020404" pitchFamily="49" charset="0"/>
              <a:buChar char="o"/>
            </a:pPr>
            <a:r>
              <a:rPr lang="sv-SE" sz="1400" dirty="0"/>
              <a:t>Barn före pubertet                 Beightonskalan ≥ 6p</a:t>
            </a:r>
          </a:p>
          <a:p>
            <a:pPr>
              <a:buFont typeface="Courier New" panose="02070309020205020404" pitchFamily="49" charset="0"/>
              <a:buChar char="o"/>
            </a:pPr>
            <a:r>
              <a:rPr lang="sv-SE" sz="1400" dirty="0"/>
              <a:t>Vuxna &lt; 50 år                         Beightonskalan ≥ 5p </a:t>
            </a:r>
          </a:p>
          <a:p>
            <a:pPr>
              <a:buFont typeface="Courier New" panose="02070309020205020404" pitchFamily="49" charset="0"/>
              <a:buChar char="o"/>
            </a:pPr>
            <a:r>
              <a:rPr lang="sv-SE" sz="1400" dirty="0"/>
              <a:t>eller                                      Beightonskalan = 4p </a:t>
            </a:r>
          </a:p>
          <a:p>
            <a:pPr marL="0" indent="0">
              <a:buNone/>
            </a:pPr>
            <a:r>
              <a:rPr lang="sv-SE" sz="1400" dirty="0"/>
              <a:t>                                                   och 5-PQ ≥ 2p</a:t>
            </a:r>
          </a:p>
          <a:p>
            <a:pPr>
              <a:buFont typeface="Courier New" panose="02070309020205020404" pitchFamily="49" charset="0"/>
              <a:buChar char="o"/>
            </a:pPr>
            <a:r>
              <a:rPr lang="sv-SE" sz="1400" dirty="0"/>
              <a:t>Vuxna &gt;50 år                          Beightonskalan ≥ 4p</a:t>
            </a:r>
          </a:p>
        </p:txBody>
      </p:sp>
      <p:grpSp>
        <p:nvGrpSpPr>
          <p:cNvPr id="8" name="Grupp 7"/>
          <p:cNvGrpSpPr/>
          <p:nvPr/>
        </p:nvGrpSpPr>
        <p:grpSpPr>
          <a:xfrm>
            <a:off x="9873047" y="609600"/>
            <a:ext cx="1888737" cy="1901090"/>
            <a:chOff x="1846" y="0"/>
            <a:chExt cx="1888737" cy="1901090"/>
          </a:xfrm>
        </p:grpSpPr>
        <p:sp>
          <p:nvSpPr>
            <p:cNvPr id="9" name="Ellips 8"/>
            <p:cNvSpPr/>
            <p:nvPr/>
          </p:nvSpPr>
          <p:spPr>
            <a:xfrm>
              <a:off x="1846" y="0"/>
              <a:ext cx="1888737" cy="1901090"/>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10" name="Ellips 4"/>
            <p:cNvSpPr txBox="1"/>
            <p:nvPr/>
          </p:nvSpPr>
          <p:spPr>
            <a:xfrm>
              <a:off x="278445" y="278408"/>
              <a:ext cx="1335539" cy="134427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sv-SE" sz="3700" kern="1200" dirty="0"/>
            </a:p>
          </p:txBody>
        </p:sp>
      </p:grpSp>
      <p:graphicFrame>
        <p:nvGraphicFramePr>
          <p:cNvPr id="7" name="Tabell 6"/>
          <p:cNvGraphicFramePr>
            <a:graphicFrameLocks noGrp="1"/>
          </p:cNvGraphicFramePr>
          <p:nvPr>
            <p:extLst>
              <p:ext uri="{D42A27DB-BD31-4B8C-83A1-F6EECF244321}">
                <p14:modId xmlns:p14="http://schemas.microsoft.com/office/powerpoint/2010/main" val="4235419736"/>
              </p:ext>
            </p:extLst>
          </p:nvPr>
        </p:nvGraphicFramePr>
        <p:xfrm>
          <a:off x="675744" y="1642655"/>
          <a:ext cx="9197303" cy="495064"/>
        </p:xfrm>
        <a:graphic>
          <a:graphicData uri="http://schemas.openxmlformats.org/drawingml/2006/table">
            <a:tbl>
              <a:tblPr firstRow="1" bandRow="1">
                <a:tableStyleId>{5C22544A-7EE6-4342-B048-85BDC9FD1C3A}</a:tableStyleId>
              </a:tblPr>
              <a:tblGrid>
                <a:gridCol w="9197303">
                  <a:extLst>
                    <a:ext uri="{9D8B030D-6E8A-4147-A177-3AD203B41FA5}">
                      <a16:colId xmlns:a16="http://schemas.microsoft.com/office/drawing/2014/main" val="2345466694"/>
                    </a:ext>
                  </a:extLst>
                </a:gridCol>
              </a:tblGrid>
              <a:tr h="4950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800" dirty="0">
                          <a:solidFill>
                            <a:schemeClr val="accent2">
                              <a:lumMod val="75000"/>
                            </a:schemeClr>
                          </a:solidFill>
                        </a:rPr>
                        <a:t>Kriterium</a:t>
                      </a:r>
                      <a:r>
                        <a:rPr lang="sv-SE" sz="1800" baseline="0" dirty="0">
                          <a:solidFill>
                            <a:schemeClr val="accent2">
                              <a:lumMod val="75000"/>
                            </a:schemeClr>
                          </a:solidFill>
                        </a:rPr>
                        <a:t> 1  </a:t>
                      </a:r>
                      <a:r>
                        <a:rPr lang="sv-SE" sz="1800" b="1" dirty="0">
                          <a:solidFill>
                            <a:schemeClr val="tx2"/>
                          </a:solidFill>
                        </a:rPr>
                        <a:t>Generaliserad hypermobilitet</a:t>
                      </a:r>
                      <a:r>
                        <a:rPr lang="sv-SE" sz="1800" b="1" baseline="0" dirty="0">
                          <a:solidFill>
                            <a:schemeClr val="tx2"/>
                          </a:solidFill>
                        </a:rPr>
                        <a:t>       </a:t>
                      </a:r>
                      <a:r>
                        <a:rPr lang="sv-SE" sz="1800" b="1" baseline="0" dirty="0">
                          <a:solidFill>
                            <a:srgbClr val="FF0000"/>
                          </a:solidFill>
                        </a:rPr>
                        <a:t>(o</a:t>
                      </a:r>
                      <a:r>
                        <a:rPr lang="sv-SE" sz="1800" baseline="0" dirty="0">
                          <a:solidFill>
                            <a:srgbClr val="FF0000"/>
                          </a:solidFill>
                        </a:rPr>
                        <a:t>bligatoriskt)</a:t>
                      </a:r>
                      <a:endParaRPr lang="sv-SE" sz="1800" dirty="0">
                        <a:solidFill>
                          <a:srgbClr val="FF0000"/>
                        </a:solidFill>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extLst>
                  <a:ext uri="{0D108BD9-81ED-4DB2-BD59-A6C34878D82A}">
                    <a16:rowId xmlns:a16="http://schemas.microsoft.com/office/drawing/2014/main" val="1368742388"/>
                  </a:ext>
                </a:extLst>
              </a:tr>
            </a:tbl>
          </a:graphicData>
        </a:graphic>
      </p:graphicFrame>
      <p:sp>
        <p:nvSpPr>
          <p:cNvPr id="11" name="Sexhörning 10"/>
          <p:cNvSpPr/>
          <p:nvPr/>
        </p:nvSpPr>
        <p:spPr>
          <a:xfrm>
            <a:off x="10033686" y="888007"/>
            <a:ext cx="1569309" cy="1344274"/>
          </a:xfrm>
          <a:prstGeom prst="hexagon">
            <a:avLst>
              <a:gd name="adj" fmla="val 25000"/>
              <a:gd name="vf" fmla="val 115470"/>
            </a:avLst>
          </a:prstGeom>
          <a:blipFill rotWithShape="1">
            <a:blip r:embed="rId2"/>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sv-SE"/>
          </a:p>
        </p:txBody>
      </p:sp>
    </p:spTree>
    <p:extLst>
      <p:ext uri="{BB962C8B-B14F-4D97-AF65-F5344CB8AC3E}">
        <p14:creationId xmlns:p14="http://schemas.microsoft.com/office/powerpoint/2010/main" val="52967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bg/>
                                          </p:spTgt>
                                        </p:tgtEl>
                                        <p:attrNameLst>
                                          <p:attrName>style.visibility</p:attrName>
                                        </p:attrNameLst>
                                      </p:cBhvr>
                                      <p:to>
                                        <p:strVal val="visible"/>
                                      </p:to>
                                    </p:set>
                                    <p:animEffect transition="in" filter="fade">
                                      <p:cBhvr>
                                        <p:cTn id="35" dur="1000"/>
                                        <p:tgtEl>
                                          <p:spTgt spid="5">
                                            <p:bg/>
                                          </p:spTgt>
                                        </p:tgtEl>
                                      </p:cBhvr>
                                    </p:animEffect>
                                    <p:anim calcmode="lin" valueType="num">
                                      <p:cBhvr>
                                        <p:cTn id="36" dur="1000" fill="hold"/>
                                        <p:tgtEl>
                                          <p:spTgt spid="5">
                                            <p:bg/>
                                          </p:spTgt>
                                        </p:tgtEl>
                                        <p:attrNameLst>
                                          <p:attrName>ppt_x</p:attrName>
                                        </p:attrNameLst>
                                      </p:cBhvr>
                                      <p:tavLst>
                                        <p:tav tm="0">
                                          <p:val>
                                            <p:strVal val="#ppt_x"/>
                                          </p:val>
                                        </p:tav>
                                        <p:tav tm="100000">
                                          <p:val>
                                            <p:strVal val="#ppt_x"/>
                                          </p:val>
                                        </p:tav>
                                      </p:tavLst>
                                    </p:anim>
                                    <p:anim calcmode="lin" valueType="num">
                                      <p:cBhvr>
                                        <p:cTn id="37"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bg/>
                                          </p:spTgt>
                                        </p:tgtEl>
                                        <p:attrNameLst>
                                          <p:attrName>style.visibility</p:attrName>
                                        </p:attrNameLst>
                                      </p:cBhvr>
                                      <p:to>
                                        <p:strVal val="visible"/>
                                      </p:to>
                                    </p:set>
                                    <p:animEffect transition="in" filter="fade">
                                      <p:cBhvr>
                                        <p:cTn id="49" dur="1000"/>
                                        <p:tgtEl>
                                          <p:spTgt spid="4">
                                            <p:bg/>
                                          </p:spTgt>
                                        </p:tgtEl>
                                      </p:cBhvr>
                                    </p:animEffect>
                                    <p:anim calcmode="lin" valueType="num">
                                      <p:cBhvr>
                                        <p:cTn id="50" dur="1000" fill="hold"/>
                                        <p:tgtEl>
                                          <p:spTgt spid="4">
                                            <p:bg/>
                                          </p:spTgt>
                                        </p:tgtEl>
                                        <p:attrNameLst>
                                          <p:attrName>ppt_x</p:attrName>
                                        </p:attrNameLst>
                                      </p:cBhvr>
                                      <p:tavLst>
                                        <p:tav tm="0">
                                          <p:val>
                                            <p:strVal val="#ppt_x"/>
                                          </p:val>
                                        </p:tav>
                                        <p:tav tm="100000">
                                          <p:val>
                                            <p:strVal val="#ppt_x"/>
                                          </p:val>
                                        </p:tav>
                                      </p:tavLst>
                                    </p:anim>
                                    <p:anim calcmode="lin" valueType="num">
                                      <p:cBhvr>
                                        <p:cTn id="51"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fade">
                                      <p:cBhvr>
                                        <p:cTn id="56" dur="1000"/>
                                        <p:tgtEl>
                                          <p:spTgt spid="4">
                                            <p:txEl>
                                              <p:pRg st="0" end="0"/>
                                            </p:txEl>
                                          </p:spTgt>
                                        </p:tgtEl>
                                      </p:cBhvr>
                                    </p:animEffect>
                                    <p:anim calcmode="lin" valueType="num">
                                      <p:cBhvr>
                                        <p:cTn id="5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fade">
                                      <p:cBhvr>
                                        <p:cTn id="63" dur="1000"/>
                                        <p:tgtEl>
                                          <p:spTgt spid="4">
                                            <p:txEl>
                                              <p:pRg st="1" end="1"/>
                                            </p:txEl>
                                          </p:spTgt>
                                        </p:tgtEl>
                                      </p:cBhvr>
                                    </p:animEffect>
                                    <p:anim calcmode="lin" valueType="num">
                                      <p:cBhvr>
                                        <p:cTn id="6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Effect transition="in" filter="fade">
                                      <p:cBhvr>
                                        <p:cTn id="70" dur="1000"/>
                                        <p:tgtEl>
                                          <p:spTgt spid="4">
                                            <p:txEl>
                                              <p:pRg st="2" end="2"/>
                                            </p:txEl>
                                          </p:spTgt>
                                        </p:tgtEl>
                                      </p:cBhvr>
                                    </p:animEffect>
                                    <p:anim calcmode="lin" valueType="num">
                                      <p:cBhvr>
                                        <p:cTn id="7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fade">
                                      <p:cBhvr>
                                        <p:cTn id="77" dur="1000"/>
                                        <p:tgtEl>
                                          <p:spTgt spid="4">
                                            <p:txEl>
                                              <p:pRg st="3" end="3"/>
                                            </p:txEl>
                                          </p:spTgt>
                                        </p:tgtEl>
                                      </p:cBhvr>
                                    </p:animEffect>
                                    <p:anim calcmode="lin" valueType="num">
                                      <p:cBhvr>
                                        <p:cTn id="7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4" end="4"/>
                                            </p:txEl>
                                          </p:spTgt>
                                        </p:tgtEl>
                                        <p:attrNameLst>
                                          <p:attrName>style.visibility</p:attrName>
                                        </p:attrNameLst>
                                      </p:cBhvr>
                                      <p:to>
                                        <p:strVal val="visible"/>
                                      </p:to>
                                    </p:set>
                                    <p:animEffect transition="in" filter="fade">
                                      <p:cBhvr>
                                        <p:cTn id="84" dur="1000"/>
                                        <p:tgtEl>
                                          <p:spTgt spid="4">
                                            <p:txEl>
                                              <p:pRg st="4" end="4"/>
                                            </p:txEl>
                                          </p:spTgt>
                                        </p:tgtEl>
                                      </p:cBhvr>
                                    </p:animEffect>
                                    <p:anim calcmode="lin" valueType="num">
                                      <p:cBhvr>
                                        <p:cTn id="8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animEffect transition="in" filter="fade">
                                      <p:cBhvr>
                                        <p:cTn id="91" dur="1000"/>
                                        <p:tgtEl>
                                          <p:spTgt spid="4">
                                            <p:txEl>
                                              <p:pRg st="5" end="5"/>
                                            </p:txEl>
                                          </p:spTgt>
                                        </p:tgtEl>
                                      </p:cBhvr>
                                    </p:animEffect>
                                    <p:anim calcmode="lin" valueType="num">
                                      <p:cBhvr>
                                        <p:cTn id="9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6">
                                            <p:bg/>
                                          </p:spTgt>
                                        </p:tgtEl>
                                        <p:attrNameLst>
                                          <p:attrName>style.visibility</p:attrName>
                                        </p:attrNameLst>
                                      </p:cBhvr>
                                      <p:to>
                                        <p:strVal val="visible"/>
                                      </p:to>
                                    </p:set>
                                    <p:animEffect transition="in" filter="fade">
                                      <p:cBhvr>
                                        <p:cTn id="98" dur="1000"/>
                                        <p:tgtEl>
                                          <p:spTgt spid="6">
                                            <p:bg/>
                                          </p:spTgt>
                                        </p:tgtEl>
                                      </p:cBhvr>
                                    </p:animEffect>
                                    <p:anim calcmode="lin" valueType="num">
                                      <p:cBhvr>
                                        <p:cTn id="99" dur="1000" fill="hold"/>
                                        <p:tgtEl>
                                          <p:spTgt spid="6">
                                            <p:bg/>
                                          </p:spTgt>
                                        </p:tgtEl>
                                        <p:attrNameLst>
                                          <p:attrName>ppt_x</p:attrName>
                                        </p:attrNameLst>
                                      </p:cBhvr>
                                      <p:tavLst>
                                        <p:tav tm="0">
                                          <p:val>
                                            <p:strVal val="#ppt_x"/>
                                          </p:val>
                                        </p:tav>
                                        <p:tav tm="100000">
                                          <p:val>
                                            <p:strVal val="#ppt_x"/>
                                          </p:val>
                                        </p:tav>
                                      </p:tavLst>
                                    </p:anim>
                                    <p:anim calcmode="lin" valueType="num">
                                      <p:cBhvr>
                                        <p:cTn id="100"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6">
                                            <p:txEl>
                                              <p:pRg st="0" end="0"/>
                                            </p:txEl>
                                          </p:spTgt>
                                        </p:tgtEl>
                                        <p:attrNameLst>
                                          <p:attrName>style.visibility</p:attrName>
                                        </p:attrNameLst>
                                      </p:cBhvr>
                                      <p:to>
                                        <p:strVal val="visible"/>
                                      </p:to>
                                    </p:set>
                                    <p:animEffect transition="in" filter="fade">
                                      <p:cBhvr>
                                        <p:cTn id="105" dur="1000"/>
                                        <p:tgtEl>
                                          <p:spTgt spid="6">
                                            <p:txEl>
                                              <p:pRg st="0" end="0"/>
                                            </p:txEl>
                                          </p:spTgt>
                                        </p:tgtEl>
                                      </p:cBhvr>
                                    </p:animEffect>
                                    <p:anim calcmode="lin" valueType="num">
                                      <p:cBhvr>
                                        <p:cTn id="10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0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6">
                                            <p:txEl>
                                              <p:pRg st="1" end="1"/>
                                            </p:txEl>
                                          </p:spTgt>
                                        </p:tgtEl>
                                        <p:attrNameLst>
                                          <p:attrName>style.visibility</p:attrName>
                                        </p:attrNameLst>
                                      </p:cBhvr>
                                      <p:to>
                                        <p:strVal val="visible"/>
                                      </p:to>
                                    </p:set>
                                    <p:animEffect transition="in" filter="fade">
                                      <p:cBhvr>
                                        <p:cTn id="112" dur="1000"/>
                                        <p:tgtEl>
                                          <p:spTgt spid="6">
                                            <p:txEl>
                                              <p:pRg st="1" end="1"/>
                                            </p:txEl>
                                          </p:spTgt>
                                        </p:tgtEl>
                                      </p:cBhvr>
                                    </p:animEffect>
                                    <p:anim calcmode="lin" valueType="num">
                                      <p:cBhvr>
                                        <p:cTn id="1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6">
                                            <p:txEl>
                                              <p:pRg st="2" end="2"/>
                                            </p:txEl>
                                          </p:spTgt>
                                        </p:tgtEl>
                                        <p:attrNameLst>
                                          <p:attrName>style.visibility</p:attrName>
                                        </p:attrNameLst>
                                      </p:cBhvr>
                                      <p:to>
                                        <p:strVal val="visible"/>
                                      </p:to>
                                    </p:set>
                                    <p:animEffect transition="in" filter="fade">
                                      <p:cBhvr>
                                        <p:cTn id="119" dur="1000"/>
                                        <p:tgtEl>
                                          <p:spTgt spid="6">
                                            <p:txEl>
                                              <p:pRg st="2" end="2"/>
                                            </p:txEl>
                                          </p:spTgt>
                                        </p:tgtEl>
                                      </p:cBhvr>
                                    </p:animEffect>
                                    <p:anim calcmode="lin" valueType="num">
                                      <p:cBhvr>
                                        <p:cTn id="1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6">
                                            <p:txEl>
                                              <p:pRg st="3" end="3"/>
                                            </p:txEl>
                                          </p:spTgt>
                                        </p:tgtEl>
                                        <p:attrNameLst>
                                          <p:attrName>style.visibility</p:attrName>
                                        </p:attrNameLst>
                                      </p:cBhvr>
                                      <p:to>
                                        <p:strVal val="visible"/>
                                      </p:to>
                                    </p:set>
                                    <p:animEffect transition="in" filter="fade">
                                      <p:cBhvr>
                                        <p:cTn id="126" dur="1000"/>
                                        <p:tgtEl>
                                          <p:spTgt spid="6">
                                            <p:txEl>
                                              <p:pRg st="3" end="3"/>
                                            </p:txEl>
                                          </p:spTgt>
                                        </p:tgtEl>
                                      </p:cBhvr>
                                    </p:animEffect>
                                    <p:anim calcmode="lin" valueType="num">
                                      <p:cBhvr>
                                        <p:cTn id="1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2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6">
                                            <p:txEl>
                                              <p:pRg st="4" end="4"/>
                                            </p:txEl>
                                          </p:spTgt>
                                        </p:tgtEl>
                                        <p:attrNameLst>
                                          <p:attrName>style.visibility</p:attrName>
                                        </p:attrNameLst>
                                      </p:cBhvr>
                                      <p:to>
                                        <p:strVal val="visible"/>
                                      </p:to>
                                    </p:set>
                                    <p:animEffect transition="in" filter="fade">
                                      <p:cBhvr>
                                        <p:cTn id="133" dur="1000"/>
                                        <p:tgtEl>
                                          <p:spTgt spid="6">
                                            <p:txEl>
                                              <p:pRg st="4" end="4"/>
                                            </p:txEl>
                                          </p:spTgt>
                                        </p:tgtEl>
                                      </p:cBhvr>
                                    </p:animEffect>
                                    <p:anim calcmode="lin" valueType="num">
                                      <p:cBhvr>
                                        <p:cTn id="13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3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6">
                                            <p:txEl>
                                              <p:pRg st="5" end="5"/>
                                            </p:txEl>
                                          </p:spTgt>
                                        </p:tgtEl>
                                        <p:attrNameLst>
                                          <p:attrName>style.visibility</p:attrName>
                                        </p:attrNameLst>
                                      </p:cBhvr>
                                      <p:to>
                                        <p:strVal val="visible"/>
                                      </p:to>
                                    </p:set>
                                    <p:animEffect transition="in" filter="fade">
                                      <p:cBhvr>
                                        <p:cTn id="140" dur="1000"/>
                                        <p:tgtEl>
                                          <p:spTgt spid="6">
                                            <p:txEl>
                                              <p:pRg st="5" end="5"/>
                                            </p:txEl>
                                          </p:spTgt>
                                        </p:tgtEl>
                                      </p:cBhvr>
                                    </p:animEffect>
                                    <p:anim calcmode="lin" valueType="num">
                                      <p:cBhvr>
                                        <p:cTn id="14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P spid="5" grpId="0" build="p" animBg="1"/>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609600"/>
            <a:ext cx="8596668" cy="972065"/>
          </a:xfrm>
          <a:solidFill>
            <a:schemeClr val="accent2">
              <a:lumMod val="40000"/>
              <a:lumOff val="60000"/>
            </a:schemeClr>
          </a:solidFill>
        </p:spPr>
        <p:txBody>
          <a:bodyPr>
            <a:normAutofit/>
          </a:bodyPr>
          <a:lstStyle/>
          <a:p>
            <a:r>
              <a:rPr lang="sv-SE" sz="1800" dirty="0">
                <a:solidFill>
                  <a:schemeClr val="accent2">
                    <a:lumMod val="75000"/>
                  </a:schemeClr>
                </a:solidFill>
              </a:rPr>
              <a:t>Kriterium 2 – </a:t>
            </a:r>
            <a:r>
              <a:rPr lang="sv-SE" sz="1800" dirty="0">
                <a:solidFill>
                  <a:srgbClr val="FF0000"/>
                </a:solidFill>
              </a:rPr>
              <a:t>obligatoriskt</a:t>
            </a:r>
            <a:br>
              <a:rPr lang="sv-SE" sz="1800" dirty="0"/>
            </a:br>
            <a:r>
              <a:rPr lang="sv-SE" sz="1600" dirty="0">
                <a:solidFill>
                  <a:schemeClr val="tx1">
                    <a:lumMod val="65000"/>
                    <a:lumOff val="35000"/>
                  </a:schemeClr>
                </a:solidFill>
              </a:rPr>
              <a:t>Detta är ett obligatoriskt kriterium som består av tre olika delkriterier (A, B och C).Det krävs minst två av delkriterierna är uppfyllda</a:t>
            </a:r>
          </a:p>
        </p:txBody>
      </p:sp>
      <p:sp>
        <p:nvSpPr>
          <p:cNvPr id="3" name="Platshållare för innehåll 2"/>
          <p:cNvSpPr>
            <a:spLocks noGrp="1"/>
          </p:cNvSpPr>
          <p:nvPr>
            <p:ph idx="1"/>
          </p:nvPr>
        </p:nvSpPr>
        <p:spPr>
          <a:xfrm>
            <a:off x="677334" y="1581665"/>
            <a:ext cx="7770159" cy="4646140"/>
          </a:xfrm>
        </p:spPr>
        <p:txBody>
          <a:bodyPr>
            <a:normAutofit fontScale="85000" lnSpcReduction="10000"/>
          </a:bodyPr>
          <a:lstStyle/>
          <a:p>
            <a:pPr marL="0" indent="0">
              <a:buNone/>
            </a:pPr>
            <a:r>
              <a:rPr lang="sv-SE" dirty="0">
                <a:solidFill>
                  <a:schemeClr val="accent1">
                    <a:lumMod val="75000"/>
                  </a:schemeClr>
                </a:solidFill>
              </a:rPr>
              <a:t>Delkriterium A – systemiska manifestationer (minst 5 av 12 krävs): </a:t>
            </a:r>
          </a:p>
          <a:p>
            <a:pPr>
              <a:buFont typeface="+mj-lt"/>
              <a:buAutoNum type="arabicPeriod"/>
            </a:pPr>
            <a:r>
              <a:rPr lang="sv-SE" dirty="0"/>
              <a:t>Ovanligt mjuk eller len hud </a:t>
            </a:r>
          </a:p>
          <a:p>
            <a:pPr>
              <a:buFont typeface="+mj-lt"/>
              <a:buAutoNum type="arabicPeriod"/>
            </a:pPr>
            <a:r>
              <a:rPr lang="sv-SE" dirty="0"/>
              <a:t>Lätt ökad töjbarhet i huden (≥1,5 cm på volara icke-dominanta underarmen) </a:t>
            </a:r>
          </a:p>
          <a:p>
            <a:pPr>
              <a:buFont typeface="+mj-lt"/>
              <a:buAutoNum type="arabicPeriod"/>
            </a:pPr>
            <a:r>
              <a:rPr lang="sv-SE" dirty="0"/>
              <a:t>Oförklarliga bristningar </a:t>
            </a:r>
          </a:p>
          <a:p>
            <a:pPr>
              <a:buFont typeface="+mj-lt"/>
              <a:buAutoNum type="arabicPeriod"/>
            </a:pPr>
            <a:r>
              <a:rPr lang="sv-SE" dirty="0"/>
              <a:t>Bilaterala piezogena papler på båda hälarna </a:t>
            </a:r>
          </a:p>
          <a:p>
            <a:pPr>
              <a:buFont typeface="+mj-lt"/>
              <a:buAutoNum type="arabicPeriod"/>
            </a:pPr>
            <a:r>
              <a:rPr lang="sv-SE" dirty="0"/>
              <a:t>Recidiverande och/eller multipla bukbråck </a:t>
            </a:r>
          </a:p>
          <a:p>
            <a:pPr>
              <a:buFont typeface="+mj-lt"/>
              <a:buAutoNum type="arabicPeriod"/>
            </a:pPr>
            <a:r>
              <a:rPr lang="sv-SE" dirty="0"/>
              <a:t>Atrofiska ärr på ≥ 2 platser </a:t>
            </a:r>
          </a:p>
          <a:p>
            <a:pPr>
              <a:buFont typeface="+mj-lt"/>
              <a:buAutoNum type="arabicPeriod"/>
            </a:pPr>
            <a:r>
              <a:rPr lang="sv-SE" dirty="0"/>
              <a:t>Prolaps av uterus och/eller rektum (utan föregående graviditet) </a:t>
            </a:r>
          </a:p>
          <a:p>
            <a:pPr>
              <a:buFont typeface="+mj-lt"/>
              <a:buAutoNum type="arabicPeriod"/>
            </a:pPr>
            <a:r>
              <a:rPr lang="sv-SE" dirty="0"/>
              <a:t>Tandträngsel samt hög eller smal gom </a:t>
            </a:r>
          </a:p>
          <a:p>
            <a:pPr>
              <a:buFont typeface="+mj-lt"/>
              <a:buAutoNum type="arabicPeriod"/>
            </a:pPr>
            <a:r>
              <a:rPr lang="sv-SE" dirty="0"/>
              <a:t>Armspann/längd-kvot ≥ 1,05 </a:t>
            </a:r>
          </a:p>
          <a:p>
            <a:pPr>
              <a:buFont typeface="+mj-lt"/>
              <a:buAutoNum type="arabicPeriod"/>
            </a:pPr>
            <a:r>
              <a:rPr lang="sv-SE" dirty="0"/>
              <a:t>Arachnodaktyli – ”spindelfingrar”. Positivt handledstecken (Walker sign) bilateralt eller tumtecken (Steinberg sign) bilateralt. Se bild. </a:t>
            </a:r>
          </a:p>
          <a:p>
            <a:pPr>
              <a:buFont typeface="+mj-lt"/>
              <a:buAutoNum type="arabicPeriod"/>
            </a:pPr>
            <a:r>
              <a:rPr lang="sv-SE" dirty="0"/>
              <a:t>Mitralisklaffsprolaps – utför ekokardiografi vid klinisk misstanke </a:t>
            </a:r>
          </a:p>
          <a:p>
            <a:pPr>
              <a:buFont typeface="+mj-lt"/>
              <a:buAutoNum type="arabicPeriod"/>
            </a:pPr>
            <a:r>
              <a:rPr lang="sv-SE" dirty="0"/>
              <a:t>Aortarotsdilatation – utför ekokardiografi vid klinisk misstanke </a:t>
            </a:r>
          </a:p>
          <a:p>
            <a:pPr marL="0" indent="0">
              <a:buNone/>
            </a:pPr>
            <a:endParaRPr lang="sv-SE" dirty="0"/>
          </a:p>
        </p:txBody>
      </p:sp>
      <p:sp>
        <p:nvSpPr>
          <p:cNvPr id="4" name="Rektangel 3"/>
          <p:cNvSpPr/>
          <p:nvPr/>
        </p:nvSpPr>
        <p:spPr>
          <a:xfrm>
            <a:off x="9657168" y="4301010"/>
            <a:ext cx="1447832" cy="369332"/>
          </a:xfrm>
          <a:prstGeom prst="rect">
            <a:avLst/>
          </a:prstGeom>
        </p:spPr>
        <p:txBody>
          <a:bodyPr wrap="none">
            <a:spAutoFit/>
          </a:bodyPr>
          <a:lstStyle/>
          <a:p>
            <a:r>
              <a:rPr lang="sv-SE" dirty="0"/>
              <a:t>Walker Sign </a:t>
            </a:r>
          </a:p>
        </p:txBody>
      </p:sp>
      <p:sp>
        <p:nvSpPr>
          <p:cNvPr id="5" name="Rektangel 4"/>
          <p:cNvSpPr/>
          <p:nvPr/>
        </p:nvSpPr>
        <p:spPr>
          <a:xfrm>
            <a:off x="8392144" y="2038525"/>
            <a:ext cx="1653017" cy="369332"/>
          </a:xfrm>
          <a:prstGeom prst="rect">
            <a:avLst/>
          </a:prstGeom>
        </p:spPr>
        <p:txBody>
          <a:bodyPr wrap="none">
            <a:spAutoFit/>
          </a:bodyPr>
          <a:lstStyle/>
          <a:p>
            <a:r>
              <a:rPr lang="sv-SE" dirty="0"/>
              <a:t>Steinberg Sign</a:t>
            </a:r>
          </a:p>
        </p:txBody>
      </p:sp>
      <p:sp>
        <p:nvSpPr>
          <p:cNvPr id="6" name="AutoShape 2" descr="Sternberg sign and Walker-Murdoch sign - MEDizzy"/>
          <p:cNvSpPr>
            <a:spLocks noChangeAspect="1" noChangeArrowheads="1"/>
          </p:cNvSpPr>
          <p:nvPr/>
        </p:nvSpPr>
        <p:spPr bwMode="auto">
          <a:xfrm>
            <a:off x="9466473" y="3595815"/>
            <a:ext cx="1988240" cy="19882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pic>
        <p:nvPicPr>
          <p:cNvPr id="9" name="Bildobjekt 8"/>
          <p:cNvPicPr>
            <a:picLocks noChangeAspect="1"/>
          </p:cNvPicPr>
          <p:nvPr/>
        </p:nvPicPr>
        <p:blipFill>
          <a:blip r:embed="rId2"/>
          <a:stretch>
            <a:fillRect/>
          </a:stretch>
        </p:blipFill>
        <p:spPr>
          <a:xfrm>
            <a:off x="8447493" y="2415060"/>
            <a:ext cx="2419350" cy="1885950"/>
          </a:xfrm>
          <a:prstGeom prst="rect">
            <a:avLst/>
          </a:prstGeom>
        </p:spPr>
      </p:pic>
    </p:spTree>
    <p:extLst>
      <p:ext uri="{BB962C8B-B14F-4D97-AF65-F5344CB8AC3E}">
        <p14:creationId xmlns:p14="http://schemas.microsoft.com/office/powerpoint/2010/main" val="3860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Effect transition="in" filter="fade">
                                      <p:cBhvr>
                                        <p:cTn id="98" dur="1000"/>
                                        <p:tgtEl>
                                          <p:spTgt spid="3">
                                            <p:txEl>
                                              <p:pRg st="12" end="12"/>
                                            </p:txEl>
                                          </p:spTgt>
                                        </p:tgtEl>
                                      </p:cBhvr>
                                    </p:animEffect>
                                    <p:anim calcmode="lin" valueType="num">
                                      <p:cBhvr>
                                        <p:cTn id="9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fade">
                                      <p:cBhvr>
                                        <p:cTn id="105" dur="1000"/>
                                        <p:tgtEl>
                                          <p:spTgt spid="9"/>
                                        </p:tgtEl>
                                      </p:cBhvr>
                                    </p:animEffect>
                                    <p:anim calcmode="lin" valueType="num">
                                      <p:cBhvr>
                                        <p:cTn id="106" dur="1000" fill="hold"/>
                                        <p:tgtEl>
                                          <p:spTgt spid="9"/>
                                        </p:tgtEl>
                                        <p:attrNameLst>
                                          <p:attrName>ppt_x</p:attrName>
                                        </p:attrNameLst>
                                      </p:cBhvr>
                                      <p:tavLst>
                                        <p:tav tm="0">
                                          <p:val>
                                            <p:strVal val="#ppt_x"/>
                                          </p:val>
                                        </p:tav>
                                        <p:tav tm="100000">
                                          <p:val>
                                            <p:strVal val="#ppt_x"/>
                                          </p:val>
                                        </p:tav>
                                      </p:tavLst>
                                    </p:anim>
                                    <p:anim calcmode="lin" valueType="num">
                                      <p:cBhvr>
                                        <p:cTn id="10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fade">
                                      <p:cBhvr>
                                        <p:cTn id="112" dur="1000"/>
                                        <p:tgtEl>
                                          <p:spTgt spid="5"/>
                                        </p:tgtEl>
                                      </p:cBhvr>
                                    </p:animEffect>
                                    <p:anim calcmode="lin" valueType="num">
                                      <p:cBhvr>
                                        <p:cTn id="113" dur="1000" fill="hold"/>
                                        <p:tgtEl>
                                          <p:spTgt spid="5"/>
                                        </p:tgtEl>
                                        <p:attrNameLst>
                                          <p:attrName>ppt_x</p:attrName>
                                        </p:attrNameLst>
                                      </p:cBhvr>
                                      <p:tavLst>
                                        <p:tav tm="0">
                                          <p:val>
                                            <p:strVal val="#ppt_x"/>
                                          </p:val>
                                        </p:tav>
                                        <p:tav tm="100000">
                                          <p:val>
                                            <p:strVal val="#ppt_x"/>
                                          </p:val>
                                        </p:tav>
                                      </p:tavLst>
                                    </p:anim>
                                    <p:anim calcmode="lin" valueType="num">
                                      <p:cBhvr>
                                        <p:cTn id="1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fade">
                                      <p:cBhvr>
                                        <p:cTn id="119" dur="1000"/>
                                        <p:tgtEl>
                                          <p:spTgt spid="4"/>
                                        </p:tgtEl>
                                      </p:cBhvr>
                                    </p:animEffect>
                                    <p:anim calcmode="lin" valueType="num">
                                      <p:cBhvr>
                                        <p:cTn id="120" dur="1000" fill="hold"/>
                                        <p:tgtEl>
                                          <p:spTgt spid="4"/>
                                        </p:tgtEl>
                                        <p:attrNameLst>
                                          <p:attrName>ppt_x</p:attrName>
                                        </p:attrNameLst>
                                      </p:cBhvr>
                                      <p:tavLst>
                                        <p:tav tm="0">
                                          <p:val>
                                            <p:strVal val="#ppt_x"/>
                                          </p:val>
                                        </p:tav>
                                        <p:tav tm="100000">
                                          <p:val>
                                            <p:strVal val="#ppt_x"/>
                                          </p:val>
                                        </p:tav>
                                      </p:tavLst>
                                    </p:anim>
                                    <p:anim calcmode="lin" valueType="num">
                                      <p:cBhvr>
                                        <p:cTn id="1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P spid="5" grpId="0"/>
    </p:bldLst>
  </p:timing>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70DC0C1-36B9-4D63-979C-33EC9D9B5300}">
  <we:reference id="wa104178141" version="4.3.3.0" store="sv-SE"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Facet</Template>
  <TotalTime>1172</TotalTime>
  <Words>2038</Words>
  <Application>Microsoft Office PowerPoint</Application>
  <PresentationFormat>Bredbild</PresentationFormat>
  <Paragraphs>205</Paragraphs>
  <Slides>27</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27</vt:i4>
      </vt:variant>
    </vt:vector>
  </HeadingPairs>
  <TitlesOfParts>
    <vt:vector size="33" baseType="lpstr">
      <vt:lpstr>Arial</vt:lpstr>
      <vt:lpstr>Courier New</vt:lpstr>
      <vt:lpstr>Trebuchet MS</vt:lpstr>
      <vt:lpstr>Wingdings</vt:lpstr>
      <vt:lpstr>Wingdings 3</vt:lpstr>
      <vt:lpstr>Fasett</vt:lpstr>
      <vt:lpstr>EDS Hypermobilitet:hESD/HSD </vt:lpstr>
      <vt:lpstr>Ehlers-Danlos-syndrom </vt:lpstr>
      <vt:lpstr>EDS: hEDS/HSD</vt:lpstr>
      <vt:lpstr>Förekomst: hEDS/HSD</vt:lpstr>
      <vt:lpstr>När bör man misstänka hEDS/HSD</vt:lpstr>
      <vt:lpstr>Vanliga symptom vid hEDS/HSD</vt:lpstr>
      <vt:lpstr>Symptom hos barn</vt:lpstr>
      <vt:lpstr>Diagnoskriterier för hEDS – Internationella kriterier 2017 Diagnosen hEDS ställs rent kliniskt utifrån nedanstående kriterier, utifrån anamnes och status</vt:lpstr>
      <vt:lpstr>Kriterium 2 – obligatoriskt Detta är ett obligatoriskt kriterium som består av tre olika delkriterier (A, B och C).Det krävs minst två av delkriterierna är uppfyllda</vt:lpstr>
      <vt:lpstr>Delkriterium B – hereditet:  Förekomst av förstagradssläkting (förälder eller egna barn) som uppfyller diagnoskriterierna för hEDS eller som har en hEDS-diagnos.</vt:lpstr>
      <vt:lpstr>Kriterium 3 – obligatoriskt Uteslutande av differentialdiagnoser (alla 3 alternativ måste vara uteslutna) </vt:lpstr>
      <vt:lpstr>Genetisk diagnostik är inte nödvändig för att utesluta ovanstående diagnoser utan de kan på rimliga grunder bedömas osannolika genom genomgång av anamnes och status. För att underlätta diagnostiken kan man använda sig av ett flödesschema där förekomst eller avsaknad av kriterier leder fram till en bedömning.   Om patienten har bedömts på grund av misstanke om hEDS men inte uppfyller kriterierna för hEDS bör man gå vidare och se om patienten uppfyller kriterierna för HSD </vt:lpstr>
      <vt:lpstr>Diagnoskriterier för HSD – Internationella kriterier 2017 Diagnosen HSD sätts om alla tre kriterierna är uppfyllda</vt:lpstr>
      <vt:lpstr>Kriterium 2 – obligatoriskt:  Muskuloskeletala manifestationer i den eller de hypermobila lederna med minst ett av följande alternativ</vt:lpstr>
      <vt:lpstr>Kriterium 3 – obligatoriskt </vt:lpstr>
      <vt:lpstr>Hepermobilitetsspektrum</vt:lpstr>
      <vt:lpstr>Ovanliga typer av EDS</vt:lpstr>
      <vt:lpstr>PowerPoint-presentation</vt:lpstr>
      <vt:lpstr>Beightonskala 9/9 P &gt; 5p = hypermobilitet  </vt:lpstr>
      <vt:lpstr>Hudpåverkan </vt:lpstr>
      <vt:lpstr>PowerPoint-presentation</vt:lpstr>
      <vt:lpstr>Behandling </vt:lpstr>
      <vt:lpstr>Icke-farmakologisk behandling</vt:lpstr>
      <vt:lpstr>Farmakologisk behandling </vt:lpstr>
      <vt:lpstr>Kirurgisk behandling </vt:lpstr>
      <vt:lpstr>Uppföljning, Arbetsförmåga, Vårdnivå</vt:lpstr>
      <vt:lpstr>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EDS Hypermobilitet </dc:title>
  <dc:creator>Weice, Brua</dc:creator>
  <cp:lastModifiedBy>Brua Weice</cp:lastModifiedBy>
  <cp:revision>73</cp:revision>
  <dcterms:created xsi:type="dcterms:W3CDTF">2022-08-30T08:33:33Z</dcterms:created>
  <dcterms:modified xsi:type="dcterms:W3CDTF">2026-04-28T13:26:25Z</dcterms:modified>
</cp:coreProperties>
</file>