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495" r:id="rId6"/>
    <p:sldId id="260" r:id="rId7"/>
    <p:sldId id="448" r:id="rId8"/>
    <p:sldId id="449" r:id="rId9"/>
    <p:sldId id="450" r:id="rId10"/>
    <p:sldId id="451" r:id="rId11"/>
    <p:sldId id="453" r:id="rId12"/>
    <p:sldId id="331" r:id="rId13"/>
    <p:sldId id="508" r:id="rId14"/>
    <p:sldId id="310" r:id="rId15"/>
    <p:sldId id="311" r:id="rId16"/>
    <p:sldId id="333" r:id="rId17"/>
    <p:sldId id="335" r:id="rId18"/>
    <p:sldId id="336" r:id="rId19"/>
    <p:sldId id="338" r:id="rId20"/>
    <p:sldId id="342" r:id="rId21"/>
    <p:sldId id="343" r:id="rId22"/>
    <p:sldId id="348" r:id="rId23"/>
    <p:sldId id="484" r:id="rId24"/>
    <p:sldId id="509" r:id="rId2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3003"/>
  </p:normalViewPr>
  <p:slideViewPr>
    <p:cSldViewPr snapToGrid="0">
      <p:cViewPr varScale="1">
        <p:scale>
          <a:sx n="28" d="100"/>
          <a:sy n="28" d="100"/>
        </p:scale>
        <p:origin x="4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268B5C-BC22-7444-80CA-66843F26B8A6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7521A-B0ED-4C4A-B76D-FDF54C8E6E0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16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Alla attacker rapporteras inte idag. Vissa attacker skulle kunna gömmas i normalvariation</a:t>
            </a:r>
          </a:p>
          <a:p>
            <a:r>
              <a:rPr lang="sv-SE" dirty="0"/>
              <a:t>Förberedelser till sabotage har redan skett mot sjukhus i Sverige. </a:t>
            </a:r>
          </a:p>
          <a:p>
            <a:r>
              <a:rPr lang="sv-SE" dirty="0"/>
              <a:t>Vid ökad krig i Europa kommer möjligen svenska trupp strida i </a:t>
            </a:r>
            <a:r>
              <a:rPr lang="sv-SE" dirty="0" err="1"/>
              <a:t>ffa</a:t>
            </a:r>
            <a:r>
              <a:rPr lang="sv-SE" dirty="0"/>
              <a:t> Finland.</a:t>
            </a:r>
          </a:p>
          <a:p>
            <a:r>
              <a:rPr lang="sv-SE" dirty="0"/>
              <a:t>Med ökad mängd infekterade sår kommer resistensen snabbt öka i Sverige. Stort problem i Ukraina.</a:t>
            </a:r>
          </a:p>
          <a:p>
            <a:r>
              <a:rPr lang="sv-SE" dirty="0"/>
              <a:t>Vissa produkter tillverkas bara på få ställen. Tex </a:t>
            </a:r>
            <a:r>
              <a:rPr lang="sv-SE" dirty="0" err="1"/>
              <a:t>Tazocin</a:t>
            </a:r>
            <a:r>
              <a:rPr lang="sv-SE" dirty="0"/>
              <a:t> stor del i Kina.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7521A-B0ED-4C4A-B76D-FDF54C8E6E07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3013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7521A-B0ED-4C4A-B76D-FDF54C8E6E07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5089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Gör om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1C262B-1A11-F542-BB51-3B453FD2341F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6501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39F990-D215-8C37-6AB5-BBFC6B7096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C8CED8E-46D2-E74C-C705-C2241257BF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D0A18B-2B17-6B5F-7DF4-3831B2386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4EC2E-EC04-4743-8786-557B88FEFFE2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D6993A-8D61-70B2-E642-75788167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0880B3-4406-6D44-10C9-77DA89463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505-5797-1F43-BDB0-C5818001FA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911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7216EF-39A5-2537-8676-0CD60D9C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618F427-F067-7ADE-B9AD-A74A9AA31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020F4C7-E1F1-FC6B-F6C6-9A1AF584B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4EC2E-EC04-4743-8786-557B88FEFFE2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F0D913-B672-5A60-0450-6E732E443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8F260C4-27A8-9C84-D1C9-EBE230942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505-5797-1F43-BDB0-C5818001FA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8204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7E82206-21FB-861C-2294-F9D8295624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8F1735B-3502-7683-DD8F-F6DE96F7A4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91E84B-B229-A5E1-1FBC-943EF3436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4EC2E-EC04-4743-8786-557B88FEFFE2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97A0ADD-EDDC-A1A8-FADF-007F5F78F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A9093A-4862-FCF0-AC6D-868B1A03D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505-5797-1F43-BDB0-C5818001FA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577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F7CBD2-C965-8522-E635-5B2B9EDDF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007986-5E1D-E4F5-0445-044B8EE42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B631DB-BDF3-5FF6-C467-A6BD55497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4EC2E-EC04-4743-8786-557B88FEFFE2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FFBECB-3E23-4C1B-DC40-A15A8165D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D794DB8-1411-E468-B934-9E9E1D0D6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505-5797-1F43-BDB0-C5818001FA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9894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1CE32-124C-8D37-B50E-01694C05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B8A26DB-2DBF-0BB6-F48C-77A50720D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0052DB0-A58D-0975-0ED8-2D9E7BC81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4EC2E-EC04-4743-8786-557B88FEFFE2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329381-52CC-648E-56FD-A6EE77347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903E8-79AE-4D8E-7827-16B3D5789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505-5797-1F43-BDB0-C5818001FA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3545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B88B65-60EC-2E3A-2CB7-88C96B84F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4A7B96-D725-E45D-8C68-87BB782A3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6DB00FA-7790-14D5-3B02-486FF17FE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2D12A0D-42BF-8A66-F60A-EF31EEE3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4EC2E-EC04-4743-8786-557B88FEFFE2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5155725-E3BF-D74A-4F72-B41C9DBAE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C31119-3BF8-3C8B-B79C-63583E637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505-5797-1F43-BDB0-C5818001FA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4591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2FA054-C491-5CA9-F50D-985F2D91B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D971C5C-C8FA-9CAC-6CD9-BA89FA2BA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2DA8936-8517-21CF-15FF-35521C9DF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593F2F0-427D-3C61-0274-596AFC499C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95D1833-4C61-E48D-47C3-6367086A2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9458D0D-141D-6DB2-9FBE-42DD635E5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4EC2E-EC04-4743-8786-557B88FEFFE2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65C6D8F-9F2D-5E1C-304B-497DA9637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FD396D5-FEA5-DD39-5A38-3630E9088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505-5797-1F43-BDB0-C5818001FA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494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797B9C-4B89-78C5-109E-DE7818DCF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D995B74-45C3-9A9B-8D71-DCC1DAAFB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4EC2E-EC04-4743-8786-557B88FEFFE2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EB0AEDA-5B95-265F-4262-A3F5726C3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4DA42F1-BC84-26CE-56D3-7FCDE5FA1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505-5797-1F43-BDB0-C5818001FA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9559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6A0BE4D-9A5E-8BB4-35FA-5062AC236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4EC2E-EC04-4743-8786-557B88FEFFE2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52076CF-2574-DC6B-8251-4A4032E4F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C293FA-19E9-B8E3-C42F-57A0E04C2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505-5797-1F43-BDB0-C5818001FA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6606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82FED2-33F2-1816-798C-971EF7E43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3EC414-8282-3CA4-F0DA-6C29B59A3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0A37F57-B78E-3151-D5C3-117F62ACB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27A7E83-4BFC-EC8F-E215-AC2EDE809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4EC2E-EC04-4743-8786-557B88FEFFE2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7510AF5-DC78-EF3E-5AE3-8781EEE2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ED1E295-2559-F58D-1B67-4B1285905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505-5797-1F43-BDB0-C5818001FA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098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C183EF-464F-49DE-6967-40E160DB1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C533E13-926A-13BA-19F6-10EC68804A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E005B9C-9442-EAD6-74D6-DC2D94AED3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7CACB67-6B1A-787D-B400-D4709A139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4EC2E-EC04-4743-8786-557B88FEFFE2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107D7F6-D813-C4B8-0006-A6A3D41B4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315FC05-5B28-D348-F06E-011FFD0E5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505-5797-1F43-BDB0-C5818001FA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9673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B7A6D7C-69C6-12F3-D4EB-A45853F83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415D0DC-1B7B-F813-5DAA-5C4F7907A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BC13ADB-890F-FD32-D809-0B60D07228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4EC2E-EC04-4743-8786-557B88FEFFE2}" type="datetimeFigureOut">
              <a:rPr lang="sv-SE" smtClean="0"/>
              <a:t>2025-11-20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98D6FE-470C-1A6A-B47A-D749494356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736C1C4-D0C0-37B7-2496-D30601F77D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4F505-5797-1F43-BDB0-C5818001FA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83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223192-6332-2BC4-6B68-0BD40E0C50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Om kriget kommer..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5FBD194-B6B4-1C66-3357-F91A6720C2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5560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981200" y="274639"/>
            <a:ext cx="8229600" cy="58515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dirty="0"/>
              <a:t>GENERELLA PRINCIPER</a:t>
            </a:r>
          </a:p>
          <a:p>
            <a:endParaRPr lang="sv-SE" sz="1200" dirty="0"/>
          </a:p>
          <a:p>
            <a:pPr>
              <a:buNone/>
            </a:pPr>
            <a:r>
              <a:rPr lang="sv-SE" dirty="0"/>
              <a:t>PRIMÄRT GÖRS </a:t>
            </a:r>
            <a:r>
              <a:rPr lang="sv-SE" u="sng" dirty="0"/>
              <a:t>DEBRIDERING</a:t>
            </a:r>
            <a:r>
              <a:rPr lang="sv-SE" dirty="0"/>
              <a:t> (EXCISION)</a:t>
            </a:r>
          </a:p>
          <a:p>
            <a:r>
              <a:rPr lang="sv-SE" dirty="0"/>
              <a:t>Longitudinell </a:t>
            </a:r>
            <a:r>
              <a:rPr lang="sv-SE" dirty="0" err="1"/>
              <a:t>hudincision</a:t>
            </a:r>
            <a:endParaRPr lang="sv-SE" dirty="0"/>
          </a:p>
          <a:p>
            <a:r>
              <a:rPr lang="sv-SE" dirty="0" err="1"/>
              <a:t>Fasciotomi</a:t>
            </a:r>
            <a:endParaRPr lang="sv-SE" dirty="0"/>
          </a:p>
          <a:p>
            <a:r>
              <a:rPr lang="sv-SE" dirty="0"/>
              <a:t>Excision av all </a:t>
            </a:r>
            <a:r>
              <a:rPr lang="sv-SE" dirty="0" err="1"/>
              <a:t>devitaliserande</a:t>
            </a:r>
            <a:r>
              <a:rPr lang="sv-SE" dirty="0"/>
              <a:t> vävnad</a:t>
            </a:r>
          </a:p>
          <a:p>
            <a:endParaRPr lang="sv-SE" dirty="0"/>
          </a:p>
          <a:p>
            <a:pPr>
              <a:buNone/>
            </a:pPr>
            <a:r>
              <a:rPr lang="sv-SE" u="sng" dirty="0"/>
              <a:t>SÅRET LÄMNAS OSUTURERAT</a:t>
            </a:r>
            <a:r>
              <a:rPr lang="sv-SE" dirty="0"/>
              <a:t> </a:t>
            </a:r>
          </a:p>
          <a:p>
            <a:pPr>
              <a:buNone/>
            </a:pPr>
            <a:r>
              <a:rPr lang="sv-SE" dirty="0"/>
              <a:t>(undantag: ansikte, </a:t>
            </a:r>
            <a:r>
              <a:rPr lang="sv-SE" dirty="0" err="1"/>
              <a:t>skrotum</a:t>
            </a:r>
            <a:r>
              <a:rPr lang="sv-SE" dirty="0"/>
              <a:t>, </a:t>
            </a:r>
            <a:r>
              <a:rPr lang="sv-SE" dirty="0" err="1"/>
              <a:t>dura</a:t>
            </a:r>
            <a:r>
              <a:rPr lang="sv-SE" dirty="0"/>
              <a:t>, </a:t>
            </a:r>
            <a:r>
              <a:rPr lang="sv-SE" dirty="0" err="1"/>
              <a:t>pleura</a:t>
            </a:r>
            <a:r>
              <a:rPr lang="sv-SE" dirty="0"/>
              <a:t>, </a:t>
            </a:r>
            <a:r>
              <a:rPr lang="sv-SE" dirty="0" err="1"/>
              <a:t>peritoneum</a:t>
            </a:r>
            <a:r>
              <a:rPr lang="sv-SE" dirty="0"/>
              <a:t>.)</a:t>
            </a:r>
          </a:p>
          <a:p>
            <a:pPr>
              <a:buNone/>
            </a:pPr>
            <a:r>
              <a:rPr lang="sv-SE" u="sng" dirty="0"/>
              <a:t>FÖRDRÖJD PRIMÄRSUTUR</a:t>
            </a:r>
            <a:r>
              <a:rPr lang="sv-SE" dirty="0"/>
              <a:t> efter 4-7 dagar (</a:t>
            </a:r>
            <a:r>
              <a:rPr lang="sv-SE" dirty="0" err="1"/>
              <a:t>evt</a:t>
            </a:r>
            <a:r>
              <a:rPr lang="sv-SE" dirty="0"/>
              <a:t> hudtransplantation</a:t>
            </a:r>
          </a:p>
        </p:txBody>
      </p:sp>
    </p:spTree>
    <p:extLst>
      <p:ext uri="{BB962C8B-B14F-4D97-AF65-F5344CB8AC3E}">
        <p14:creationId xmlns:p14="http://schemas.microsoft.com/office/powerpoint/2010/main" val="2712368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3" descr="Krigskir009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719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303464" y="1425388"/>
            <a:ext cx="7583487" cy="42089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v-SE" u="sng" dirty="0"/>
              <a:t>HUD</a:t>
            </a:r>
            <a:br>
              <a:rPr lang="sv-SE" dirty="0"/>
            </a:br>
            <a:endParaRPr lang="sv-SE" dirty="0"/>
          </a:p>
          <a:p>
            <a:r>
              <a:rPr lang="sv-SE" dirty="0"/>
              <a:t>SPARSAM </a:t>
            </a:r>
            <a:r>
              <a:rPr lang="sv-SE" u="sng" dirty="0"/>
              <a:t>EXCISION</a:t>
            </a:r>
            <a:r>
              <a:rPr lang="sv-SE" dirty="0"/>
              <a:t> (2-3 mm)</a:t>
            </a:r>
          </a:p>
          <a:p>
            <a:r>
              <a:rPr lang="sv-SE" dirty="0"/>
              <a:t>FRIKOSTIG </a:t>
            </a:r>
            <a:r>
              <a:rPr lang="sv-SE" u="sng" dirty="0"/>
              <a:t>INCISION</a:t>
            </a:r>
          </a:p>
          <a:p>
            <a:r>
              <a:rPr lang="sv-SE" dirty="0"/>
              <a:t>INCISIONEN I LÄNGSDSRIKTNINGEN (utom över leder)</a:t>
            </a:r>
          </a:p>
          <a:p>
            <a:r>
              <a:rPr lang="sv-SE" dirty="0"/>
              <a:t>GÖR DEBRIDERINGEN FRÅN BÅDE IN- OCH UTGÅNGSÖPPNINGEN!</a:t>
            </a:r>
            <a:br>
              <a:rPr lang="sv-SE" dirty="0"/>
            </a:br>
            <a:endParaRPr lang="sv-S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303464" y="1425388"/>
            <a:ext cx="7583487" cy="42089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v-SE" u="sng" dirty="0"/>
              <a:t>HUD</a:t>
            </a:r>
            <a:br>
              <a:rPr lang="sv-SE" dirty="0"/>
            </a:br>
            <a:endParaRPr lang="sv-SE" dirty="0"/>
          </a:p>
          <a:p>
            <a:r>
              <a:rPr lang="sv-SE" dirty="0"/>
              <a:t>SPARSAM </a:t>
            </a:r>
            <a:r>
              <a:rPr lang="sv-SE" u="sng" dirty="0"/>
              <a:t>EXCISION</a:t>
            </a:r>
            <a:r>
              <a:rPr lang="sv-SE" dirty="0"/>
              <a:t> (2-3 mm)</a:t>
            </a:r>
          </a:p>
          <a:p>
            <a:r>
              <a:rPr lang="sv-SE" dirty="0"/>
              <a:t>FRIKOSTIG </a:t>
            </a:r>
            <a:r>
              <a:rPr lang="sv-SE" u="sng" dirty="0"/>
              <a:t>INCISION</a:t>
            </a:r>
          </a:p>
          <a:p>
            <a:r>
              <a:rPr lang="sv-SE" dirty="0"/>
              <a:t>INCISIONEN I LÄNGSDSRIKTNINGEN (utom över leder)</a:t>
            </a:r>
          </a:p>
          <a:p>
            <a:r>
              <a:rPr lang="sv-SE" dirty="0"/>
              <a:t>GÖR DEBRIDERINGEN FRÅN BÅDE IN- OCH UTGÅNGSÖPPNINGEN!</a:t>
            </a:r>
            <a:br>
              <a:rPr lang="sv-SE" dirty="0"/>
            </a:br>
            <a:endParaRPr lang="sv-S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3" descr="Krigskir015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94001"/>
            <a:ext cx="9140018" cy="609334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3" descr="Krigskir0159.jpg"/>
          <p:cNvPicPr>
            <a:picLocks noChangeAspect="1"/>
          </p:cNvPicPr>
          <p:nvPr/>
        </p:nvPicPr>
        <p:blipFill>
          <a:blip r:embed="rId2"/>
          <a:srcRect t="5032" b="1765"/>
          <a:stretch>
            <a:fillRect/>
          </a:stretch>
        </p:blipFill>
        <p:spPr>
          <a:xfrm>
            <a:off x="1524000" y="668422"/>
            <a:ext cx="9143998" cy="568157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v-SE" u="sng" dirty="0"/>
              <a:t>FASCIA</a:t>
            </a:r>
          </a:p>
          <a:p>
            <a:pPr>
              <a:buNone/>
            </a:pPr>
            <a:endParaRPr lang="sv-SE" dirty="0"/>
          </a:p>
          <a:p>
            <a:r>
              <a:rPr lang="sv-SE" dirty="0"/>
              <a:t>SPARSAM </a:t>
            </a:r>
            <a:r>
              <a:rPr lang="sv-SE" u="sng" dirty="0"/>
              <a:t>EXCISION</a:t>
            </a:r>
          </a:p>
          <a:p>
            <a:r>
              <a:rPr lang="sv-SE" dirty="0"/>
              <a:t>FRIKOSTIG </a:t>
            </a:r>
            <a:r>
              <a:rPr lang="sv-SE" u="sng" dirty="0"/>
              <a:t>INCISION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3" descr="Krigskir016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41158"/>
            <a:ext cx="9164052" cy="610936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2303464" y="836051"/>
            <a:ext cx="7583487" cy="42089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v-SE" u="sng" dirty="0"/>
              <a:t>MUSKEL</a:t>
            </a:r>
          </a:p>
          <a:p>
            <a:pPr>
              <a:buNone/>
            </a:pPr>
            <a:endParaRPr lang="sv-SE" dirty="0"/>
          </a:p>
          <a:p>
            <a:pPr>
              <a:buNone/>
            </a:pPr>
            <a:r>
              <a:rPr lang="sv-SE" dirty="0"/>
              <a:t>TECKEN PÅ MUSKELVIABILITET = ”4 K”</a:t>
            </a:r>
          </a:p>
          <a:p>
            <a:pPr>
              <a:buNone/>
            </a:pPr>
            <a:endParaRPr lang="sv-SE" dirty="0"/>
          </a:p>
          <a:p>
            <a:pPr>
              <a:buNone/>
            </a:pPr>
            <a:r>
              <a:rPr lang="sv-SE" dirty="0"/>
              <a:t>NORMAL</a:t>
            </a:r>
          </a:p>
          <a:p>
            <a:pPr lvl="1">
              <a:buFont typeface="Arial"/>
              <a:buChar char="•"/>
            </a:pPr>
            <a:r>
              <a:rPr lang="sv-SE" sz="2800" dirty="0"/>
              <a:t>KULÖR</a:t>
            </a:r>
          </a:p>
          <a:p>
            <a:pPr lvl="1">
              <a:buFont typeface="Arial"/>
              <a:buChar char="•"/>
            </a:pPr>
            <a:r>
              <a:rPr lang="sv-SE" sz="2800" dirty="0"/>
              <a:t>KONSISTENS</a:t>
            </a:r>
          </a:p>
          <a:p>
            <a:pPr lvl="1">
              <a:buFont typeface="Arial"/>
              <a:buChar char="•"/>
            </a:pPr>
            <a:r>
              <a:rPr lang="sv-SE" sz="2800" dirty="0"/>
              <a:t>KONTRAKTIBILITET</a:t>
            </a:r>
          </a:p>
          <a:p>
            <a:pPr lvl="1">
              <a:buFont typeface="Arial"/>
              <a:buChar char="•"/>
            </a:pPr>
            <a:r>
              <a:rPr lang="sv-SE" sz="2800" dirty="0"/>
              <a:t>KAPILLÄR BLÖDNING</a:t>
            </a:r>
          </a:p>
          <a:p>
            <a:pPr lvl="1">
              <a:buNone/>
            </a:pPr>
            <a:endParaRPr lang="sv-SE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v-SE" u="sng" dirty="0"/>
              <a:t>FRÄMMANDE MATRIAL</a:t>
            </a:r>
            <a:endParaRPr lang="sv-SE" dirty="0"/>
          </a:p>
          <a:p>
            <a:pPr>
              <a:buNone/>
            </a:pPr>
            <a:endParaRPr lang="sv-SE" u="sng" dirty="0"/>
          </a:p>
          <a:p>
            <a:pPr>
              <a:buNone/>
            </a:pPr>
            <a:r>
              <a:rPr lang="sv-SE" dirty="0"/>
              <a:t>ALLT </a:t>
            </a:r>
            <a:r>
              <a:rPr lang="sv-SE" u="sng" dirty="0"/>
              <a:t>ORGANISKT</a:t>
            </a:r>
            <a:r>
              <a:rPr lang="sv-SE" dirty="0"/>
              <a:t> material måste </a:t>
            </a:r>
            <a:r>
              <a:rPr lang="sv-SE" u="sng" dirty="0"/>
              <a:t>avlägsnas</a:t>
            </a:r>
          </a:p>
          <a:p>
            <a:pPr>
              <a:buNone/>
            </a:pPr>
            <a:r>
              <a:rPr lang="sv-SE" dirty="0"/>
              <a:t>(SPOLA rikligt under hela ingreppet)</a:t>
            </a:r>
          </a:p>
          <a:p>
            <a:pPr>
              <a:buNone/>
            </a:pPr>
            <a:r>
              <a:rPr lang="sv-SE" u="sng" dirty="0"/>
              <a:t>OORGANISKT</a:t>
            </a:r>
            <a:r>
              <a:rPr lang="sv-SE" dirty="0"/>
              <a:t> material kan däremot </a:t>
            </a:r>
            <a:r>
              <a:rPr lang="sv-SE" u="sng" dirty="0"/>
              <a:t>lämnas</a:t>
            </a:r>
            <a:r>
              <a:rPr lang="sv-SE" dirty="0"/>
              <a:t> om det är svåråtkomligt.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443C2E-4204-EBEC-1E2B-AA52B2D6E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Gråzon redan idag.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E839D6-AE8B-2006-AB7D-85DC4FF3E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Ej troligt med invasion och front på Sveriges fastland.</a:t>
            </a:r>
          </a:p>
        </p:txBody>
      </p:sp>
    </p:spTree>
    <p:extLst>
      <p:ext uri="{BB962C8B-B14F-4D97-AF65-F5344CB8AC3E}">
        <p14:creationId xmlns:p14="http://schemas.microsoft.com/office/powerpoint/2010/main" val="13588974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sz="280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v-SE" u="sng" dirty="0"/>
              <a:t>SKELETT:</a:t>
            </a:r>
          </a:p>
          <a:p>
            <a:pPr>
              <a:buNone/>
            </a:pPr>
            <a:r>
              <a:rPr lang="sv-SE" dirty="0"/>
              <a:t>SMÅ FRAGMENT</a:t>
            </a:r>
          </a:p>
          <a:p>
            <a:pPr lvl="1">
              <a:buNone/>
            </a:pPr>
            <a:r>
              <a:rPr lang="sv-SE" sz="2800" u="sng" dirty="0"/>
              <a:t>utan</a:t>
            </a:r>
            <a:r>
              <a:rPr lang="sv-SE" sz="2800" dirty="0"/>
              <a:t> </a:t>
            </a:r>
            <a:r>
              <a:rPr lang="sv-SE" sz="2800" dirty="0" err="1"/>
              <a:t>periostförankring</a:t>
            </a:r>
            <a:r>
              <a:rPr lang="sv-SE" sz="2800" dirty="0"/>
              <a:t> AVLÄGSNAS.</a:t>
            </a:r>
          </a:p>
          <a:p>
            <a:pPr lvl="1">
              <a:buNone/>
            </a:pPr>
            <a:r>
              <a:rPr lang="sv-SE" sz="2800" u="sng" dirty="0"/>
              <a:t>med</a:t>
            </a:r>
            <a:r>
              <a:rPr lang="sv-SE" sz="2800" dirty="0"/>
              <a:t> </a:t>
            </a:r>
            <a:r>
              <a:rPr lang="sv-SE" sz="2800" dirty="0" err="1"/>
              <a:t>periostförankring</a:t>
            </a:r>
            <a:r>
              <a:rPr lang="sv-SE" sz="2800" dirty="0"/>
              <a:t> SPARAS.</a:t>
            </a:r>
          </a:p>
          <a:p>
            <a:pPr>
              <a:buNone/>
            </a:pPr>
            <a:r>
              <a:rPr lang="sv-SE" dirty="0"/>
              <a:t>ALLA STORA FRAGMENT </a:t>
            </a:r>
            <a:r>
              <a:rPr lang="sv-SE" u="sng" dirty="0"/>
              <a:t>SPARAS</a:t>
            </a:r>
            <a:r>
              <a:rPr lang="sv-SE" dirty="0"/>
              <a:t> (</a:t>
            </a:r>
            <a:r>
              <a:rPr lang="sv-SE" dirty="0" err="1"/>
              <a:t>evt</a:t>
            </a:r>
            <a:r>
              <a:rPr lang="sv-SE" dirty="0"/>
              <a:t> efter renspolning)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3" descr="Krigskir017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8" y="441158"/>
            <a:ext cx="9144002" cy="6096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303464" y="541592"/>
            <a:ext cx="7583487" cy="610106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v-SE" u="sng" dirty="0"/>
              <a:t>FÖRBANDSLÄGGNING:</a:t>
            </a:r>
            <a:endParaRPr lang="sv-SE" dirty="0"/>
          </a:p>
          <a:p>
            <a:pPr>
              <a:buNone/>
            </a:pPr>
            <a:r>
              <a:rPr lang="sv-SE" dirty="0"/>
              <a:t>LUCKERT</a:t>
            </a:r>
          </a:p>
          <a:p>
            <a:pPr>
              <a:buNone/>
            </a:pPr>
            <a:r>
              <a:rPr lang="sv-SE" dirty="0"/>
              <a:t>TÄCK men PACKA EJ såret</a:t>
            </a:r>
          </a:p>
          <a:p>
            <a:pPr>
              <a:buNone/>
            </a:pPr>
            <a:r>
              <a:rPr lang="sv-SE" dirty="0"/>
              <a:t>OBS!</a:t>
            </a:r>
          </a:p>
          <a:p>
            <a:pPr>
              <a:buNone/>
            </a:pPr>
            <a:r>
              <a:rPr lang="sv-SE" dirty="0"/>
              <a:t>FÖRBANDSBYTEN ENDAST VID TECKEN TILL INFEKTION.</a:t>
            </a:r>
          </a:p>
          <a:p>
            <a:pPr>
              <a:buNone/>
            </a:pPr>
            <a:r>
              <a:rPr lang="sv-SE" dirty="0"/>
              <a:t>(onormal </a:t>
            </a:r>
            <a:r>
              <a:rPr lang="sv-SE" dirty="0" err="1"/>
              <a:t>tempstegring</a:t>
            </a:r>
            <a:r>
              <a:rPr lang="sv-SE" dirty="0"/>
              <a:t>, ömhet, för illaluktande)</a:t>
            </a:r>
          </a:p>
          <a:p>
            <a:pPr>
              <a:buNone/>
            </a:pPr>
            <a:r>
              <a:rPr lang="sv-SE" dirty="0"/>
              <a:t>CIRKULÄRA GIPSAT SKALL </a:t>
            </a:r>
            <a:r>
              <a:rPr lang="sv-SE" u="sng" dirty="0"/>
              <a:t>ALLTID KLIPPAS UPP</a:t>
            </a:r>
          </a:p>
          <a:p>
            <a:pPr>
              <a:buNone/>
            </a:pPr>
            <a:endParaRPr lang="sv-SE" dirty="0"/>
          </a:p>
          <a:p>
            <a:pPr>
              <a:buNone/>
            </a:pPr>
            <a:endParaRPr lang="sv-SE" dirty="0"/>
          </a:p>
          <a:p>
            <a:pPr>
              <a:buNone/>
            </a:pPr>
            <a:endParaRPr lang="sv-SE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284BC4-1118-769A-01F3-5E667A57E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Vanliga misstag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D0013A-35A5-600B-5D55-4826D42F4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Missad skada (kolla </a:t>
            </a:r>
            <a:r>
              <a:rPr lang="sv-SE" dirty="0" err="1"/>
              <a:t>perineum</a:t>
            </a:r>
            <a:r>
              <a:rPr lang="sv-SE" dirty="0"/>
              <a:t>, </a:t>
            </a:r>
            <a:r>
              <a:rPr lang="sv-SE" dirty="0" err="1"/>
              <a:t>rectum</a:t>
            </a:r>
            <a:r>
              <a:rPr lang="sv-SE" dirty="0"/>
              <a:t>, hårbotten, mun och </a:t>
            </a:r>
            <a:r>
              <a:rPr lang="sv-SE" dirty="0" err="1"/>
              <a:t>nasopharynx</a:t>
            </a:r>
            <a:r>
              <a:rPr lang="sv-SE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För liten </a:t>
            </a:r>
            <a:r>
              <a:rPr lang="sv-SE" dirty="0" err="1"/>
              <a:t>incision</a:t>
            </a: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 err="1"/>
              <a:t>Incision</a:t>
            </a:r>
            <a:r>
              <a:rPr lang="sv-SE" dirty="0"/>
              <a:t> i fel riktning.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err="1"/>
              <a:t>Debridering</a:t>
            </a:r>
            <a:r>
              <a:rPr lang="sv-SE" dirty="0"/>
              <a:t> från bara ett håll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Excision av </a:t>
            </a:r>
          </a:p>
          <a:p>
            <a:pPr lvl="1"/>
            <a:r>
              <a:rPr lang="sv-SE" sz="2800" dirty="0"/>
              <a:t>för mycket hud </a:t>
            </a:r>
          </a:p>
          <a:p>
            <a:pPr lvl="1"/>
            <a:r>
              <a:rPr lang="sv-SE" sz="2800" dirty="0"/>
              <a:t>för lite muskel</a:t>
            </a:r>
          </a:p>
        </p:txBody>
      </p:sp>
    </p:spTree>
    <p:extLst>
      <p:ext uri="{BB962C8B-B14F-4D97-AF65-F5344CB8AC3E}">
        <p14:creationId xmlns:p14="http://schemas.microsoft.com/office/powerpoint/2010/main" val="42731476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885341-BE20-288B-111D-3B2263E57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Effektivisera </a:t>
            </a:r>
            <a:r>
              <a:rPr lang="sv-SE" dirty="0" err="1"/>
              <a:t>admin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6D0509-66CD-9DE9-CA6B-2A582ACEF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7050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2F772C-0C49-E1E7-4E90-4647D72A6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Tänkbart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7BEA08-72A2-485E-45B0-F1E7308FE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Sabotage och oklara attacker i Sverige</a:t>
            </a:r>
          </a:p>
          <a:p>
            <a:r>
              <a:rPr lang="sv-SE" dirty="0"/>
              <a:t>Sjukvården ej skyddad/fredad</a:t>
            </a:r>
          </a:p>
          <a:p>
            <a:r>
              <a:rPr lang="sv-SE" dirty="0"/>
              <a:t>Skadade från andra länder</a:t>
            </a:r>
          </a:p>
          <a:p>
            <a:r>
              <a:rPr lang="sv-SE" dirty="0"/>
              <a:t>Ökad av antibiotikaresistenta bakterier.</a:t>
            </a:r>
          </a:p>
          <a:p>
            <a:r>
              <a:rPr lang="sv-SE" dirty="0"/>
              <a:t>Brist på vissa sjukvårdsprodukter</a:t>
            </a:r>
          </a:p>
        </p:txBody>
      </p:sp>
    </p:spTree>
    <p:extLst>
      <p:ext uri="{BB962C8B-B14F-4D97-AF65-F5344CB8AC3E}">
        <p14:creationId xmlns:p14="http://schemas.microsoft.com/office/powerpoint/2010/main" val="3038988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14D82E-44FB-3126-9C32-8814D3592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Omställning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FCF2CA-4F30-BC25-CF72-3484C873A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Inte så mycket som man tror. </a:t>
            </a:r>
          </a:p>
          <a:p>
            <a:r>
              <a:rPr lang="sv-SE" dirty="0"/>
              <a:t>Ingen militär resurs att räkna med.</a:t>
            </a:r>
          </a:p>
          <a:p>
            <a:r>
              <a:rPr lang="sv-SE" dirty="0"/>
              <a:t>Bäst att man gör det man är bra på. </a:t>
            </a:r>
          </a:p>
          <a:p>
            <a:r>
              <a:rPr lang="sv-SE" dirty="0"/>
              <a:t>Viktigt att vanlig sjukvård fungerar</a:t>
            </a:r>
          </a:p>
          <a:p>
            <a:r>
              <a:rPr lang="sv-SE" dirty="0"/>
              <a:t>Mängden sårskador kommer öka.</a:t>
            </a:r>
          </a:p>
          <a:p>
            <a:r>
              <a:rPr lang="sv-SE" dirty="0"/>
              <a:t>Troligen brist på plats.</a:t>
            </a:r>
          </a:p>
          <a:p>
            <a:r>
              <a:rPr lang="sv-SE" dirty="0"/>
              <a:t>Sjukvård, skola och förskola under jord.</a:t>
            </a:r>
          </a:p>
          <a:p>
            <a:r>
              <a:rPr lang="sv-SE" dirty="0"/>
              <a:t>Alternativa vårdutrymmen</a:t>
            </a:r>
          </a:p>
        </p:txBody>
      </p:sp>
    </p:spTree>
    <p:extLst>
      <p:ext uri="{BB962C8B-B14F-4D97-AF65-F5344CB8AC3E}">
        <p14:creationId xmlns:p14="http://schemas.microsoft.com/office/powerpoint/2010/main" val="2949361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C267CB-CFED-1346-AAA4-FC7EFE645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74E5ADA1-F70F-6349-8FEA-78B63167769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2758" y="104028"/>
          <a:ext cx="11666483" cy="66499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3952">
                  <a:extLst>
                    <a:ext uri="{9D8B030D-6E8A-4147-A177-3AD203B41FA5}">
                      <a16:colId xmlns:a16="http://schemas.microsoft.com/office/drawing/2014/main" val="3627498017"/>
                    </a:ext>
                  </a:extLst>
                </a:gridCol>
                <a:gridCol w="1460574">
                  <a:extLst>
                    <a:ext uri="{9D8B030D-6E8A-4147-A177-3AD203B41FA5}">
                      <a16:colId xmlns:a16="http://schemas.microsoft.com/office/drawing/2014/main" val="1724088388"/>
                    </a:ext>
                  </a:extLst>
                </a:gridCol>
                <a:gridCol w="2018851">
                  <a:extLst>
                    <a:ext uri="{9D8B030D-6E8A-4147-A177-3AD203B41FA5}">
                      <a16:colId xmlns:a16="http://schemas.microsoft.com/office/drawing/2014/main" val="3555539669"/>
                    </a:ext>
                  </a:extLst>
                </a:gridCol>
                <a:gridCol w="2018851">
                  <a:extLst>
                    <a:ext uri="{9D8B030D-6E8A-4147-A177-3AD203B41FA5}">
                      <a16:colId xmlns:a16="http://schemas.microsoft.com/office/drawing/2014/main" val="1360084702"/>
                    </a:ext>
                  </a:extLst>
                </a:gridCol>
                <a:gridCol w="1774416">
                  <a:extLst>
                    <a:ext uri="{9D8B030D-6E8A-4147-A177-3AD203B41FA5}">
                      <a16:colId xmlns:a16="http://schemas.microsoft.com/office/drawing/2014/main" val="1377033410"/>
                    </a:ext>
                  </a:extLst>
                </a:gridCol>
                <a:gridCol w="1738203">
                  <a:extLst>
                    <a:ext uri="{9D8B030D-6E8A-4147-A177-3AD203B41FA5}">
                      <a16:colId xmlns:a16="http://schemas.microsoft.com/office/drawing/2014/main" val="1403515042"/>
                    </a:ext>
                  </a:extLst>
                </a:gridCol>
                <a:gridCol w="1641636">
                  <a:extLst>
                    <a:ext uri="{9D8B030D-6E8A-4147-A177-3AD203B41FA5}">
                      <a16:colId xmlns:a16="http://schemas.microsoft.com/office/drawing/2014/main" val="4103117403"/>
                    </a:ext>
                  </a:extLst>
                </a:gridCol>
              </a:tblGrid>
              <a:tr h="174951">
                <a:tc>
                  <a:txBody>
                    <a:bodyPr/>
                    <a:lstStyle/>
                    <a:p>
                      <a:pPr algn="l" fontAlgn="t"/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1" u="none" strike="noStrike" dirty="0">
                          <a:effectLst/>
                        </a:rPr>
                        <a:t>Akutsjukhus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1" u="none" strike="noStrike" dirty="0">
                          <a:effectLst/>
                        </a:rPr>
                        <a:t>Förstärkt akutsjukhus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1" u="none" strike="noStrike" dirty="0">
                          <a:effectLst/>
                        </a:rPr>
                        <a:t>Förstärkt sjukhus/VC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1" u="none" strike="noStrike" dirty="0">
                          <a:effectLst/>
                        </a:rPr>
                        <a:t>Transport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1" u="none" strike="noStrike" dirty="0">
                          <a:effectLst/>
                        </a:rPr>
                        <a:t>Kirurgigrupp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1" u="none" strike="noStrike" dirty="0">
                          <a:effectLst/>
                        </a:rPr>
                        <a:t>Akutsjukvård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extLst>
                  <a:ext uri="{0D108BD9-81ED-4DB2-BD59-A6C34878D82A}">
                    <a16:rowId xmlns:a16="http://schemas.microsoft.com/office/drawing/2014/main" val="2030001572"/>
                  </a:ext>
                </a:extLst>
              </a:tr>
              <a:tr h="736184"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1" u="none" strike="noStrike" dirty="0">
                          <a:effectLst/>
                        </a:rPr>
                        <a:t>Var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Fungerande sjukhus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Fungerande sjukhus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Mindre sjukhus, VC, veterinärstation eller </a:t>
                      </a:r>
                      <a:r>
                        <a:rPr lang="sv-SE" sz="1100" u="none" strike="noStrike" dirty="0" err="1">
                          <a:effectLst/>
                        </a:rPr>
                        <a:t>motsv</a:t>
                      </a:r>
                      <a:r>
                        <a:rPr lang="sv-SE" sz="1100" u="none" strike="noStrike" dirty="0">
                          <a:effectLst/>
                        </a:rPr>
                        <a:t> utan normal akutkirurgisk verksamhet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Ambulans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Helikopter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Flyg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Frontnära i fast byggnad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Frontnära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extLst>
                  <a:ext uri="{0D108BD9-81ED-4DB2-BD59-A6C34878D82A}">
                    <a16:rowId xmlns:a16="http://schemas.microsoft.com/office/drawing/2014/main" val="3461628634"/>
                  </a:ext>
                </a:extLst>
              </a:tr>
              <a:tr h="759930"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1" u="none" strike="noStrike" dirty="0">
                          <a:effectLst/>
                        </a:rPr>
                        <a:t>Nivå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Kunskapsmässigt hög nivå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Resursmässigt hög till osäker nivå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Resursmässigt hög till osäker nivå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Resursmässigt mellan till osäker nivå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 err="1">
                          <a:effectLst/>
                        </a:rPr>
                        <a:t>IVAutrustad</a:t>
                      </a:r>
                      <a:r>
                        <a:rPr lang="sv-SE" sz="1100" u="none" strike="noStrike" dirty="0">
                          <a:effectLst/>
                        </a:rPr>
                        <a:t> </a:t>
                      </a:r>
                      <a:r>
                        <a:rPr lang="sv-SE" sz="1100" u="none" strike="noStrike" dirty="0" err="1">
                          <a:effectLst/>
                        </a:rPr>
                        <a:t>MediVac</a:t>
                      </a:r>
                      <a:r>
                        <a:rPr lang="sv-SE" sz="1100" u="none" strike="noStrike" dirty="0">
                          <a:effectLst/>
                        </a:rPr>
                        <a:t> till </a:t>
                      </a:r>
                      <a:r>
                        <a:rPr lang="sv-SE" sz="1100" u="none" strike="noStrike" dirty="0" err="1">
                          <a:effectLst/>
                        </a:rPr>
                        <a:t>CaseVac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Resursmässigt hög till låg nivå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Kunskapsmässigt hög nivå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Resursmässigt begränsad nivå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Triagekunskap hög nivå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Resursmässigt låg nivå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Sårkunskap hög nivå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Triagekunskap hög nivå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extLst>
                  <a:ext uri="{0D108BD9-81ED-4DB2-BD59-A6C34878D82A}">
                    <a16:rowId xmlns:a16="http://schemas.microsoft.com/office/drawing/2014/main" val="1838524948"/>
                  </a:ext>
                </a:extLst>
              </a:tr>
              <a:tr h="914480"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1" u="none" strike="noStrike">
                          <a:effectLst/>
                        </a:rPr>
                        <a:t>Aktivitet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Normal sjukvård när resurser tillåter</a:t>
                      </a:r>
                    </a:p>
                    <a:p>
                      <a:pPr algn="l" fontAlgn="t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Intensivvård</a:t>
                      </a: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Normal sjukvård när resurser tillåter.</a:t>
                      </a:r>
                    </a:p>
                    <a:p>
                      <a:pPr algn="l" fontAlgn="t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Begränsad intensivvård</a:t>
                      </a: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Sår/skadehantering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Triage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Preoperativ optimering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Lättare operationer</a:t>
                      </a:r>
                    </a:p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Livräddande kirurgi/ortopedi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Sår/skadehantering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 err="1">
                          <a:effectLst/>
                        </a:rPr>
                        <a:t>Sedering</a:t>
                      </a:r>
                      <a:r>
                        <a:rPr lang="sv-SE" sz="1100" u="none" strike="noStrike" dirty="0">
                          <a:effectLst/>
                        </a:rPr>
                        <a:t>-/</a:t>
                      </a:r>
                      <a:r>
                        <a:rPr lang="sv-SE" sz="1100" u="none" strike="noStrike" dirty="0" err="1">
                          <a:effectLst/>
                        </a:rPr>
                        <a:t>Sövningskapasitet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Sår/skadehantering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Triage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extLst>
                  <a:ext uri="{0D108BD9-81ED-4DB2-BD59-A6C34878D82A}">
                    <a16:rowId xmlns:a16="http://schemas.microsoft.com/office/drawing/2014/main" val="3536857802"/>
                  </a:ext>
                </a:extLst>
              </a:tr>
              <a:tr h="1241575"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1" u="none" strike="noStrike">
                          <a:effectLst/>
                        </a:rPr>
                        <a:t>Syfte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Livräddande sjukvård</a:t>
                      </a:r>
                    </a:p>
                    <a:p>
                      <a:pPr algn="l" fontAlgn="t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Samhällsstöttande sjukvård</a:t>
                      </a: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Livräddande sjukvård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Avlasta akutsjukhusen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Avlasta akutsjukhusen </a:t>
                      </a:r>
                      <a:r>
                        <a:rPr lang="sv-SE" sz="1100" u="none" strike="noStrike" dirty="0" err="1">
                          <a:effectLst/>
                        </a:rPr>
                        <a:t>ffa</a:t>
                      </a:r>
                      <a:r>
                        <a:rPr lang="sv-SE" sz="1100" u="none" strike="noStrike" dirty="0">
                          <a:effectLst/>
                        </a:rPr>
                        <a:t> akutmottagningen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Transportera/optimera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Livräddande kirurgi/ortopedi om resurser finns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Begränsas av utrustning och avtransport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Tillåta fördröjd transport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Minska sårinfektion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Återgå till strid 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Tillåta fördröjd transport av lindrigt skadade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Minska sårinfektion</a:t>
                      </a:r>
                      <a:br>
                        <a:rPr lang="sv-SE" sz="1100" u="none" strike="noStrike">
                          <a:effectLst/>
                        </a:rPr>
                      </a:b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extLst>
                  <a:ext uri="{0D108BD9-81ED-4DB2-BD59-A6C34878D82A}">
                    <a16:rowId xmlns:a16="http://schemas.microsoft.com/office/drawing/2014/main" val="3832588447"/>
                  </a:ext>
                </a:extLst>
              </a:tr>
              <a:tr h="1757343"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1" u="none" strike="noStrike" dirty="0">
                          <a:effectLst/>
                        </a:rPr>
                        <a:t>Specialiteter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Alla specialiteter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+- Kärlkirugi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+- Neurokirurg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+- Thoraxkirurg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Förstärkt med: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Kirurgiteam,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Ortopediteam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Barnläkare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Infektionsläkare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Intensivvårdsteam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Mobilt kirurgiteam: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Kirurg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Kirurg/Ortoped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Anestesiläkare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Anestesisköterska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Operationssköterska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Akutsköterska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Anestesiläkare (luft eller sjukhusnära)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 Anestesisköterska (luft eller sjukhusnära)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 Ambulanssköterska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Mobilt kirurgiteam:</a:t>
                      </a:r>
                    </a:p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Varierande efter taktik och förband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Kirurg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Kirurg/Ortoped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Anestesiläkare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Anestesisköterska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(Operationssköterska)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Akutsköterska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Kirurg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Ortoped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(Akutläkare)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Sjuksköterska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Sjukvårdare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extLst>
                  <a:ext uri="{0D108BD9-81ED-4DB2-BD59-A6C34878D82A}">
                    <a16:rowId xmlns:a16="http://schemas.microsoft.com/office/drawing/2014/main" val="2439984053"/>
                  </a:ext>
                </a:extLst>
              </a:tr>
              <a:tr h="1065480"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b="1" u="none" strike="noStrike" dirty="0">
                          <a:effectLst/>
                        </a:rPr>
                        <a:t>Begränsningar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Kräver fungerande sjukhus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Resurskrävande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Ej flyttbart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>
                          <a:effectLst/>
                        </a:rPr>
                        <a:t>Kräver fungerande sjukhus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Resurskrävande</a:t>
                      </a:r>
                      <a:br>
                        <a:rPr lang="sv-SE" sz="1100" u="none" strike="noStrike">
                          <a:effectLst/>
                        </a:rPr>
                      </a:br>
                      <a:r>
                        <a:rPr lang="sv-SE" sz="1100" u="none" strike="noStrike">
                          <a:effectLst/>
                        </a:rPr>
                        <a:t>Ej flyttbart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Begränsade resurser och möjligheter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Varierande resurser (</a:t>
                      </a:r>
                      <a:r>
                        <a:rPr lang="sv-SE" sz="1100" u="none" strike="noStrike" dirty="0" err="1">
                          <a:effectLst/>
                        </a:rPr>
                        <a:t>sterilisering,röntgen</a:t>
                      </a:r>
                      <a:r>
                        <a:rPr lang="sv-SE" sz="1100" u="none" strike="noStrike" dirty="0">
                          <a:effectLst/>
                        </a:rPr>
                        <a:t> mm)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Viss möjlighet att byta lokal i större städer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Kräver luftherravälde eller korta avstånd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Stor hotbild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Begränsade resurser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Begränsade transporter/postoperativ vård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100" u="none" strike="noStrike" dirty="0">
                          <a:effectLst/>
                        </a:rPr>
                        <a:t>Stor hotbild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Begränsade resurser</a:t>
                      </a:r>
                      <a:br>
                        <a:rPr lang="sv-SE" sz="1100" u="none" strike="noStrike" dirty="0">
                          <a:effectLst/>
                        </a:rPr>
                      </a:br>
                      <a:r>
                        <a:rPr lang="sv-SE" sz="1100" u="none" strike="noStrike" dirty="0">
                          <a:effectLst/>
                        </a:rPr>
                        <a:t>Begränsade transporter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66" marR="6166" marT="6166" marB="0"/>
                </a:tc>
                <a:extLst>
                  <a:ext uri="{0D108BD9-81ED-4DB2-BD59-A6C34878D82A}">
                    <a16:rowId xmlns:a16="http://schemas.microsoft.com/office/drawing/2014/main" val="511207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011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89F1CE-06E3-98A4-5134-2679FEEE8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Krigskirurgiska principer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C7F2FC-20DD-CFAC-C388-C737F208C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7470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INSTANCES OF WAR SURGERY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FÖRSTA HJÄLPEN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INITAL KIRURGI = DEBRIDERING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REPARANDE KIRURGI = FÖRDRÖJD PRIMÄR SLUTNING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REKONSTRUKTIV KIRURGI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REHABILITERING</a:t>
            </a:r>
          </a:p>
        </p:txBody>
      </p:sp>
    </p:spTree>
    <p:extLst>
      <p:ext uri="{BB962C8B-B14F-4D97-AF65-F5344CB8AC3E}">
        <p14:creationId xmlns:p14="http://schemas.microsoft.com/office/powerpoint/2010/main" val="3608548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PRINCIPAL OF TREATMENT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303464" y="1697407"/>
            <a:ext cx="7583487" cy="4653269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Tidig chockbehandling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Tidig antibiotikabehandling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Tidig kirurgi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Ta bort all död vävnad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Begränsa kirurgin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Lämna såren öppna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Fördröjd primärslutning av såren</a:t>
            </a:r>
          </a:p>
        </p:txBody>
      </p:sp>
    </p:spTree>
    <p:extLst>
      <p:ext uri="{BB962C8B-B14F-4D97-AF65-F5344CB8AC3E}">
        <p14:creationId xmlns:p14="http://schemas.microsoft.com/office/powerpoint/2010/main" val="2190714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v-SE" u="sng" dirty="0"/>
              <a:t>Den primära behandlingens syfte:</a:t>
            </a:r>
          </a:p>
          <a:p>
            <a:pPr>
              <a:buNone/>
            </a:pPr>
            <a:endParaRPr lang="sv-SE" u="sng" dirty="0"/>
          </a:p>
          <a:p>
            <a:pPr>
              <a:buNone/>
            </a:pPr>
            <a:r>
              <a:rPr lang="sv-SE" dirty="0"/>
              <a:t>Lindra och motverka infektion genom att:</a:t>
            </a:r>
          </a:p>
          <a:p>
            <a:pPr marL="514350" indent="-514350">
              <a:buFont typeface="+mj-lt"/>
              <a:buAutoNum type="alphaLcParenR"/>
            </a:pPr>
            <a:r>
              <a:rPr lang="sv-SE" dirty="0"/>
              <a:t>Avlägsna all </a:t>
            </a:r>
            <a:r>
              <a:rPr lang="sv-SE" dirty="0" err="1"/>
              <a:t>devitaliserad</a:t>
            </a:r>
            <a:r>
              <a:rPr lang="sv-SE" dirty="0"/>
              <a:t> vävnad</a:t>
            </a:r>
          </a:p>
          <a:p>
            <a:pPr marL="514350" indent="-514350">
              <a:buFont typeface="+mj-lt"/>
              <a:buAutoNum type="alphaLcParenR"/>
            </a:pPr>
            <a:r>
              <a:rPr lang="sv-SE" dirty="0"/>
              <a:t>Skapa tillräckligt dränage </a:t>
            </a:r>
          </a:p>
        </p:txBody>
      </p:sp>
    </p:spTree>
    <p:extLst>
      <p:ext uri="{BB962C8B-B14F-4D97-AF65-F5344CB8AC3E}">
        <p14:creationId xmlns:p14="http://schemas.microsoft.com/office/powerpoint/2010/main" val="1539587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800</Words>
  <Application>Microsoft Office PowerPoint</Application>
  <PresentationFormat>Bredbild</PresentationFormat>
  <Paragraphs>160</Paragraphs>
  <Slides>24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Office-tema</vt:lpstr>
      <vt:lpstr>Om kriget kommer..</vt:lpstr>
      <vt:lpstr>Gråzon redan idag. </vt:lpstr>
      <vt:lpstr>Tänkbart</vt:lpstr>
      <vt:lpstr>Omställning</vt:lpstr>
      <vt:lpstr>PowerPoint-presentation</vt:lpstr>
      <vt:lpstr>Krigskirurgiska principer</vt:lpstr>
      <vt:lpstr>INSTANCES OF WAR SURGERY</vt:lpstr>
      <vt:lpstr>PRINCIPAL OF TREATMENT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Vanliga misstag</vt:lpstr>
      <vt:lpstr>Effektivisera admin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 Holmström</dc:creator>
  <cp:lastModifiedBy>Carolyn Koumal</cp:lastModifiedBy>
  <cp:revision>3</cp:revision>
  <dcterms:created xsi:type="dcterms:W3CDTF">2025-11-15T19:20:53Z</dcterms:created>
  <dcterms:modified xsi:type="dcterms:W3CDTF">2025-11-20T15:23:15Z</dcterms:modified>
</cp:coreProperties>
</file>