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  <p:sldId id="260" r:id="rId10"/>
  </p:sldIdLst>
  <p:sldSz cx="12192000" cy="6858000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a Jälefors" initials="MJ" lastIdx="1" clrIdx="0">
    <p:extLst>
      <p:ext uri="{19B8F6BF-5375-455C-9EA6-DF929625EA0E}">
        <p15:presenceInfo xmlns:p15="http://schemas.microsoft.com/office/powerpoint/2012/main" userId="S::marta.jalefors@regionvastmanland.se::968b9a9e-87c3-42ff-8fbc-de5346446c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AB89C-C298-4297-9FE1-638BA0F0A925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FA73A-BE96-4679-81B8-F44EB9BDEB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864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CFA73A-BE96-4679-81B8-F44EB9BDEB5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8425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CFA73A-BE96-4679-81B8-F44EB9BDEB5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828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CFA73A-BE96-4679-81B8-F44EB9BDEB5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6773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CFA73A-BE96-4679-81B8-F44EB9BDEB5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2350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CFA73A-BE96-4679-81B8-F44EB9BDEB5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3918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CFA73A-BE96-4679-81B8-F44EB9BDEB5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7983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CFA73A-BE96-4679-81B8-F44EB9BDEB5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8995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CFA73A-BE96-4679-81B8-F44EB9BDEB5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1538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CFA73A-BE96-4679-81B8-F44EB9BDEB5F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5416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C596A2-5C26-4B08-885B-CC62E4E94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A5AE312-26BB-4073-852C-ECA63FAFB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8CDD7C-E52C-49FE-8E5E-7945F57E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D58E-DAF7-46EB-8B09-C5817E65DC5D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72AB34-BB8A-4E8E-A711-74F72E727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03E3AC-4A21-47F9-82F4-5BF81F50F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695-AF1B-4F40-AF12-CAED71B8905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08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D68418-D169-40E4-ADB7-3EBD17961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37CEFE6-18D1-493C-84F0-8BEBF271D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6F379C-C5B8-48C5-BBF1-71E1CEB09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D58E-DAF7-46EB-8B09-C5817E65DC5D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F30654A-0DA9-4E9D-902F-DFF496B21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8FEDB0-EFF5-4E36-B121-417C1429A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695-AF1B-4F40-AF12-CAED71B8905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214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C695872-D683-4F9C-AFF7-4BF92F04CD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DF1F29C-D4CC-468E-A92F-EF27E0E90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1C1DEF-D84E-4DFB-9B92-22DCDC42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D58E-DAF7-46EB-8B09-C5817E65DC5D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4C99A4-FE01-4F6F-BAA3-334693F2E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08E71AE-5D69-4C90-893A-942604D27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695-AF1B-4F40-AF12-CAED71B8905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619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54C6C6-E088-4921-A9D9-F31E38B95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B3282A-BCD5-4965-B569-D91235648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6F5F04-7A96-4E9A-9BA1-FC66B613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D58E-DAF7-46EB-8B09-C5817E65DC5D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6548A4-C7B6-4B15-852A-E079F2F5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70CBC2E-7900-4EFF-88AC-14C47FA4A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695-AF1B-4F40-AF12-CAED71B8905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904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EF5995-7D71-48F7-8E44-F5479DE21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85E390-FD3B-4D61-89B3-7083BF0D9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8DE1C11-5DB5-4556-B77F-F501D9EBF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D58E-DAF7-46EB-8B09-C5817E65DC5D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0B8408-0B15-4088-ABE0-3FFFD30C2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A47A4D4-2B8D-4D4F-8506-D4C75A1FB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695-AF1B-4F40-AF12-CAED71B8905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293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989C77-AF12-4CC5-9989-00F31C3F5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DD3BF4-03D0-4912-9679-2D88079061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B47AAA0-DD57-4078-BCE9-C0E88825A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5FA83FC-0FD1-423D-AE81-5C9D98DA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D58E-DAF7-46EB-8B09-C5817E65DC5D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B60C3F3-A3FA-4B22-A3F9-918A19B12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DEF7978-1D08-4DD0-9786-EC35BD688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695-AF1B-4F40-AF12-CAED71B8905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683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6AD779-20C4-406B-8D48-61CE78365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F43CAAE-AD0E-4C77-B764-86DC1D300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C15153C-91EC-4733-9098-7D032034D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579B665-3529-4CCC-8057-6E3346E13C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223747F-3F28-4356-A0FF-636245AF45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C151CE7-EB92-46CA-8F7F-B0F855D38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D58E-DAF7-46EB-8B09-C5817E65DC5D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2F93B92-CBE7-4F63-9BCF-ACB62472E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47E97DC-B70E-4619-9EBE-6D7997E71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695-AF1B-4F40-AF12-CAED71B8905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971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EA4807-D85D-41C1-BFEB-2252F02AC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83B50AA-D26C-48F4-92FD-DC67687DD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D58E-DAF7-46EB-8B09-C5817E65DC5D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D666B5B-638A-406E-9BF0-A911F6BEF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B89DAA-8C9A-4178-895F-F689E0FBF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695-AF1B-4F40-AF12-CAED71B8905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876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2AA09F3-563D-4535-8F6E-7257F58AF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D58E-DAF7-46EB-8B09-C5817E65DC5D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166678C-02EA-4B30-A772-36D57216D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0AB1CD4-307E-4E1E-AC03-219C5AE78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695-AF1B-4F40-AF12-CAED71B8905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69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410592-0E93-4FFB-A1B5-EA67791DC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C160C6-5515-4A7A-8761-E08CF12E4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FDB6835-348C-473F-8842-F1BB5054D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1DFFA8F-46D4-4F2E-990B-9EE5869B8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D58E-DAF7-46EB-8B09-C5817E65DC5D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83D1311-7E4F-4587-B7A1-240820496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95F5C78-09EB-4EE3-936F-842A83F06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695-AF1B-4F40-AF12-CAED71B8905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859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B64BA9-6FA9-4663-9B55-F661F377C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010DBA3-F9C8-4668-831A-6A52C482D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7F1E621-801A-4249-B145-C98E0F4A3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A03F57E-5699-4217-A118-29946CFBD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D58E-DAF7-46EB-8B09-C5817E65DC5D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531479E-5B94-40B6-8064-5B05FD519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BC3279C-2FE1-4CCD-A63E-2041FABEC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695-AF1B-4F40-AF12-CAED71B8905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212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1DC67ED-1606-4791-81CE-AEB231168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D7C60B7-478C-49A1-A392-A28437387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FE0DA0D-073B-4319-AD82-A27BB249F2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6D58E-DAF7-46EB-8B09-C5817E65DC5D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6B5E76F-B4CE-41E7-8D1B-DB399F24D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861A11-AA1E-4A68-A8BA-0132F5FFED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28695-AF1B-4F40-AF12-CAED71B8905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399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0D6E874-2E02-4415-B541-CD4744DBFA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2246"/>
            <a:ext cx="6437700" cy="3051970"/>
          </a:xfrm>
        </p:spPr>
        <p:txBody>
          <a:bodyPr anchor="b">
            <a:noAutofit/>
          </a:bodyPr>
          <a:lstStyle/>
          <a:p>
            <a:pPr algn="l"/>
            <a:r>
              <a:rPr lang="sv-SE" sz="7200" dirty="0"/>
              <a:t>Knäsektionen ortopedklinikens </a:t>
            </a:r>
            <a:r>
              <a:rPr lang="sv-SE" sz="7200" dirty="0" err="1"/>
              <a:t>rehabenhet</a:t>
            </a:r>
            <a:endParaRPr lang="sv-SE" sz="7200" dirty="0"/>
          </a:p>
        </p:txBody>
      </p:sp>
    </p:spTree>
    <p:extLst>
      <p:ext uri="{BB962C8B-B14F-4D97-AF65-F5344CB8AC3E}">
        <p14:creationId xmlns:p14="http://schemas.microsoft.com/office/powerpoint/2010/main" val="24773163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EF085B8-A2C0-4A6F-B663-CCC56F3CD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2658F6D6-96E0-421A-96D6-3DF404008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1">
            <a:extLst>
              <a:ext uri="{FF2B5EF4-FFF2-40B4-BE49-F238E27FC236}">
                <a16:creationId xmlns:a16="http://schemas.microsoft.com/office/drawing/2014/main" id="{3CF62545-93A0-4FD5-9B48-48DCA794C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558A2-8FA1-4705-BD82-D115D8084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sz="4100" dirty="0"/>
              <a:t>Inkommande remisser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431069-A3CA-4424-A931-67F2DB4DF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0833"/>
            <a:ext cx="5096934" cy="4166130"/>
          </a:xfrm>
        </p:spPr>
        <p:txBody>
          <a:bodyPr>
            <a:normAutofit/>
          </a:bodyPr>
          <a:lstStyle/>
          <a:p>
            <a:r>
              <a:rPr lang="sv-SE" sz="3600" dirty="0"/>
              <a:t>Interna remisser</a:t>
            </a:r>
          </a:p>
          <a:p>
            <a:pPr lvl="1"/>
            <a:r>
              <a:rPr lang="sv-SE" sz="2000" dirty="0"/>
              <a:t>Akutmottagningen</a:t>
            </a:r>
          </a:p>
          <a:p>
            <a:pPr lvl="1"/>
            <a:r>
              <a:rPr lang="sv-SE" sz="2000" dirty="0"/>
              <a:t>Operation</a:t>
            </a:r>
          </a:p>
          <a:p>
            <a:pPr lvl="1"/>
            <a:r>
              <a:rPr lang="sv-SE" sz="2000" dirty="0"/>
              <a:t>Ortopedmottagningen</a:t>
            </a:r>
          </a:p>
          <a:p>
            <a:endParaRPr lang="sv-SE" sz="20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6A38494-C11F-424A-825E-295952162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866" y="2010833"/>
            <a:ext cx="5096933" cy="4166130"/>
          </a:xfrm>
        </p:spPr>
        <p:txBody>
          <a:bodyPr>
            <a:normAutofit/>
          </a:bodyPr>
          <a:lstStyle/>
          <a:p>
            <a:r>
              <a:rPr lang="sv-SE" sz="3600" dirty="0"/>
              <a:t>Externa remisser</a:t>
            </a:r>
          </a:p>
          <a:p>
            <a:pPr lvl="1"/>
            <a:r>
              <a:rPr lang="sv-SE" sz="2000" dirty="0"/>
              <a:t>Primärvården</a:t>
            </a:r>
          </a:p>
          <a:p>
            <a:pPr lvl="1"/>
            <a:r>
              <a:rPr lang="sv-SE" sz="2000" dirty="0"/>
              <a:t>Egen vårdbegäran</a:t>
            </a:r>
          </a:p>
          <a:p>
            <a:pPr lvl="1"/>
            <a:r>
              <a:rPr lang="sv-SE" sz="2000" dirty="0"/>
              <a:t>Företagshälsovården</a:t>
            </a:r>
          </a:p>
        </p:txBody>
      </p:sp>
    </p:spTree>
    <p:extLst>
      <p:ext uri="{BB962C8B-B14F-4D97-AF65-F5344CB8AC3E}">
        <p14:creationId xmlns:p14="http://schemas.microsoft.com/office/powerpoint/2010/main" val="903482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D7DCAE-3790-4836-B290-4917C2B7F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sv-SE" sz="3700" dirty="0"/>
              <a:t>Interna remisser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AD4F7F-376C-458F-92E6-653FE8220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pPr lvl="1"/>
            <a:r>
              <a:rPr lang="sv-SE" sz="2000" dirty="0">
                <a:solidFill>
                  <a:srgbClr val="FFFFFF"/>
                </a:solidFill>
              </a:rPr>
              <a:t>Akutmottagningen</a:t>
            </a:r>
          </a:p>
          <a:p>
            <a:pPr lvl="2"/>
            <a:r>
              <a:rPr lang="sv-SE" dirty="0">
                <a:solidFill>
                  <a:srgbClr val="FFFFFF"/>
                </a:solidFill>
              </a:rPr>
              <a:t>Trauma med kraftig svullnad, patellaluxation, ACL/PCL i samband med knäledsdistorsion, </a:t>
            </a:r>
            <a:r>
              <a:rPr lang="sv-SE" dirty="0" err="1">
                <a:solidFill>
                  <a:srgbClr val="FFFFFF"/>
                </a:solidFill>
              </a:rPr>
              <a:t>quadricepsruptur</a:t>
            </a:r>
            <a:r>
              <a:rPr lang="sv-SE" dirty="0">
                <a:solidFill>
                  <a:srgbClr val="FFFFFF"/>
                </a:solidFill>
              </a:rPr>
              <a:t>, </a:t>
            </a:r>
            <a:r>
              <a:rPr lang="sv-SE" dirty="0" err="1">
                <a:solidFill>
                  <a:srgbClr val="FFFFFF"/>
                </a:solidFill>
              </a:rPr>
              <a:t>kondylfrakturer</a:t>
            </a:r>
            <a:r>
              <a:rPr lang="sv-SE" dirty="0">
                <a:solidFill>
                  <a:srgbClr val="FFFFFF"/>
                </a:solidFill>
              </a:rPr>
              <a:t>, patellafrakturer </a:t>
            </a:r>
          </a:p>
          <a:p>
            <a:pPr lvl="2"/>
            <a:endParaRPr lang="sv-SE" dirty="0">
              <a:solidFill>
                <a:srgbClr val="FFFFFF"/>
              </a:solidFill>
            </a:endParaRPr>
          </a:p>
          <a:p>
            <a:pPr lvl="1"/>
            <a:r>
              <a:rPr lang="sv-SE" sz="2000" dirty="0">
                <a:solidFill>
                  <a:srgbClr val="FFFFFF"/>
                </a:solidFill>
              </a:rPr>
              <a:t>Operation</a:t>
            </a:r>
          </a:p>
          <a:p>
            <a:pPr lvl="2"/>
            <a:r>
              <a:rPr lang="sv-SE" dirty="0">
                <a:solidFill>
                  <a:srgbClr val="FFFFFF"/>
                </a:solidFill>
              </a:rPr>
              <a:t>ACL, PCL, meniskåtgärd, patellastabilisering, broskrekonstruktion, frakturkirurgi</a:t>
            </a:r>
          </a:p>
          <a:p>
            <a:pPr lvl="2"/>
            <a:endParaRPr lang="sv-SE" dirty="0">
              <a:solidFill>
                <a:srgbClr val="FFFFFF"/>
              </a:solidFill>
            </a:endParaRPr>
          </a:p>
          <a:p>
            <a:pPr lvl="1"/>
            <a:r>
              <a:rPr lang="sv-SE" sz="2000" dirty="0">
                <a:solidFill>
                  <a:srgbClr val="FFFFFF"/>
                </a:solidFill>
              </a:rPr>
              <a:t>Ortopedmottagningen</a:t>
            </a:r>
          </a:p>
          <a:p>
            <a:pPr lvl="2"/>
            <a:r>
              <a:rPr lang="sv-SE" dirty="0">
                <a:solidFill>
                  <a:srgbClr val="FFFFFF"/>
                </a:solidFill>
              </a:rPr>
              <a:t>Konservativ ACL/PCL/patellastabilisering i ett första skede</a:t>
            </a:r>
          </a:p>
          <a:p>
            <a:endParaRPr lang="sv-SE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69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27572B5-122A-4A98-A4A5-93C962541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sv-SE" sz="4100" dirty="0"/>
              <a:t>Externa remisser</a:t>
            </a:r>
            <a:br>
              <a:rPr lang="sv-SE" dirty="0">
                <a:solidFill>
                  <a:srgbClr val="FFFFFF"/>
                </a:solidFill>
              </a:rPr>
            </a:br>
            <a:endParaRPr lang="sv-SE" dirty="0">
              <a:solidFill>
                <a:srgbClr val="FFFFFF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E735B5-56D5-4F36-8058-B0AA5D3E5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sv-SE" sz="2000" dirty="0">
                <a:solidFill>
                  <a:srgbClr val="FFFFFF"/>
                </a:solidFill>
              </a:rPr>
              <a:t>Primärvården</a:t>
            </a:r>
            <a:endParaRPr lang="sv-SE" sz="1600" dirty="0">
              <a:solidFill>
                <a:srgbClr val="FFFFFF"/>
              </a:solidFill>
            </a:endParaRPr>
          </a:p>
          <a:p>
            <a:pPr lvl="1"/>
            <a:r>
              <a:rPr lang="sv-SE" sz="2000" dirty="0">
                <a:solidFill>
                  <a:srgbClr val="FFFFFF"/>
                </a:solidFill>
              </a:rPr>
              <a:t>Egen vårdbegäran</a:t>
            </a:r>
          </a:p>
          <a:p>
            <a:pPr lvl="1"/>
            <a:r>
              <a:rPr lang="sv-SE" sz="2000" dirty="0">
                <a:solidFill>
                  <a:srgbClr val="FFFFFF"/>
                </a:solidFill>
              </a:rPr>
              <a:t>Företagshälsovården</a:t>
            </a:r>
          </a:p>
          <a:p>
            <a:pPr lvl="1"/>
            <a:endParaRPr lang="sv-SE" sz="2000" dirty="0">
              <a:solidFill>
                <a:srgbClr val="FFFFFF"/>
              </a:solidFill>
            </a:endParaRPr>
          </a:p>
          <a:p>
            <a:pPr lvl="1"/>
            <a:endParaRPr lang="sv-SE" sz="2000" dirty="0">
              <a:solidFill>
                <a:srgbClr val="FFFFFF"/>
              </a:solidFill>
            </a:endParaRPr>
          </a:p>
          <a:p>
            <a:pPr lvl="1"/>
            <a:r>
              <a:rPr lang="sv-SE" sz="2000" dirty="0">
                <a:solidFill>
                  <a:srgbClr val="FFFFFF"/>
                </a:solidFill>
              </a:rPr>
              <a:t>Bedöms av fysioterapeut vid behov i samråd med läkare</a:t>
            </a:r>
          </a:p>
          <a:p>
            <a:pPr lvl="1"/>
            <a:r>
              <a:rPr lang="sv-SE" sz="2000" dirty="0">
                <a:solidFill>
                  <a:srgbClr val="FFFFFF"/>
                </a:solidFill>
              </a:rPr>
              <a:t>Slätröntgen med belastning </a:t>
            </a:r>
          </a:p>
          <a:p>
            <a:pPr lvl="1"/>
            <a:r>
              <a:rPr lang="sv-SE" sz="2000" dirty="0">
                <a:solidFill>
                  <a:srgbClr val="FFFFFF"/>
                </a:solidFill>
              </a:rPr>
              <a:t>Prio 1, 3, 6 veckor</a:t>
            </a:r>
          </a:p>
          <a:p>
            <a:pPr lvl="1"/>
            <a:r>
              <a:rPr lang="sv-SE" sz="2000" dirty="0">
                <a:solidFill>
                  <a:srgbClr val="FFFFFF"/>
                </a:solidFill>
              </a:rPr>
              <a:t>Besök till fysioterapeut eller läkare</a:t>
            </a:r>
          </a:p>
          <a:p>
            <a:pPr lvl="1"/>
            <a:r>
              <a:rPr lang="sv-SE" sz="2000" dirty="0" err="1">
                <a:solidFill>
                  <a:srgbClr val="FFFFFF"/>
                </a:solidFill>
              </a:rPr>
              <a:t>Fysioterapuet</a:t>
            </a:r>
            <a:r>
              <a:rPr lang="sv-SE" sz="2000" dirty="0">
                <a:solidFill>
                  <a:srgbClr val="FFFFFF"/>
                </a:solidFill>
              </a:rPr>
              <a:t> genomför en klinisk undersökning och vid behov ultraljudsundersökning</a:t>
            </a:r>
          </a:p>
          <a:p>
            <a:pPr lvl="1"/>
            <a:r>
              <a:rPr lang="sv-SE" sz="2000" dirty="0" err="1">
                <a:solidFill>
                  <a:srgbClr val="FFFFFF"/>
                </a:solidFill>
              </a:rPr>
              <a:t>Knärond</a:t>
            </a:r>
            <a:r>
              <a:rPr lang="sv-SE" sz="2000" dirty="0">
                <a:solidFill>
                  <a:srgbClr val="FFFFFF"/>
                </a:solidFill>
              </a:rPr>
              <a:t> varje vecka med ortopedöverläkare</a:t>
            </a:r>
          </a:p>
          <a:p>
            <a:pPr lvl="1"/>
            <a:endParaRPr lang="sv-SE" sz="2000" dirty="0">
              <a:solidFill>
                <a:srgbClr val="FFFFFF"/>
              </a:solidFill>
            </a:endParaRPr>
          </a:p>
          <a:p>
            <a:pPr lvl="1"/>
            <a:endParaRPr lang="sv-SE" sz="2000" dirty="0"/>
          </a:p>
          <a:p>
            <a:pPr lvl="1"/>
            <a:r>
              <a:rPr lang="sv-SE" sz="2000" dirty="0"/>
              <a:t>Ca 300 besök/år innan pandemin till fysioterapeut</a:t>
            </a:r>
          </a:p>
          <a:p>
            <a:pPr lvl="1"/>
            <a:r>
              <a:rPr lang="sv-SE" sz="2000" dirty="0"/>
              <a:t>Ca 200 besök/år under pandemin till fysioterapeut</a:t>
            </a:r>
            <a:endParaRPr lang="sv-SE" sz="2000" dirty="0">
              <a:solidFill>
                <a:srgbClr val="FFFFFF"/>
              </a:solidFill>
            </a:endParaRPr>
          </a:p>
          <a:p>
            <a:endParaRPr lang="sv-SE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718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EF085B8-A2C0-4A6F-B663-CCC56F3CD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2658F6D6-96E0-421A-96D6-3DF404008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3CF62545-93A0-4FD5-9B48-48DCA794C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87D9AF1-9ADF-44B1-865C-1D59A22AA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br>
              <a:rPr lang="sv-SE" sz="2800"/>
            </a:br>
            <a:r>
              <a:rPr lang="sv-SE" sz="2800"/>
              <a:t>Patientfall</a:t>
            </a:r>
            <a:br>
              <a:rPr lang="sv-SE" sz="2800"/>
            </a:br>
            <a:endParaRPr lang="sv-SE" sz="280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6426CD-D73A-4E19-9360-8BC6EA61F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0833"/>
            <a:ext cx="5096934" cy="41661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700" dirty="0"/>
              <a:t>Patientfall 1</a:t>
            </a:r>
          </a:p>
          <a:p>
            <a:pPr marL="0" indent="0">
              <a:buNone/>
            </a:pPr>
            <a:endParaRPr lang="sv-SE" sz="1700" dirty="0"/>
          </a:p>
          <a:p>
            <a:r>
              <a:rPr lang="sv-SE" sz="1700" dirty="0"/>
              <a:t>Kvinna/man, ålder 50 +, klivit ur bilen</a:t>
            </a:r>
          </a:p>
          <a:p>
            <a:r>
              <a:rPr lang="sv-SE" sz="1700" dirty="0"/>
              <a:t>Smärta och svullnad, gångsvårigheter.</a:t>
            </a:r>
          </a:p>
          <a:p>
            <a:r>
              <a:rPr lang="sv-SE" sz="1700" dirty="0"/>
              <a:t>MR utfört via FLM; degenerativa meniskskador, </a:t>
            </a:r>
            <a:r>
              <a:rPr lang="sv-SE" sz="1700" dirty="0" err="1"/>
              <a:t>bakercysta</a:t>
            </a:r>
            <a:r>
              <a:rPr lang="sv-SE" sz="1700" dirty="0"/>
              <a:t>, broskförändringar (artros) och ledsvullnad.</a:t>
            </a:r>
          </a:p>
          <a:p>
            <a:r>
              <a:rPr lang="sv-SE" sz="1700" dirty="0"/>
              <a:t>Slätröntgen visar lätt medial </a:t>
            </a:r>
            <a:r>
              <a:rPr lang="sv-SE" sz="1700" dirty="0" err="1"/>
              <a:t>gonartros</a:t>
            </a:r>
            <a:endParaRPr lang="sv-SE" sz="1700" dirty="0"/>
          </a:p>
          <a:p>
            <a:pPr marL="0" indent="0">
              <a:buNone/>
            </a:pPr>
            <a:endParaRPr lang="sv-SE" sz="1700" dirty="0"/>
          </a:p>
          <a:p>
            <a:pPr marL="0" indent="0">
              <a:buNone/>
            </a:pPr>
            <a:r>
              <a:rPr lang="sv-SE" sz="1700" i="1" dirty="0"/>
              <a:t>Kommer på remiss från FLM med frågeställning meniskskada, åtgärd?</a:t>
            </a:r>
          </a:p>
          <a:p>
            <a:pPr marL="0" indent="0">
              <a:buNone/>
            </a:pPr>
            <a:r>
              <a:rPr lang="sv-SE" sz="1700" dirty="0"/>
              <a:t>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ADAD312-C914-4F3F-966C-0AEC31BBFF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866" y="2010833"/>
            <a:ext cx="5096933" cy="41661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700" dirty="0"/>
              <a:t>Patientfall 2 </a:t>
            </a:r>
          </a:p>
          <a:p>
            <a:endParaRPr lang="sv-SE" sz="1700" dirty="0"/>
          </a:p>
          <a:p>
            <a:r>
              <a:rPr lang="sv-SE" sz="1700" dirty="0"/>
              <a:t>Kvinna/man, ålder 20 +, tydligt knätrauma till exempel distorsion vid idrottsutövande</a:t>
            </a:r>
          </a:p>
          <a:p>
            <a:r>
              <a:rPr lang="sv-SE" sz="1700" dirty="0"/>
              <a:t>Akut svullnad och smärta, belastningssmärta, ostadighetskänsla i knät som ibland är svårbeskriven</a:t>
            </a:r>
          </a:p>
          <a:p>
            <a:r>
              <a:rPr lang="sv-SE" sz="1700" dirty="0"/>
              <a:t>Slätröntgen utan anmärkning</a:t>
            </a:r>
          </a:p>
          <a:p>
            <a:r>
              <a:rPr lang="sv-SE" sz="1700" dirty="0"/>
              <a:t>Upprepade incidenter där knät tydligt begränsar patienten i aktivitet</a:t>
            </a:r>
          </a:p>
          <a:p>
            <a:endParaRPr lang="sv-SE" sz="1700" dirty="0"/>
          </a:p>
          <a:p>
            <a:r>
              <a:rPr lang="sv-SE" sz="1700" i="1" dirty="0"/>
              <a:t>Skicka remiss i ett tidigt skede för att fånga upp eventuella korsbandsskador.</a:t>
            </a:r>
          </a:p>
          <a:p>
            <a:endParaRPr lang="sv-SE" sz="1700" dirty="0"/>
          </a:p>
          <a:p>
            <a:endParaRPr lang="sv-SE" sz="1700" dirty="0"/>
          </a:p>
          <a:p>
            <a:pPr marL="0" indent="0">
              <a:buNone/>
            </a:pPr>
            <a:endParaRPr lang="sv-SE" sz="1700" dirty="0"/>
          </a:p>
        </p:txBody>
      </p:sp>
    </p:spTree>
    <p:extLst>
      <p:ext uri="{BB962C8B-B14F-4D97-AF65-F5344CB8AC3E}">
        <p14:creationId xmlns:p14="http://schemas.microsoft.com/office/powerpoint/2010/main" val="39927110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B9B9B29-D67F-4493-B41B-0AD4AC321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sv-SE" sz="4100" dirty="0"/>
              <a:t>Vilka är aktuella för vidare åtgärd på ortopedkliniken?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51BAE9-B910-458D-903B-5FC070FC4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pPr lvl="1"/>
            <a:r>
              <a:rPr lang="sv-SE" sz="2000" dirty="0">
                <a:solidFill>
                  <a:srgbClr val="FFFFFF"/>
                </a:solidFill>
              </a:rPr>
              <a:t>Liten andel av patienterna blir fall för operation då många har begynnande artros och degenerativa meniskskador som i första hand ska behandlas konservativt enligt Nationellt kliniskt kunskapsstöd (NKK)</a:t>
            </a:r>
          </a:p>
          <a:p>
            <a:pPr marL="457200" lvl="1" indent="0">
              <a:buNone/>
            </a:pPr>
            <a:endParaRPr lang="sv-SE" sz="2000" dirty="0">
              <a:solidFill>
                <a:srgbClr val="FFFFFF"/>
              </a:solidFill>
            </a:endParaRPr>
          </a:p>
          <a:p>
            <a:pPr lvl="1"/>
            <a:r>
              <a:rPr lang="sv-SE" sz="2000" dirty="0">
                <a:solidFill>
                  <a:srgbClr val="FFFFFF"/>
                </a:solidFill>
              </a:rPr>
              <a:t>Patienter som kan bli fall för knäledsartroskopi är:</a:t>
            </a:r>
          </a:p>
          <a:p>
            <a:pPr lvl="2"/>
            <a:r>
              <a:rPr lang="sv-SE" sz="1600" dirty="0">
                <a:solidFill>
                  <a:srgbClr val="FFFFFF"/>
                </a:solidFill>
              </a:rPr>
              <a:t>tydlig instabilitet efter trauma hos aktiv patient (ACL/PCL eller recidiverande patellaluxation)</a:t>
            </a:r>
          </a:p>
          <a:p>
            <a:pPr lvl="2"/>
            <a:r>
              <a:rPr lang="sv-SE" sz="1600" dirty="0">
                <a:solidFill>
                  <a:srgbClr val="FFFFFF"/>
                </a:solidFill>
              </a:rPr>
              <a:t>låst knä eller mekaniska problem (menisk, fri kropp, broskskada)</a:t>
            </a:r>
          </a:p>
          <a:p>
            <a:pPr lvl="2"/>
            <a:r>
              <a:rPr lang="sv-SE" sz="1600" dirty="0">
                <a:solidFill>
                  <a:srgbClr val="FFFFFF"/>
                </a:solidFill>
              </a:rPr>
              <a:t>smärta efter tydligt trauma och inte svarat på konservativ behandling</a:t>
            </a:r>
          </a:p>
          <a:p>
            <a:endParaRPr lang="sv-SE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530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032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4BF1037-77A0-4C4E-86FB-C83C630F7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sv-SE" sz="3700" dirty="0"/>
              <a:t>Artros knäled, Nationellt kliniskt kunskapsstöd (NKK)</a:t>
            </a: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0CF251EE-4E8F-D482-4707-AC4961F15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>
            <a:normAutofit/>
          </a:bodyPr>
          <a:lstStyle/>
          <a:p>
            <a:r>
              <a:rPr lang="en-US" sz="2000" dirty="0" err="1"/>
              <a:t>Basbehandling</a:t>
            </a:r>
            <a:r>
              <a:rPr lang="en-US" sz="2000" dirty="0"/>
              <a:t>: </a:t>
            </a:r>
            <a:r>
              <a:rPr lang="en-US" sz="2000" dirty="0" err="1"/>
              <a:t>artrosskola</a:t>
            </a:r>
            <a:r>
              <a:rPr lang="en-US" sz="2000" dirty="0"/>
              <a:t> och </a:t>
            </a:r>
            <a:r>
              <a:rPr lang="en-US" sz="2000" dirty="0" err="1"/>
              <a:t>fysisk</a:t>
            </a:r>
            <a:r>
              <a:rPr lang="en-US" sz="2000" dirty="0"/>
              <a:t> </a:t>
            </a:r>
            <a:r>
              <a:rPr lang="en-US" sz="2000" dirty="0" err="1"/>
              <a:t>aktivitet</a:t>
            </a:r>
            <a:endParaRPr lang="en-US" sz="2000" dirty="0"/>
          </a:p>
          <a:p>
            <a:r>
              <a:rPr lang="en-US" sz="2000" dirty="0" err="1"/>
              <a:t>Tilläggsbehandling</a:t>
            </a:r>
            <a:r>
              <a:rPr lang="en-US" sz="2000" dirty="0"/>
              <a:t>: </a:t>
            </a:r>
            <a:r>
              <a:rPr lang="en-US" sz="2000" dirty="0" err="1"/>
              <a:t>läkemedel</a:t>
            </a:r>
            <a:r>
              <a:rPr lang="en-US" sz="2000" dirty="0"/>
              <a:t>, </a:t>
            </a:r>
            <a:r>
              <a:rPr lang="en-US" sz="2000" dirty="0" err="1"/>
              <a:t>hjälpmedel</a:t>
            </a:r>
            <a:r>
              <a:rPr lang="en-US" sz="2000" dirty="0"/>
              <a:t> (</a:t>
            </a:r>
            <a:r>
              <a:rPr lang="en-US" sz="2000" dirty="0" err="1"/>
              <a:t>inkl</a:t>
            </a:r>
            <a:r>
              <a:rPr lang="en-US" sz="2000" dirty="0"/>
              <a:t> </a:t>
            </a:r>
            <a:r>
              <a:rPr lang="en-US" sz="2000" dirty="0" err="1"/>
              <a:t>ortoser</a:t>
            </a:r>
            <a:r>
              <a:rPr lang="en-US" sz="2000" dirty="0"/>
              <a:t>), TENS</a:t>
            </a:r>
          </a:p>
          <a:p>
            <a:r>
              <a:rPr lang="en-US" sz="2000" dirty="0"/>
              <a:t>Kirurgi: </a:t>
            </a:r>
            <a:r>
              <a:rPr lang="en-US" sz="2000" dirty="0" err="1"/>
              <a:t>förutsätter</a:t>
            </a:r>
            <a:r>
              <a:rPr lang="en-US" sz="2000" dirty="0"/>
              <a:t> </a:t>
            </a:r>
            <a:r>
              <a:rPr lang="en-US" sz="2000" dirty="0" err="1"/>
              <a:t>artrosskola</a:t>
            </a:r>
            <a:r>
              <a:rPr lang="en-US" sz="2000" dirty="0"/>
              <a:t> och </a:t>
            </a:r>
            <a:r>
              <a:rPr lang="en-US" sz="2000" dirty="0" err="1"/>
              <a:t>röntgen</a:t>
            </a:r>
            <a:endParaRPr lang="en-US" sz="2000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400" b="0" i="0" dirty="0">
                <a:effectLst/>
                <a:latin typeface="Lato" panose="020F0502020204030203" pitchFamily="34" charset="0"/>
              </a:rPr>
              <a:t>oacceptabel smärta och eller värk som inte svarar på analgetika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400" b="0" i="0" dirty="0">
                <a:effectLst/>
                <a:latin typeface="Lato" panose="020F0502020204030203" pitchFamily="34" charset="0"/>
              </a:rPr>
              <a:t>grava vilo- och nattliga smärtor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400" b="0" i="0" dirty="0">
                <a:effectLst/>
                <a:latin typeface="Lato" panose="020F0502020204030203" pitchFamily="34" charset="0"/>
              </a:rPr>
              <a:t>svår funktionsinskränkning och behov av sjukskrivning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400" b="0" i="0" dirty="0">
                <a:effectLst/>
                <a:latin typeface="Lato" panose="020F0502020204030203" pitchFamily="34" charset="0"/>
              </a:rPr>
              <a:t>kvarstående besvär trots adekvat grundbehandling.</a:t>
            </a:r>
          </a:p>
          <a:p>
            <a:endParaRPr lang="en-US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14325B6-CBAF-4D4C-9F5C-96EEDB3DA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34" y="2796143"/>
            <a:ext cx="4935970" cy="2776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8946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EF085B8-A2C0-4A6F-B663-CCC56F3CD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2658F6D6-96E0-421A-96D6-3DF404008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3CF62545-93A0-4FD5-9B48-48DCA794C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8FA6748-D8C7-4D20-9DE9-6B3FE2158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sz="3700" dirty="0"/>
              <a:t>Artros knäled, Nationellt kliniskt kunskapsstöd (NKK)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D48B5E-23E5-4326-95FD-3825E43F38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0833"/>
            <a:ext cx="10436352" cy="4166130"/>
          </a:xfrm>
        </p:spPr>
        <p:txBody>
          <a:bodyPr>
            <a:normAutofit/>
          </a:bodyPr>
          <a:lstStyle/>
          <a:p>
            <a:r>
              <a:rPr lang="sv-SE" dirty="0"/>
              <a:t>Fysioterapi</a:t>
            </a:r>
          </a:p>
          <a:p>
            <a:pPr lvl="1"/>
            <a:r>
              <a:rPr lang="sv-SE" sz="2000" b="0" i="0" dirty="0">
                <a:effectLst/>
                <a:latin typeface="Lato" panose="020F0502020204030203" pitchFamily="34" charset="0"/>
              </a:rPr>
              <a:t>Individuellt anpassad, handledd tränin</a:t>
            </a:r>
            <a:r>
              <a:rPr lang="sv-SE" sz="2000" dirty="0">
                <a:latin typeface="Lato" panose="020F0502020204030203" pitchFamily="34" charset="0"/>
              </a:rPr>
              <a:t>g</a:t>
            </a:r>
          </a:p>
          <a:p>
            <a:pPr lvl="2"/>
            <a:r>
              <a:rPr lang="sv-SE" sz="1400" b="0" i="0" dirty="0">
                <a:effectLst/>
                <a:latin typeface="Lato" panose="020F0502020204030203" pitchFamily="34" charset="0"/>
              </a:rPr>
              <a:t>Smygande debut med långa perioder av lindriga besvär som avlöses av besvärsfria intervall är typiskt. När patienten söker sjukvård har besvären ofta tilltagit.</a:t>
            </a:r>
          </a:p>
          <a:p>
            <a:pPr lvl="2"/>
            <a:r>
              <a:rPr lang="sv-SE" sz="1400" dirty="0">
                <a:latin typeface="Lato" panose="020F0502020204030203" pitchFamily="34" charset="0"/>
              </a:rPr>
              <a:t>Utifrån knäts kliniska status viktigt att gradera träningen från cirkulation/avlastad träning mot balans/koordination/styrketräning</a:t>
            </a:r>
            <a:endParaRPr lang="sv-SE" sz="1600" b="0" i="0" dirty="0">
              <a:effectLst/>
              <a:latin typeface="Lato" panose="020F0502020204030203" pitchFamily="34" charset="0"/>
            </a:endParaRPr>
          </a:p>
          <a:p>
            <a:pPr lvl="1"/>
            <a:r>
              <a:rPr lang="sv-SE" sz="2000" dirty="0">
                <a:latin typeface="Lato" panose="020F0502020204030203" pitchFamily="34" charset="0"/>
              </a:rPr>
              <a:t>I</a:t>
            </a:r>
            <a:r>
              <a:rPr lang="sv-SE" sz="2000" b="0" i="0" dirty="0">
                <a:effectLst/>
                <a:latin typeface="Lato" panose="020F0502020204030203" pitchFamily="34" charset="0"/>
              </a:rPr>
              <a:t>nformation om sjukdomen</a:t>
            </a:r>
          </a:p>
          <a:p>
            <a:pPr lvl="1"/>
            <a:r>
              <a:rPr lang="sv-SE" sz="2000" dirty="0">
                <a:latin typeface="Lato" panose="020F0502020204030203" pitchFamily="34" charset="0"/>
              </a:rPr>
              <a:t>V</a:t>
            </a:r>
            <a:r>
              <a:rPr lang="sv-SE" sz="2000" b="0" i="0" dirty="0">
                <a:effectLst/>
                <a:latin typeface="Lato" panose="020F0502020204030203" pitchFamily="34" charset="0"/>
              </a:rPr>
              <a:t>id behov, viktnedgång</a:t>
            </a:r>
          </a:p>
          <a:p>
            <a:pPr lvl="1"/>
            <a:r>
              <a:rPr lang="sv-SE" sz="2000" b="0" i="0" dirty="0">
                <a:effectLst/>
                <a:latin typeface="Lato" panose="020F0502020204030203" pitchFamily="34" charset="0"/>
              </a:rPr>
              <a:t>Överväg fysioterapeutisk tilläggsbehandling om grundbehandling inte haft tillräcklig effekt på smärtan, till exempel elektroakupunktur, TENS och lågenergilaser</a:t>
            </a:r>
          </a:p>
          <a:p>
            <a:pPr lvl="1"/>
            <a:r>
              <a:rPr lang="sv-SE" sz="2000" b="0" i="0" dirty="0">
                <a:effectLst/>
                <a:latin typeface="Lato" panose="020F0502020204030203" pitchFamily="34" charset="0"/>
              </a:rPr>
              <a:t>Vid behov kan gånghjälpmedel provas ut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49578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EF085B8-A2C0-4A6F-B663-CCC56F3CD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2658F6D6-96E0-421A-96D6-3DF404008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3CF62545-93A0-4FD5-9B48-48DCA794C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0D20507-2A64-4C5F-B4CC-1B92BEC10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sz="3700" dirty="0"/>
              <a:t>Omhändertagande enligt </a:t>
            </a:r>
            <a:br>
              <a:rPr lang="sv-SE" sz="3700" dirty="0"/>
            </a:br>
            <a:r>
              <a:rPr lang="sv-SE" sz="3700" dirty="0"/>
              <a:t>Samverkansdokument Ortopedkliniken/Primärvård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BC1403-3631-44B0-9621-201DB3E2CD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0833"/>
            <a:ext cx="5096934" cy="4166130"/>
          </a:xfrm>
        </p:spPr>
        <p:txBody>
          <a:bodyPr>
            <a:normAutofit/>
          </a:bodyPr>
          <a:lstStyle/>
          <a:p>
            <a:r>
              <a:rPr lang="sv-SE" sz="2000" dirty="0"/>
              <a:t>Primärvård</a:t>
            </a:r>
          </a:p>
          <a:p>
            <a:pPr lvl="1"/>
            <a:r>
              <a:rPr lang="sv-SE" sz="2000" dirty="0"/>
              <a:t>Knäled akut</a:t>
            </a:r>
          </a:p>
          <a:p>
            <a:pPr lvl="2"/>
            <a:r>
              <a:rPr lang="sv-SE" dirty="0"/>
              <a:t>Kontusion, distorsion med negativ röntgen</a:t>
            </a:r>
          </a:p>
          <a:p>
            <a:pPr lvl="2"/>
            <a:r>
              <a:rPr lang="sv-SE" dirty="0" err="1"/>
              <a:t>Hydrops</a:t>
            </a:r>
            <a:r>
              <a:rPr lang="sv-SE" dirty="0"/>
              <a:t> utan trauma</a:t>
            </a:r>
          </a:p>
          <a:p>
            <a:pPr lvl="2"/>
            <a:r>
              <a:rPr lang="sv-SE" dirty="0"/>
              <a:t>Bakercysta</a:t>
            </a:r>
          </a:p>
          <a:p>
            <a:pPr lvl="1"/>
            <a:r>
              <a:rPr lang="sv-SE" sz="2000" dirty="0"/>
              <a:t>Artros knäled, NKK</a:t>
            </a:r>
          </a:p>
          <a:p>
            <a:pPr lvl="1"/>
            <a:r>
              <a:rPr lang="sv-SE" sz="2000" dirty="0"/>
              <a:t>Extensionsdefekt </a:t>
            </a:r>
            <a:r>
              <a:rPr lang="sv-SE" sz="2000" b="1" dirty="0"/>
              <a:t>efter</a:t>
            </a:r>
            <a:r>
              <a:rPr lang="sv-SE" sz="2000" dirty="0"/>
              <a:t> trauma</a:t>
            </a:r>
          </a:p>
          <a:p>
            <a:pPr lvl="2"/>
            <a:r>
              <a:rPr lang="sv-SE" dirty="0"/>
              <a:t>Akut remiss till ortopedmottagningen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FEC6340-C718-465F-B33C-6CAC083A8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866" y="2010833"/>
            <a:ext cx="5096933" cy="4166130"/>
          </a:xfrm>
        </p:spPr>
        <p:txBody>
          <a:bodyPr>
            <a:normAutofit/>
          </a:bodyPr>
          <a:lstStyle/>
          <a:p>
            <a:r>
              <a:rPr lang="sv-SE" sz="1400" dirty="0"/>
              <a:t>Ortopedkliniken</a:t>
            </a:r>
          </a:p>
          <a:p>
            <a:pPr lvl="1"/>
            <a:r>
              <a:rPr lang="sv-SE" sz="1400" dirty="0"/>
              <a:t>Knäled akut</a:t>
            </a:r>
          </a:p>
          <a:p>
            <a:pPr lvl="2"/>
            <a:r>
              <a:rPr lang="sv-SE" sz="1400" dirty="0"/>
              <a:t>Hemartros och instabilt knä – remiss inom en vecka</a:t>
            </a:r>
          </a:p>
          <a:p>
            <a:pPr lvl="2"/>
            <a:r>
              <a:rPr lang="sv-SE" sz="1400" dirty="0"/>
              <a:t>Tecken på meniskskada </a:t>
            </a:r>
          </a:p>
          <a:p>
            <a:pPr lvl="2"/>
            <a:r>
              <a:rPr lang="sv-SE" sz="1400" dirty="0"/>
              <a:t>Förstagångsluxation av patella samt </a:t>
            </a:r>
            <a:r>
              <a:rPr lang="sv-SE" sz="1400" dirty="0" err="1"/>
              <a:t>reluxation</a:t>
            </a:r>
            <a:r>
              <a:rPr lang="sv-SE" sz="1400" dirty="0"/>
              <a:t> med måttligt trauma</a:t>
            </a:r>
          </a:p>
          <a:p>
            <a:pPr lvl="2"/>
            <a:r>
              <a:rPr lang="sv-SE" sz="1400" dirty="0"/>
              <a:t>Alla frakturer</a:t>
            </a:r>
          </a:p>
          <a:p>
            <a:pPr lvl="2"/>
            <a:r>
              <a:rPr lang="sv-SE" sz="1400" dirty="0"/>
              <a:t>Låst knä</a:t>
            </a:r>
          </a:p>
          <a:p>
            <a:pPr lvl="2"/>
            <a:r>
              <a:rPr lang="sv-SE" sz="1400" dirty="0"/>
              <a:t>Vid misstanke om korsbandsskada och instabilitetsbesvär hos personer med hög aktivitetsnivå</a:t>
            </a:r>
          </a:p>
          <a:p>
            <a:pPr lvl="2"/>
            <a:r>
              <a:rPr lang="sv-SE" sz="1400" dirty="0"/>
              <a:t>MR vid oklar diagnos</a:t>
            </a:r>
          </a:p>
          <a:p>
            <a:pPr lvl="1"/>
            <a:r>
              <a:rPr lang="sv-SE" sz="1400" dirty="0"/>
              <a:t>Artros knäled</a:t>
            </a:r>
            <a:r>
              <a:rPr lang="sv-SE" sz="1400"/>
              <a:t>, NKK</a:t>
            </a:r>
          </a:p>
          <a:p>
            <a:pPr lvl="1"/>
            <a:r>
              <a:rPr lang="sv-SE" sz="1400"/>
              <a:t>Extensionsdefekt </a:t>
            </a:r>
            <a:r>
              <a:rPr lang="sv-SE" sz="1400" b="1" dirty="0"/>
              <a:t>efter</a:t>
            </a:r>
            <a:r>
              <a:rPr lang="sv-SE" sz="1400" dirty="0"/>
              <a:t> trauma</a:t>
            </a:r>
          </a:p>
          <a:p>
            <a:pPr lvl="2"/>
            <a:r>
              <a:rPr lang="sv-SE" sz="1400" dirty="0"/>
              <a:t>Vid upprepade låsningar och upphakningar ställningstagande till operation</a:t>
            </a:r>
          </a:p>
        </p:txBody>
      </p:sp>
    </p:spTree>
    <p:extLst>
      <p:ext uri="{BB962C8B-B14F-4D97-AF65-F5344CB8AC3E}">
        <p14:creationId xmlns:p14="http://schemas.microsoft.com/office/powerpoint/2010/main" val="220559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567</Words>
  <Application>Microsoft Office PowerPoint</Application>
  <PresentationFormat>Bredbild</PresentationFormat>
  <Paragraphs>108</Paragraphs>
  <Slides>9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Lato</vt:lpstr>
      <vt:lpstr>Office-tema</vt:lpstr>
      <vt:lpstr>Knäsektionen ortopedklinikens rehabenhet</vt:lpstr>
      <vt:lpstr>Inkommande remisser </vt:lpstr>
      <vt:lpstr>Interna remisser</vt:lpstr>
      <vt:lpstr>Externa remisser </vt:lpstr>
      <vt:lpstr> Patientfall </vt:lpstr>
      <vt:lpstr>Vilka är aktuella för vidare åtgärd på ortopedkliniken?</vt:lpstr>
      <vt:lpstr>Artros knäled, Nationellt kliniskt kunskapsstöd (NKK)</vt:lpstr>
      <vt:lpstr>Artros knäled, Nationellt kliniskt kunskapsstöd (NKK)</vt:lpstr>
      <vt:lpstr>Omhändertagande enligt  Samverkansdokument Ortopedkliniken/Primärvård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Knäsektionen ortopedklinikens rehabenhet</dc:title>
  <dc:creator>Marta Jälefors</dc:creator>
  <cp:lastModifiedBy>Carolyn Koumal</cp:lastModifiedBy>
  <cp:revision>18</cp:revision>
  <cp:lastPrinted>2022-09-08T06:02:08Z</cp:lastPrinted>
  <dcterms:created xsi:type="dcterms:W3CDTF">2022-08-19T07:37:49Z</dcterms:created>
  <dcterms:modified xsi:type="dcterms:W3CDTF">2023-11-15T19:22:41Z</dcterms:modified>
</cp:coreProperties>
</file>