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78" r:id="rId6"/>
    <p:sldId id="261" r:id="rId7"/>
    <p:sldId id="257" r:id="rId8"/>
    <p:sldId id="262" r:id="rId9"/>
    <p:sldId id="266" r:id="rId10"/>
    <p:sldId id="264" r:id="rId11"/>
    <p:sldId id="284" r:id="rId12"/>
    <p:sldId id="263" r:id="rId13"/>
    <p:sldId id="283" r:id="rId14"/>
    <p:sldId id="258" r:id="rId15"/>
    <p:sldId id="265" r:id="rId16"/>
    <p:sldId id="268" r:id="rId17"/>
    <p:sldId id="270" r:id="rId18"/>
    <p:sldId id="285" r:id="rId19"/>
    <p:sldId id="286" r:id="rId20"/>
    <p:sldId id="274" r:id="rId21"/>
    <p:sldId id="269" r:id="rId22"/>
    <p:sldId id="271" r:id="rId23"/>
    <p:sldId id="273" r:id="rId24"/>
    <p:sldId id="275" r:id="rId25"/>
    <p:sldId id="260" r:id="rId26"/>
    <p:sldId id="277" r:id="rId27"/>
    <p:sldId id="276" r:id="rId28"/>
    <p:sldId id="279" r:id="rId29"/>
    <p:sldId id="280" r:id="rId30"/>
    <p:sldId id="287" r:id="rId31"/>
    <p:sldId id="281" r:id="rId32"/>
    <p:sldId id="282" r:id="rId3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FEFF0F-BB3C-4A46-BE13-8C31FF1E524D}" v="1109" vWet="1113" dt="2023-11-14T13:15:14.289"/>
    <p1510:client id="{74A57097-CC2E-4860-A661-2AC6E0C560C5}" v="484" vWet="486" dt="2023-11-14T14:55:12.998"/>
    <p1510:client id="{ECB62078-E736-4CD5-8951-D6E9F404C853}" v="161" dt="2023-11-14T15:12:59.639"/>
    <p1510:client id="{FB1AC2D9-9F95-46C0-AFAC-B5B82A853AC5}" vWet="4" dt="2023-11-14T10:24:05.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C46DF-EFC9-44B5-91FC-9BAAE17717FC}" type="datetimeFigureOut">
              <a:rPr lang="sv-SE" smtClean="0"/>
              <a:t>2023-11-15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6EB1F8-2B97-4833-94F2-237DC8A9B570}" type="slidenum">
              <a:rPr lang="sv-SE" smtClean="0"/>
              <a:t>‹#›</a:t>
            </a:fld>
            <a:endParaRPr lang="sv-SE"/>
          </a:p>
        </p:txBody>
      </p:sp>
    </p:spTree>
    <p:extLst>
      <p:ext uri="{BB962C8B-B14F-4D97-AF65-F5344CB8AC3E}">
        <p14:creationId xmlns:p14="http://schemas.microsoft.com/office/powerpoint/2010/main" val="2840096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1. Mycket känner ni igen. En del om handläggning samt vad vi kan erbjuda på ortopeden. </a:t>
            </a:r>
          </a:p>
        </p:txBody>
      </p:sp>
      <p:sp>
        <p:nvSpPr>
          <p:cNvPr id="4" name="Platshållare för bildnummer 3"/>
          <p:cNvSpPr>
            <a:spLocks noGrp="1"/>
          </p:cNvSpPr>
          <p:nvPr>
            <p:ph type="sldNum" sz="quarter" idx="5"/>
          </p:nvPr>
        </p:nvSpPr>
        <p:spPr/>
        <p:txBody>
          <a:bodyPr/>
          <a:lstStyle/>
          <a:p>
            <a:fld id="{146EB1F8-2B97-4833-94F2-237DC8A9B570}" type="slidenum">
              <a:rPr lang="sv-SE" smtClean="0"/>
              <a:t>2</a:t>
            </a:fld>
            <a:endParaRPr lang="sv-SE"/>
          </a:p>
        </p:txBody>
      </p:sp>
    </p:spTree>
    <p:extLst>
      <p:ext uri="{BB962C8B-B14F-4D97-AF65-F5344CB8AC3E}">
        <p14:creationId xmlns:p14="http://schemas.microsoft.com/office/powerpoint/2010/main" val="2779469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1. Stelhet  - Nedsatt dorsalextension av stortåns grundled</a:t>
            </a:r>
          </a:p>
          <a:p>
            <a:r>
              <a:rPr lang="sv-SE"/>
              <a:t>2. Smärta – Vid belastning och frånskjut</a:t>
            </a:r>
          </a:p>
          <a:p>
            <a:r>
              <a:rPr lang="sv-SE"/>
              <a:t>3. </a:t>
            </a:r>
            <a:r>
              <a:rPr lang="sv-SE" err="1"/>
              <a:t>Pseudoexostos</a:t>
            </a:r>
            <a:r>
              <a:rPr lang="sv-SE"/>
              <a:t> belägen på stortåledens dorsalsida. Ger ofta smärta ofta när patient har skor på sig. Trångt. </a:t>
            </a:r>
          </a:p>
          <a:p>
            <a:r>
              <a:rPr lang="sv-SE"/>
              <a:t>4. Gångmönster – Belastar ofta utsidan av foten/hälen. Kan ofta se slitaget på patientens skor. </a:t>
            </a:r>
          </a:p>
        </p:txBody>
      </p:sp>
      <p:sp>
        <p:nvSpPr>
          <p:cNvPr id="4" name="Platshållare för bildnummer 3"/>
          <p:cNvSpPr>
            <a:spLocks noGrp="1"/>
          </p:cNvSpPr>
          <p:nvPr>
            <p:ph type="sldNum" sz="quarter" idx="5"/>
          </p:nvPr>
        </p:nvSpPr>
        <p:spPr/>
        <p:txBody>
          <a:bodyPr/>
          <a:lstStyle/>
          <a:p>
            <a:fld id="{146EB1F8-2B97-4833-94F2-237DC8A9B570}" type="slidenum">
              <a:rPr lang="sv-SE" smtClean="0"/>
              <a:t>11</a:t>
            </a:fld>
            <a:endParaRPr lang="sv-SE"/>
          </a:p>
        </p:txBody>
      </p:sp>
    </p:spTree>
    <p:extLst>
      <p:ext uri="{BB962C8B-B14F-4D97-AF65-F5344CB8AC3E}">
        <p14:creationId xmlns:p14="http://schemas.microsoft.com/office/powerpoint/2010/main" val="484202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1. Egenvård. </a:t>
            </a:r>
          </a:p>
        </p:txBody>
      </p:sp>
      <p:sp>
        <p:nvSpPr>
          <p:cNvPr id="4" name="Platshållare för bildnummer 3"/>
          <p:cNvSpPr>
            <a:spLocks noGrp="1"/>
          </p:cNvSpPr>
          <p:nvPr>
            <p:ph type="sldNum" sz="quarter" idx="5"/>
          </p:nvPr>
        </p:nvSpPr>
        <p:spPr/>
        <p:txBody>
          <a:bodyPr/>
          <a:lstStyle/>
          <a:p>
            <a:fld id="{146EB1F8-2B97-4833-94F2-237DC8A9B570}" type="slidenum">
              <a:rPr lang="sv-SE" smtClean="0"/>
              <a:t>12</a:t>
            </a:fld>
            <a:endParaRPr lang="sv-SE"/>
          </a:p>
        </p:txBody>
      </p:sp>
    </p:spTree>
    <p:extLst>
      <p:ext uri="{BB962C8B-B14F-4D97-AF65-F5344CB8AC3E}">
        <p14:creationId xmlns:p14="http://schemas.microsoft.com/office/powerpoint/2010/main" val="2159379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1. Kortisoninjektion kan vara svårt då sliten led och bökigt att ta sig in </a:t>
            </a:r>
            <a:r>
              <a:rPr lang="sv-SE" err="1"/>
              <a:t>intraartikulärt</a:t>
            </a:r>
            <a:r>
              <a:rPr lang="sv-SE"/>
              <a:t>. Ett tips är att ta hjälp av någon som drar i stortån för att öppna upp ledspringan. </a:t>
            </a:r>
          </a:p>
        </p:txBody>
      </p:sp>
      <p:sp>
        <p:nvSpPr>
          <p:cNvPr id="4" name="Platshållare för bildnummer 3"/>
          <p:cNvSpPr>
            <a:spLocks noGrp="1"/>
          </p:cNvSpPr>
          <p:nvPr>
            <p:ph type="sldNum" sz="quarter" idx="5"/>
          </p:nvPr>
        </p:nvSpPr>
        <p:spPr/>
        <p:txBody>
          <a:bodyPr/>
          <a:lstStyle/>
          <a:p>
            <a:fld id="{146EB1F8-2B97-4833-94F2-237DC8A9B570}" type="slidenum">
              <a:rPr lang="sv-SE" smtClean="0"/>
              <a:t>13</a:t>
            </a:fld>
            <a:endParaRPr lang="sv-SE"/>
          </a:p>
        </p:txBody>
      </p:sp>
    </p:spTree>
    <p:extLst>
      <p:ext uri="{BB962C8B-B14F-4D97-AF65-F5344CB8AC3E}">
        <p14:creationId xmlns:p14="http://schemas.microsoft.com/office/powerpoint/2010/main" val="1751460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1. Vad kan vi erbjuda?</a:t>
            </a:r>
          </a:p>
        </p:txBody>
      </p:sp>
      <p:sp>
        <p:nvSpPr>
          <p:cNvPr id="4" name="Platshållare för bildnummer 3"/>
          <p:cNvSpPr>
            <a:spLocks noGrp="1"/>
          </p:cNvSpPr>
          <p:nvPr>
            <p:ph type="sldNum" sz="quarter" idx="5"/>
          </p:nvPr>
        </p:nvSpPr>
        <p:spPr/>
        <p:txBody>
          <a:bodyPr/>
          <a:lstStyle/>
          <a:p>
            <a:fld id="{146EB1F8-2B97-4833-94F2-237DC8A9B570}" type="slidenum">
              <a:rPr lang="sv-SE" smtClean="0"/>
              <a:t>14</a:t>
            </a:fld>
            <a:endParaRPr lang="sv-SE"/>
          </a:p>
        </p:txBody>
      </p:sp>
    </p:spTree>
    <p:extLst>
      <p:ext uri="{BB962C8B-B14F-4D97-AF65-F5344CB8AC3E}">
        <p14:creationId xmlns:p14="http://schemas.microsoft.com/office/powerpoint/2010/main" val="2639958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1. </a:t>
            </a:r>
            <a:r>
              <a:rPr lang="sv-SE" err="1"/>
              <a:t>Cheilektomi</a:t>
            </a:r>
            <a:r>
              <a:rPr lang="sv-SE"/>
              <a:t>. Vinner säkert nåt år på denna operation men leder ofta i slutändan till en steloperation av stortåns grundled. </a:t>
            </a:r>
          </a:p>
        </p:txBody>
      </p:sp>
      <p:sp>
        <p:nvSpPr>
          <p:cNvPr id="4" name="Platshållare för bildnummer 3"/>
          <p:cNvSpPr>
            <a:spLocks noGrp="1"/>
          </p:cNvSpPr>
          <p:nvPr>
            <p:ph type="sldNum" sz="quarter" idx="5"/>
          </p:nvPr>
        </p:nvSpPr>
        <p:spPr/>
        <p:txBody>
          <a:bodyPr/>
          <a:lstStyle/>
          <a:p>
            <a:fld id="{146EB1F8-2B97-4833-94F2-237DC8A9B570}" type="slidenum">
              <a:rPr lang="sv-SE" smtClean="0"/>
              <a:t>15</a:t>
            </a:fld>
            <a:endParaRPr lang="sv-SE"/>
          </a:p>
        </p:txBody>
      </p:sp>
    </p:spTree>
    <p:extLst>
      <p:ext uri="{BB962C8B-B14F-4D97-AF65-F5344CB8AC3E}">
        <p14:creationId xmlns:p14="http://schemas.microsoft.com/office/powerpoint/2010/main" val="47675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2. Många arbetande patienter tackar ofta nej och väntar gärna nåt år till fram till pension istället. </a:t>
            </a:r>
          </a:p>
        </p:txBody>
      </p:sp>
      <p:sp>
        <p:nvSpPr>
          <p:cNvPr id="4" name="Platshållare för bildnummer 3"/>
          <p:cNvSpPr>
            <a:spLocks noGrp="1"/>
          </p:cNvSpPr>
          <p:nvPr>
            <p:ph type="sldNum" sz="quarter" idx="5"/>
          </p:nvPr>
        </p:nvSpPr>
        <p:spPr/>
        <p:txBody>
          <a:bodyPr/>
          <a:lstStyle/>
          <a:p>
            <a:fld id="{146EB1F8-2B97-4833-94F2-237DC8A9B570}" type="slidenum">
              <a:rPr lang="sv-SE" smtClean="0"/>
              <a:t>16</a:t>
            </a:fld>
            <a:endParaRPr lang="sv-SE"/>
          </a:p>
        </p:txBody>
      </p:sp>
    </p:spTree>
    <p:extLst>
      <p:ext uri="{BB962C8B-B14F-4D97-AF65-F5344CB8AC3E}">
        <p14:creationId xmlns:p14="http://schemas.microsoft.com/office/powerpoint/2010/main" val="1917823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1. OCH om tidig artros på röntgen undviker vi att operera </a:t>
            </a:r>
            <a:r>
              <a:rPr lang="sv-SE" err="1"/>
              <a:t>hallux</a:t>
            </a:r>
            <a:r>
              <a:rPr lang="sv-SE"/>
              <a:t> </a:t>
            </a:r>
            <a:r>
              <a:rPr lang="sv-SE" err="1"/>
              <a:t>valgus</a:t>
            </a:r>
            <a:r>
              <a:rPr lang="sv-SE"/>
              <a:t> då det ofta försämrar artrosen….</a:t>
            </a:r>
          </a:p>
        </p:txBody>
      </p:sp>
      <p:sp>
        <p:nvSpPr>
          <p:cNvPr id="4" name="Platshållare för bildnummer 3"/>
          <p:cNvSpPr>
            <a:spLocks noGrp="1"/>
          </p:cNvSpPr>
          <p:nvPr>
            <p:ph type="sldNum" sz="quarter" idx="5"/>
          </p:nvPr>
        </p:nvSpPr>
        <p:spPr/>
        <p:txBody>
          <a:bodyPr/>
          <a:lstStyle/>
          <a:p>
            <a:fld id="{146EB1F8-2B97-4833-94F2-237DC8A9B570}" type="slidenum">
              <a:rPr lang="sv-SE" smtClean="0"/>
              <a:t>17</a:t>
            </a:fld>
            <a:endParaRPr lang="sv-SE"/>
          </a:p>
        </p:txBody>
      </p:sp>
    </p:spTree>
    <p:extLst>
      <p:ext uri="{BB962C8B-B14F-4D97-AF65-F5344CB8AC3E}">
        <p14:creationId xmlns:p14="http://schemas.microsoft.com/office/powerpoint/2010/main" val="2468142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 Ses ofta tillsammans med Hallux </a:t>
            </a:r>
            <a:r>
              <a:rPr lang="sv-SE" dirty="0" err="1"/>
              <a:t>Valgus</a:t>
            </a:r>
            <a:r>
              <a:rPr lang="sv-SE" dirty="0"/>
              <a:t>. </a:t>
            </a:r>
          </a:p>
        </p:txBody>
      </p:sp>
      <p:sp>
        <p:nvSpPr>
          <p:cNvPr id="4" name="Platshållare för bildnummer 3"/>
          <p:cNvSpPr>
            <a:spLocks noGrp="1"/>
          </p:cNvSpPr>
          <p:nvPr>
            <p:ph type="sldNum" sz="quarter" idx="5"/>
          </p:nvPr>
        </p:nvSpPr>
        <p:spPr/>
        <p:txBody>
          <a:bodyPr/>
          <a:lstStyle/>
          <a:p>
            <a:fld id="{146EB1F8-2B97-4833-94F2-237DC8A9B570}" type="slidenum">
              <a:rPr lang="sv-SE" smtClean="0"/>
              <a:t>18</a:t>
            </a:fld>
            <a:endParaRPr lang="sv-SE"/>
          </a:p>
        </p:txBody>
      </p:sp>
    </p:spTree>
    <p:extLst>
      <p:ext uri="{BB962C8B-B14F-4D97-AF65-F5344CB8AC3E}">
        <p14:creationId xmlns:p14="http://schemas.microsoft.com/office/powerpoint/2010/main" val="142806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Ses ofta tillsammans med </a:t>
            </a:r>
            <a:r>
              <a:rPr lang="sv-SE" err="1"/>
              <a:t>hallux</a:t>
            </a:r>
            <a:r>
              <a:rPr lang="sv-SE"/>
              <a:t> </a:t>
            </a:r>
            <a:r>
              <a:rPr lang="sv-SE" err="1"/>
              <a:t>valgus</a:t>
            </a:r>
            <a:r>
              <a:rPr lang="sv-SE"/>
              <a:t>. </a:t>
            </a:r>
          </a:p>
          <a:p>
            <a:endParaRPr lang="sv-SE"/>
          </a:p>
          <a:p>
            <a:r>
              <a:rPr lang="sv-SE"/>
              <a:t>1. Klotå; Viktigt att differentiera med hammartå. Om ung patient med nydebuterad </a:t>
            </a:r>
            <a:r>
              <a:rPr lang="sv-SE" err="1"/>
              <a:t>klotå</a:t>
            </a:r>
            <a:r>
              <a:rPr lang="sv-SE"/>
              <a:t> tänk </a:t>
            </a:r>
            <a:r>
              <a:rPr lang="sv-SE" err="1"/>
              <a:t>diffdiagnostiskt</a:t>
            </a:r>
            <a:r>
              <a:rPr lang="sv-SE"/>
              <a:t>. </a:t>
            </a:r>
            <a:r>
              <a:rPr lang="sv-SE" err="1"/>
              <a:t>Neuologiskt</a:t>
            </a:r>
            <a:r>
              <a:rPr lang="sv-SE"/>
              <a:t>? Charcot Marie </a:t>
            </a:r>
            <a:r>
              <a:rPr lang="sv-SE" err="1"/>
              <a:t>Tooth</a:t>
            </a:r>
            <a:r>
              <a:rPr lang="sv-SE"/>
              <a:t>? ENG + EMG?</a:t>
            </a:r>
          </a:p>
        </p:txBody>
      </p:sp>
      <p:sp>
        <p:nvSpPr>
          <p:cNvPr id="4" name="Platshållare för bildnummer 3"/>
          <p:cNvSpPr>
            <a:spLocks noGrp="1"/>
          </p:cNvSpPr>
          <p:nvPr>
            <p:ph type="sldNum" sz="quarter" idx="5"/>
          </p:nvPr>
        </p:nvSpPr>
        <p:spPr/>
        <p:txBody>
          <a:bodyPr/>
          <a:lstStyle/>
          <a:p>
            <a:fld id="{146EB1F8-2B97-4833-94F2-237DC8A9B570}" type="slidenum">
              <a:rPr lang="sv-SE" smtClean="0"/>
              <a:t>19</a:t>
            </a:fld>
            <a:endParaRPr lang="sv-SE"/>
          </a:p>
        </p:txBody>
      </p:sp>
    </p:spTree>
    <p:extLst>
      <p:ext uri="{BB962C8B-B14F-4D97-AF65-F5344CB8AC3E}">
        <p14:creationId xmlns:p14="http://schemas.microsoft.com/office/powerpoint/2010/main" val="1608364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Strutsmetoden fungerar ofta dåligt.</a:t>
            </a:r>
          </a:p>
        </p:txBody>
      </p:sp>
      <p:sp>
        <p:nvSpPr>
          <p:cNvPr id="4" name="Platshållare för bildnummer 3"/>
          <p:cNvSpPr>
            <a:spLocks noGrp="1"/>
          </p:cNvSpPr>
          <p:nvPr>
            <p:ph type="sldNum" sz="quarter" idx="5"/>
          </p:nvPr>
        </p:nvSpPr>
        <p:spPr/>
        <p:txBody>
          <a:bodyPr/>
          <a:lstStyle/>
          <a:p>
            <a:fld id="{146EB1F8-2B97-4833-94F2-237DC8A9B570}" type="slidenum">
              <a:rPr lang="sv-SE" smtClean="0"/>
              <a:t>20</a:t>
            </a:fld>
            <a:endParaRPr lang="sv-SE"/>
          </a:p>
        </p:txBody>
      </p:sp>
    </p:spTree>
    <p:extLst>
      <p:ext uri="{BB962C8B-B14F-4D97-AF65-F5344CB8AC3E}">
        <p14:creationId xmlns:p14="http://schemas.microsoft.com/office/powerpoint/2010/main" val="3304410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1. Slätröntgen; Be SPECIFIKT om belastade bilder vid röntgenremiss. Vi har haft möten med röntgenkliniken i Västerås och det fungerar ofta bra vid vanliga frågeställningar MEN </a:t>
            </a:r>
            <a:r>
              <a:rPr lang="sv-SE" err="1"/>
              <a:t>Unliabs</a:t>
            </a:r>
            <a:r>
              <a:rPr lang="sv-SE"/>
              <a:t> tar fortfarande ofta obelastade bilder. </a:t>
            </a:r>
          </a:p>
          <a:p>
            <a:endParaRPr lang="sv-SE"/>
          </a:p>
          <a:p>
            <a:r>
              <a:rPr lang="sv-SE"/>
              <a:t>Samma som med artros knä + höft så önskar vi även belastade bilder på fötter. Underlättar operativ planering. Vi brukar komplettera om det inte finns. </a:t>
            </a:r>
          </a:p>
          <a:p>
            <a:endParaRPr lang="sv-SE"/>
          </a:p>
          <a:p>
            <a:r>
              <a:rPr lang="sv-SE"/>
              <a:t>2. Patientens inställning; Vill patienten bli opererad? Remiss till oss för att få ett avslut? </a:t>
            </a:r>
          </a:p>
          <a:p>
            <a:endParaRPr lang="sv-SE"/>
          </a:p>
          <a:p>
            <a:r>
              <a:rPr lang="sv-SE"/>
              <a:t>3. Rökning + Bakgrundssjukdomar. </a:t>
            </a:r>
          </a:p>
        </p:txBody>
      </p:sp>
      <p:sp>
        <p:nvSpPr>
          <p:cNvPr id="4" name="Platshållare för bildnummer 3"/>
          <p:cNvSpPr>
            <a:spLocks noGrp="1"/>
          </p:cNvSpPr>
          <p:nvPr>
            <p:ph type="sldNum" sz="quarter" idx="5"/>
          </p:nvPr>
        </p:nvSpPr>
        <p:spPr/>
        <p:txBody>
          <a:bodyPr/>
          <a:lstStyle/>
          <a:p>
            <a:fld id="{146EB1F8-2B97-4833-94F2-237DC8A9B570}" type="slidenum">
              <a:rPr lang="sv-SE" smtClean="0"/>
              <a:t>3</a:t>
            </a:fld>
            <a:endParaRPr lang="sv-SE"/>
          </a:p>
        </p:txBody>
      </p:sp>
    </p:spTree>
    <p:extLst>
      <p:ext uri="{BB962C8B-B14F-4D97-AF65-F5344CB8AC3E}">
        <p14:creationId xmlns:p14="http://schemas.microsoft.com/office/powerpoint/2010/main" val="204871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Ett kirurgiskt ingrepp kan eventuellt rädda patienten från mer allvarliga komplikationer.</a:t>
            </a:r>
          </a:p>
          <a:p>
            <a:endParaRPr lang="sv-SE"/>
          </a:p>
          <a:p>
            <a:r>
              <a:rPr lang="sv-SE"/>
              <a:t>Denna patientkategori är ett av får undantag vi opererar trots riskfaktorer.  </a:t>
            </a:r>
          </a:p>
        </p:txBody>
      </p:sp>
      <p:sp>
        <p:nvSpPr>
          <p:cNvPr id="4" name="Platshållare för bildnummer 3"/>
          <p:cNvSpPr>
            <a:spLocks noGrp="1"/>
          </p:cNvSpPr>
          <p:nvPr>
            <p:ph type="sldNum" sz="quarter" idx="5"/>
          </p:nvPr>
        </p:nvSpPr>
        <p:spPr/>
        <p:txBody>
          <a:bodyPr/>
          <a:lstStyle/>
          <a:p>
            <a:fld id="{146EB1F8-2B97-4833-94F2-237DC8A9B570}" type="slidenum">
              <a:rPr lang="sv-SE" smtClean="0"/>
              <a:t>21</a:t>
            </a:fld>
            <a:endParaRPr lang="sv-SE"/>
          </a:p>
        </p:txBody>
      </p:sp>
    </p:spTree>
    <p:extLst>
      <p:ext uri="{BB962C8B-B14F-4D97-AF65-F5344CB8AC3E}">
        <p14:creationId xmlns:p14="http://schemas.microsoft.com/office/powerpoint/2010/main" val="3389451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Klassiskt i 3:e </a:t>
            </a:r>
            <a:r>
              <a:rPr lang="sv-SE" err="1"/>
              <a:t>interstitiet</a:t>
            </a:r>
            <a:r>
              <a:rPr lang="sv-SE"/>
              <a:t> med domningar ut i tå 3-4. Mycket ovanligt med Mortons i 1:a </a:t>
            </a:r>
            <a:r>
              <a:rPr lang="sv-SE" err="1"/>
              <a:t>interstitiet</a:t>
            </a:r>
            <a:r>
              <a:rPr lang="sv-SE"/>
              <a:t>. </a:t>
            </a:r>
          </a:p>
          <a:p>
            <a:endParaRPr lang="sv-SE"/>
          </a:p>
          <a:p>
            <a:r>
              <a:rPr lang="sv-SE"/>
              <a:t>Vi beställer ofta en preoperativ DT för att planera vår operation. Dorsalt eller palmart snitt. </a:t>
            </a:r>
          </a:p>
          <a:p>
            <a:endParaRPr lang="sv-SE"/>
          </a:p>
          <a:p>
            <a:r>
              <a:rPr lang="sv-SE"/>
              <a:t>Remiss vid utebliven effekt på konservativ behandling. </a:t>
            </a:r>
          </a:p>
        </p:txBody>
      </p:sp>
      <p:sp>
        <p:nvSpPr>
          <p:cNvPr id="4" name="Platshållare för bildnummer 3"/>
          <p:cNvSpPr>
            <a:spLocks noGrp="1"/>
          </p:cNvSpPr>
          <p:nvPr>
            <p:ph type="sldNum" sz="quarter" idx="5"/>
          </p:nvPr>
        </p:nvSpPr>
        <p:spPr/>
        <p:txBody>
          <a:bodyPr/>
          <a:lstStyle/>
          <a:p>
            <a:fld id="{146EB1F8-2B97-4833-94F2-237DC8A9B570}" type="slidenum">
              <a:rPr lang="sv-SE" smtClean="0"/>
              <a:t>22</a:t>
            </a:fld>
            <a:endParaRPr lang="sv-SE"/>
          </a:p>
        </p:txBody>
      </p:sp>
    </p:spTree>
    <p:extLst>
      <p:ext uri="{BB962C8B-B14F-4D97-AF65-F5344CB8AC3E}">
        <p14:creationId xmlns:p14="http://schemas.microsoft.com/office/powerpoint/2010/main" val="2411400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1: Symtom vid </a:t>
            </a:r>
            <a:r>
              <a:rPr lang="sv-SE" err="1"/>
              <a:t>morton</a:t>
            </a:r>
            <a:r>
              <a:rPr lang="sv-SE"/>
              <a:t>. </a:t>
            </a:r>
          </a:p>
          <a:p>
            <a:endParaRPr lang="sv-SE"/>
          </a:p>
          <a:p>
            <a:r>
              <a:rPr lang="sv-SE"/>
              <a:t>2: 1:a </a:t>
            </a:r>
            <a:r>
              <a:rPr lang="sv-SE" err="1"/>
              <a:t>interstititet</a:t>
            </a:r>
            <a:r>
              <a:rPr lang="sv-SE"/>
              <a:t> = Säkert nåt annat. Slätröntgen i första hand om osäkerhet remiss ortopeden. </a:t>
            </a:r>
          </a:p>
        </p:txBody>
      </p:sp>
      <p:sp>
        <p:nvSpPr>
          <p:cNvPr id="4" name="Platshållare för bildnummer 3"/>
          <p:cNvSpPr>
            <a:spLocks noGrp="1"/>
          </p:cNvSpPr>
          <p:nvPr>
            <p:ph type="sldNum" sz="quarter" idx="5"/>
          </p:nvPr>
        </p:nvSpPr>
        <p:spPr/>
        <p:txBody>
          <a:bodyPr/>
          <a:lstStyle/>
          <a:p>
            <a:fld id="{146EB1F8-2B97-4833-94F2-237DC8A9B570}" type="slidenum">
              <a:rPr lang="sv-SE" smtClean="0"/>
              <a:t>23</a:t>
            </a:fld>
            <a:endParaRPr lang="sv-SE"/>
          </a:p>
        </p:txBody>
      </p:sp>
    </p:spTree>
    <p:extLst>
      <p:ext uri="{BB962C8B-B14F-4D97-AF65-F5344CB8AC3E}">
        <p14:creationId xmlns:p14="http://schemas.microsoft.com/office/powerpoint/2010/main" val="2910764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46EB1F8-2B97-4833-94F2-237DC8A9B570}" type="slidenum">
              <a:rPr lang="sv-SE" smtClean="0"/>
              <a:t>24</a:t>
            </a:fld>
            <a:endParaRPr lang="sv-SE"/>
          </a:p>
        </p:txBody>
      </p:sp>
    </p:spTree>
    <p:extLst>
      <p:ext uri="{BB962C8B-B14F-4D97-AF65-F5344CB8AC3E}">
        <p14:creationId xmlns:p14="http://schemas.microsoft.com/office/powerpoint/2010/main" val="3819696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46EB1F8-2B97-4833-94F2-237DC8A9B570}" type="slidenum">
              <a:rPr lang="sv-SE" smtClean="0"/>
              <a:t>25</a:t>
            </a:fld>
            <a:endParaRPr lang="sv-SE"/>
          </a:p>
        </p:txBody>
      </p:sp>
    </p:spTree>
    <p:extLst>
      <p:ext uri="{BB962C8B-B14F-4D97-AF65-F5344CB8AC3E}">
        <p14:creationId xmlns:p14="http://schemas.microsoft.com/office/powerpoint/2010/main" val="3806340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46EB1F8-2B97-4833-94F2-237DC8A9B570}" type="slidenum">
              <a:rPr lang="sv-SE" smtClean="0"/>
              <a:t>26</a:t>
            </a:fld>
            <a:endParaRPr lang="sv-SE"/>
          </a:p>
        </p:txBody>
      </p:sp>
    </p:spTree>
    <p:extLst>
      <p:ext uri="{BB962C8B-B14F-4D97-AF65-F5344CB8AC3E}">
        <p14:creationId xmlns:p14="http://schemas.microsoft.com/office/powerpoint/2010/main" val="3738473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46EB1F8-2B97-4833-94F2-237DC8A9B570}" type="slidenum">
              <a:rPr lang="sv-SE" smtClean="0"/>
              <a:t>27</a:t>
            </a:fld>
            <a:endParaRPr lang="sv-SE"/>
          </a:p>
        </p:txBody>
      </p:sp>
    </p:spTree>
    <p:extLst>
      <p:ext uri="{BB962C8B-B14F-4D97-AF65-F5344CB8AC3E}">
        <p14:creationId xmlns:p14="http://schemas.microsoft.com/office/powerpoint/2010/main" val="3408318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46EB1F8-2B97-4833-94F2-237DC8A9B570}" type="slidenum">
              <a:rPr lang="sv-SE" smtClean="0"/>
              <a:t>29</a:t>
            </a:fld>
            <a:endParaRPr lang="sv-SE"/>
          </a:p>
        </p:txBody>
      </p:sp>
    </p:spTree>
    <p:extLst>
      <p:ext uri="{BB962C8B-B14F-4D97-AF65-F5344CB8AC3E}">
        <p14:creationId xmlns:p14="http://schemas.microsoft.com/office/powerpoint/2010/main" val="340806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1. Hereditet;  Ärftligt? Kvinnligt kön. Trånga skor. Höga och låga fotvalv. RA.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2. </a:t>
            </a:r>
            <a:r>
              <a:rPr lang="sv-SE" err="1"/>
              <a:t>Pseudoexostos</a:t>
            </a:r>
            <a:r>
              <a:rPr lang="sv-SE"/>
              <a:t>; </a:t>
            </a:r>
            <a:r>
              <a:rPr lang="sv-SE" sz="1200" kern="0">
                <a:solidFill>
                  <a:srgbClr val="1E1E1E"/>
                </a:solidFill>
                <a:effectLst/>
                <a:latin typeface="Open Sans" panose="020B0606030504020204" pitchFamily="34" charset="0"/>
                <a:cs typeface="Times New Roman" panose="02020603050405020304" pitchFamily="18" charset="0"/>
              </a:rPr>
              <a:t>Ö</a:t>
            </a:r>
            <a:r>
              <a:rPr lang="sv-SE" sz="1200" kern="0">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mmande, hård uppdrivning medialt över grundleden, ömmande </a:t>
            </a:r>
            <a:r>
              <a:rPr lang="sv-SE" sz="1200" kern="0" err="1">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klavusbildning</a:t>
            </a:r>
            <a:r>
              <a:rPr lang="sv-SE" sz="1200" kern="0">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 rodnad</a:t>
            </a:r>
            <a:endParaRPr lang="sv-SE" sz="1100" kern="100">
              <a:solidFill>
                <a:srgbClr val="1E1E1E"/>
              </a:solidFill>
              <a:effectLst/>
              <a:latin typeface="Calibri" panose="020F0502020204030204" pitchFamily="34" charset="0"/>
              <a:ea typeface="Calibri" panose="020F0502020204030204" pitchFamily="34" charset="0"/>
              <a:cs typeface="Times New Roman" panose="02020603050405020304" pitchFamily="18" charset="0"/>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0">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3. </a:t>
            </a:r>
            <a:r>
              <a:rPr lang="sv-SE" sz="1200" kern="0" err="1">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Bursit</a:t>
            </a:r>
            <a:r>
              <a:rPr lang="sv-SE" sz="1200" kern="0">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 kan förekomma i samband med </a:t>
            </a:r>
            <a:r>
              <a:rPr lang="sv-SE" sz="1200" kern="0" err="1">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pseudoexostos</a:t>
            </a:r>
            <a:endParaRPr lang="sv-SE" sz="1200" kern="0">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0">
              <a:solidFill>
                <a:srgbClr val="1E1E1E"/>
              </a:solidFill>
              <a:effectLst/>
              <a:latin typeface="Open Sans" panose="020B0606030504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0">
                <a:solidFill>
                  <a:srgbClr val="1E1E1E"/>
                </a:solidFill>
                <a:effectLst/>
                <a:latin typeface="Open Sans" panose="020B0606030504020204" pitchFamily="34" charset="0"/>
                <a:ea typeface="Calibri" panose="020F0502020204030204" pitchFamily="34" charset="0"/>
                <a:cs typeface="Times New Roman" panose="02020603050405020304" pitchFamily="18" charset="0"/>
              </a:rPr>
              <a:t>4. </a:t>
            </a:r>
            <a:r>
              <a:rPr lang="sv-SE" sz="1200" kern="0" err="1">
                <a:solidFill>
                  <a:srgbClr val="1E1E1E"/>
                </a:solidFill>
                <a:effectLst/>
                <a:latin typeface="Open Sans" panose="020B0606030504020204" pitchFamily="34" charset="0"/>
                <a:ea typeface="Calibri" panose="020F0502020204030204" pitchFamily="34" charset="0"/>
                <a:cs typeface="Times New Roman" panose="02020603050405020304" pitchFamily="18" charset="0"/>
              </a:rPr>
              <a:t>Omlottställning</a:t>
            </a:r>
            <a:r>
              <a:rPr lang="sv-SE" sz="1200" kern="0">
                <a:solidFill>
                  <a:srgbClr val="1E1E1E"/>
                </a:solidFill>
                <a:effectLst/>
                <a:latin typeface="Open Sans" panose="020B0606030504020204" pitchFamily="34" charset="0"/>
                <a:ea typeface="Calibri" panose="020F0502020204030204" pitchFamily="34" charset="0"/>
                <a:cs typeface="Times New Roman" panose="02020603050405020304" pitchFamily="18" charset="0"/>
              </a:rPr>
              <a:t> ofta förekommande vid mer avancerade fall. Hammartår ofta dig 2 men även resterande tår. </a:t>
            </a:r>
            <a:endParaRPr lang="sv-SE" sz="1100" kern="100">
              <a:solidFill>
                <a:srgbClr val="1E1E1E"/>
              </a:solidFill>
              <a:effectLst/>
              <a:latin typeface="Calibri" panose="020F0502020204030204" pitchFamily="34" charset="0"/>
              <a:ea typeface="Calibri" panose="020F0502020204030204" pitchFamily="34" charset="0"/>
              <a:cs typeface="Times New Roman" panose="02020603050405020304" pitchFamily="18" charset="0"/>
            </a:endParaRPr>
          </a:p>
          <a:p>
            <a:endParaRPr lang="sv-SE"/>
          </a:p>
        </p:txBody>
      </p:sp>
      <p:sp>
        <p:nvSpPr>
          <p:cNvPr id="4" name="Platshållare för bildnummer 3"/>
          <p:cNvSpPr>
            <a:spLocks noGrp="1"/>
          </p:cNvSpPr>
          <p:nvPr>
            <p:ph type="sldNum" sz="quarter" idx="5"/>
          </p:nvPr>
        </p:nvSpPr>
        <p:spPr/>
        <p:txBody>
          <a:bodyPr/>
          <a:lstStyle/>
          <a:p>
            <a:fld id="{146EB1F8-2B97-4833-94F2-237DC8A9B570}" type="slidenum">
              <a:rPr lang="sv-SE" smtClean="0"/>
              <a:t>4</a:t>
            </a:fld>
            <a:endParaRPr lang="sv-SE"/>
          </a:p>
        </p:txBody>
      </p:sp>
    </p:spTree>
    <p:extLst>
      <p:ext uri="{BB962C8B-B14F-4D97-AF65-F5344CB8AC3E}">
        <p14:creationId xmlns:p14="http://schemas.microsoft.com/office/powerpoint/2010/main" val="2957279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a:t>Röntgen ofta inte nödvändig i initiala skedet. </a:t>
            </a:r>
          </a:p>
          <a:p>
            <a:pPr marL="228600" indent="-228600">
              <a:buAutoNum type="arabicPeriod"/>
            </a:pPr>
            <a:endParaRPr lang="sv-SE"/>
          </a:p>
          <a:p>
            <a:pPr marL="228600" indent="-228600">
              <a:buAutoNum type="arabicPeriod"/>
            </a:pPr>
            <a:r>
              <a:rPr lang="sv-SE"/>
              <a:t>Upplevde själv att det var svårt att få med patienten på ”tåget” vid enbart kliniskt diagnos och konservativa åtgärder. Röntgen verkar vara lugnande</a:t>
            </a:r>
          </a:p>
        </p:txBody>
      </p:sp>
      <p:sp>
        <p:nvSpPr>
          <p:cNvPr id="4" name="Platshållare för bildnummer 3"/>
          <p:cNvSpPr>
            <a:spLocks noGrp="1"/>
          </p:cNvSpPr>
          <p:nvPr>
            <p:ph type="sldNum" sz="quarter" idx="5"/>
          </p:nvPr>
        </p:nvSpPr>
        <p:spPr/>
        <p:txBody>
          <a:bodyPr/>
          <a:lstStyle/>
          <a:p>
            <a:fld id="{146EB1F8-2B97-4833-94F2-237DC8A9B570}" type="slidenum">
              <a:rPr lang="sv-SE" smtClean="0"/>
              <a:t>5</a:t>
            </a:fld>
            <a:endParaRPr lang="sv-SE"/>
          </a:p>
        </p:txBody>
      </p:sp>
    </p:spTree>
    <p:extLst>
      <p:ext uri="{BB962C8B-B14F-4D97-AF65-F5344CB8AC3E}">
        <p14:creationId xmlns:p14="http://schemas.microsoft.com/office/powerpoint/2010/main" val="1897942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1. Be gärna om belastade bilder. Vi har haft möte med Röntgenkliniken och fungerar väldigt väl på sjukhuset men </a:t>
            </a:r>
            <a:r>
              <a:rPr lang="sv-SE" err="1"/>
              <a:t>UniLabs</a:t>
            </a:r>
            <a:r>
              <a:rPr lang="sv-SE"/>
              <a:t> med skiftande resultat. </a:t>
            </a:r>
          </a:p>
        </p:txBody>
      </p:sp>
      <p:sp>
        <p:nvSpPr>
          <p:cNvPr id="4" name="Platshållare för bildnummer 3"/>
          <p:cNvSpPr>
            <a:spLocks noGrp="1"/>
          </p:cNvSpPr>
          <p:nvPr>
            <p:ph type="sldNum" sz="quarter" idx="5"/>
          </p:nvPr>
        </p:nvSpPr>
        <p:spPr/>
        <p:txBody>
          <a:bodyPr/>
          <a:lstStyle/>
          <a:p>
            <a:fld id="{146EB1F8-2B97-4833-94F2-237DC8A9B570}" type="slidenum">
              <a:rPr lang="sv-SE" smtClean="0"/>
              <a:t>6</a:t>
            </a:fld>
            <a:endParaRPr lang="sv-SE"/>
          </a:p>
        </p:txBody>
      </p:sp>
    </p:spTree>
    <p:extLst>
      <p:ext uri="{BB962C8B-B14F-4D97-AF65-F5344CB8AC3E}">
        <p14:creationId xmlns:p14="http://schemas.microsoft.com/office/powerpoint/2010/main" val="67855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46EB1F8-2B97-4833-94F2-237DC8A9B570}" type="slidenum">
              <a:rPr lang="sv-SE" smtClean="0"/>
              <a:t>7</a:t>
            </a:fld>
            <a:endParaRPr lang="sv-SE"/>
          </a:p>
        </p:txBody>
      </p:sp>
    </p:spTree>
    <p:extLst>
      <p:ext uri="{BB962C8B-B14F-4D97-AF65-F5344CB8AC3E}">
        <p14:creationId xmlns:p14="http://schemas.microsoft.com/office/powerpoint/2010/main" val="1357237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1. Vill patienten bli opererad? </a:t>
            </a:r>
          </a:p>
        </p:txBody>
      </p:sp>
      <p:sp>
        <p:nvSpPr>
          <p:cNvPr id="4" name="Platshållare för bildnummer 3"/>
          <p:cNvSpPr>
            <a:spLocks noGrp="1"/>
          </p:cNvSpPr>
          <p:nvPr>
            <p:ph type="sldNum" sz="quarter" idx="5"/>
          </p:nvPr>
        </p:nvSpPr>
        <p:spPr/>
        <p:txBody>
          <a:bodyPr/>
          <a:lstStyle/>
          <a:p>
            <a:fld id="{146EB1F8-2B97-4833-94F2-237DC8A9B570}" type="slidenum">
              <a:rPr lang="sv-SE" smtClean="0"/>
              <a:t>8</a:t>
            </a:fld>
            <a:endParaRPr lang="sv-SE"/>
          </a:p>
        </p:txBody>
      </p:sp>
    </p:spTree>
    <p:extLst>
      <p:ext uri="{BB962C8B-B14F-4D97-AF65-F5344CB8AC3E}">
        <p14:creationId xmlns:p14="http://schemas.microsoft.com/office/powerpoint/2010/main" val="4199443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1. När vi tar emot patienten…ju högre vinkel desto mer sågar och skär vi. </a:t>
            </a:r>
          </a:p>
        </p:txBody>
      </p:sp>
      <p:sp>
        <p:nvSpPr>
          <p:cNvPr id="4" name="Platshållare för bildnummer 3"/>
          <p:cNvSpPr>
            <a:spLocks noGrp="1"/>
          </p:cNvSpPr>
          <p:nvPr>
            <p:ph type="sldNum" sz="quarter" idx="5"/>
          </p:nvPr>
        </p:nvSpPr>
        <p:spPr/>
        <p:txBody>
          <a:bodyPr/>
          <a:lstStyle/>
          <a:p>
            <a:fld id="{146EB1F8-2B97-4833-94F2-237DC8A9B570}" type="slidenum">
              <a:rPr lang="sv-SE" smtClean="0"/>
              <a:t>9</a:t>
            </a:fld>
            <a:endParaRPr lang="sv-SE"/>
          </a:p>
        </p:txBody>
      </p:sp>
    </p:spTree>
    <p:extLst>
      <p:ext uri="{BB962C8B-B14F-4D97-AF65-F5344CB8AC3E}">
        <p14:creationId xmlns:p14="http://schemas.microsoft.com/office/powerpoint/2010/main" val="100980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1. Operationen tar mellan 20-40 minuter. Specialanpassad sko i 6 veckor. Rehab minst 6 veckor. Smärta + Svullnad + Känselnedsättning upp till 1 år postoperativt. </a:t>
            </a:r>
          </a:p>
          <a:p>
            <a:endParaRPr lang="sv-SE"/>
          </a:p>
          <a:p>
            <a:r>
              <a:rPr lang="sv-SE"/>
              <a:t>2. På vår mottagning: När vi beskriver det postoperativa förloppet är det många som hoppar av tåget och är ändå rätt nöjda med sin fot….</a:t>
            </a:r>
          </a:p>
        </p:txBody>
      </p:sp>
      <p:sp>
        <p:nvSpPr>
          <p:cNvPr id="4" name="Platshållare för bildnummer 3"/>
          <p:cNvSpPr>
            <a:spLocks noGrp="1"/>
          </p:cNvSpPr>
          <p:nvPr>
            <p:ph type="sldNum" sz="quarter" idx="5"/>
          </p:nvPr>
        </p:nvSpPr>
        <p:spPr/>
        <p:txBody>
          <a:bodyPr/>
          <a:lstStyle/>
          <a:p>
            <a:fld id="{146EB1F8-2B97-4833-94F2-237DC8A9B570}" type="slidenum">
              <a:rPr lang="sv-SE" smtClean="0"/>
              <a:t>10</a:t>
            </a:fld>
            <a:endParaRPr lang="sv-SE"/>
          </a:p>
        </p:txBody>
      </p:sp>
    </p:spTree>
    <p:extLst>
      <p:ext uri="{BB962C8B-B14F-4D97-AF65-F5344CB8AC3E}">
        <p14:creationId xmlns:p14="http://schemas.microsoft.com/office/powerpoint/2010/main" val="3979785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9B38F3-7FD7-334E-EB32-F6E51191437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4281EEF-4875-118D-178F-057F749392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AE4BB73-E64F-92A2-62CC-6564015239C0}"/>
              </a:ext>
            </a:extLst>
          </p:cNvPr>
          <p:cNvSpPr>
            <a:spLocks noGrp="1"/>
          </p:cNvSpPr>
          <p:nvPr>
            <p:ph type="dt" sz="half" idx="10"/>
          </p:nvPr>
        </p:nvSpPr>
        <p:spPr/>
        <p:txBody>
          <a:bodyPr/>
          <a:lstStyle/>
          <a:p>
            <a:fld id="{2918514D-CD4B-4007-95E7-00066D720F67}" type="datetimeFigureOut">
              <a:rPr lang="sv-SE" smtClean="0"/>
              <a:t>2023-11-15</a:t>
            </a:fld>
            <a:endParaRPr lang="sv-SE"/>
          </a:p>
        </p:txBody>
      </p:sp>
      <p:sp>
        <p:nvSpPr>
          <p:cNvPr id="5" name="Platshållare för sidfot 4">
            <a:extLst>
              <a:ext uri="{FF2B5EF4-FFF2-40B4-BE49-F238E27FC236}">
                <a16:creationId xmlns:a16="http://schemas.microsoft.com/office/drawing/2014/main" id="{A98F6A8B-A411-DD2F-72A2-833D4BE88F3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EC041DE-81DC-56F4-B014-420A9D0DDF96}"/>
              </a:ext>
            </a:extLst>
          </p:cNvPr>
          <p:cNvSpPr>
            <a:spLocks noGrp="1"/>
          </p:cNvSpPr>
          <p:nvPr>
            <p:ph type="sldNum" sz="quarter" idx="12"/>
          </p:nvPr>
        </p:nvSpPr>
        <p:spPr/>
        <p:txBody>
          <a:bodyPr/>
          <a:lstStyle/>
          <a:p>
            <a:fld id="{4652846A-E540-441D-BEFE-C4FF0795894C}" type="slidenum">
              <a:rPr lang="sv-SE" smtClean="0"/>
              <a:t>‹#›</a:t>
            </a:fld>
            <a:endParaRPr lang="sv-SE"/>
          </a:p>
        </p:txBody>
      </p:sp>
    </p:spTree>
    <p:extLst>
      <p:ext uri="{BB962C8B-B14F-4D97-AF65-F5344CB8AC3E}">
        <p14:creationId xmlns:p14="http://schemas.microsoft.com/office/powerpoint/2010/main" val="399080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C9D5F1-7C8A-4D35-32B2-4E5B5B1C1EC3}"/>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EDAE746-1D71-0D97-A778-698E0004EB6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2F69628-9714-5234-66C0-739B6E6355C2}"/>
              </a:ext>
            </a:extLst>
          </p:cNvPr>
          <p:cNvSpPr>
            <a:spLocks noGrp="1"/>
          </p:cNvSpPr>
          <p:nvPr>
            <p:ph type="dt" sz="half" idx="10"/>
          </p:nvPr>
        </p:nvSpPr>
        <p:spPr/>
        <p:txBody>
          <a:bodyPr/>
          <a:lstStyle/>
          <a:p>
            <a:fld id="{2918514D-CD4B-4007-95E7-00066D720F67}" type="datetimeFigureOut">
              <a:rPr lang="sv-SE" smtClean="0"/>
              <a:t>2023-11-15</a:t>
            </a:fld>
            <a:endParaRPr lang="sv-SE"/>
          </a:p>
        </p:txBody>
      </p:sp>
      <p:sp>
        <p:nvSpPr>
          <p:cNvPr id="5" name="Platshållare för sidfot 4">
            <a:extLst>
              <a:ext uri="{FF2B5EF4-FFF2-40B4-BE49-F238E27FC236}">
                <a16:creationId xmlns:a16="http://schemas.microsoft.com/office/drawing/2014/main" id="{CDF76677-22A8-58AF-FA22-1BC0D287A5C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1107EDD-0C52-CFB9-0BF9-D81641A97558}"/>
              </a:ext>
            </a:extLst>
          </p:cNvPr>
          <p:cNvSpPr>
            <a:spLocks noGrp="1"/>
          </p:cNvSpPr>
          <p:nvPr>
            <p:ph type="sldNum" sz="quarter" idx="12"/>
          </p:nvPr>
        </p:nvSpPr>
        <p:spPr/>
        <p:txBody>
          <a:bodyPr/>
          <a:lstStyle/>
          <a:p>
            <a:fld id="{4652846A-E540-441D-BEFE-C4FF0795894C}" type="slidenum">
              <a:rPr lang="sv-SE" smtClean="0"/>
              <a:t>‹#›</a:t>
            </a:fld>
            <a:endParaRPr lang="sv-SE"/>
          </a:p>
        </p:txBody>
      </p:sp>
    </p:spTree>
    <p:extLst>
      <p:ext uri="{BB962C8B-B14F-4D97-AF65-F5344CB8AC3E}">
        <p14:creationId xmlns:p14="http://schemas.microsoft.com/office/powerpoint/2010/main" val="12205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87CCB8F-CE40-17D2-CC32-640FE319323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966F5B8-269A-4093-AD6E-8D9142341EA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07397D6-66B6-E67A-00F0-390D83C4611E}"/>
              </a:ext>
            </a:extLst>
          </p:cNvPr>
          <p:cNvSpPr>
            <a:spLocks noGrp="1"/>
          </p:cNvSpPr>
          <p:nvPr>
            <p:ph type="dt" sz="half" idx="10"/>
          </p:nvPr>
        </p:nvSpPr>
        <p:spPr/>
        <p:txBody>
          <a:bodyPr/>
          <a:lstStyle/>
          <a:p>
            <a:fld id="{2918514D-CD4B-4007-95E7-00066D720F67}" type="datetimeFigureOut">
              <a:rPr lang="sv-SE" smtClean="0"/>
              <a:t>2023-11-15</a:t>
            </a:fld>
            <a:endParaRPr lang="sv-SE"/>
          </a:p>
        </p:txBody>
      </p:sp>
      <p:sp>
        <p:nvSpPr>
          <p:cNvPr id="5" name="Platshållare för sidfot 4">
            <a:extLst>
              <a:ext uri="{FF2B5EF4-FFF2-40B4-BE49-F238E27FC236}">
                <a16:creationId xmlns:a16="http://schemas.microsoft.com/office/drawing/2014/main" id="{D138198E-FC6E-6974-CE7E-5C0737E48CE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C5163FA-B855-4031-FE46-3BEC984DA445}"/>
              </a:ext>
            </a:extLst>
          </p:cNvPr>
          <p:cNvSpPr>
            <a:spLocks noGrp="1"/>
          </p:cNvSpPr>
          <p:nvPr>
            <p:ph type="sldNum" sz="quarter" idx="12"/>
          </p:nvPr>
        </p:nvSpPr>
        <p:spPr/>
        <p:txBody>
          <a:bodyPr/>
          <a:lstStyle/>
          <a:p>
            <a:fld id="{4652846A-E540-441D-BEFE-C4FF0795894C}" type="slidenum">
              <a:rPr lang="sv-SE" smtClean="0"/>
              <a:t>‹#›</a:t>
            </a:fld>
            <a:endParaRPr lang="sv-SE"/>
          </a:p>
        </p:txBody>
      </p:sp>
    </p:spTree>
    <p:extLst>
      <p:ext uri="{BB962C8B-B14F-4D97-AF65-F5344CB8AC3E}">
        <p14:creationId xmlns:p14="http://schemas.microsoft.com/office/powerpoint/2010/main" val="325170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604C99-0303-D1E8-170A-5D9EF48CF45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7E94B7D-BBC7-AE42-6595-0C6C63D978E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28C05AE-2F07-32BE-3185-F61B340E8691}"/>
              </a:ext>
            </a:extLst>
          </p:cNvPr>
          <p:cNvSpPr>
            <a:spLocks noGrp="1"/>
          </p:cNvSpPr>
          <p:nvPr>
            <p:ph type="dt" sz="half" idx="10"/>
          </p:nvPr>
        </p:nvSpPr>
        <p:spPr/>
        <p:txBody>
          <a:bodyPr/>
          <a:lstStyle/>
          <a:p>
            <a:fld id="{2918514D-CD4B-4007-95E7-00066D720F67}" type="datetimeFigureOut">
              <a:rPr lang="sv-SE" smtClean="0"/>
              <a:t>2023-11-15</a:t>
            </a:fld>
            <a:endParaRPr lang="sv-SE"/>
          </a:p>
        </p:txBody>
      </p:sp>
      <p:sp>
        <p:nvSpPr>
          <p:cNvPr id="5" name="Platshållare för sidfot 4">
            <a:extLst>
              <a:ext uri="{FF2B5EF4-FFF2-40B4-BE49-F238E27FC236}">
                <a16:creationId xmlns:a16="http://schemas.microsoft.com/office/drawing/2014/main" id="{E0A63F49-F093-7BC7-6B20-E8570E0AAAC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AC0B3BC-7AB8-5E4E-2862-04FCE72CC7AD}"/>
              </a:ext>
            </a:extLst>
          </p:cNvPr>
          <p:cNvSpPr>
            <a:spLocks noGrp="1"/>
          </p:cNvSpPr>
          <p:nvPr>
            <p:ph type="sldNum" sz="quarter" idx="12"/>
          </p:nvPr>
        </p:nvSpPr>
        <p:spPr/>
        <p:txBody>
          <a:bodyPr/>
          <a:lstStyle/>
          <a:p>
            <a:fld id="{4652846A-E540-441D-BEFE-C4FF0795894C}" type="slidenum">
              <a:rPr lang="sv-SE" smtClean="0"/>
              <a:t>‹#›</a:t>
            </a:fld>
            <a:endParaRPr lang="sv-SE"/>
          </a:p>
        </p:txBody>
      </p:sp>
    </p:spTree>
    <p:extLst>
      <p:ext uri="{BB962C8B-B14F-4D97-AF65-F5344CB8AC3E}">
        <p14:creationId xmlns:p14="http://schemas.microsoft.com/office/powerpoint/2010/main" val="3817750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B5792E-C3CC-77B4-B3B5-F1C1DCEC41CE}"/>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D24C186-89BC-8E65-4A1D-45BC156B89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B3EFFC0-2604-7221-E544-DD173492101A}"/>
              </a:ext>
            </a:extLst>
          </p:cNvPr>
          <p:cNvSpPr>
            <a:spLocks noGrp="1"/>
          </p:cNvSpPr>
          <p:nvPr>
            <p:ph type="dt" sz="half" idx="10"/>
          </p:nvPr>
        </p:nvSpPr>
        <p:spPr/>
        <p:txBody>
          <a:bodyPr/>
          <a:lstStyle/>
          <a:p>
            <a:fld id="{2918514D-CD4B-4007-95E7-00066D720F67}" type="datetimeFigureOut">
              <a:rPr lang="sv-SE" smtClean="0"/>
              <a:t>2023-11-15</a:t>
            </a:fld>
            <a:endParaRPr lang="sv-SE"/>
          </a:p>
        </p:txBody>
      </p:sp>
      <p:sp>
        <p:nvSpPr>
          <p:cNvPr id="5" name="Platshållare för sidfot 4">
            <a:extLst>
              <a:ext uri="{FF2B5EF4-FFF2-40B4-BE49-F238E27FC236}">
                <a16:creationId xmlns:a16="http://schemas.microsoft.com/office/drawing/2014/main" id="{67D6851F-0C5E-7FD5-78D1-6412273532D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BAB66FA-AB82-1CA7-F488-A064DEE666C9}"/>
              </a:ext>
            </a:extLst>
          </p:cNvPr>
          <p:cNvSpPr>
            <a:spLocks noGrp="1"/>
          </p:cNvSpPr>
          <p:nvPr>
            <p:ph type="sldNum" sz="quarter" idx="12"/>
          </p:nvPr>
        </p:nvSpPr>
        <p:spPr/>
        <p:txBody>
          <a:bodyPr/>
          <a:lstStyle/>
          <a:p>
            <a:fld id="{4652846A-E540-441D-BEFE-C4FF0795894C}" type="slidenum">
              <a:rPr lang="sv-SE" smtClean="0"/>
              <a:t>‹#›</a:t>
            </a:fld>
            <a:endParaRPr lang="sv-SE"/>
          </a:p>
        </p:txBody>
      </p:sp>
    </p:spTree>
    <p:extLst>
      <p:ext uri="{BB962C8B-B14F-4D97-AF65-F5344CB8AC3E}">
        <p14:creationId xmlns:p14="http://schemas.microsoft.com/office/powerpoint/2010/main" val="2687380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E03760-4ED9-0CDD-7824-B23D00818C9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BA31ADA-32AA-C0E1-31D6-2FF24A995BBB}"/>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739C665-35F6-7430-261F-7F570739477D}"/>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53C4E56-774F-12AD-04AE-59784BDC2288}"/>
              </a:ext>
            </a:extLst>
          </p:cNvPr>
          <p:cNvSpPr>
            <a:spLocks noGrp="1"/>
          </p:cNvSpPr>
          <p:nvPr>
            <p:ph type="dt" sz="half" idx="10"/>
          </p:nvPr>
        </p:nvSpPr>
        <p:spPr/>
        <p:txBody>
          <a:bodyPr/>
          <a:lstStyle/>
          <a:p>
            <a:fld id="{2918514D-CD4B-4007-95E7-00066D720F67}" type="datetimeFigureOut">
              <a:rPr lang="sv-SE" smtClean="0"/>
              <a:t>2023-11-15</a:t>
            </a:fld>
            <a:endParaRPr lang="sv-SE"/>
          </a:p>
        </p:txBody>
      </p:sp>
      <p:sp>
        <p:nvSpPr>
          <p:cNvPr id="6" name="Platshållare för sidfot 5">
            <a:extLst>
              <a:ext uri="{FF2B5EF4-FFF2-40B4-BE49-F238E27FC236}">
                <a16:creationId xmlns:a16="http://schemas.microsoft.com/office/drawing/2014/main" id="{267E4E4A-A1D7-5710-235C-7A4D45C81B5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DAE32EE-8805-3C2F-0EFB-C5A028CDA243}"/>
              </a:ext>
            </a:extLst>
          </p:cNvPr>
          <p:cNvSpPr>
            <a:spLocks noGrp="1"/>
          </p:cNvSpPr>
          <p:nvPr>
            <p:ph type="sldNum" sz="quarter" idx="12"/>
          </p:nvPr>
        </p:nvSpPr>
        <p:spPr/>
        <p:txBody>
          <a:bodyPr/>
          <a:lstStyle/>
          <a:p>
            <a:fld id="{4652846A-E540-441D-BEFE-C4FF0795894C}" type="slidenum">
              <a:rPr lang="sv-SE" smtClean="0"/>
              <a:t>‹#›</a:t>
            </a:fld>
            <a:endParaRPr lang="sv-SE"/>
          </a:p>
        </p:txBody>
      </p:sp>
    </p:spTree>
    <p:extLst>
      <p:ext uri="{BB962C8B-B14F-4D97-AF65-F5344CB8AC3E}">
        <p14:creationId xmlns:p14="http://schemas.microsoft.com/office/powerpoint/2010/main" val="2083279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3AE837-65C1-4882-7B55-4CAA5A26F337}"/>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3D79F17-A6FE-40D0-A960-1D06E0BF25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9501680-496E-D901-4C2D-63AEB2E9970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50DABB9-DD8A-42F5-B2F6-E6BDDB11E7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A927927-BD0A-148A-BB45-8D0DD7AAEF55}"/>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F85A1FA-5F6E-A072-E0D4-5D8AB4FD14B6}"/>
              </a:ext>
            </a:extLst>
          </p:cNvPr>
          <p:cNvSpPr>
            <a:spLocks noGrp="1"/>
          </p:cNvSpPr>
          <p:nvPr>
            <p:ph type="dt" sz="half" idx="10"/>
          </p:nvPr>
        </p:nvSpPr>
        <p:spPr/>
        <p:txBody>
          <a:bodyPr/>
          <a:lstStyle/>
          <a:p>
            <a:fld id="{2918514D-CD4B-4007-95E7-00066D720F67}" type="datetimeFigureOut">
              <a:rPr lang="sv-SE" smtClean="0"/>
              <a:t>2023-11-15</a:t>
            </a:fld>
            <a:endParaRPr lang="sv-SE"/>
          </a:p>
        </p:txBody>
      </p:sp>
      <p:sp>
        <p:nvSpPr>
          <p:cNvPr id="8" name="Platshållare för sidfot 7">
            <a:extLst>
              <a:ext uri="{FF2B5EF4-FFF2-40B4-BE49-F238E27FC236}">
                <a16:creationId xmlns:a16="http://schemas.microsoft.com/office/drawing/2014/main" id="{E37D6DC3-7084-A28D-FFFD-563BED8FA25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19EC67C8-DE2B-8689-150A-2E7F1534E47A}"/>
              </a:ext>
            </a:extLst>
          </p:cNvPr>
          <p:cNvSpPr>
            <a:spLocks noGrp="1"/>
          </p:cNvSpPr>
          <p:nvPr>
            <p:ph type="sldNum" sz="quarter" idx="12"/>
          </p:nvPr>
        </p:nvSpPr>
        <p:spPr/>
        <p:txBody>
          <a:bodyPr/>
          <a:lstStyle/>
          <a:p>
            <a:fld id="{4652846A-E540-441D-BEFE-C4FF0795894C}" type="slidenum">
              <a:rPr lang="sv-SE" smtClean="0"/>
              <a:t>‹#›</a:t>
            </a:fld>
            <a:endParaRPr lang="sv-SE"/>
          </a:p>
        </p:txBody>
      </p:sp>
    </p:spTree>
    <p:extLst>
      <p:ext uri="{BB962C8B-B14F-4D97-AF65-F5344CB8AC3E}">
        <p14:creationId xmlns:p14="http://schemas.microsoft.com/office/powerpoint/2010/main" val="77147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AA4A38-9289-F2CF-4111-38491804263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1D804B3-48E7-F2EF-DE30-A88FD92234AB}"/>
              </a:ext>
            </a:extLst>
          </p:cNvPr>
          <p:cNvSpPr>
            <a:spLocks noGrp="1"/>
          </p:cNvSpPr>
          <p:nvPr>
            <p:ph type="dt" sz="half" idx="10"/>
          </p:nvPr>
        </p:nvSpPr>
        <p:spPr/>
        <p:txBody>
          <a:bodyPr/>
          <a:lstStyle/>
          <a:p>
            <a:fld id="{2918514D-CD4B-4007-95E7-00066D720F67}" type="datetimeFigureOut">
              <a:rPr lang="sv-SE" smtClean="0"/>
              <a:t>2023-11-15</a:t>
            </a:fld>
            <a:endParaRPr lang="sv-SE"/>
          </a:p>
        </p:txBody>
      </p:sp>
      <p:sp>
        <p:nvSpPr>
          <p:cNvPr id="4" name="Platshållare för sidfot 3">
            <a:extLst>
              <a:ext uri="{FF2B5EF4-FFF2-40B4-BE49-F238E27FC236}">
                <a16:creationId xmlns:a16="http://schemas.microsoft.com/office/drawing/2014/main" id="{B238DCF7-FFEA-8226-8493-066D8160280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E12425D-CB3C-7E9B-9BF0-BB1F3B7812D8}"/>
              </a:ext>
            </a:extLst>
          </p:cNvPr>
          <p:cNvSpPr>
            <a:spLocks noGrp="1"/>
          </p:cNvSpPr>
          <p:nvPr>
            <p:ph type="sldNum" sz="quarter" idx="12"/>
          </p:nvPr>
        </p:nvSpPr>
        <p:spPr/>
        <p:txBody>
          <a:bodyPr/>
          <a:lstStyle/>
          <a:p>
            <a:fld id="{4652846A-E540-441D-BEFE-C4FF0795894C}" type="slidenum">
              <a:rPr lang="sv-SE" smtClean="0"/>
              <a:t>‹#›</a:t>
            </a:fld>
            <a:endParaRPr lang="sv-SE"/>
          </a:p>
        </p:txBody>
      </p:sp>
    </p:spTree>
    <p:extLst>
      <p:ext uri="{BB962C8B-B14F-4D97-AF65-F5344CB8AC3E}">
        <p14:creationId xmlns:p14="http://schemas.microsoft.com/office/powerpoint/2010/main" val="286188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DBF5E03-6D59-40B6-6021-05956D1C5302}"/>
              </a:ext>
            </a:extLst>
          </p:cNvPr>
          <p:cNvSpPr>
            <a:spLocks noGrp="1"/>
          </p:cNvSpPr>
          <p:nvPr>
            <p:ph type="dt" sz="half" idx="10"/>
          </p:nvPr>
        </p:nvSpPr>
        <p:spPr/>
        <p:txBody>
          <a:bodyPr/>
          <a:lstStyle/>
          <a:p>
            <a:fld id="{2918514D-CD4B-4007-95E7-00066D720F67}" type="datetimeFigureOut">
              <a:rPr lang="sv-SE" smtClean="0"/>
              <a:t>2023-11-15</a:t>
            </a:fld>
            <a:endParaRPr lang="sv-SE"/>
          </a:p>
        </p:txBody>
      </p:sp>
      <p:sp>
        <p:nvSpPr>
          <p:cNvPr id="3" name="Platshållare för sidfot 2">
            <a:extLst>
              <a:ext uri="{FF2B5EF4-FFF2-40B4-BE49-F238E27FC236}">
                <a16:creationId xmlns:a16="http://schemas.microsoft.com/office/drawing/2014/main" id="{7491E3BF-D81B-6C90-A9E6-FB0704D9F8F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77E9AFF-3037-37C9-C0F5-C86A6559DB8B}"/>
              </a:ext>
            </a:extLst>
          </p:cNvPr>
          <p:cNvSpPr>
            <a:spLocks noGrp="1"/>
          </p:cNvSpPr>
          <p:nvPr>
            <p:ph type="sldNum" sz="quarter" idx="12"/>
          </p:nvPr>
        </p:nvSpPr>
        <p:spPr/>
        <p:txBody>
          <a:bodyPr/>
          <a:lstStyle/>
          <a:p>
            <a:fld id="{4652846A-E540-441D-BEFE-C4FF0795894C}" type="slidenum">
              <a:rPr lang="sv-SE" smtClean="0"/>
              <a:t>‹#›</a:t>
            </a:fld>
            <a:endParaRPr lang="sv-SE"/>
          </a:p>
        </p:txBody>
      </p:sp>
    </p:spTree>
    <p:extLst>
      <p:ext uri="{BB962C8B-B14F-4D97-AF65-F5344CB8AC3E}">
        <p14:creationId xmlns:p14="http://schemas.microsoft.com/office/powerpoint/2010/main" val="3994474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692D7C-7B78-300E-B420-CBBCDE3F96E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4076BB3-BBC1-B320-2E37-1E2E50316C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968620C9-CA19-BAB2-F77C-8E3DDBD79A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E8EB89B-A9A7-1A2E-4762-75B2AD3DC760}"/>
              </a:ext>
            </a:extLst>
          </p:cNvPr>
          <p:cNvSpPr>
            <a:spLocks noGrp="1"/>
          </p:cNvSpPr>
          <p:nvPr>
            <p:ph type="dt" sz="half" idx="10"/>
          </p:nvPr>
        </p:nvSpPr>
        <p:spPr/>
        <p:txBody>
          <a:bodyPr/>
          <a:lstStyle/>
          <a:p>
            <a:fld id="{2918514D-CD4B-4007-95E7-00066D720F67}" type="datetimeFigureOut">
              <a:rPr lang="sv-SE" smtClean="0"/>
              <a:t>2023-11-15</a:t>
            </a:fld>
            <a:endParaRPr lang="sv-SE"/>
          </a:p>
        </p:txBody>
      </p:sp>
      <p:sp>
        <p:nvSpPr>
          <p:cNvPr id="6" name="Platshållare för sidfot 5">
            <a:extLst>
              <a:ext uri="{FF2B5EF4-FFF2-40B4-BE49-F238E27FC236}">
                <a16:creationId xmlns:a16="http://schemas.microsoft.com/office/drawing/2014/main" id="{77346DA9-BB66-A2CC-D608-5D5BEADBCC5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3536901-625D-4E35-B2B9-CCF96D49D1F8}"/>
              </a:ext>
            </a:extLst>
          </p:cNvPr>
          <p:cNvSpPr>
            <a:spLocks noGrp="1"/>
          </p:cNvSpPr>
          <p:nvPr>
            <p:ph type="sldNum" sz="quarter" idx="12"/>
          </p:nvPr>
        </p:nvSpPr>
        <p:spPr/>
        <p:txBody>
          <a:bodyPr/>
          <a:lstStyle/>
          <a:p>
            <a:fld id="{4652846A-E540-441D-BEFE-C4FF0795894C}" type="slidenum">
              <a:rPr lang="sv-SE" smtClean="0"/>
              <a:t>‹#›</a:t>
            </a:fld>
            <a:endParaRPr lang="sv-SE"/>
          </a:p>
        </p:txBody>
      </p:sp>
    </p:spTree>
    <p:extLst>
      <p:ext uri="{BB962C8B-B14F-4D97-AF65-F5344CB8AC3E}">
        <p14:creationId xmlns:p14="http://schemas.microsoft.com/office/powerpoint/2010/main" val="218079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330FBD-F04E-013C-E754-CD6EAAED1A5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B3DE24F4-5D96-7BDB-FB02-A96DDFAF83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81F76B5-172E-2EC0-5AF8-637A262F2E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BD44F35-076B-CD16-F8F0-0DCAFA7A8166}"/>
              </a:ext>
            </a:extLst>
          </p:cNvPr>
          <p:cNvSpPr>
            <a:spLocks noGrp="1"/>
          </p:cNvSpPr>
          <p:nvPr>
            <p:ph type="dt" sz="half" idx="10"/>
          </p:nvPr>
        </p:nvSpPr>
        <p:spPr/>
        <p:txBody>
          <a:bodyPr/>
          <a:lstStyle/>
          <a:p>
            <a:fld id="{2918514D-CD4B-4007-95E7-00066D720F67}" type="datetimeFigureOut">
              <a:rPr lang="sv-SE" smtClean="0"/>
              <a:t>2023-11-15</a:t>
            </a:fld>
            <a:endParaRPr lang="sv-SE"/>
          </a:p>
        </p:txBody>
      </p:sp>
      <p:sp>
        <p:nvSpPr>
          <p:cNvPr id="6" name="Platshållare för sidfot 5">
            <a:extLst>
              <a:ext uri="{FF2B5EF4-FFF2-40B4-BE49-F238E27FC236}">
                <a16:creationId xmlns:a16="http://schemas.microsoft.com/office/drawing/2014/main" id="{AA4C0220-758F-B9F7-2A63-2F7668E68B6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C454B28-2AD2-F683-CBE5-C47F22B0CE8A}"/>
              </a:ext>
            </a:extLst>
          </p:cNvPr>
          <p:cNvSpPr>
            <a:spLocks noGrp="1"/>
          </p:cNvSpPr>
          <p:nvPr>
            <p:ph type="sldNum" sz="quarter" idx="12"/>
          </p:nvPr>
        </p:nvSpPr>
        <p:spPr/>
        <p:txBody>
          <a:bodyPr/>
          <a:lstStyle/>
          <a:p>
            <a:fld id="{4652846A-E540-441D-BEFE-C4FF0795894C}" type="slidenum">
              <a:rPr lang="sv-SE" smtClean="0"/>
              <a:t>‹#›</a:t>
            </a:fld>
            <a:endParaRPr lang="sv-SE"/>
          </a:p>
        </p:txBody>
      </p:sp>
    </p:spTree>
    <p:extLst>
      <p:ext uri="{BB962C8B-B14F-4D97-AF65-F5344CB8AC3E}">
        <p14:creationId xmlns:p14="http://schemas.microsoft.com/office/powerpoint/2010/main" val="3139118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0FD7959-0634-A644-4628-25E30235BD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BBE88DA-AB17-37C9-D7CE-1918256441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AAB7A92-21C8-788F-0238-63725CE049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8514D-CD4B-4007-95E7-00066D720F67}" type="datetimeFigureOut">
              <a:rPr lang="sv-SE" smtClean="0"/>
              <a:t>2023-11-15</a:t>
            </a:fld>
            <a:endParaRPr lang="sv-SE"/>
          </a:p>
        </p:txBody>
      </p:sp>
      <p:sp>
        <p:nvSpPr>
          <p:cNvPr id="5" name="Platshållare för sidfot 4">
            <a:extLst>
              <a:ext uri="{FF2B5EF4-FFF2-40B4-BE49-F238E27FC236}">
                <a16:creationId xmlns:a16="http://schemas.microsoft.com/office/drawing/2014/main" id="{94CB2D97-9739-9D17-E49A-C26689B08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6CA5FF4-843A-BF79-1884-EE656C42C8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2846A-E540-441D-BEFE-C4FF0795894C}" type="slidenum">
              <a:rPr lang="sv-SE" smtClean="0"/>
              <a:t>‹#›</a:t>
            </a:fld>
            <a:endParaRPr lang="sv-SE"/>
          </a:p>
        </p:txBody>
      </p:sp>
    </p:spTree>
    <p:extLst>
      <p:ext uri="{BB962C8B-B14F-4D97-AF65-F5344CB8AC3E}">
        <p14:creationId xmlns:p14="http://schemas.microsoft.com/office/powerpoint/2010/main" val="3048451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AF5350-5AB2-DAE7-02A5-170874EBC483}"/>
              </a:ext>
            </a:extLst>
          </p:cNvPr>
          <p:cNvSpPr>
            <a:spLocks noGrp="1"/>
          </p:cNvSpPr>
          <p:nvPr>
            <p:ph type="ctrTitle"/>
          </p:nvPr>
        </p:nvSpPr>
        <p:spPr/>
        <p:txBody>
          <a:bodyPr>
            <a:normAutofit/>
          </a:bodyPr>
          <a:lstStyle/>
          <a:p>
            <a:r>
              <a:rPr lang="sv-SE" sz="2700">
                <a:solidFill>
                  <a:schemeClr val="bg2">
                    <a:lumMod val="75000"/>
                  </a:schemeClr>
                </a:solidFill>
              </a:rPr>
              <a:t>Sekundärvården presenterar</a:t>
            </a:r>
            <a:br>
              <a:rPr lang="sv-SE">
                <a:solidFill>
                  <a:schemeClr val="accent2">
                    <a:lumMod val="75000"/>
                  </a:schemeClr>
                </a:solidFill>
              </a:rPr>
            </a:br>
            <a:r>
              <a:rPr lang="sv-SE">
                <a:solidFill>
                  <a:schemeClr val="accent2">
                    <a:lumMod val="75000"/>
                  </a:schemeClr>
                </a:solidFill>
              </a:rPr>
              <a:t>Fot i Primärvården</a:t>
            </a:r>
          </a:p>
        </p:txBody>
      </p:sp>
      <p:sp>
        <p:nvSpPr>
          <p:cNvPr id="3" name="Underrubrik 2">
            <a:extLst>
              <a:ext uri="{FF2B5EF4-FFF2-40B4-BE49-F238E27FC236}">
                <a16:creationId xmlns:a16="http://schemas.microsoft.com/office/drawing/2014/main" id="{D9FFC617-E6E1-22C2-3FF4-602F709BD912}"/>
              </a:ext>
            </a:extLst>
          </p:cNvPr>
          <p:cNvSpPr>
            <a:spLocks noGrp="1"/>
          </p:cNvSpPr>
          <p:nvPr>
            <p:ph type="subTitle" idx="1"/>
          </p:nvPr>
        </p:nvSpPr>
        <p:spPr/>
        <p:txBody>
          <a:bodyPr>
            <a:normAutofit lnSpcReduction="10000"/>
          </a:bodyPr>
          <a:lstStyle/>
          <a:p>
            <a:endParaRPr lang="sv-SE">
              <a:solidFill>
                <a:schemeClr val="tx1">
                  <a:lumMod val="50000"/>
                  <a:lumOff val="50000"/>
                </a:schemeClr>
              </a:solidFill>
            </a:endParaRPr>
          </a:p>
          <a:p>
            <a:endParaRPr lang="sv-SE">
              <a:solidFill>
                <a:schemeClr val="tx1">
                  <a:lumMod val="50000"/>
                  <a:lumOff val="50000"/>
                </a:schemeClr>
              </a:solidFill>
            </a:endParaRPr>
          </a:p>
          <a:p>
            <a:r>
              <a:rPr lang="sv-SE">
                <a:solidFill>
                  <a:schemeClr val="accent2">
                    <a:lumMod val="75000"/>
                  </a:schemeClr>
                </a:solidFill>
              </a:rPr>
              <a:t>Arto Korpi </a:t>
            </a:r>
            <a:r>
              <a:rPr lang="sv-SE" err="1">
                <a:solidFill>
                  <a:schemeClr val="accent2">
                    <a:lumMod val="75000"/>
                  </a:schemeClr>
                </a:solidFill>
              </a:rPr>
              <a:t>ST-Läkare</a:t>
            </a:r>
            <a:endParaRPr lang="sv-SE">
              <a:solidFill>
                <a:schemeClr val="accent2">
                  <a:lumMod val="75000"/>
                </a:schemeClr>
              </a:solidFill>
            </a:endParaRPr>
          </a:p>
          <a:p>
            <a:r>
              <a:rPr lang="sv-SE">
                <a:solidFill>
                  <a:schemeClr val="accent2">
                    <a:lumMod val="75000"/>
                  </a:schemeClr>
                </a:solidFill>
              </a:rPr>
              <a:t>Ortopedkliniken Västmanland</a:t>
            </a:r>
          </a:p>
        </p:txBody>
      </p:sp>
      <p:pic>
        <p:nvPicPr>
          <p:cNvPr id="4" name="Picture 2" descr=" Illustration av fot med smärta över stortåns grundled">
            <a:extLst>
              <a:ext uri="{FF2B5EF4-FFF2-40B4-BE49-F238E27FC236}">
                <a16:creationId xmlns:a16="http://schemas.microsoft.com/office/drawing/2014/main" id="{0DBA1CB2-4A51-4CE3-457E-51D5D4AE84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1556676">
            <a:off x="673972" y="3947939"/>
            <a:ext cx="2740533" cy="32053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llustration av fot med krökt andra tå.">
            <a:extLst>
              <a:ext uri="{FF2B5EF4-FFF2-40B4-BE49-F238E27FC236}">
                <a16:creationId xmlns:a16="http://schemas.microsoft.com/office/drawing/2014/main" id="{434F6249-AF73-6734-6E91-A75A1761146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1135" y="-99132"/>
            <a:ext cx="3605444" cy="23705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llustration av fot med smärta mellan 3:e och 4:e tån">
            <a:extLst>
              <a:ext uri="{FF2B5EF4-FFF2-40B4-BE49-F238E27FC236}">
                <a16:creationId xmlns:a16="http://schemas.microsoft.com/office/drawing/2014/main" id="{D675F70B-43E9-E33F-CC9F-F09918A60FF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0003192">
            <a:off x="8753187" y="3935757"/>
            <a:ext cx="2275414" cy="3321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069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gure 1 from Outcomes in chevron osteotomy for Hallux Valgus in a ...">
            <a:extLst>
              <a:ext uri="{FF2B5EF4-FFF2-40B4-BE49-F238E27FC236}">
                <a16:creationId xmlns:a16="http://schemas.microsoft.com/office/drawing/2014/main" id="{385FD8CA-0389-DFB5-51F8-4C5A138E0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 y="604777"/>
            <a:ext cx="5577840" cy="5648446"/>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A6839FAE-4948-E500-C3B0-0C8159C8A21B}"/>
              </a:ext>
            </a:extLst>
          </p:cNvPr>
          <p:cNvSpPr txBox="1"/>
          <p:nvPr/>
        </p:nvSpPr>
        <p:spPr>
          <a:xfrm>
            <a:off x="6399836" y="604777"/>
            <a:ext cx="6094070" cy="6340197"/>
          </a:xfrm>
          <a:prstGeom prst="rect">
            <a:avLst/>
          </a:prstGeom>
          <a:noFill/>
        </p:spPr>
        <p:txBody>
          <a:bodyPr wrap="square">
            <a:spAutoFit/>
          </a:bodyPr>
          <a:lstStyle/>
          <a:p>
            <a:r>
              <a:rPr lang="sv-SE" sz="3600" b="1" err="1">
                <a:solidFill>
                  <a:schemeClr val="accent2">
                    <a:lumMod val="75000"/>
                  </a:schemeClr>
                </a:solidFill>
              </a:rPr>
              <a:t>Chevronosteotomi</a:t>
            </a:r>
            <a:endParaRPr lang="sv-SE" sz="3600" b="1">
              <a:solidFill>
                <a:schemeClr val="accent2">
                  <a:lumMod val="75000"/>
                </a:schemeClr>
              </a:solidFill>
            </a:endParaRPr>
          </a:p>
          <a:p>
            <a:endParaRPr lang="sv-SE"/>
          </a:p>
          <a:p>
            <a:r>
              <a:rPr lang="sv-SE"/>
              <a:t>Dagkirurgiskt</a:t>
            </a:r>
          </a:p>
          <a:p>
            <a:r>
              <a:rPr lang="sv-SE"/>
              <a:t>Fotblockad</a:t>
            </a:r>
          </a:p>
          <a:p>
            <a:r>
              <a:rPr lang="sv-SE"/>
              <a:t>20-40 minuter</a:t>
            </a:r>
          </a:p>
          <a:p>
            <a:endParaRPr lang="sv-SE"/>
          </a:p>
          <a:p>
            <a:endParaRPr lang="sv-SE"/>
          </a:p>
          <a:p>
            <a:r>
              <a:rPr lang="sv-SE" b="1">
                <a:solidFill>
                  <a:schemeClr val="accent2">
                    <a:lumMod val="75000"/>
                  </a:schemeClr>
                </a:solidFill>
              </a:rPr>
              <a:t>Postoperativt:</a:t>
            </a:r>
          </a:p>
          <a:p>
            <a:endParaRPr lang="sv-SE"/>
          </a:p>
          <a:p>
            <a:r>
              <a:rPr lang="sv-SE"/>
              <a:t>6 veckor specialanpassad sko</a:t>
            </a:r>
          </a:p>
          <a:p>
            <a:r>
              <a:rPr lang="sv-SE"/>
              <a:t>6-12 veckor rehab med rörlighetsträning</a:t>
            </a:r>
          </a:p>
          <a:p>
            <a:endParaRPr lang="sv-SE"/>
          </a:p>
          <a:p>
            <a:r>
              <a:rPr lang="sv-SE"/>
              <a:t>Svullnad + Smärta ofta 6-12 månader. </a:t>
            </a:r>
          </a:p>
          <a:p>
            <a:endParaRPr lang="sv-SE"/>
          </a:p>
          <a:p>
            <a:r>
              <a:rPr lang="sv-SE" sz="2000" b="1">
                <a:solidFill>
                  <a:schemeClr val="accent2">
                    <a:lumMod val="75000"/>
                  </a:schemeClr>
                </a:solidFill>
              </a:rPr>
              <a:t>Operativt slutresultat tar lång tid! </a:t>
            </a:r>
          </a:p>
          <a:p>
            <a:endParaRPr lang="sv-SE" sz="2000" b="1">
              <a:solidFill>
                <a:schemeClr val="accent2">
                  <a:lumMod val="75000"/>
                </a:schemeClr>
              </a:solidFill>
            </a:endParaRPr>
          </a:p>
          <a:p>
            <a:r>
              <a:rPr lang="sv-SE" sz="3200" b="1">
                <a:solidFill>
                  <a:schemeClr val="accent2">
                    <a:lumMod val="75000"/>
                  </a:schemeClr>
                </a:solidFill>
              </a:rPr>
              <a:t>Ingen ”</a:t>
            </a:r>
            <a:r>
              <a:rPr lang="sv-SE" sz="3200" b="1" err="1">
                <a:solidFill>
                  <a:schemeClr val="accent2">
                    <a:lumMod val="75000"/>
                  </a:schemeClr>
                </a:solidFill>
              </a:rPr>
              <a:t>quick</a:t>
            </a:r>
            <a:r>
              <a:rPr lang="sv-SE" sz="3200" b="1">
                <a:solidFill>
                  <a:schemeClr val="accent2">
                    <a:lumMod val="75000"/>
                  </a:schemeClr>
                </a:solidFill>
              </a:rPr>
              <a:t> fix”</a:t>
            </a:r>
          </a:p>
          <a:p>
            <a:endParaRPr lang="sv-SE"/>
          </a:p>
          <a:p>
            <a:r>
              <a:rPr lang="sv-SE" sz="2000" b="1">
                <a:solidFill>
                  <a:schemeClr val="accent2">
                    <a:lumMod val="75000"/>
                  </a:schemeClr>
                </a:solidFill>
              </a:rPr>
              <a:t>Finns </a:t>
            </a:r>
            <a:r>
              <a:rPr lang="sv-SE" sz="2800" b="1">
                <a:solidFill>
                  <a:schemeClr val="accent2">
                    <a:lumMod val="75000"/>
                  </a:schemeClr>
                </a:solidFill>
              </a:rPr>
              <a:t>Kosmetisk Indikation? = NEJ</a:t>
            </a:r>
          </a:p>
          <a:p>
            <a:endParaRPr lang="sv-SE"/>
          </a:p>
        </p:txBody>
      </p:sp>
    </p:spTree>
    <p:extLst>
      <p:ext uri="{BB962C8B-B14F-4D97-AF65-F5344CB8AC3E}">
        <p14:creationId xmlns:p14="http://schemas.microsoft.com/office/powerpoint/2010/main" val="3814805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6" name="Rectangle 2071">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llustration av fot med smärta på stortåledens ovansida.">
            <a:extLst>
              <a:ext uri="{FF2B5EF4-FFF2-40B4-BE49-F238E27FC236}">
                <a16:creationId xmlns:a16="http://schemas.microsoft.com/office/drawing/2014/main" id="{D40A164C-462C-DF0F-A187-5CEDC54F12C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9555" y="2057400"/>
            <a:ext cx="5582957" cy="4452408"/>
          </a:xfrm>
          <a:prstGeom prst="rect">
            <a:avLst/>
          </a:prstGeom>
          <a:noFill/>
          <a:extLst>
            <a:ext uri="{909E8E84-426E-40DD-AFC4-6F175D3DCCD1}">
              <a14:hiddenFill xmlns:a14="http://schemas.microsoft.com/office/drawing/2010/main">
                <a:solidFill>
                  <a:srgbClr val="FFFFFF"/>
                </a:solidFill>
              </a14:hiddenFill>
            </a:ext>
          </a:extLst>
        </p:spPr>
      </p:pic>
      <p:sp>
        <p:nvSpPr>
          <p:cNvPr id="2077" name="Freeform: Shape 2073">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7" name="textruta 6">
            <a:extLst>
              <a:ext uri="{FF2B5EF4-FFF2-40B4-BE49-F238E27FC236}">
                <a16:creationId xmlns:a16="http://schemas.microsoft.com/office/drawing/2014/main" id="{86D86AD3-B04E-290E-8E05-FF485AAA8322}"/>
              </a:ext>
            </a:extLst>
          </p:cNvPr>
          <p:cNvSpPr txBox="1"/>
          <p:nvPr/>
        </p:nvSpPr>
        <p:spPr>
          <a:xfrm>
            <a:off x="6096000" y="1360559"/>
            <a:ext cx="6096000" cy="3793218"/>
          </a:xfrm>
          <a:prstGeom prst="rect">
            <a:avLst/>
          </a:prstGeom>
          <a:noFill/>
        </p:spPr>
        <p:txBody>
          <a:bodyPr wrap="square">
            <a:spAutoFit/>
          </a:bodyPr>
          <a:lstStyle/>
          <a:p>
            <a:pPr>
              <a:lnSpc>
                <a:spcPct val="107000"/>
              </a:lnSpc>
              <a:spcAft>
                <a:spcPts val="800"/>
              </a:spcAft>
            </a:pPr>
            <a:endParaRPr lang="sv-SE" sz="1600" kern="100">
              <a:solidFill>
                <a:srgbClr val="1E1E1E"/>
              </a:solidFill>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600" kern="100">
                <a:solidFill>
                  <a:schemeClr val="accent2">
                    <a:lumMod val="75000"/>
                  </a:schemeClr>
                </a:solidFill>
                <a:effectLst/>
                <a:latin typeface="Open Sans" panose="020B0606030504020204" pitchFamily="34" charset="0"/>
                <a:ea typeface="Calibri" panose="020F0502020204030204" pitchFamily="34" charset="0"/>
                <a:cs typeface="Times New Roman" panose="02020603050405020304" pitchFamily="18" charset="0"/>
              </a:rPr>
              <a:t>Genesen är troligen multifaktoriell</a:t>
            </a:r>
          </a:p>
          <a:p>
            <a:pPr>
              <a:lnSpc>
                <a:spcPct val="107000"/>
              </a:lnSpc>
              <a:spcAft>
                <a:spcPts val="800"/>
              </a:spcAft>
            </a:pPr>
            <a:endParaRPr lang="sv-SE" sz="1600" kern="100">
              <a:solidFill>
                <a:srgbClr val="1E1E1E"/>
              </a:solidFill>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b="1" kern="100">
                <a:solidFill>
                  <a:schemeClr val="accent2">
                    <a:lumMod val="75000"/>
                  </a:schemeClr>
                </a:solidFill>
                <a:effectLst/>
                <a:latin typeface="Open Sans" panose="020B0606030504020204" pitchFamily="34" charset="0"/>
                <a:ea typeface="Calibri" panose="020F0502020204030204" pitchFamily="34" charset="0"/>
                <a:cs typeface="Times New Roman" panose="02020603050405020304" pitchFamily="18" charset="0"/>
              </a:rPr>
              <a:t>Artrosutveckling</a:t>
            </a:r>
            <a:r>
              <a:rPr lang="sv-SE" sz="1600" kern="100">
                <a:solidFill>
                  <a:srgbClr val="1E1E1E"/>
                </a:solidFill>
                <a:effectLst/>
                <a:latin typeface="Open Sans" panose="020B0606030504020204" pitchFamily="34" charset="0"/>
                <a:ea typeface="Calibri" panose="020F0502020204030204" pitchFamily="34" charset="0"/>
                <a:cs typeface="Times New Roman" panose="02020603050405020304" pitchFamily="18" charset="0"/>
              </a:rPr>
              <a:t> </a:t>
            </a:r>
            <a:r>
              <a:rPr lang="sv-SE" sz="1600" kern="100">
                <a:solidFill>
                  <a:schemeClr val="accent2">
                    <a:lumMod val="75000"/>
                  </a:schemeClr>
                </a:solidFill>
                <a:effectLst/>
                <a:latin typeface="Open Sans" panose="020B0606030504020204" pitchFamily="34" charset="0"/>
                <a:ea typeface="Calibri" panose="020F0502020204030204" pitchFamily="34" charset="0"/>
                <a:cs typeface="Times New Roman" panose="02020603050405020304" pitchFamily="18" charset="0"/>
              </a:rPr>
              <a:t>i stortåns grundled</a:t>
            </a:r>
          </a:p>
          <a:p>
            <a:pPr>
              <a:lnSpc>
                <a:spcPct val="107000"/>
              </a:lnSpc>
              <a:spcAft>
                <a:spcPts val="800"/>
              </a:spcAft>
            </a:pP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400"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Stelhet </a:t>
            </a:r>
          </a:p>
          <a:p>
            <a:pPr marL="342900" lvl="0" indent="-342900">
              <a:lnSpc>
                <a:spcPct val="107000"/>
              </a:lnSpc>
              <a:spcAft>
                <a:spcPts val="800"/>
              </a:spcAft>
              <a:buSzPts val="1000"/>
              <a:buFont typeface="Symbol" panose="05050102010706020507" pitchFamily="18" charset="2"/>
              <a:buChar char=""/>
              <a:tabLst>
                <a:tab pos="457200" algn="l"/>
              </a:tabLst>
            </a:pPr>
            <a:r>
              <a:rPr lang="sv-SE" sz="2400"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Smärta </a:t>
            </a:r>
            <a:endParaRPr lang="sv-SE" sz="2400" b="1" kern="0">
              <a:solidFill>
                <a:schemeClr val="accent2">
                  <a:lumMod val="75000"/>
                </a:schemeClr>
              </a:solidFill>
              <a:latin typeface="Open Sans" panose="020B0606030504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400" b="1" kern="0" err="1">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Pseudoexostos</a:t>
            </a:r>
            <a:r>
              <a:rPr lang="sv-SE" sz="2400"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 </a:t>
            </a:r>
          </a:p>
          <a:p>
            <a:pPr marL="342900" lvl="0" indent="-342900">
              <a:lnSpc>
                <a:spcPct val="107000"/>
              </a:lnSpc>
              <a:spcAft>
                <a:spcPts val="800"/>
              </a:spcAft>
              <a:buSzPts val="1000"/>
              <a:buFont typeface="Symbol" panose="05050102010706020507" pitchFamily="18" charset="2"/>
              <a:buChar char=""/>
              <a:tabLst>
                <a:tab pos="457200" algn="l"/>
              </a:tabLst>
            </a:pPr>
            <a:r>
              <a:rPr lang="sv-SE" sz="2400"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Ändrat gångmönster</a:t>
            </a:r>
            <a:endParaRPr lang="sv-SE" sz="2400" b="1" kern="1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ruta 7">
            <a:extLst>
              <a:ext uri="{FF2B5EF4-FFF2-40B4-BE49-F238E27FC236}">
                <a16:creationId xmlns:a16="http://schemas.microsoft.com/office/drawing/2014/main" id="{AAB14F73-94C3-B6E1-4FB9-8FBC2F7498C9}"/>
              </a:ext>
            </a:extLst>
          </p:cNvPr>
          <p:cNvSpPr txBox="1"/>
          <p:nvPr/>
        </p:nvSpPr>
        <p:spPr>
          <a:xfrm>
            <a:off x="6096000" y="750529"/>
            <a:ext cx="2279791" cy="523220"/>
          </a:xfrm>
          <a:prstGeom prst="rect">
            <a:avLst/>
          </a:prstGeom>
          <a:noFill/>
        </p:spPr>
        <p:txBody>
          <a:bodyPr wrap="none" rtlCol="0">
            <a:spAutoFit/>
          </a:bodyPr>
          <a:lstStyle/>
          <a:p>
            <a:r>
              <a:rPr lang="sv-SE" sz="2800" b="1">
                <a:solidFill>
                  <a:schemeClr val="accent2">
                    <a:lumMod val="75000"/>
                  </a:schemeClr>
                </a:solidFill>
              </a:rPr>
              <a:t>Hallux </a:t>
            </a:r>
            <a:r>
              <a:rPr lang="sv-SE" sz="2800" b="1" err="1">
                <a:solidFill>
                  <a:schemeClr val="accent2">
                    <a:lumMod val="75000"/>
                  </a:schemeClr>
                </a:solidFill>
              </a:rPr>
              <a:t>Rigidus</a:t>
            </a:r>
            <a:endParaRPr lang="sv-SE" sz="2800" b="1">
              <a:solidFill>
                <a:schemeClr val="accent2">
                  <a:lumMod val="75000"/>
                </a:schemeClr>
              </a:solidFill>
            </a:endParaRPr>
          </a:p>
        </p:txBody>
      </p:sp>
    </p:spTree>
    <p:extLst>
      <p:ext uri="{BB962C8B-B14F-4D97-AF65-F5344CB8AC3E}">
        <p14:creationId xmlns:p14="http://schemas.microsoft.com/office/powerpoint/2010/main" val="1808939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EF723D3E-2817-8095-8D8B-1BF2E2F8C886}"/>
              </a:ext>
            </a:extLst>
          </p:cNvPr>
          <p:cNvSpPr txBox="1"/>
          <p:nvPr/>
        </p:nvSpPr>
        <p:spPr>
          <a:xfrm>
            <a:off x="4426591" y="706624"/>
            <a:ext cx="7292622" cy="4595553"/>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sv-SE" sz="2800" b="1" kern="0">
                <a:solidFill>
                  <a:schemeClr val="accent2">
                    <a:lumMod val="75000"/>
                  </a:schemeClr>
                </a:solidFill>
                <a:latin typeface="Open Sans" panose="020B0606030504020204" pitchFamily="34" charset="0"/>
                <a:ea typeface="Times New Roman" panose="02020603050405020304" pitchFamily="18" charset="0"/>
                <a:cs typeface="Times New Roman" panose="02020603050405020304" pitchFamily="18" charset="0"/>
              </a:rPr>
              <a:t>R</a:t>
            </a:r>
            <a:r>
              <a:rPr lang="sv-SE" sz="2800"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ullsula</a:t>
            </a:r>
            <a:r>
              <a:rPr lang="sv-SE" sz="1800"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 (Jogging- och </a:t>
            </a:r>
            <a:r>
              <a:rPr lang="sv-SE" sz="1800" b="1" kern="0" err="1">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walkingskor</a:t>
            </a:r>
            <a:r>
              <a:rPr lang="sv-SE" sz="1800"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 eller träskor </a:t>
            </a:r>
          </a:p>
          <a:p>
            <a:pPr lvl="0">
              <a:lnSpc>
                <a:spcPct val="107000"/>
              </a:lnSpc>
              <a:spcAft>
                <a:spcPts val="800"/>
              </a:spcAft>
              <a:buSzPts val="1000"/>
              <a:tabLst>
                <a:tab pos="457200" algn="l"/>
              </a:tabLst>
            </a:pPr>
            <a:r>
              <a:rPr lang="sv-SE" b="1" kern="0">
                <a:solidFill>
                  <a:schemeClr val="accent2">
                    <a:lumMod val="75000"/>
                  </a:schemeClr>
                </a:solidFill>
                <a:latin typeface="Open Sans" panose="020B0606030504020204" pitchFamily="34" charset="0"/>
                <a:ea typeface="Times New Roman" panose="02020603050405020304" pitchFamily="18" charset="0"/>
                <a:cs typeface="Times New Roman" panose="02020603050405020304" pitchFamily="18" charset="0"/>
              </a:rPr>
              <a:t>	</a:t>
            </a:r>
            <a:r>
              <a:rPr lang="sv-SE" sz="1800"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med stel sula </a:t>
            </a:r>
            <a:endParaRPr lang="sv-SE" sz="1600" b="1" kern="1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400" b="1" kern="0" err="1">
                <a:solidFill>
                  <a:schemeClr val="accent2">
                    <a:lumMod val="75000"/>
                  </a:schemeClr>
                </a:solidFill>
                <a:latin typeface="Open Sans" panose="020B0606030504020204" pitchFamily="34" charset="0"/>
                <a:ea typeface="Times New Roman" panose="02020603050405020304" pitchFamily="18" charset="0"/>
                <a:cs typeface="Times New Roman" panose="02020603050405020304" pitchFamily="18" charset="0"/>
              </a:rPr>
              <a:t>R</a:t>
            </a:r>
            <a:r>
              <a:rPr lang="sv-SE" sz="2400" b="1" kern="0" err="1">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igidus</a:t>
            </a:r>
            <a:r>
              <a:rPr lang="sv-SE" sz="2400"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-inlägg</a:t>
            </a:r>
            <a:endParaRPr lang="sv-SE" sz="1800"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b="1" kern="0">
                <a:solidFill>
                  <a:schemeClr val="accent2">
                    <a:lumMod val="75000"/>
                  </a:schemeClr>
                </a:solidFill>
                <a:latin typeface="Open Sans" panose="020B0606030504020204" pitchFamily="34" charset="0"/>
                <a:ea typeface="Calibri" panose="020F0502020204030204" pitchFamily="34" charset="0"/>
                <a:cs typeface="Times New Roman" panose="02020603050405020304" pitchFamily="18" charset="0"/>
              </a:rPr>
              <a:t>Bekväma skor</a:t>
            </a:r>
          </a:p>
          <a:p>
            <a:pPr marL="342900" lvl="0" indent="-342900">
              <a:lnSpc>
                <a:spcPct val="107000"/>
              </a:lnSpc>
              <a:spcAft>
                <a:spcPts val="800"/>
              </a:spcAft>
              <a:buSzPts val="1000"/>
              <a:buFont typeface="Symbol" panose="05050102010706020507" pitchFamily="18" charset="2"/>
              <a:buChar char=""/>
              <a:tabLst>
                <a:tab pos="457200" algn="l"/>
              </a:tabLst>
            </a:pPr>
            <a:endParaRPr lang="sv-SE" sz="1600" kern="0">
              <a:solidFill>
                <a:srgbClr val="1E1E1E"/>
              </a:solidFill>
              <a:effectLst/>
              <a:latin typeface="Open Sans" panose="020B0606030504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600" b="1" kern="0">
                <a:solidFill>
                  <a:schemeClr val="accent2">
                    <a:lumMod val="75000"/>
                  </a:schemeClr>
                </a:solidFill>
                <a:latin typeface="Open Sans" panose="020B0606030504020204" pitchFamily="34" charset="0"/>
                <a:ea typeface="Calibri" panose="020F0502020204030204" pitchFamily="34" charset="0"/>
                <a:cs typeface="Times New Roman" panose="02020603050405020304" pitchFamily="18" charset="0"/>
              </a:rPr>
              <a:t>Om ovanstående inte fungerar:</a:t>
            </a:r>
          </a:p>
          <a:p>
            <a:pPr marL="342900" lvl="0" indent="-342900">
              <a:lnSpc>
                <a:spcPct val="107000"/>
              </a:lnSpc>
              <a:spcAft>
                <a:spcPts val="800"/>
              </a:spcAft>
              <a:buSzPts val="1000"/>
              <a:buFont typeface="Symbol" panose="05050102010706020507" pitchFamily="18" charset="2"/>
              <a:buChar char=""/>
              <a:tabLst>
                <a:tab pos="457200" algn="l"/>
              </a:tabLst>
            </a:pPr>
            <a:endParaRPr lang="sv-SE" sz="1600" kern="0">
              <a:solidFill>
                <a:srgbClr val="1E1E1E"/>
              </a:solidFill>
              <a:effectLst/>
              <a:latin typeface="Open Sans" panose="020B0606030504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sv-SE" sz="1600" kern="0">
              <a:solidFill>
                <a:srgbClr val="1E1E1E"/>
              </a:solidFill>
              <a:effectLst/>
              <a:latin typeface="Open Sans" panose="020B0606030504020204" pitchFamily="34" charset="0"/>
              <a:ea typeface="Calibri" panose="020F0502020204030204" pitchFamily="34" charset="0"/>
              <a:cs typeface="Times New Roman" panose="02020603050405020304" pitchFamily="18" charset="0"/>
            </a:endParaRPr>
          </a:p>
          <a:p>
            <a:pPr lvl="0" algn="ctr">
              <a:lnSpc>
                <a:spcPct val="107000"/>
              </a:lnSpc>
              <a:spcAft>
                <a:spcPts val="800"/>
              </a:spcAft>
              <a:buSzPts val="1000"/>
              <a:tabLst>
                <a:tab pos="457200" algn="l"/>
              </a:tabLst>
            </a:pPr>
            <a:r>
              <a:rPr lang="sv-SE" b="1" kern="0">
                <a:solidFill>
                  <a:schemeClr val="accent2">
                    <a:lumMod val="75000"/>
                  </a:schemeClr>
                </a:solidFill>
                <a:latin typeface="Open Sans" panose="020B0606030504020204" pitchFamily="34" charset="0"/>
                <a:ea typeface="Calibri" panose="020F0502020204030204" pitchFamily="34" charset="0"/>
                <a:cs typeface="Times New Roman" panose="02020603050405020304" pitchFamily="18" charset="0"/>
              </a:rPr>
              <a:t>Remiss till</a:t>
            </a:r>
          </a:p>
          <a:p>
            <a:pPr lvl="0" algn="ctr">
              <a:lnSpc>
                <a:spcPct val="107000"/>
              </a:lnSpc>
              <a:spcAft>
                <a:spcPts val="800"/>
              </a:spcAft>
              <a:buSzPts val="1000"/>
              <a:tabLst>
                <a:tab pos="457200" algn="l"/>
              </a:tabLst>
            </a:pPr>
            <a:r>
              <a:rPr lang="sv-SE" sz="2400" b="1" kern="0">
                <a:solidFill>
                  <a:schemeClr val="accent2">
                    <a:lumMod val="75000"/>
                  </a:schemeClr>
                </a:solidFill>
                <a:latin typeface="Open Sans" panose="020B0606030504020204" pitchFamily="34" charset="0"/>
                <a:ea typeface="Calibri" panose="020F0502020204030204" pitchFamily="34" charset="0"/>
                <a:cs typeface="Times New Roman" panose="02020603050405020304" pitchFamily="18" charset="0"/>
              </a:rPr>
              <a:t>Ortopedtekniska för stela fotbäddar </a:t>
            </a:r>
          </a:p>
          <a:p>
            <a:pPr lvl="0" algn="ctr">
              <a:lnSpc>
                <a:spcPct val="107000"/>
              </a:lnSpc>
              <a:spcAft>
                <a:spcPts val="800"/>
              </a:spcAft>
              <a:buSzPts val="1000"/>
              <a:tabLst>
                <a:tab pos="457200" algn="l"/>
              </a:tabLst>
            </a:pPr>
            <a:r>
              <a:rPr lang="sv-SE" b="1" kern="0">
                <a:solidFill>
                  <a:schemeClr val="accent2">
                    <a:lumMod val="75000"/>
                  </a:schemeClr>
                </a:solidFill>
                <a:latin typeface="Open Sans" panose="020B0606030504020204" pitchFamily="34" charset="0"/>
                <a:ea typeface="Calibri" panose="020F0502020204030204" pitchFamily="34" charset="0"/>
                <a:cs typeface="Times New Roman" panose="02020603050405020304" pitchFamily="18" charset="0"/>
              </a:rPr>
              <a:t>för att avlasta MTP-1 leden</a:t>
            </a:r>
            <a:endParaRPr lang="sv-SE" b="1" kern="1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6" name="Picture 4" descr="Hallux Rigidus - inlägg med en stel... - TeamOlmed Norrköping | Facebook">
            <a:extLst>
              <a:ext uri="{FF2B5EF4-FFF2-40B4-BE49-F238E27FC236}">
                <a16:creationId xmlns:a16="http://schemas.microsoft.com/office/drawing/2014/main" id="{72A31EDC-3FAF-5628-D85C-DF9624D50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252" y="322836"/>
            <a:ext cx="2555929" cy="62123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est - MBT-skor - Sporthälsa">
            <a:extLst>
              <a:ext uri="{FF2B5EF4-FFF2-40B4-BE49-F238E27FC236}">
                <a16:creationId xmlns:a16="http://schemas.microsoft.com/office/drawing/2014/main" id="{4ABE8E14-A6C8-C92C-3276-038714505A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2407" y="4936115"/>
            <a:ext cx="2703593" cy="159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707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AAB14F73-94C3-B6E1-4FB9-8FBC2F7498C9}"/>
              </a:ext>
            </a:extLst>
          </p:cNvPr>
          <p:cNvSpPr txBox="1"/>
          <p:nvPr/>
        </p:nvSpPr>
        <p:spPr>
          <a:xfrm>
            <a:off x="6096000" y="750529"/>
            <a:ext cx="2279791" cy="523220"/>
          </a:xfrm>
          <a:prstGeom prst="rect">
            <a:avLst/>
          </a:prstGeom>
          <a:noFill/>
        </p:spPr>
        <p:txBody>
          <a:bodyPr wrap="none" rtlCol="0">
            <a:spAutoFit/>
          </a:bodyPr>
          <a:lstStyle/>
          <a:p>
            <a:r>
              <a:rPr lang="sv-SE" sz="2800" b="1">
                <a:solidFill>
                  <a:schemeClr val="accent2">
                    <a:lumMod val="75000"/>
                  </a:schemeClr>
                </a:solidFill>
              </a:rPr>
              <a:t>Hallux </a:t>
            </a:r>
            <a:r>
              <a:rPr lang="sv-SE" sz="2800" b="1" err="1">
                <a:solidFill>
                  <a:schemeClr val="accent2">
                    <a:lumMod val="75000"/>
                  </a:schemeClr>
                </a:solidFill>
              </a:rPr>
              <a:t>Rigidus</a:t>
            </a:r>
            <a:endParaRPr lang="sv-SE" sz="2800" b="1">
              <a:solidFill>
                <a:schemeClr val="accent2">
                  <a:lumMod val="75000"/>
                </a:schemeClr>
              </a:solidFill>
            </a:endParaRPr>
          </a:p>
        </p:txBody>
      </p:sp>
      <p:sp>
        <p:nvSpPr>
          <p:cNvPr id="3" name="textruta 2">
            <a:extLst>
              <a:ext uri="{FF2B5EF4-FFF2-40B4-BE49-F238E27FC236}">
                <a16:creationId xmlns:a16="http://schemas.microsoft.com/office/drawing/2014/main" id="{EF723D3E-2817-8095-8D8B-1BF2E2F8C886}"/>
              </a:ext>
            </a:extLst>
          </p:cNvPr>
          <p:cNvSpPr txBox="1"/>
          <p:nvPr/>
        </p:nvSpPr>
        <p:spPr>
          <a:xfrm>
            <a:off x="6096000" y="2119160"/>
            <a:ext cx="7292622" cy="2704908"/>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sv-SE" b="1" kern="0">
                <a:solidFill>
                  <a:schemeClr val="accent2">
                    <a:lumMod val="75000"/>
                  </a:schemeClr>
                </a:solidFill>
                <a:latin typeface="Open Sans" panose="020B0606030504020204" pitchFamily="34" charset="0"/>
                <a:ea typeface="Times New Roman" panose="02020603050405020304" pitchFamily="18" charset="0"/>
                <a:cs typeface="Times New Roman" panose="02020603050405020304" pitchFamily="18" charset="0"/>
              </a:rPr>
              <a:t>NSAID</a:t>
            </a:r>
          </a:p>
          <a:p>
            <a:pPr marL="342900" lvl="0" indent="-342900">
              <a:lnSpc>
                <a:spcPct val="107000"/>
              </a:lnSpc>
              <a:spcAft>
                <a:spcPts val="800"/>
              </a:spcAft>
              <a:buSzPts val="1000"/>
              <a:buFont typeface="Symbol" panose="05050102010706020507" pitchFamily="18" charset="2"/>
              <a:buChar char=""/>
              <a:tabLst>
                <a:tab pos="457200" algn="l"/>
              </a:tabLst>
            </a:pPr>
            <a:endParaRPr lang="sv-SE" b="1" kern="0">
              <a:solidFill>
                <a:schemeClr val="accent2">
                  <a:lumMod val="75000"/>
                </a:schemeClr>
              </a:solidFill>
              <a:latin typeface="Open Sans" panose="020B0606030504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b="1" kern="0" err="1">
                <a:solidFill>
                  <a:schemeClr val="accent2">
                    <a:lumMod val="75000"/>
                  </a:schemeClr>
                </a:solidFill>
                <a:latin typeface="Open Sans" panose="020B0606030504020204" pitchFamily="34" charset="0"/>
                <a:ea typeface="Times New Roman" panose="02020603050405020304" pitchFamily="18" charset="0"/>
                <a:cs typeface="Times New Roman" panose="02020603050405020304" pitchFamily="18" charset="0"/>
              </a:rPr>
              <a:t>Paracetamol</a:t>
            </a:r>
            <a:endParaRPr lang="sv-SE" b="1" kern="0">
              <a:solidFill>
                <a:schemeClr val="accent2">
                  <a:lumMod val="75000"/>
                </a:schemeClr>
              </a:solidFill>
              <a:latin typeface="Open Sans" panose="020B0606030504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sv-SE" b="1" kern="0">
              <a:solidFill>
                <a:schemeClr val="accent2">
                  <a:lumMod val="75000"/>
                </a:schemeClr>
              </a:solidFill>
              <a:latin typeface="Open Sans" panose="020B0606030504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b="1" kern="0" err="1">
                <a:solidFill>
                  <a:schemeClr val="accent2">
                    <a:lumMod val="75000"/>
                  </a:schemeClr>
                </a:solidFill>
                <a:latin typeface="Open Sans" panose="020B0606030504020204" pitchFamily="34" charset="0"/>
                <a:ea typeface="Times New Roman" panose="02020603050405020304" pitchFamily="18" charset="0"/>
                <a:cs typeface="Times New Roman" panose="02020603050405020304" pitchFamily="18" charset="0"/>
              </a:rPr>
              <a:t>Intraartikulär</a:t>
            </a:r>
            <a:r>
              <a:rPr lang="sv-SE" b="1" kern="0">
                <a:solidFill>
                  <a:schemeClr val="accent2">
                    <a:lumMod val="75000"/>
                  </a:schemeClr>
                </a:solidFill>
                <a:latin typeface="Open Sans" panose="020B0606030504020204" pitchFamily="34" charset="0"/>
                <a:ea typeface="Times New Roman" panose="02020603050405020304" pitchFamily="18" charset="0"/>
                <a:cs typeface="Times New Roman" panose="02020603050405020304" pitchFamily="18" charset="0"/>
              </a:rPr>
              <a:t> kortisoninjektion</a:t>
            </a:r>
          </a:p>
          <a:p>
            <a:pPr marL="342900" lvl="0" indent="-342900">
              <a:lnSpc>
                <a:spcPct val="107000"/>
              </a:lnSpc>
              <a:spcAft>
                <a:spcPts val="800"/>
              </a:spcAft>
              <a:buSzPts val="1000"/>
              <a:buFont typeface="Symbol" panose="05050102010706020507" pitchFamily="18" charset="2"/>
              <a:buChar char=""/>
              <a:tabLst>
                <a:tab pos="457200" algn="l"/>
              </a:tabLst>
            </a:pPr>
            <a:endParaRPr lang="sv-SE" sz="1600" b="1" kern="0">
              <a:solidFill>
                <a:schemeClr val="accent2">
                  <a:lumMod val="75000"/>
                </a:schemeClr>
              </a:solidFill>
              <a:effectLst/>
              <a:latin typeface="Open Sans" panose="020B060603050402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r>
              <a:rPr lang="sv-SE" sz="1600" b="1" kern="0">
                <a:solidFill>
                  <a:schemeClr val="accent2">
                    <a:lumMod val="75000"/>
                  </a:schemeClr>
                </a:solidFill>
                <a:effectLst/>
                <a:latin typeface="Open Sans" panose="020B0606030504020204" pitchFamily="34" charset="0"/>
                <a:ea typeface="Calibri" panose="020F0502020204030204" pitchFamily="34" charset="0"/>
                <a:cs typeface="Times New Roman" panose="02020603050405020304" pitchFamily="18" charset="0"/>
              </a:rPr>
              <a:t>		1 ml </a:t>
            </a:r>
            <a:r>
              <a:rPr lang="sv-SE" sz="1600" b="1" kern="0" err="1">
                <a:solidFill>
                  <a:schemeClr val="accent2">
                    <a:lumMod val="75000"/>
                  </a:schemeClr>
                </a:solidFill>
                <a:effectLst/>
                <a:latin typeface="Open Sans" panose="020B0606030504020204" pitchFamily="34" charset="0"/>
                <a:ea typeface="Calibri" panose="020F0502020204030204" pitchFamily="34" charset="0"/>
                <a:cs typeface="Times New Roman" panose="02020603050405020304" pitchFamily="18" charset="0"/>
              </a:rPr>
              <a:t>DepoMedr</a:t>
            </a:r>
            <a:r>
              <a:rPr lang="sv-SE" sz="1600" b="1" kern="0" err="1">
                <a:solidFill>
                  <a:schemeClr val="accent2">
                    <a:lumMod val="75000"/>
                  </a:schemeClr>
                </a:solidFill>
                <a:latin typeface="Open Sans" panose="020B0606030504020204" pitchFamily="34" charset="0"/>
                <a:ea typeface="Calibri" panose="020F0502020204030204" pitchFamily="34" charset="0"/>
                <a:cs typeface="Times New Roman" panose="02020603050405020304" pitchFamily="18" charset="0"/>
              </a:rPr>
              <a:t>ol</a:t>
            </a:r>
            <a:r>
              <a:rPr lang="sv-SE" sz="1600" b="1" kern="0">
                <a:solidFill>
                  <a:schemeClr val="accent2">
                    <a:lumMod val="75000"/>
                  </a:schemeClr>
                </a:solidFill>
                <a:latin typeface="Open Sans" panose="020B0606030504020204" pitchFamily="34" charset="0"/>
                <a:ea typeface="Calibri" panose="020F0502020204030204" pitchFamily="34" charset="0"/>
                <a:cs typeface="Times New Roman" panose="02020603050405020304" pitchFamily="18" charset="0"/>
              </a:rPr>
              <a:t>(</a:t>
            </a:r>
            <a:r>
              <a:rPr lang="sv-SE" sz="1600" b="1" kern="0" err="1">
                <a:solidFill>
                  <a:schemeClr val="accent2">
                    <a:lumMod val="75000"/>
                  </a:schemeClr>
                </a:solidFill>
                <a:latin typeface="Open Sans" panose="020B0606030504020204" pitchFamily="34" charset="0"/>
                <a:ea typeface="Calibri" panose="020F0502020204030204" pitchFamily="34" charset="0"/>
                <a:cs typeface="Times New Roman" panose="02020603050405020304" pitchFamily="18" charset="0"/>
              </a:rPr>
              <a:t>Metylprednisolon</a:t>
            </a:r>
            <a:r>
              <a:rPr lang="sv-SE" sz="1600" b="1" kern="0">
                <a:solidFill>
                  <a:schemeClr val="accent2">
                    <a:lumMod val="75000"/>
                  </a:schemeClr>
                </a:solidFill>
                <a:latin typeface="Open Sans" panose="020B0606030504020204" pitchFamily="34" charset="0"/>
                <a:ea typeface="Calibri" panose="020F0502020204030204" pitchFamily="34" charset="0"/>
                <a:cs typeface="Times New Roman" panose="02020603050405020304" pitchFamily="18" charset="0"/>
              </a:rPr>
              <a:t>)</a:t>
            </a:r>
            <a:endParaRPr lang="sv-SE" sz="1600" b="1" kern="1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Palpation-Guided Intra-articular Injection of the First Metatarsophalangeal  Joint: Injection Technique and Safe Practice for Novice Practitioners |  SpringerLink">
            <a:extLst>
              <a:ext uri="{FF2B5EF4-FFF2-40B4-BE49-F238E27FC236}">
                <a16:creationId xmlns:a16="http://schemas.microsoft.com/office/drawing/2014/main" id="{1A2BAF26-451E-7F6D-D978-9E957F3995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45" y="1012139"/>
            <a:ext cx="5430869" cy="3623222"/>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D65A612D-E563-CE34-B919-D5D2BA135399}"/>
              </a:ext>
            </a:extLst>
          </p:cNvPr>
          <p:cNvSpPr txBox="1"/>
          <p:nvPr/>
        </p:nvSpPr>
        <p:spPr>
          <a:xfrm>
            <a:off x="173421" y="5248833"/>
            <a:ext cx="7292622" cy="1364925"/>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sv-SE" sz="2400" b="1" kern="0" err="1">
                <a:solidFill>
                  <a:schemeClr val="accent6">
                    <a:lumMod val="75000"/>
                  </a:schemeClr>
                </a:solidFill>
                <a:latin typeface="Open Sans" panose="020B0606030504020204" pitchFamily="34" charset="0"/>
                <a:ea typeface="Times New Roman" panose="02020603050405020304" pitchFamily="18" charset="0"/>
                <a:cs typeface="Times New Roman" panose="02020603050405020304" pitchFamily="18" charset="0"/>
              </a:rPr>
              <a:t>Depo-Medrol</a:t>
            </a:r>
            <a:r>
              <a:rPr lang="sv-SE" b="1" kern="0">
                <a:solidFill>
                  <a:schemeClr val="accent6">
                    <a:lumMod val="75000"/>
                  </a:schemeClr>
                </a:solidFill>
                <a:latin typeface="Open Sans" panose="020B0606030504020204" pitchFamily="34" charset="0"/>
                <a:ea typeface="Times New Roman" panose="02020603050405020304" pitchFamily="18" charset="0"/>
                <a:cs typeface="Times New Roman" panose="02020603050405020304" pitchFamily="18" charset="0"/>
              </a:rPr>
              <a:t> = Små leder + </a:t>
            </a:r>
            <a:r>
              <a:rPr lang="sv-SE" b="1" kern="0" err="1">
                <a:solidFill>
                  <a:schemeClr val="accent6">
                    <a:lumMod val="75000"/>
                  </a:schemeClr>
                </a:solidFill>
                <a:latin typeface="Open Sans" panose="020B0606030504020204" pitchFamily="34" charset="0"/>
                <a:ea typeface="Times New Roman" panose="02020603050405020304" pitchFamily="18" charset="0"/>
                <a:cs typeface="Times New Roman" panose="02020603050405020304" pitchFamily="18" charset="0"/>
              </a:rPr>
              <a:t>Extraartikulära</a:t>
            </a:r>
            <a:r>
              <a:rPr lang="sv-SE" b="1" kern="0">
                <a:solidFill>
                  <a:schemeClr val="accent6">
                    <a:lumMod val="75000"/>
                  </a:schemeClr>
                </a:solidFill>
                <a:latin typeface="Open Sans" panose="020B0606030504020204" pitchFamily="34" charset="0"/>
                <a:ea typeface="Times New Roman" panose="02020603050405020304" pitchFamily="18" charset="0"/>
                <a:cs typeface="Times New Roman" panose="02020603050405020304" pitchFamily="18" charset="0"/>
              </a:rPr>
              <a:t> injektioner</a:t>
            </a:r>
          </a:p>
          <a:p>
            <a:pPr marL="342900" lvl="0" indent="-342900">
              <a:lnSpc>
                <a:spcPct val="107000"/>
              </a:lnSpc>
              <a:spcAft>
                <a:spcPts val="800"/>
              </a:spcAft>
              <a:buSzPts val="1000"/>
              <a:buFont typeface="Symbol" panose="05050102010706020507" pitchFamily="18" charset="2"/>
              <a:buChar char=""/>
              <a:tabLst>
                <a:tab pos="457200" algn="l"/>
              </a:tabLst>
            </a:pPr>
            <a:endParaRPr lang="sv-SE" b="1" kern="0">
              <a:solidFill>
                <a:schemeClr val="accent6">
                  <a:lumMod val="75000"/>
                </a:schemeClr>
              </a:solidFill>
              <a:latin typeface="Open Sans" panose="020B0606030504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400" b="1" kern="0" err="1">
                <a:solidFill>
                  <a:schemeClr val="accent6">
                    <a:lumMod val="75000"/>
                  </a:schemeClr>
                </a:solidFill>
                <a:effectLst/>
                <a:latin typeface="Open Sans" panose="020B0606030504020204" pitchFamily="34" charset="0"/>
                <a:ea typeface="Calibri" panose="020F0502020204030204" pitchFamily="34" charset="0"/>
                <a:cs typeface="Times New Roman" panose="02020603050405020304" pitchFamily="18" charset="0"/>
              </a:rPr>
              <a:t>Lederspan</a:t>
            </a:r>
            <a:r>
              <a:rPr lang="sv-SE" sz="1600" b="1" kern="0">
                <a:solidFill>
                  <a:schemeClr val="accent6">
                    <a:lumMod val="75000"/>
                  </a:schemeClr>
                </a:solidFill>
                <a:effectLst/>
                <a:latin typeface="Open Sans" panose="020B0606030504020204" pitchFamily="34" charset="0"/>
                <a:ea typeface="Calibri" panose="020F0502020204030204" pitchFamily="34" charset="0"/>
                <a:cs typeface="Times New Roman" panose="02020603050405020304" pitchFamily="18" charset="0"/>
              </a:rPr>
              <a:t>(</a:t>
            </a:r>
            <a:r>
              <a:rPr lang="sv-SE" sz="1600" b="1" kern="0" err="1">
                <a:solidFill>
                  <a:schemeClr val="accent6">
                    <a:lumMod val="75000"/>
                  </a:schemeClr>
                </a:solidFill>
                <a:effectLst/>
                <a:latin typeface="Open Sans" panose="020B0606030504020204" pitchFamily="34" charset="0"/>
                <a:ea typeface="Calibri" panose="020F0502020204030204" pitchFamily="34" charset="0"/>
                <a:cs typeface="Times New Roman" panose="02020603050405020304" pitchFamily="18" charset="0"/>
              </a:rPr>
              <a:t>Triamcinolon</a:t>
            </a:r>
            <a:r>
              <a:rPr lang="sv-SE" sz="1600" b="1" kern="0">
                <a:solidFill>
                  <a:schemeClr val="accent6">
                    <a:lumMod val="75000"/>
                  </a:schemeClr>
                </a:solidFill>
                <a:effectLst/>
                <a:latin typeface="Open Sans" panose="020B0606030504020204" pitchFamily="34" charset="0"/>
                <a:ea typeface="Calibri" panose="020F0502020204030204" pitchFamily="34" charset="0"/>
                <a:cs typeface="Times New Roman" panose="02020603050405020304" pitchFamily="18" charset="0"/>
              </a:rPr>
              <a:t> </a:t>
            </a:r>
            <a:r>
              <a:rPr lang="sv-SE" sz="1600" b="1" kern="0" err="1">
                <a:solidFill>
                  <a:schemeClr val="accent6">
                    <a:lumMod val="75000"/>
                  </a:schemeClr>
                </a:solidFill>
                <a:effectLst/>
                <a:latin typeface="Open Sans" panose="020B0606030504020204" pitchFamily="34" charset="0"/>
                <a:ea typeface="Calibri" panose="020F0502020204030204" pitchFamily="34" charset="0"/>
                <a:cs typeface="Times New Roman" panose="02020603050405020304" pitchFamily="18" charset="0"/>
              </a:rPr>
              <a:t>hexactonid</a:t>
            </a:r>
            <a:r>
              <a:rPr lang="sv-SE" sz="1600" b="1" kern="0">
                <a:solidFill>
                  <a:schemeClr val="accent6">
                    <a:lumMod val="75000"/>
                  </a:schemeClr>
                </a:solidFill>
                <a:effectLst/>
                <a:latin typeface="Open Sans" panose="020B0606030504020204" pitchFamily="34" charset="0"/>
                <a:ea typeface="Calibri" panose="020F0502020204030204" pitchFamily="34" charset="0"/>
                <a:cs typeface="Times New Roman" panose="02020603050405020304" pitchFamily="18" charset="0"/>
              </a:rPr>
              <a:t>)  = E</a:t>
            </a:r>
            <a:r>
              <a:rPr lang="sv-SE" sz="1600" b="1" kern="0">
                <a:solidFill>
                  <a:schemeClr val="accent6">
                    <a:lumMod val="75000"/>
                  </a:schemeClr>
                </a:solidFill>
                <a:latin typeface="Open Sans" panose="020B0606030504020204" pitchFamily="34" charset="0"/>
                <a:ea typeface="Calibri" panose="020F0502020204030204" pitchFamily="34" charset="0"/>
                <a:cs typeface="Times New Roman" panose="02020603050405020304" pitchFamily="18" charset="0"/>
              </a:rPr>
              <a:t>nbart stora leder</a:t>
            </a:r>
            <a:endParaRPr lang="sv-SE" sz="1600" b="1" kern="10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3628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lustration av fot med smärta på stortåledens ovansida.">
            <a:extLst>
              <a:ext uri="{FF2B5EF4-FFF2-40B4-BE49-F238E27FC236}">
                <a16:creationId xmlns:a16="http://schemas.microsoft.com/office/drawing/2014/main" id="{D40A164C-462C-DF0F-A187-5CEDC54F12C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2667" y="1724891"/>
            <a:ext cx="5582957" cy="4452408"/>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18D81BEC-E7DD-4C5B-7BF9-2ED14505A7F3}"/>
              </a:ext>
            </a:extLst>
          </p:cNvPr>
          <p:cNvSpPr txBox="1"/>
          <p:nvPr/>
        </p:nvSpPr>
        <p:spPr>
          <a:xfrm>
            <a:off x="5475111" y="1000126"/>
            <a:ext cx="6358667" cy="4316566"/>
          </a:xfrm>
          <a:prstGeom prst="rect">
            <a:avLst/>
          </a:prstGeom>
          <a:noFill/>
        </p:spPr>
        <p:txBody>
          <a:bodyPr wrap="square">
            <a:spAutoFit/>
          </a:bodyPr>
          <a:lstStyle/>
          <a:p>
            <a:pPr>
              <a:lnSpc>
                <a:spcPct val="107000"/>
              </a:lnSpc>
              <a:spcAft>
                <a:spcPts val="800"/>
              </a:spcAft>
            </a:pPr>
            <a:r>
              <a:rPr lang="sv-SE" sz="1800" b="1" kern="100">
                <a:solidFill>
                  <a:schemeClr val="accent2">
                    <a:lumMod val="75000"/>
                  </a:schemeClr>
                </a:solidFill>
                <a:effectLst/>
                <a:latin typeface="Open Sans" panose="020B0606030504020204" pitchFamily="34" charset="0"/>
                <a:ea typeface="Calibri" panose="020F0502020204030204" pitchFamily="34" charset="0"/>
                <a:cs typeface="Times New Roman" panose="02020603050405020304" pitchFamily="18" charset="0"/>
              </a:rPr>
              <a:t>Vid utebliven effekt (längre än 6 – 12 månader) av egenvård och smärtlindring remiss till ortopedklinik.</a:t>
            </a:r>
            <a:r>
              <a:rPr lang="sv-SE" sz="1800" b="1" kern="1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sv-SE" b="1"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3600" b="1" kern="10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Vad </a:t>
            </a:r>
            <a:r>
              <a:rPr lang="sv-SE" sz="3600" b="1" kern="1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vill patienten?</a:t>
            </a:r>
          </a:p>
          <a:p>
            <a:pPr>
              <a:lnSpc>
                <a:spcPct val="107000"/>
              </a:lnSpc>
              <a:spcAft>
                <a:spcPts val="800"/>
              </a:spcAft>
            </a:pPr>
            <a:endParaRPr lang="sv-SE" b="1"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4000" b="1" kern="1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Vad kan O</a:t>
            </a:r>
            <a:r>
              <a:rPr lang="sv-SE" sz="4000" b="1" kern="10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rtopeden erbjuda?</a:t>
            </a:r>
          </a:p>
          <a:p>
            <a:pPr>
              <a:lnSpc>
                <a:spcPct val="107000"/>
              </a:lnSpc>
              <a:spcAft>
                <a:spcPts val="800"/>
              </a:spcAft>
            </a:pPr>
            <a:endParaRPr lang="sv-SE" sz="1800" b="1"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b="1" kern="100">
                <a:latin typeface="Calibri" panose="020F0502020204030204" pitchFamily="34" charset="0"/>
                <a:ea typeface="Calibri" panose="020F0502020204030204" pitchFamily="34" charset="0"/>
                <a:cs typeface="Times New Roman" panose="02020603050405020304" pitchFamily="18" charset="0"/>
              </a:rPr>
              <a:t>	</a:t>
            </a:r>
            <a:r>
              <a:rPr lang="sv-SE" sz="2400" b="1" kern="10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Osteofytavsågning</a:t>
            </a:r>
            <a:r>
              <a:rPr lang="sv-SE" sz="2400" b="1" kern="10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dorsalt(</a:t>
            </a:r>
            <a:r>
              <a:rPr lang="sv-SE" sz="2400" b="1" kern="10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Cheilektomi</a:t>
            </a:r>
            <a:r>
              <a:rPr lang="sv-SE" sz="2400" b="1" kern="10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t>
            </a:r>
            <a:endParaRPr lang="sv-SE" sz="2400" b="1" kern="1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400" b="1" kern="10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Steloperation</a:t>
            </a:r>
            <a:endParaRPr lang="sv-SE" sz="2400" b="1" kern="1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0282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allux rigidus - Lotusläkarna">
            <a:extLst>
              <a:ext uri="{FF2B5EF4-FFF2-40B4-BE49-F238E27FC236}">
                <a16:creationId xmlns:a16="http://schemas.microsoft.com/office/drawing/2014/main" id="{FEEEE9BB-CB24-AB14-A73F-5E703662F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64295">
            <a:off x="-145466" y="-619789"/>
            <a:ext cx="5509011" cy="2851229"/>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F02DE5B5-04A5-6098-D475-103148C6B82E}"/>
              </a:ext>
            </a:extLst>
          </p:cNvPr>
          <p:cNvSpPr txBox="1"/>
          <p:nvPr/>
        </p:nvSpPr>
        <p:spPr>
          <a:xfrm>
            <a:off x="5994427" y="1433919"/>
            <a:ext cx="10471149" cy="2862322"/>
          </a:xfrm>
          <a:prstGeom prst="rect">
            <a:avLst/>
          </a:prstGeom>
          <a:noFill/>
        </p:spPr>
        <p:txBody>
          <a:bodyPr wrap="square" rtlCol="0">
            <a:spAutoFit/>
          </a:bodyPr>
          <a:lstStyle/>
          <a:p>
            <a:r>
              <a:rPr lang="sv-SE" sz="3600" b="1" err="1">
                <a:solidFill>
                  <a:schemeClr val="accent2">
                    <a:lumMod val="75000"/>
                  </a:schemeClr>
                </a:solidFill>
              </a:rPr>
              <a:t>Cheilektomi</a:t>
            </a:r>
            <a:endParaRPr lang="sv-SE" sz="3600" b="1">
              <a:solidFill>
                <a:schemeClr val="accent2">
                  <a:lumMod val="75000"/>
                </a:schemeClr>
              </a:solidFill>
            </a:endParaRPr>
          </a:p>
          <a:p>
            <a:endParaRPr lang="sv-SE" sz="2800" b="1">
              <a:solidFill>
                <a:schemeClr val="accent2">
                  <a:lumMod val="75000"/>
                </a:schemeClr>
              </a:solidFill>
            </a:endParaRPr>
          </a:p>
          <a:p>
            <a:r>
              <a:rPr lang="sv-SE" sz="1600" b="1">
                <a:solidFill>
                  <a:schemeClr val="accent2">
                    <a:lumMod val="75000"/>
                  </a:schemeClr>
                </a:solidFill>
              </a:rPr>
              <a:t>Operationen tar 10-20 minuter</a:t>
            </a:r>
          </a:p>
          <a:p>
            <a:endParaRPr lang="sv-SE" sz="1600" b="1">
              <a:solidFill>
                <a:schemeClr val="accent2">
                  <a:lumMod val="75000"/>
                </a:schemeClr>
              </a:solidFill>
            </a:endParaRPr>
          </a:p>
          <a:p>
            <a:endParaRPr lang="sv-SE" sz="1600" b="1">
              <a:solidFill>
                <a:schemeClr val="accent2">
                  <a:lumMod val="75000"/>
                </a:schemeClr>
              </a:solidFill>
            </a:endParaRPr>
          </a:p>
          <a:p>
            <a:r>
              <a:rPr lang="sv-SE" sz="2000" b="1">
                <a:solidFill>
                  <a:schemeClr val="accent2">
                    <a:lumMod val="75000"/>
                  </a:schemeClr>
                </a:solidFill>
              </a:rPr>
              <a:t>Lindrar </a:t>
            </a:r>
            <a:r>
              <a:rPr lang="sv-SE" sz="2000" b="1" err="1">
                <a:solidFill>
                  <a:schemeClr val="accent2">
                    <a:lumMod val="75000"/>
                  </a:schemeClr>
                </a:solidFill>
              </a:rPr>
              <a:t>impingement</a:t>
            </a:r>
            <a:r>
              <a:rPr lang="sv-SE" sz="2000" b="1">
                <a:solidFill>
                  <a:schemeClr val="accent2">
                    <a:lumMod val="75000"/>
                  </a:schemeClr>
                </a:solidFill>
              </a:rPr>
              <a:t> </a:t>
            </a:r>
            <a:r>
              <a:rPr lang="sv-SE" sz="1600" b="1">
                <a:solidFill>
                  <a:schemeClr val="accent2">
                    <a:lumMod val="75000"/>
                  </a:schemeClr>
                </a:solidFill>
              </a:rPr>
              <a:t>större rörligheten och ett bättre frånskjut </a:t>
            </a:r>
          </a:p>
          <a:p>
            <a:endParaRPr lang="sv-SE" sz="1600" b="1">
              <a:solidFill>
                <a:schemeClr val="accent2">
                  <a:lumMod val="75000"/>
                </a:schemeClr>
              </a:solidFill>
            </a:endParaRPr>
          </a:p>
          <a:p>
            <a:endParaRPr lang="sv-SE" sz="1600" b="1">
              <a:solidFill>
                <a:schemeClr val="accent2">
                  <a:lumMod val="75000"/>
                </a:schemeClr>
              </a:solidFill>
            </a:endParaRPr>
          </a:p>
          <a:p>
            <a:r>
              <a:rPr lang="sv-SE" sz="1600" b="1">
                <a:solidFill>
                  <a:schemeClr val="accent2">
                    <a:lumMod val="75000"/>
                  </a:schemeClr>
                </a:solidFill>
              </a:rPr>
              <a:t>Sjukskrivning  oftast bara 2 v. till suturtagning med fri belastning</a:t>
            </a:r>
          </a:p>
        </p:txBody>
      </p:sp>
      <p:pic>
        <p:nvPicPr>
          <p:cNvPr id="6146" name="Picture 2" descr="Hallux Rigidus | Next Step Foot &amp; Ankle Clinic">
            <a:extLst>
              <a:ext uri="{FF2B5EF4-FFF2-40B4-BE49-F238E27FC236}">
                <a16:creationId xmlns:a16="http://schemas.microsoft.com/office/drawing/2014/main" id="{1509A6E4-E8D9-9FB0-17E5-B69F5722A0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61998" y="2360270"/>
            <a:ext cx="4598270" cy="318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561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BC2AA962-BA2E-2D95-88BE-10165708D3BA}"/>
              </a:ext>
            </a:extLst>
          </p:cNvPr>
          <p:cNvSpPr txBox="1"/>
          <p:nvPr/>
        </p:nvSpPr>
        <p:spPr>
          <a:xfrm>
            <a:off x="5491592" y="1478588"/>
            <a:ext cx="6097951" cy="3293209"/>
          </a:xfrm>
          <a:prstGeom prst="rect">
            <a:avLst/>
          </a:prstGeom>
          <a:noFill/>
        </p:spPr>
        <p:txBody>
          <a:bodyPr wrap="none" rtlCol="0">
            <a:spAutoFit/>
          </a:bodyPr>
          <a:lstStyle/>
          <a:p>
            <a:r>
              <a:rPr lang="sv-SE" sz="3600" b="1" err="1">
                <a:solidFill>
                  <a:schemeClr val="accent2">
                    <a:lumMod val="75000"/>
                  </a:schemeClr>
                </a:solidFill>
              </a:rPr>
              <a:t>Artrodes</a:t>
            </a:r>
            <a:endParaRPr lang="sv-SE" sz="3600" b="1">
              <a:solidFill>
                <a:schemeClr val="accent2">
                  <a:lumMod val="75000"/>
                </a:schemeClr>
              </a:solidFill>
            </a:endParaRPr>
          </a:p>
          <a:p>
            <a:endParaRPr lang="sv-SE" sz="2800" b="1"/>
          </a:p>
          <a:p>
            <a:r>
              <a:rPr lang="sv-SE" sz="2400" b="1">
                <a:solidFill>
                  <a:schemeClr val="accent2">
                    <a:lumMod val="75000"/>
                  </a:schemeClr>
                </a:solidFill>
              </a:rPr>
              <a:t>Operationen tar 40-60 minuter</a:t>
            </a:r>
          </a:p>
          <a:p>
            <a:endParaRPr lang="sv-SE" sz="2400" b="1">
              <a:solidFill>
                <a:schemeClr val="accent2">
                  <a:lumMod val="75000"/>
                </a:schemeClr>
              </a:solidFill>
            </a:endParaRPr>
          </a:p>
          <a:p>
            <a:r>
              <a:rPr lang="sv-SE" sz="2400" b="1">
                <a:solidFill>
                  <a:schemeClr val="accent2">
                    <a:lumMod val="75000"/>
                  </a:schemeClr>
                </a:solidFill>
              </a:rPr>
              <a:t>Får inte belasta på 8-12 veckor, när smärtan </a:t>
            </a:r>
          </a:p>
          <a:p>
            <a:r>
              <a:rPr lang="sv-SE" sz="2400" b="1">
                <a:solidFill>
                  <a:schemeClr val="accent2">
                    <a:lumMod val="75000"/>
                  </a:schemeClr>
                </a:solidFill>
              </a:rPr>
              <a:t>försvinner och radiologiskt läkt = fri belastning</a:t>
            </a:r>
          </a:p>
          <a:p>
            <a:endParaRPr lang="sv-SE" sz="2400" b="1">
              <a:solidFill>
                <a:schemeClr val="accent2">
                  <a:lumMod val="75000"/>
                </a:schemeClr>
              </a:solidFill>
            </a:endParaRPr>
          </a:p>
          <a:p>
            <a:r>
              <a:rPr lang="sv-SE" sz="2400" b="1">
                <a:solidFill>
                  <a:schemeClr val="accent2">
                    <a:lumMod val="75000"/>
                  </a:schemeClr>
                </a:solidFill>
              </a:rPr>
              <a:t>Sjukskrivning ofta minst 3 månader. </a:t>
            </a:r>
          </a:p>
        </p:txBody>
      </p:sp>
      <p:sp>
        <p:nvSpPr>
          <p:cNvPr id="3" name="AutoShape 2" descr="First MTP Joint Arthrodesis with ActivaScrew™ Cannulated on Vimeo">
            <a:extLst>
              <a:ext uri="{FF2B5EF4-FFF2-40B4-BE49-F238E27FC236}">
                <a16:creationId xmlns:a16="http://schemas.microsoft.com/office/drawing/2014/main" id="{A2E55BD2-2A12-9056-0BB3-F0638720333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7174" name="Picture 6" descr="Metatarsophalangeal (MTP) arthrodesis. a) Clinical evaluation of MTP... |  Download Scientific Diagram">
            <a:extLst>
              <a:ext uri="{FF2B5EF4-FFF2-40B4-BE49-F238E27FC236}">
                <a16:creationId xmlns:a16="http://schemas.microsoft.com/office/drawing/2014/main" id="{046D35F9-A9D8-8098-0FBC-BE9FB2271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847" y="413862"/>
            <a:ext cx="4926294" cy="572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74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18D81BEC-E7DD-4C5B-7BF9-2ED14505A7F3}"/>
              </a:ext>
            </a:extLst>
          </p:cNvPr>
          <p:cNvSpPr txBox="1"/>
          <p:nvPr/>
        </p:nvSpPr>
        <p:spPr>
          <a:xfrm>
            <a:off x="1724699" y="504117"/>
            <a:ext cx="7708449" cy="595932"/>
          </a:xfrm>
          <a:prstGeom prst="rect">
            <a:avLst/>
          </a:prstGeom>
          <a:noFill/>
        </p:spPr>
        <p:txBody>
          <a:bodyPr wrap="square">
            <a:spAutoFit/>
          </a:bodyPr>
          <a:lstStyle/>
          <a:p>
            <a:pPr algn="ctr">
              <a:lnSpc>
                <a:spcPct val="107000"/>
              </a:lnSpc>
              <a:spcAft>
                <a:spcPts val="800"/>
              </a:spcAft>
            </a:pPr>
            <a:r>
              <a:rPr lang="sv-SE" sz="3200" b="1" kern="10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Differentiera</a:t>
            </a:r>
            <a:r>
              <a:rPr lang="sv-SE" sz="2400" b="1" kern="10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mellan Hallux </a:t>
            </a:r>
            <a:r>
              <a:rPr lang="sv-SE" sz="2400" b="1" kern="10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Valgus</a:t>
            </a:r>
            <a:r>
              <a:rPr lang="sv-SE" sz="2400" b="1" kern="10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/Hallux </a:t>
            </a:r>
            <a:r>
              <a:rPr lang="sv-SE" sz="2400" b="1" kern="10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Rigidus</a:t>
            </a:r>
            <a:r>
              <a:rPr lang="sv-SE" sz="2400" b="1" kern="10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3" name="textruta 2">
            <a:extLst>
              <a:ext uri="{FF2B5EF4-FFF2-40B4-BE49-F238E27FC236}">
                <a16:creationId xmlns:a16="http://schemas.microsoft.com/office/drawing/2014/main" id="{5012BBE5-3A7C-DB58-C6BD-056A4AB5C2E3}"/>
              </a:ext>
            </a:extLst>
          </p:cNvPr>
          <p:cNvSpPr txBox="1"/>
          <p:nvPr/>
        </p:nvSpPr>
        <p:spPr>
          <a:xfrm>
            <a:off x="1404919" y="5454897"/>
            <a:ext cx="10256650" cy="1093697"/>
          </a:xfrm>
          <a:prstGeom prst="rect">
            <a:avLst/>
          </a:prstGeom>
          <a:noFill/>
        </p:spPr>
        <p:txBody>
          <a:bodyPr wrap="square">
            <a:spAutoFit/>
          </a:bodyPr>
          <a:lstStyle/>
          <a:p>
            <a:pPr algn="ctr">
              <a:lnSpc>
                <a:spcPct val="107000"/>
              </a:lnSpc>
              <a:spcAft>
                <a:spcPts val="800"/>
              </a:spcAft>
            </a:pPr>
            <a:r>
              <a:rPr lang="sv-SE" sz="2400" b="1" kern="10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Olika behandlingsstrategier både konservativt och operativt!</a:t>
            </a:r>
          </a:p>
          <a:p>
            <a:pPr algn="ctr">
              <a:lnSpc>
                <a:spcPct val="107000"/>
              </a:lnSpc>
              <a:spcAft>
                <a:spcPts val="800"/>
              </a:spcAft>
            </a:pPr>
            <a:r>
              <a:rPr lang="sv-SE" sz="32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Om Hallux </a:t>
            </a:r>
            <a:r>
              <a:rPr lang="sv-SE" sz="3200" b="1" kern="100" err="1">
                <a:solidFill>
                  <a:srgbClr val="FF0000"/>
                </a:solidFill>
                <a:latin typeface="Calibri" panose="020F0502020204030204" pitchFamily="34" charset="0"/>
                <a:ea typeface="Calibri" panose="020F0502020204030204" pitchFamily="34" charset="0"/>
                <a:cs typeface="Times New Roman" panose="02020603050405020304" pitchFamily="18" charset="0"/>
              </a:rPr>
              <a:t>Valgus</a:t>
            </a:r>
            <a:r>
              <a:rPr lang="sv-SE" sz="32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 + </a:t>
            </a:r>
            <a:r>
              <a:rPr lang="sv-SE" sz="3200" b="1" kern="100" err="1">
                <a:solidFill>
                  <a:srgbClr val="FF0000"/>
                </a:solidFill>
                <a:latin typeface="Calibri" panose="020F0502020204030204" pitchFamily="34" charset="0"/>
                <a:ea typeface="Calibri" panose="020F0502020204030204" pitchFamily="34" charset="0"/>
                <a:cs typeface="Times New Roman" panose="02020603050405020304" pitchFamily="18" charset="0"/>
              </a:rPr>
              <a:t>Rigidus</a:t>
            </a:r>
            <a:r>
              <a:rPr lang="sv-SE" sz="32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(Artros) = </a:t>
            </a:r>
            <a:r>
              <a:rPr lang="sv-SE" sz="3200" b="1" kern="100" err="1">
                <a:solidFill>
                  <a:srgbClr val="FF0000"/>
                </a:solidFill>
                <a:latin typeface="Calibri" panose="020F0502020204030204" pitchFamily="34" charset="0"/>
                <a:ea typeface="Calibri" panose="020F0502020204030204" pitchFamily="34" charset="0"/>
                <a:cs typeface="Times New Roman" panose="02020603050405020304" pitchFamily="18" charset="0"/>
              </a:rPr>
              <a:t>Rigidusbehandling</a:t>
            </a:r>
            <a:r>
              <a:rPr lang="sv-SE" sz="32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p:txBody>
      </p:sp>
      <p:pic>
        <p:nvPicPr>
          <p:cNvPr id="4" name="Picture 2" descr="Finding Relief for Crooked Toes and Bunions – My-Happy Feet - The ...">
            <a:extLst>
              <a:ext uri="{FF2B5EF4-FFF2-40B4-BE49-F238E27FC236}">
                <a16:creationId xmlns:a16="http://schemas.microsoft.com/office/drawing/2014/main" id="{7C422BFD-BF25-DB33-EE29-455C609E0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344" y="1157305"/>
            <a:ext cx="4488820" cy="42550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tudy Shows That Cannabis Fights Osteoarthritis Related Cartilage - The ...">
            <a:extLst>
              <a:ext uri="{FF2B5EF4-FFF2-40B4-BE49-F238E27FC236}">
                <a16:creationId xmlns:a16="http://schemas.microsoft.com/office/drawing/2014/main" id="{9C9AAE3A-2A59-67D3-2A62-AEDD505E15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8924" y="1214561"/>
            <a:ext cx="4333875"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821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llustration av fot med krökt andra tå.">
            <a:extLst>
              <a:ext uri="{FF2B5EF4-FFF2-40B4-BE49-F238E27FC236}">
                <a16:creationId xmlns:a16="http://schemas.microsoft.com/office/drawing/2014/main" id="{55F8A971-07C4-CF87-61E0-AC9D51CECD3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5934" y="1855259"/>
            <a:ext cx="4787044" cy="3147482"/>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707B3B5D-F1E2-D410-0208-C45492AFCAF5}"/>
              </a:ext>
            </a:extLst>
          </p:cNvPr>
          <p:cNvSpPr txBox="1"/>
          <p:nvPr/>
        </p:nvSpPr>
        <p:spPr>
          <a:xfrm>
            <a:off x="5332997" y="835036"/>
            <a:ext cx="6093994" cy="532453"/>
          </a:xfrm>
          <a:prstGeom prst="rect">
            <a:avLst/>
          </a:prstGeom>
          <a:noFill/>
        </p:spPr>
        <p:txBody>
          <a:bodyPr wrap="square">
            <a:spAutoFit/>
          </a:bodyPr>
          <a:lstStyle/>
          <a:p>
            <a:pPr>
              <a:lnSpc>
                <a:spcPct val="107000"/>
              </a:lnSpc>
              <a:spcAft>
                <a:spcPts val="1500"/>
              </a:spcAft>
            </a:pPr>
            <a:r>
              <a:rPr lang="sv-SE" sz="2800"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Hammartå</a:t>
            </a:r>
            <a:endParaRPr lang="sv-SE" sz="2800" kern="1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ruta 4">
            <a:extLst>
              <a:ext uri="{FF2B5EF4-FFF2-40B4-BE49-F238E27FC236}">
                <a16:creationId xmlns:a16="http://schemas.microsoft.com/office/drawing/2014/main" id="{F1366025-7D1C-C340-BAB9-C7EE78D02C81}"/>
              </a:ext>
            </a:extLst>
          </p:cNvPr>
          <p:cNvSpPr txBox="1"/>
          <p:nvPr/>
        </p:nvSpPr>
        <p:spPr>
          <a:xfrm>
            <a:off x="5332997" y="1953973"/>
            <a:ext cx="6093994" cy="375296"/>
          </a:xfrm>
          <a:prstGeom prst="rect">
            <a:avLst/>
          </a:prstGeom>
          <a:noFill/>
        </p:spPr>
        <p:txBody>
          <a:bodyPr wrap="square">
            <a:spAutoFit/>
          </a:bodyPr>
          <a:lstStyle/>
          <a:p>
            <a:pPr>
              <a:lnSpc>
                <a:spcPct val="107000"/>
              </a:lnSpc>
              <a:spcAft>
                <a:spcPts val="1500"/>
              </a:spcAft>
            </a:pPr>
            <a:r>
              <a:rPr lang="sv-SE" sz="1800"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Sekundärt till </a:t>
            </a:r>
            <a:r>
              <a:rPr lang="sv-SE" sz="1800" b="1" kern="0" err="1">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hallux</a:t>
            </a:r>
            <a:r>
              <a:rPr lang="sv-SE" sz="1800"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sv-SE" sz="1800" b="1" kern="0" err="1">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valgus</a:t>
            </a:r>
            <a:r>
              <a:rPr lang="sv-SE" sz="1800"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 RA. Diabetes. Artros. </a:t>
            </a:r>
            <a:endParaRPr lang="sv-SE" sz="1600" b="1" kern="1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2930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llustration av fot med krökt andra tå.">
            <a:extLst>
              <a:ext uri="{FF2B5EF4-FFF2-40B4-BE49-F238E27FC236}">
                <a16:creationId xmlns:a16="http://schemas.microsoft.com/office/drawing/2014/main" id="{55F8A971-07C4-CF87-61E0-AC9D51CECD3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5934" y="2341305"/>
            <a:ext cx="4787044" cy="314748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eorgeannweisner">
            <a:extLst>
              <a:ext uri="{FF2B5EF4-FFF2-40B4-BE49-F238E27FC236}">
                <a16:creationId xmlns:a16="http://schemas.microsoft.com/office/drawing/2014/main" id="{7E0B665C-02D9-7F7F-CDAB-4D00257090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781" y="493236"/>
            <a:ext cx="5032932" cy="5871527"/>
          </a:xfrm>
          <a:prstGeom prst="rect">
            <a:avLst/>
          </a:prstGeom>
          <a:noFill/>
          <a:extLst>
            <a:ext uri="{909E8E84-426E-40DD-AFC4-6F175D3DCCD1}">
              <a14:hiddenFill xmlns:a14="http://schemas.microsoft.com/office/drawing/2010/main">
                <a:solidFill>
                  <a:srgbClr val="FFFFFF"/>
                </a:solidFill>
              </a14:hiddenFill>
            </a:ext>
          </a:extLst>
        </p:spPr>
      </p:pic>
      <p:sp>
        <p:nvSpPr>
          <p:cNvPr id="4" name="Ellips 3">
            <a:extLst>
              <a:ext uri="{FF2B5EF4-FFF2-40B4-BE49-F238E27FC236}">
                <a16:creationId xmlns:a16="http://schemas.microsoft.com/office/drawing/2014/main" id="{77060F51-D97E-A31F-9FF0-3099F28FF892}"/>
              </a:ext>
            </a:extLst>
          </p:cNvPr>
          <p:cNvSpPr/>
          <p:nvPr/>
        </p:nvSpPr>
        <p:spPr>
          <a:xfrm>
            <a:off x="5136444" y="493236"/>
            <a:ext cx="3578578" cy="293576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il: höger 5">
            <a:extLst>
              <a:ext uri="{FF2B5EF4-FFF2-40B4-BE49-F238E27FC236}">
                <a16:creationId xmlns:a16="http://schemas.microsoft.com/office/drawing/2014/main" id="{0D376BB6-96EB-5135-6DEA-8A6A5699DD39}"/>
              </a:ext>
            </a:extLst>
          </p:cNvPr>
          <p:cNvSpPr/>
          <p:nvPr/>
        </p:nvSpPr>
        <p:spPr>
          <a:xfrm rot="814569">
            <a:off x="3268548" y="465857"/>
            <a:ext cx="1738488" cy="1309511"/>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42318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a:p>
        </p:txBody>
      </p:sp>
      <p:sp>
        <p:nvSpPr>
          <p:cNvPr id="28" name="Platshållare för innehåll 2">
            <a:extLst>
              <a:ext uri="{FF2B5EF4-FFF2-40B4-BE49-F238E27FC236}">
                <a16:creationId xmlns:a16="http://schemas.microsoft.com/office/drawing/2014/main" id="{707A7C44-DB19-F47D-07E8-6BADCD083662}"/>
              </a:ext>
            </a:extLst>
          </p:cNvPr>
          <p:cNvSpPr>
            <a:spLocks noGrp="1"/>
          </p:cNvSpPr>
          <p:nvPr>
            <p:ph idx="1"/>
          </p:nvPr>
        </p:nvSpPr>
        <p:spPr>
          <a:xfrm>
            <a:off x="6095999" y="713313"/>
            <a:ext cx="5257801" cy="5431376"/>
          </a:xfrm>
        </p:spPr>
        <p:txBody>
          <a:bodyPr anchor="ctr">
            <a:normAutofit/>
          </a:bodyPr>
          <a:lstStyle/>
          <a:p>
            <a:r>
              <a:rPr lang="sv-SE" sz="3200"/>
              <a:t>Hallux </a:t>
            </a:r>
            <a:r>
              <a:rPr lang="sv-SE" sz="3200" err="1"/>
              <a:t>Valgus</a:t>
            </a:r>
            <a:endParaRPr lang="sv-SE" sz="3200"/>
          </a:p>
          <a:p>
            <a:r>
              <a:rPr lang="sv-SE" sz="3200"/>
              <a:t>Hallux </a:t>
            </a:r>
            <a:r>
              <a:rPr lang="sv-SE" sz="3200" err="1"/>
              <a:t>Rigidus</a:t>
            </a:r>
            <a:endParaRPr lang="sv-SE" sz="3200"/>
          </a:p>
          <a:p>
            <a:r>
              <a:rPr lang="sv-SE" sz="3200"/>
              <a:t>Hammartå</a:t>
            </a:r>
          </a:p>
          <a:p>
            <a:r>
              <a:rPr lang="sv-SE" sz="3200"/>
              <a:t>Mortons neurom</a:t>
            </a:r>
          </a:p>
          <a:p>
            <a:r>
              <a:rPr lang="sv-SE" sz="3200" err="1"/>
              <a:t>Plantarfasciit</a:t>
            </a:r>
            <a:r>
              <a:rPr lang="sv-SE" sz="3200"/>
              <a:t>/</a:t>
            </a:r>
            <a:r>
              <a:rPr lang="sv-SE" sz="3200" err="1"/>
              <a:t>Fibromatos</a:t>
            </a:r>
            <a:endParaRPr lang="sv-SE" sz="3200"/>
          </a:p>
          <a:p>
            <a:endParaRPr lang="sv-SE" sz="2000"/>
          </a:p>
        </p:txBody>
      </p:sp>
      <p:pic>
        <p:nvPicPr>
          <p:cNvPr id="5" name="Picture 2" descr=" Illustration av fot med smärta över stortåns grundled">
            <a:extLst>
              <a:ext uri="{FF2B5EF4-FFF2-40B4-BE49-F238E27FC236}">
                <a16:creationId xmlns:a16="http://schemas.microsoft.com/office/drawing/2014/main" id="{45209B52-A271-061D-281B-903F362E261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556676">
            <a:off x="5229619" y="4880605"/>
            <a:ext cx="2023994" cy="23672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llustration av fot med smärta mellan 3:e och 4:e tån">
            <a:extLst>
              <a:ext uri="{FF2B5EF4-FFF2-40B4-BE49-F238E27FC236}">
                <a16:creationId xmlns:a16="http://schemas.microsoft.com/office/drawing/2014/main" id="{54DDD19B-0F39-6FA7-D135-152F9F00292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0003192">
            <a:off x="9481834" y="4868750"/>
            <a:ext cx="2124880" cy="31020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llustration av fot med krökt andra tå.">
            <a:extLst>
              <a:ext uri="{FF2B5EF4-FFF2-40B4-BE49-F238E27FC236}">
                <a16:creationId xmlns:a16="http://schemas.microsoft.com/office/drawing/2014/main" id="{57F5597E-C239-2AE5-F4E2-5308B3D43C5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987698" y="1"/>
            <a:ext cx="278144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725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707B3B5D-F1E2-D410-0208-C45492AFCAF5}"/>
              </a:ext>
            </a:extLst>
          </p:cNvPr>
          <p:cNvSpPr txBox="1"/>
          <p:nvPr/>
        </p:nvSpPr>
        <p:spPr>
          <a:xfrm>
            <a:off x="4457701" y="486121"/>
            <a:ext cx="7068552" cy="6432082"/>
          </a:xfrm>
          <a:prstGeom prst="rect">
            <a:avLst/>
          </a:prstGeom>
          <a:noFill/>
        </p:spPr>
        <p:txBody>
          <a:bodyPr wrap="square">
            <a:spAutoFit/>
          </a:bodyPr>
          <a:lstStyle/>
          <a:p>
            <a:pPr>
              <a:lnSpc>
                <a:spcPct val="107000"/>
              </a:lnSpc>
              <a:spcAft>
                <a:spcPts val="1500"/>
              </a:spcAft>
            </a:pPr>
            <a:r>
              <a:rPr lang="sv-SE" sz="2800" b="1" kern="0">
                <a:solidFill>
                  <a:srgbClr val="FF0000"/>
                </a:solidFill>
                <a:effectLst/>
                <a:latin typeface="Open Sans" panose="020B0606030504020204" pitchFamily="34" charset="0"/>
                <a:ea typeface="Calibri" panose="020F0502020204030204" pitchFamily="34" charset="0"/>
                <a:cs typeface="Times New Roman" panose="02020603050405020304" pitchFamily="18" charset="0"/>
              </a:rPr>
              <a:t>Patientfall:</a:t>
            </a:r>
          </a:p>
          <a:p>
            <a:pPr>
              <a:lnSpc>
                <a:spcPct val="107000"/>
              </a:lnSpc>
              <a:spcAft>
                <a:spcPts val="1500"/>
              </a:spcAft>
            </a:pPr>
            <a:r>
              <a:rPr lang="sv-SE" sz="2400" b="1" kern="10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71-årig kvinna med en dåligt kontrollerad DMt2. </a:t>
            </a:r>
          </a:p>
          <a:p>
            <a:pPr>
              <a:lnSpc>
                <a:spcPct val="107000"/>
              </a:lnSpc>
              <a:spcAft>
                <a:spcPts val="1500"/>
              </a:spcAft>
            </a:pPr>
            <a:r>
              <a:rPr lang="sv-SE" sz="2400" b="1" kern="10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HBA1c 78. BMI 32. Tidigare rökare. Svaga pulsar palpabla, finns behåring. </a:t>
            </a:r>
          </a:p>
          <a:p>
            <a:pPr>
              <a:lnSpc>
                <a:spcPct val="107000"/>
              </a:lnSpc>
              <a:spcAft>
                <a:spcPts val="1500"/>
              </a:spcAft>
            </a:pPr>
            <a:r>
              <a:rPr lang="sv-SE" sz="2400" b="1" kern="10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Återkommande infektioner på grund av skav dorsalt över PIP-lederna, kliniskt minst 2 kanske 3 hammartår. Minst 4 antibiotikakurer senaste året. Nu äntligen läkta sår med </a:t>
            </a:r>
            <a:r>
              <a:rPr lang="sv-SE" sz="2400" b="1" kern="100" err="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kallusbildning</a:t>
            </a:r>
            <a:r>
              <a:rPr lang="sv-SE" sz="2400" b="1" kern="10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dorsalt. </a:t>
            </a:r>
            <a:r>
              <a:rPr lang="sv-SE" sz="2400" b="1" kern="100" err="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Rtg</a:t>
            </a:r>
            <a:r>
              <a:rPr lang="sv-SE" sz="2400" b="1" kern="10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utan </a:t>
            </a:r>
            <a:r>
              <a:rPr lang="sv-SE" sz="2400" b="1" kern="100" err="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osteit</a:t>
            </a:r>
            <a:r>
              <a:rPr lang="sv-SE" sz="2400" b="1" kern="10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1500"/>
              </a:spcAft>
            </a:pPr>
            <a:r>
              <a:rPr lang="sv-SE" sz="24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Alternativ 1: </a:t>
            </a:r>
            <a:r>
              <a:rPr lang="sv-SE" sz="2400" b="1" kern="100">
                <a:solidFill>
                  <a:srgbClr val="1E1E1E"/>
                </a:solidFill>
                <a:latin typeface="Calibri" panose="020F0502020204030204" pitchFamily="34" charset="0"/>
                <a:ea typeface="Calibri" panose="020F0502020204030204" pitchFamily="34" charset="0"/>
                <a:cs typeface="Times New Roman" panose="02020603050405020304" pitchFamily="18" charset="0"/>
              </a:rPr>
              <a:t>Ännu en </a:t>
            </a:r>
            <a:r>
              <a:rPr lang="sv-SE" sz="2400" b="1" kern="100" err="1">
                <a:solidFill>
                  <a:srgbClr val="1E1E1E"/>
                </a:solidFill>
                <a:latin typeface="Calibri" panose="020F0502020204030204" pitchFamily="34" charset="0"/>
                <a:ea typeface="Calibri" panose="020F0502020204030204" pitchFamily="34" charset="0"/>
                <a:cs typeface="Times New Roman" panose="02020603050405020304" pitchFamily="18" charset="0"/>
              </a:rPr>
              <a:t>skoanpassning</a:t>
            </a:r>
            <a:r>
              <a:rPr lang="sv-SE" sz="2400" b="1" kern="100">
                <a:solidFill>
                  <a:srgbClr val="1E1E1E"/>
                </a:solidFill>
                <a:latin typeface="Calibri" panose="020F0502020204030204" pitchFamily="34" charset="0"/>
                <a:ea typeface="Calibri" panose="020F0502020204030204" pitchFamily="34" charset="0"/>
                <a:cs typeface="Times New Roman" panose="02020603050405020304" pitchFamily="18" charset="0"/>
              </a:rPr>
              <a:t> och hoppas att det inte händer igen. </a:t>
            </a:r>
          </a:p>
          <a:p>
            <a:pPr>
              <a:lnSpc>
                <a:spcPct val="107000"/>
              </a:lnSpc>
              <a:spcAft>
                <a:spcPts val="1500"/>
              </a:spcAft>
            </a:pPr>
            <a:r>
              <a:rPr lang="sv-SE" sz="2400" b="1" kern="100">
                <a:solidFill>
                  <a:srgbClr val="FF0000"/>
                </a:solidFill>
                <a:latin typeface="Calibri" panose="020F0502020204030204" pitchFamily="34" charset="0"/>
                <a:ea typeface="Calibri" panose="020F0502020204030204" pitchFamily="34" charset="0"/>
                <a:cs typeface="Times New Roman" panose="02020603050405020304" pitchFamily="18" charset="0"/>
              </a:rPr>
              <a:t>Alternativ 2: </a:t>
            </a:r>
            <a:r>
              <a:rPr lang="sv-SE" sz="2400" b="1" kern="100">
                <a:latin typeface="Calibri" panose="020F0502020204030204" pitchFamily="34" charset="0"/>
                <a:ea typeface="Calibri" panose="020F0502020204030204" pitchFamily="34" charset="0"/>
                <a:cs typeface="Times New Roman" panose="02020603050405020304" pitchFamily="18" charset="0"/>
              </a:rPr>
              <a:t>Jag chansar. Skickar </a:t>
            </a:r>
            <a:r>
              <a:rPr lang="sv-SE" sz="2400" b="1" kern="100">
                <a:solidFill>
                  <a:srgbClr val="1E1E1E"/>
                </a:solidFill>
                <a:latin typeface="Calibri" panose="020F0502020204030204" pitchFamily="34" charset="0"/>
                <a:ea typeface="Calibri" panose="020F0502020204030204" pitchFamily="34" charset="0"/>
                <a:cs typeface="Times New Roman" panose="02020603050405020304" pitchFamily="18" charset="0"/>
              </a:rPr>
              <a:t>en remiss till dom där Ortopederna. </a:t>
            </a:r>
          </a:p>
          <a:p>
            <a:pPr>
              <a:lnSpc>
                <a:spcPct val="107000"/>
              </a:lnSpc>
              <a:spcAft>
                <a:spcPts val="1500"/>
              </a:spcAft>
            </a:pPr>
            <a:endParaRPr lang="sv-SE" sz="2400" b="1" kern="100">
              <a:solidFill>
                <a:srgbClr val="1E1E1E"/>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Palce młotkowate, młoteczkowate, szponiaste, podwinięte — różnice ...">
            <a:extLst>
              <a:ext uri="{FF2B5EF4-FFF2-40B4-BE49-F238E27FC236}">
                <a16:creationId xmlns:a16="http://schemas.microsoft.com/office/drawing/2014/main" id="{DC02AC5A-8666-5651-B302-D4AECF8C8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3334391"/>
            <a:ext cx="3619500"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268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707B3B5D-F1E2-D410-0208-C45492AFCAF5}"/>
              </a:ext>
            </a:extLst>
          </p:cNvPr>
          <p:cNvSpPr txBox="1"/>
          <p:nvPr/>
        </p:nvSpPr>
        <p:spPr>
          <a:xfrm>
            <a:off x="5873675" y="642324"/>
            <a:ext cx="6093994" cy="6215676"/>
          </a:xfrm>
          <a:prstGeom prst="rect">
            <a:avLst/>
          </a:prstGeom>
          <a:noFill/>
        </p:spPr>
        <p:txBody>
          <a:bodyPr wrap="square">
            <a:spAutoFit/>
          </a:bodyPr>
          <a:lstStyle/>
          <a:p>
            <a:pPr>
              <a:lnSpc>
                <a:spcPct val="107000"/>
              </a:lnSpc>
              <a:spcAft>
                <a:spcPts val="1500"/>
              </a:spcAft>
            </a:pPr>
            <a:r>
              <a:rPr lang="sv-SE" sz="2400"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Tack för remissen, </a:t>
            </a:r>
            <a:endParaRPr lang="sv-SE" sz="2400" b="1" kern="0">
              <a:solidFill>
                <a:schemeClr val="accent2">
                  <a:lumMod val="75000"/>
                </a:schemeClr>
              </a:solidFill>
              <a:latin typeface="Open Sans" panose="020B0606030504020204" pitchFamily="34" charset="0"/>
              <a:ea typeface="Times New Roman" panose="02020603050405020304" pitchFamily="18" charset="0"/>
              <a:cs typeface="Times New Roman" panose="02020603050405020304" pitchFamily="18" charset="0"/>
            </a:endParaRPr>
          </a:p>
          <a:p>
            <a:pPr>
              <a:lnSpc>
                <a:spcPct val="107000"/>
              </a:lnSpc>
              <a:spcAft>
                <a:spcPts val="1500"/>
              </a:spcAft>
            </a:pPr>
            <a:r>
              <a:rPr lang="sv-SE"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Vi har nu dagkirurgiskt utfört en </a:t>
            </a:r>
            <a:r>
              <a:rPr lang="sv-SE" b="1" kern="0" err="1">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extensor</a:t>
            </a:r>
            <a:r>
              <a:rPr lang="sv-SE"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sv-SE" b="1" kern="0" err="1">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tenotomi</a:t>
            </a:r>
            <a:r>
              <a:rPr lang="sv-SE"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 på dig </a:t>
            </a:r>
            <a:r>
              <a:rPr lang="sv-SE" b="1" kern="0" err="1">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dig</a:t>
            </a:r>
            <a:r>
              <a:rPr lang="sv-SE"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 3+4, 2 stygn totalt. Hammartådeformiteten finns fortfarande men klart förbättrat. Stygnen ska tas om 10 dagar. </a:t>
            </a:r>
            <a:endParaRPr lang="sv-SE" b="1" kern="0">
              <a:solidFill>
                <a:schemeClr val="accent2">
                  <a:lumMod val="75000"/>
                </a:schemeClr>
              </a:solidFill>
              <a:latin typeface="Open Sans" panose="020B0606030504020204" pitchFamily="34" charset="0"/>
              <a:ea typeface="Times New Roman" panose="02020603050405020304" pitchFamily="18" charset="0"/>
              <a:cs typeface="Times New Roman" panose="02020603050405020304" pitchFamily="18" charset="0"/>
            </a:endParaRPr>
          </a:p>
          <a:p>
            <a:pPr>
              <a:lnSpc>
                <a:spcPct val="107000"/>
              </a:lnSpc>
              <a:spcAft>
                <a:spcPts val="1500"/>
              </a:spcAft>
            </a:pPr>
            <a:r>
              <a:rPr lang="sv-SE"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Lycka till med patientens DT2, kanske ska ni fundera på något ytterligare än enbart </a:t>
            </a:r>
            <a:r>
              <a:rPr lang="sv-SE" b="1" kern="0" err="1">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metformin</a:t>
            </a:r>
            <a:r>
              <a:rPr lang="sv-SE"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a:t>
            </a:r>
          </a:p>
          <a:p>
            <a:pPr>
              <a:lnSpc>
                <a:spcPct val="107000"/>
              </a:lnSpc>
              <a:spcAft>
                <a:spcPts val="1500"/>
              </a:spcAft>
            </a:pPr>
            <a:endParaRPr lang="sv-SE" b="1" kern="0">
              <a:solidFill>
                <a:srgbClr val="1E1E1E"/>
              </a:solidFill>
              <a:latin typeface="Open Sans" panose="020B0606030504020204" pitchFamily="34" charset="0"/>
              <a:ea typeface="Times New Roman" panose="02020603050405020304" pitchFamily="18" charset="0"/>
              <a:cs typeface="Times New Roman" panose="02020603050405020304" pitchFamily="18" charset="0"/>
            </a:endParaRPr>
          </a:p>
          <a:p>
            <a:pPr>
              <a:lnSpc>
                <a:spcPct val="107000"/>
              </a:lnSpc>
              <a:spcAft>
                <a:spcPts val="1500"/>
              </a:spcAft>
            </a:pPr>
            <a:r>
              <a:rPr lang="sv-SE"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Med vänlig hälsning, </a:t>
            </a:r>
          </a:p>
          <a:p>
            <a:pPr>
              <a:lnSpc>
                <a:spcPct val="107000"/>
              </a:lnSpc>
              <a:spcAft>
                <a:spcPts val="1500"/>
              </a:spcAft>
            </a:pPr>
            <a:endParaRPr lang="sv-SE" b="1" kern="0">
              <a:solidFill>
                <a:schemeClr val="accent2">
                  <a:lumMod val="75000"/>
                </a:schemeClr>
              </a:solidFill>
              <a:latin typeface="Open Sans" panose="020B0606030504020204" pitchFamily="34" charset="0"/>
              <a:ea typeface="Times New Roman" panose="02020603050405020304" pitchFamily="18" charset="0"/>
              <a:cs typeface="Times New Roman" panose="02020603050405020304" pitchFamily="18" charset="0"/>
            </a:endParaRPr>
          </a:p>
          <a:p>
            <a:pPr>
              <a:lnSpc>
                <a:spcPct val="107000"/>
              </a:lnSpc>
              <a:spcAft>
                <a:spcPts val="1500"/>
              </a:spcAft>
            </a:pPr>
            <a:r>
              <a:rPr lang="sv-SE"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Arto Korpi ST </a:t>
            </a:r>
          </a:p>
          <a:p>
            <a:pPr>
              <a:lnSpc>
                <a:spcPct val="107000"/>
              </a:lnSpc>
              <a:spcAft>
                <a:spcPts val="1500"/>
              </a:spcAft>
            </a:pPr>
            <a:r>
              <a:rPr lang="sv-SE" b="1" kern="0">
                <a:solidFill>
                  <a:schemeClr val="accent2">
                    <a:lumMod val="75000"/>
                  </a:schemeClr>
                </a:solidFill>
                <a:latin typeface="Open Sans" panose="020B0606030504020204" pitchFamily="34" charset="0"/>
                <a:ea typeface="Times New Roman" panose="02020603050405020304" pitchFamily="18" charset="0"/>
                <a:cs typeface="Times New Roman" panose="02020603050405020304" pitchFamily="18" charset="0"/>
              </a:rPr>
              <a:t>Ortopedkliniken Västmanland</a:t>
            </a:r>
            <a:endParaRPr lang="sv-SE"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endParaRPr>
          </a:p>
          <a:p>
            <a:pPr>
              <a:lnSpc>
                <a:spcPct val="107000"/>
              </a:lnSpc>
              <a:spcAft>
                <a:spcPts val="1500"/>
              </a:spcAft>
            </a:pPr>
            <a:endParaRPr lang="sv-SE" b="1" kern="0">
              <a:solidFill>
                <a:srgbClr val="1E1E1E"/>
              </a:solidFill>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1500"/>
              </a:spcAft>
            </a:pPr>
            <a:endParaRPr lang="sv-SE" sz="2800"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4" name="Picture 4" descr="Cureus | A Morton's Neuroma Invading the Proper Digital Nerve">
            <a:extLst>
              <a:ext uri="{FF2B5EF4-FFF2-40B4-BE49-F238E27FC236}">
                <a16:creationId xmlns:a16="http://schemas.microsoft.com/office/drawing/2014/main" id="{C1B9ABBF-AB75-2D1C-CA04-1FA798798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415" y="363830"/>
            <a:ext cx="5361761" cy="401566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llenbogen ortopedi | Fotoperationer">
            <a:extLst>
              <a:ext uri="{FF2B5EF4-FFF2-40B4-BE49-F238E27FC236}">
                <a16:creationId xmlns:a16="http://schemas.microsoft.com/office/drawing/2014/main" id="{C9219ABA-DD73-9813-F1C9-C625FA81F2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363" y="4531258"/>
            <a:ext cx="4519863" cy="196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101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llustration av fot med smärta mellan 3:e och 4:e tån">
            <a:extLst>
              <a:ext uri="{FF2B5EF4-FFF2-40B4-BE49-F238E27FC236}">
                <a16:creationId xmlns:a16="http://schemas.microsoft.com/office/drawing/2014/main" id="{FADA9BF8-A3CA-24D1-DD9B-BBF72E7679E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6707" y="1117070"/>
            <a:ext cx="3167343" cy="4623859"/>
          </a:xfrm>
          <a:prstGeom prst="rect">
            <a:avLst/>
          </a:prstGeom>
          <a:noFill/>
          <a:extLst>
            <a:ext uri="{909E8E84-426E-40DD-AFC4-6F175D3DCCD1}">
              <a14:hiddenFill xmlns:a14="http://schemas.microsoft.com/office/drawing/2010/main">
                <a:solidFill>
                  <a:srgbClr val="FFFFFF"/>
                </a:solidFill>
              </a14:hiddenFill>
            </a:ext>
          </a:extLst>
        </p:spPr>
      </p:pic>
      <p:sp>
        <p:nvSpPr>
          <p:cNvPr id="4105" name="Freeform: Shape 4104">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extruta 1">
            <a:extLst>
              <a:ext uri="{FF2B5EF4-FFF2-40B4-BE49-F238E27FC236}">
                <a16:creationId xmlns:a16="http://schemas.microsoft.com/office/drawing/2014/main" id="{DA952420-7949-19CC-6415-1311622A60D4}"/>
              </a:ext>
            </a:extLst>
          </p:cNvPr>
          <p:cNvSpPr txBox="1"/>
          <p:nvPr/>
        </p:nvSpPr>
        <p:spPr>
          <a:xfrm>
            <a:off x="4723750" y="866820"/>
            <a:ext cx="6093994" cy="532453"/>
          </a:xfrm>
          <a:prstGeom prst="rect">
            <a:avLst/>
          </a:prstGeom>
          <a:noFill/>
        </p:spPr>
        <p:txBody>
          <a:bodyPr wrap="square">
            <a:spAutoFit/>
          </a:bodyPr>
          <a:lstStyle/>
          <a:p>
            <a:pPr>
              <a:lnSpc>
                <a:spcPct val="107000"/>
              </a:lnSpc>
              <a:spcAft>
                <a:spcPts val="1500"/>
              </a:spcAft>
            </a:pPr>
            <a:r>
              <a:rPr lang="sv-SE" sz="2800"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Mortons Neurom</a:t>
            </a:r>
            <a:endParaRPr lang="sv-SE" sz="2800" kern="1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ruta 3">
            <a:extLst>
              <a:ext uri="{FF2B5EF4-FFF2-40B4-BE49-F238E27FC236}">
                <a16:creationId xmlns:a16="http://schemas.microsoft.com/office/drawing/2014/main" id="{719DC911-2D00-5945-DCF1-AEE1A4FAEBC7}"/>
              </a:ext>
            </a:extLst>
          </p:cNvPr>
          <p:cNvSpPr txBox="1"/>
          <p:nvPr/>
        </p:nvSpPr>
        <p:spPr>
          <a:xfrm>
            <a:off x="4723750" y="1777270"/>
            <a:ext cx="6093994" cy="4279761"/>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sv-SE" sz="1800"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Ilande nervsmärta i framfoten vid belastning, ofta med utstrålning i tårna.</a:t>
            </a:r>
            <a:endParaRPr lang="sv-SE" sz="1600" kern="1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800"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Smärtan är vanligtvis lokaliserad mellan 3:e och 4:e tån, kan även förekomma mellan 2:a och 3:e tån.</a:t>
            </a:r>
            <a:endParaRPr lang="sv-SE" sz="1600" kern="1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800"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Smärtan är mest uttalad med skor men förekommer också barfota.</a:t>
            </a:r>
            <a:endParaRPr lang="sv-SE" sz="1600" kern="1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800"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Ibland förekommer känselbortfall ut i tårna.</a:t>
            </a:r>
          </a:p>
          <a:p>
            <a:pPr marL="342900" lvl="0" indent="-342900">
              <a:lnSpc>
                <a:spcPct val="107000"/>
              </a:lnSpc>
              <a:spcAft>
                <a:spcPts val="800"/>
              </a:spcAft>
              <a:buSzPts val="1000"/>
              <a:buFont typeface="Symbol" panose="05050102010706020507" pitchFamily="18" charset="2"/>
              <a:buChar char=""/>
              <a:tabLst>
                <a:tab pos="457200" algn="l"/>
              </a:tabLst>
            </a:pPr>
            <a:endParaRPr lang="sv-SE" sz="1600" kern="100">
              <a:solidFill>
                <a:srgbClr val="1E1E1E"/>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800" b="1" kern="10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Skoanpassning</a:t>
            </a:r>
            <a:endParaRPr lang="sv-SE" sz="2800" b="1" kern="10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400" kern="10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Känner man sig säker kan man prova 1 ml kortison. </a:t>
            </a:r>
            <a:r>
              <a:rPr lang="sv-SE" sz="2400" kern="10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Depo-Medrol</a:t>
            </a:r>
            <a:r>
              <a:rPr lang="sv-SE" sz="2400" kern="10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1 ml + </a:t>
            </a:r>
            <a:r>
              <a:rPr lang="sv-SE" sz="2400" kern="10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Xylocain</a:t>
            </a:r>
            <a:r>
              <a:rPr lang="sv-SE" sz="2400" kern="10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1 ml</a:t>
            </a:r>
          </a:p>
        </p:txBody>
      </p:sp>
    </p:spTree>
    <p:extLst>
      <p:ext uri="{BB962C8B-B14F-4D97-AF65-F5344CB8AC3E}">
        <p14:creationId xmlns:p14="http://schemas.microsoft.com/office/powerpoint/2010/main" val="2755469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llustration av fot med smärta mellan 3:e och 4:e tån">
            <a:extLst>
              <a:ext uri="{FF2B5EF4-FFF2-40B4-BE49-F238E27FC236}">
                <a16:creationId xmlns:a16="http://schemas.microsoft.com/office/drawing/2014/main" id="{FADA9BF8-A3CA-24D1-DD9B-BBF72E7679E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6707" y="1117070"/>
            <a:ext cx="3167343" cy="4623859"/>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DA952420-7949-19CC-6415-1311622A60D4}"/>
              </a:ext>
            </a:extLst>
          </p:cNvPr>
          <p:cNvSpPr txBox="1"/>
          <p:nvPr/>
        </p:nvSpPr>
        <p:spPr>
          <a:xfrm>
            <a:off x="5332997" y="835036"/>
            <a:ext cx="6093994" cy="532453"/>
          </a:xfrm>
          <a:prstGeom prst="rect">
            <a:avLst/>
          </a:prstGeom>
          <a:noFill/>
        </p:spPr>
        <p:txBody>
          <a:bodyPr wrap="square">
            <a:spAutoFit/>
          </a:bodyPr>
          <a:lstStyle/>
          <a:p>
            <a:pPr>
              <a:lnSpc>
                <a:spcPct val="107000"/>
              </a:lnSpc>
              <a:spcAft>
                <a:spcPts val="1500"/>
              </a:spcAft>
            </a:pPr>
            <a:r>
              <a:rPr lang="sv-SE" sz="2800"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Mortons Neurom</a:t>
            </a:r>
            <a:endParaRPr lang="sv-SE" sz="2800" kern="1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ruta 2">
            <a:extLst>
              <a:ext uri="{FF2B5EF4-FFF2-40B4-BE49-F238E27FC236}">
                <a16:creationId xmlns:a16="http://schemas.microsoft.com/office/drawing/2014/main" id="{FC115150-6983-FA61-A9B3-EEB2258EADB4}"/>
              </a:ext>
            </a:extLst>
          </p:cNvPr>
          <p:cNvSpPr txBox="1"/>
          <p:nvPr/>
        </p:nvSpPr>
        <p:spPr>
          <a:xfrm>
            <a:off x="5151299" y="1555742"/>
            <a:ext cx="6093994" cy="5619102"/>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sv-SE" sz="2000" kern="0">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Stressfraktur</a:t>
            </a:r>
            <a:endParaRPr lang="sv-SE" sz="2000" kern="100">
              <a:solidFill>
                <a:srgbClr val="1E1E1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kern="0">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Mb Köhler</a:t>
            </a:r>
            <a:endParaRPr lang="sv-SE" sz="2000" kern="100">
              <a:solidFill>
                <a:srgbClr val="1E1E1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kern="0" err="1">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Enkondrom</a:t>
            </a:r>
            <a:endParaRPr lang="sv-SE" sz="2000" kern="100">
              <a:solidFill>
                <a:srgbClr val="1E1E1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kern="0">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MTP-instabilitet</a:t>
            </a:r>
            <a:endParaRPr lang="sv-SE" sz="2000" kern="100">
              <a:solidFill>
                <a:srgbClr val="1E1E1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kern="0" err="1">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Bursit</a:t>
            </a:r>
            <a:r>
              <a:rPr lang="sv-SE" sz="2000" kern="0">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 artrit</a:t>
            </a:r>
            <a:endParaRPr lang="sv-SE" sz="2000" kern="100">
              <a:solidFill>
                <a:srgbClr val="1E1E1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kern="0">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Ganglion</a:t>
            </a:r>
          </a:p>
          <a:p>
            <a:pPr marL="342900" lvl="0" indent="-342900">
              <a:lnSpc>
                <a:spcPct val="107000"/>
              </a:lnSpc>
              <a:spcAft>
                <a:spcPts val="800"/>
              </a:spcAft>
              <a:buSzPts val="1000"/>
              <a:buFont typeface="Symbol" panose="05050102010706020507" pitchFamily="18" charset="2"/>
              <a:buChar char=""/>
              <a:tabLst>
                <a:tab pos="457200" algn="l"/>
              </a:tabLst>
            </a:pPr>
            <a:endParaRPr lang="sv-SE" sz="2000" kern="0">
              <a:solidFill>
                <a:srgbClr val="1E1E1E"/>
              </a:solidFill>
              <a:latin typeface="Open Sans" panose="020B0606030504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b="1" kern="0">
                <a:solidFill>
                  <a:schemeClr val="accent2">
                    <a:lumMod val="75000"/>
                  </a:schemeClr>
                </a:solidFill>
                <a:latin typeface="Open Sans" panose="020B0606030504020204" pitchFamily="34" charset="0"/>
                <a:ea typeface="Times New Roman" panose="02020603050405020304" pitchFamily="18" charset="0"/>
                <a:cs typeface="Times New Roman" panose="02020603050405020304" pitchFamily="18" charset="0"/>
              </a:rPr>
              <a:t>Mortons k</a:t>
            </a:r>
            <a:r>
              <a:rPr lang="sv-SE" sz="2000"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lassisk i 2:a - 3:e </a:t>
            </a:r>
            <a:r>
              <a:rPr lang="sv-SE" sz="2000" b="1" kern="0" err="1">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interstitiet</a:t>
            </a:r>
            <a:endParaRPr lang="sv-SE" sz="2000" b="1" kern="0">
              <a:solidFill>
                <a:schemeClr val="accent2">
                  <a:lumMod val="75000"/>
                </a:schemeClr>
              </a:solidFill>
              <a:latin typeface="Open Sans" panose="020B0606030504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sv-SE" sz="2000" b="1" kern="0">
              <a:solidFill>
                <a:schemeClr val="accent2">
                  <a:lumMod val="75000"/>
                </a:schemeClr>
              </a:solidFill>
              <a:latin typeface="Open Sans" panose="020B0606030504020204" pitchFamily="34" charset="0"/>
              <a:ea typeface="Times New Roman" panose="02020603050405020304" pitchFamily="18" charset="0"/>
              <a:cs typeface="Times New Roman" panose="02020603050405020304" pitchFamily="18" charset="0"/>
            </a:endParaRPr>
          </a:p>
          <a:p>
            <a:pPr lvl="0" algn="ctr">
              <a:lnSpc>
                <a:spcPct val="107000"/>
              </a:lnSpc>
              <a:spcAft>
                <a:spcPts val="800"/>
              </a:spcAft>
              <a:buSzPts val="1000"/>
              <a:tabLst>
                <a:tab pos="457200" algn="l"/>
              </a:tabLst>
            </a:pPr>
            <a:r>
              <a:rPr lang="sv-SE" sz="2400"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Misstänker ni Mortons i 1:a </a:t>
            </a:r>
            <a:r>
              <a:rPr lang="sv-SE" sz="2400" b="1" kern="0" err="1">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interstititet</a:t>
            </a:r>
            <a:r>
              <a:rPr lang="sv-SE" sz="2400" b="1" kern="0">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 misstänk nåt annat!!!</a:t>
            </a:r>
          </a:p>
          <a:p>
            <a:pPr marL="342900" lvl="0" indent="-342900">
              <a:lnSpc>
                <a:spcPct val="107000"/>
              </a:lnSpc>
              <a:spcAft>
                <a:spcPts val="800"/>
              </a:spcAft>
              <a:buSzPts val="1000"/>
              <a:buFont typeface="Symbol" panose="05050102010706020507" pitchFamily="18" charset="2"/>
              <a:buChar char=""/>
              <a:tabLst>
                <a:tab pos="457200" algn="l"/>
              </a:tabLst>
            </a:pPr>
            <a:endParaRPr lang="sv-SE" sz="2000" kern="0">
              <a:solidFill>
                <a:srgbClr val="1E1E1E"/>
              </a:solidFill>
              <a:latin typeface="Open Sans" panose="020B0606030504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sv-SE" sz="2000" kern="100">
              <a:solidFill>
                <a:srgbClr val="1E1E1E"/>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6178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A952420-7949-19CC-6415-1311622A60D4}"/>
              </a:ext>
            </a:extLst>
          </p:cNvPr>
          <p:cNvSpPr txBox="1"/>
          <p:nvPr/>
        </p:nvSpPr>
        <p:spPr>
          <a:xfrm>
            <a:off x="5332997" y="835036"/>
            <a:ext cx="6093994" cy="532453"/>
          </a:xfrm>
          <a:prstGeom prst="rect">
            <a:avLst/>
          </a:prstGeom>
          <a:noFill/>
        </p:spPr>
        <p:txBody>
          <a:bodyPr wrap="square">
            <a:spAutoFit/>
          </a:bodyPr>
          <a:lstStyle/>
          <a:p>
            <a:pPr>
              <a:lnSpc>
                <a:spcPct val="107000"/>
              </a:lnSpc>
              <a:spcAft>
                <a:spcPts val="1500"/>
              </a:spcAft>
            </a:pPr>
            <a:r>
              <a:rPr lang="sv-SE" sz="2800" b="1" kern="0" dirty="0" err="1">
                <a:solidFill>
                  <a:schemeClr val="accent2">
                    <a:lumMod val="75000"/>
                  </a:schemeClr>
                </a:solidFill>
                <a:effectLst/>
                <a:latin typeface="Open Sans" panose="020B0606030504020204" pitchFamily="34" charset="0"/>
                <a:ea typeface="Times New Roman" panose="02020603050405020304" pitchFamily="18" charset="0"/>
                <a:cs typeface="Times New Roman" panose="02020603050405020304" pitchFamily="18" charset="0"/>
              </a:rPr>
              <a:t>Plantarfasciit</a:t>
            </a:r>
            <a:endParaRPr lang="sv-SE" sz="2800" kern="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50" name="Picture 6" descr="Aprende a prevenir la fascitis plantar | Salud | Sportlife">
            <a:extLst>
              <a:ext uri="{FF2B5EF4-FFF2-40B4-BE49-F238E27FC236}">
                <a16:creationId xmlns:a16="http://schemas.microsoft.com/office/drawing/2014/main" id="{6D244C2F-4414-ED2B-3CE5-D3063E76B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2497"/>
            <a:ext cx="5153527" cy="3865145"/>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35F14F6A-59BB-2F31-1AE9-B6054469B180}"/>
              </a:ext>
            </a:extLst>
          </p:cNvPr>
          <p:cNvSpPr txBox="1"/>
          <p:nvPr/>
        </p:nvSpPr>
        <p:spPr>
          <a:xfrm>
            <a:off x="5332997" y="2044486"/>
            <a:ext cx="6093994" cy="838948"/>
          </a:xfrm>
          <a:prstGeom prst="rect">
            <a:avLst/>
          </a:prstGeom>
          <a:noFill/>
        </p:spPr>
        <p:txBody>
          <a:bodyPr wrap="square">
            <a:spAutoFit/>
          </a:bodyPr>
          <a:lstStyle/>
          <a:p>
            <a:pPr lvl="0">
              <a:lnSpc>
                <a:spcPct val="107000"/>
              </a:lnSpc>
              <a:spcAft>
                <a:spcPts val="800"/>
              </a:spcAft>
              <a:buSzPts val="1000"/>
              <a:tabLst>
                <a:tab pos="457200" algn="l"/>
              </a:tabLst>
            </a:pPr>
            <a:endParaRPr lang="sv-SE" sz="2000" kern="0">
              <a:solidFill>
                <a:srgbClr val="1E1E1E"/>
              </a:solidFill>
              <a:latin typeface="Open Sans" panose="020B0606030504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sv-SE" sz="2000" kern="100">
              <a:solidFill>
                <a:srgbClr val="1E1E1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ruta 6">
            <a:extLst>
              <a:ext uri="{FF2B5EF4-FFF2-40B4-BE49-F238E27FC236}">
                <a16:creationId xmlns:a16="http://schemas.microsoft.com/office/drawing/2014/main" id="{1FEC9115-2E19-6778-EC94-292E13FBA80D}"/>
              </a:ext>
            </a:extLst>
          </p:cNvPr>
          <p:cNvSpPr txBox="1"/>
          <p:nvPr/>
        </p:nvSpPr>
        <p:spPr>
          <a:xfrm>
            <a:off x="5181601" y="1739297"/>
            <a:ext cx="6609346" cy="3877985"/>
          </a:xfrm>
          <a:prstGeom prst="rect">
            <a:avLst/>
          </a:prstGeom>
          <a:noFill/>
        </p:spPr>
        <p:txBody>
          <a:bodyPr wrap="square">
            <a:spAutoFit/>
          </a:bodyPr>
          <a:lstStyle/>
          <a:p>
            <a:pPr algn="l"/>
            <a:r>
              <a:rPr lang="sv-SE" sz="2000" b="1" i="0" dirty="0">
                <a:solidFill>
                  <a:schemeClr val="accent2">
                    <a:lumMod val="75000"/>
                  </a:schemeClr>
                </a:solidFill>
                <a:effectLst/>
                <a:latin typeface="Open Sans" panose="020B0606030504020204" pitchFamily="34" charset="0"/>
              </a:rPr>
              <a:t>Belastningssmärta</a:t>
            </a:r>
            <a:r>
              <a:rPr lang="sv-SE" b="0" i="0" dirty="0">
                <a:solidFill>
                  <a:schemeClr val="accent2">
                    <a:lumMod val="75000"/>
                  </a:schemeClr>
                </a:solidFill>
                <a:effectLst/>
                <a:latin typeface="Open Sans" panose="020B0606030504020204" pitchFamily="34" charset="0"/>
              </a:rPr>
              <a:t> under hälen eller på insidan av hälen</a:t>
            </a:r>
          </a:p>
          <a:p>
            <a:pPr algn="l">
              <a:buFont typeface="Arial" panose="020B0604020202020204" pitchFamily="34" charset="0"/>
              <a:buChar char="•"/>
            </a:pPr>
            <a:r>
              <a:rPr lang="sv-SE" b="0" i="0" dirty="0">
                <a:solidFill>
                  <a:schemeClr val="accent2">
                    <a:lumMod val="75000"/>
                  </a:schemeClr>
                </a:solidFill>
                <a:effectLst/>
                <a:latin typeface="Open Sans" panose="020B0606030504020204" pitchFamily="34" charset="0"/>
              </a:rPr>
              <a:t>Vid långvarig belastning av fötterna intensifieras smärtan ytterligare</a:t>
            </a:r>
          </a:p>
          <a:p>
            <a:pPr algn="l"/>
            <a:r>
              <a:rPr lang="sv-SE" sz="2000" b="1" i="0" dirty="0">
                <a:solidFill>
                  <a:schemeClr val="accent2">
                    <a:lumMod val="75000"/>
                  </a:schemeClr>
                </a:solidFill>
                <a:effectLst/>
                <a:latin typeface="Open Sans" panose="020B0606030504020204" pitchFamily="34" charset="0"/>
              </a:rPr>
              <a:t>Sällan </a:t>
            </a:r>
            <a:r>
              <a:rPr lang="sv-SE" sz="2000" b="1" i="0" dirty="0" err="1">
                <a:solidFill>
                  <a:schemeClr val="accent2">
                    <a:lumMod val="75000"/>
                  </a:schemeClr>
                </a:solidFill>
                <a:effectLst/>
                <a:latin typeface="Open Sans" panose="020B0606030504020204" pitchFamily="34" charset="0"/>
              </a:rPr>
              <a:t>vilovärk</a:t>
            </a:r>
            <a:endParaRPr lang="sv-SE" sz="2000" b="1" i="0" dirty="0">
              <a:solidFill>
                <a:schemeClr val="accent2">
                  <a:lumMod val="75000"/>
                </a:schemeClr>
              </a:solidFill>
              <a:effectLst/>
              <a:latin typeface="Open Sans" panose="020B0606030504020204" pitchFamily="34" charset="0"/>
            </a:endParaRPr>
          </a:p>
          <a:p>
            <a:pPr algn="l"/>
            <a:r>
              <a:rPr lang="sv-SE" sz="2000" b="1" i="0" dirty="0">
                <a:solidFill>
                  <a:schemeClr val="accent2">
                    <a:lumMod val="75000"/>
                  </a:schemeClr>
                </a:solidFill>
                <a:effectLst/>
                <a:latin typeface="Open Sans" panose="020B0606030504020204" pitchFamily="34" charset="0"/>
              </a:rPr>
              <a:t>Morgonstelhet</a:t>
            </a:r>
            <a:r>
              <a:rPr lang="sv-SE" b="0" i="0" dirty="0">
                <a:solidFill>
                  <a:schemeClr val="accent2">
                    <a:lumMod val="75000"/>
                  </a:schemeClr>
                </a:solidFill>
                <a:effectLst/>
                <a:latin typeface="Open Sans" panose="020B0606030504020204" pitchFamily="34" charset="0"/>
              </a:rPr>
              <a:t> eller morgonsmärta som avtar under dagen</a:t>
            </a:r>
          </a:p>
          <a:p>
            <a:pPr algn="l"/>
            <a:endParaRPr lang="sv-SE" b="0" i="0" dirty="0">
              <a:solidFill>
                <a:schemeClr val="accent2">
                  <a:lumMod val="75000"/>
                </a:schemeClr>
              </a:solidFill>
              <a:effectLst/>
              <a:latin typeface="Open Sans" panose="020B0606030504020204" pitchFamily="34" charset="0"/>
            </a:endParaRPr>
          </a:p>
          <a:p>
            <a:pPr algn="l"/>
            <a:r>
              <a:rPr lang="sv-SE" b="0" i="0" dirty="0">
                <a:solidFill>
                  <a:schemeClr val="accent2">
                    <a:lumMod val="75000"/>
                  </a:schemeClr>
                </a:solidFill>
                <a:effectLst/>
                <a:latin typeface="Open Sans" panose="020B0606030504020204" pitchFamily="34" charset="0"/>
              </a:rPr>
              <a:t>Problemen kan vara långvariga över flera månader, upp till ett år</a:t>
            </a:r>
          </a:p>
          <a:p>
            <a:pPr algn="l">
              <a:buFont typeface="Arial" panose="020B0604020202020204" pitchFamily="34" charset="0"/>
              <a:buChar char="•"/>
            </a:pPr>
            <a:endParaRPr lang="sv-SE" b="0" i="0" dirty="0">
              <a:solidFill>
                <a:srgbClr val="1E1E1E"/>
              </a:solidFill>
              <a:effectLst/>
              <a:latin typeface="Open Sans" panose="020B0606030504020204" pitchFamily="34" charset="0"/>
            </a:endParaRPr>
          </a:p>
          <a:p>
            <a:pPr algn="l"/>
            <a:r>
              <a:rPr lang="sv-SE" sz="2400" b="1" i="0" dirty="0">
                <a:solidFill>
                  <a:schemeClr val="accent2">
                    <a:lumMod val="75000"/>
                  </a:schemeClr>
                </a:solidFill>
                <a:effectLst/>
                <a:latin typeface="Open Sans" panose="020B0606030504020204" pitchFamily="34" charset="0"/>
              </a:rPr>
              <a:t>Klinisk diagnos</a:t>
            </a:r>
          </a:p>
          <a:p>
            <a:pPr algn="l">
              <a:buFont typeface="Arial" panose="020B0604020202020204" pitchFamily="34" charset="0"/>
              <a:buChar char="•"/>
            </a:pPr>
            <a:endParaRPr lang="sv-SE" b="1" dirty="0">
              <a:solidFill>
                <a:schemeClr val="accent2">
                  <a:lumMod val="75000"/>
                </a:schemeClr>
              </a:solidFill>
              <a:latin typeface="Open Sans" panose="020B0606030504020204" pitchFamily="34" charset="0"/>
            </a:endParaRPr>
          </a:p>
          <a:p>
            <a:pPr algn="l"/>
            <a:r>
              <a:rPr lang="sv-SE" b="1" dirty="0">
                <a:solidFill>
                  <a:schemeClr val="accent2">
                    <a:lumMod val="75000"/>
                  </a:schemeClr>
                </a:solidFill>
                <a:latin typeface="Open Sans" panose="020B0606030504020204" pitchFamily="34" charset="0"/>
              </a:rPr>
              <a:t> Röntgen enbart vid </a:t>
            </a:r>
            <a:r>
              <a:rPr lang="sv-SE" b="1" dirty="0" err="1">
                <a:solidFill>
                  <a:schemeClr val="accent2">
                    <a:lumMod val="75000"/>
                  </a:schemeClr>
                </a:solidFill>
                <a:latin typeface="Open Sans" panose="020B0606030504020204" pitchFamily="34" charset="0"/>
              </a:rPr>
              <a:t>diff.diagnos</a:t>
            </a:r>
            <a:r>
              <a:rPr lang="sv-SE" b="1" dirty="0">
                <a:solidFill>
                  <a:schemeClr val="accent2">
                    <a:lumMod val="75000"/>
                  </a:schemeClr>
                </a:solidFill>
                <a:latin typeface="Open Sans" panose="020B0606030504020204" pitchFamily="34" charset="0"/>
              </a:rPr>
              <a:t> artros? Stressfraktur?</a:t>
            </a:r>
            <a:endParaRPr lang="sv-SE" b="1" i="0" dirty="0">
              <a:solidFill>
                <a:schemeClr val="accent2">
                  <a:lumMod val="75000"/>
                </a:schemeClr>
              </a:solidFill>
              <a:effectLst/>
              <a:latin typeface="Open Sans" panose="020B0606030504020204" pitchFamily="34" charset="0"/>
            </a:endParaRPr>
          </a:p>
        </p:txBody>
      </p:sp>
    </p:spTree>
    <p:extLst>
      <p:ext uri="{BB962C8B-B14F-4D97-AF65-F5344CB8AC3E}">
        <p14:creationId xmlns:p14="http://schemas.microsoft.com/office/powerpoint/2010/main" val="2657024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A952420-7949-19CC-6415-1311622A60D4}"/>
              </a:ext>
            </a:extLst>
          </p:cNvPr>
          <p:cNvSpPr txBox="1"/>
          <p:nvPr/>
        </p:nvSpPr>
        <p:spPr>
          <a:xfrm>
            <a:off x="5332997" y="835036"/>
            <a:ext cx="6093994" cy="532453"/>
          </a:xfrm>
          <a:prstGeom prst="rect">
            <a:avLst/>
          </a:prstGeom>
          <a:noFill/>
        </p:spPr>
        <p:txBody>
          <a:bodyPr wrap="square">
            <a:spAutoFit/>
          </a:bodyPr>
          <a:lstStyle/>
          <a:p>
            <a:pPr>
              <a:lnSpc>
                <a:spcPct val="107000"/>
              </a:lnSpc>
              <a:spcAft>
                <a:spcPts val="1500"/>
              </a:spcAft>
            </a:pPr>
            <a:r>
              <a:rPr lang="sv-SE" sz="2800" b="1" kern="0" err="1">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Plantarfasciit</a:t>
            </a:r>
            <a:endParaRPr lang="sv-SE" sz="2800"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50" name="Picture 6" descr="Aprende a prevenir la fascitis plantar | Salud | Sportlife">
            <a:extLst>
              <a:ext uri="{FF2B5EF4-FFF2-40B4-BE49-F238E27FC236}">
                <a16:creationId xmlns:a16="http://schemas.microsoft.com/office/drawing/2014/main" id="{6D244C2F-4414-ED2B-3CE5-D3063E76B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2497"/>
            <a:ext cx="5153527" cy="3865145"/>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35F14F6A-59BB-2F31-1AE9-B6054469B180}"/>
              </a:ext>
            </a:extLst>
          </p:cNvPr>
          <p:cNvSpPr txBox="1"/>
          <p:nvPr/>
        </p:nvSpPr>
        <p:spPr>
          <a:xfrm>
            <a:off x="5153527" y="1536174"/>
            <a:ext cx="6093994" cy="4093428"/>
          </a:xfrm>
          <a:prstGeom prst="rect">
            <a:avLst/>
          </a:prstGeom>
          <a:noFill/>
        </p:spPr>
        <p:txBody>
          <a:bodyPr wrap="square">
            <a:spAutoFit/>
          </a:bodyPr>
          <a:lstStyle/>
          <a:p>
            <a:pPr algn="l"/>
            <a:r>
              <a:rPr lang="sv-SE" sz="2000">
                <a:solidFill>
                  <a:schemeClr val="accent2">
                    <a:lumMod val="75000"/>
                  </a:schemeClr>
                </a:solidFill>
                <a:latin typeface="Open Sans" panose="020B0606030504020204" pitchFamily="34" charset="0"/>
              </a:rPr>
              <a:t>A</a:t>
            </a:r>
            <a:r>
              <a:rPr lang="sv-SE" sz="2000" b="0" i="0">
                <a:solidFill>
                  <a:schemeClr val="accent2">
                    <a:lumMod val="75000"/>
                  </a:schemeClr>
                </a:solidFill>
                <a:effectLst/>
                <a:latin typeface="Open Sans" panose="020B0606030504020204" pitchFamily="34" charset="0"/>
              </a:rPr>
              <a:t>lternativ träning som exempelvis simning och cykling </a:t>
            </a:r>
          </a:p>
          <a:p>
            <a:pPr algn="l"/>
            <a:endParaRPr lang="sv-SE" sz="2000" b="0" i="0">
              <a:solidFill>
                <a:schemeClr val="accent2">
                  <a:lumMod val="75000"/>
                </a:schemeClr>
              </a:solidFill>
              <a:effectLst/>
              <a:latin typeface="Open Sans" panose="020B0606030504020204" pitchFamily="34" charset="0"/>
            </a:endParaRPr>
          </a:p>
          <a:p>
            <a:pPr algn="l"/>
            <a:r>
              <a:rPr lang="sv-SE" sz="2000">
                <a:solidFill>
                  <a:schemeClr val="accent2">
                    <a:lumMod val="75000"/>
                  </a:schemeClr>
                </a:solidFill>
                <a:latin typeface="Open Sans" panose="020B0606030504020204" pitchFamily="34" charset="0"/>
              </a:rPr>
              <a:t>A</a:t>
            </a:r>
            <a:r>
              <a:rPr lang="sv-SE" sz="2000" b="0" i="0">
                <a:solidFill>
                  <a:schemeClr val="accent2">
                    <a:lumMod val="75000"/>
                  </a:schemeClr>
                </a:solidFill>
                <a:effectLst/>
                <a:latin typeface="Open Sans" panose="020B0606030504020204" pitchFamily="34" charset="0"/>
              </a:rPr>
              <a:t>vlastande inlägg, sko med god häldämpning och sviktande sula </a:t>
            </a:r>
          </a:p>
          <a:p>
            <a:pPr algn="l"/>
            <a:endParaRPr lang="sv-SE" sz="2000" b="0" i="0">
              <a:solidFill>
                <a:schemeClr val="accent2">
                  <a:lumMod val="75000"/>
                </a:schemeClr>
              </a:solidFill>
              <a:effectLst/>
              <a:latin typeface="Open Sans" panose="020B0606030504020204" pitchFamily="34" charset="0"/>
            </a:endParaRPr>
          </a:p>
          <a:p>
            <a:pPr algn="l"/>
            <a:r>
              <a:rPr lang="sv-SE" sz="2000">
                <a:solidFill>
                  <a:schemeClr val="accent2">
                    <a:lumMod val="75000"/>
                  </a:schemeClr>
                </a:solidFill>
                <a:latin typeface="Open Sans" panose="020B0606030504020204" pitchFamily="34" charset="0"/>
              </a:rPr>
              <a:t>V</a:t>
            </a:r>
            <a:r>
              <a:rPr lang="sv-SE" sz="2000" b="0" i="0">
                <a:solidFill>
                  <a:schemeClr val="accent2">
                    <a:lumMod val="75000"/>
                  </a:schemeClr>
                </a:solidFill>
                <a:effectLst/>
                <a:latin typeface="Open Sans" panose="020B0606030504020204" pitchFamily="34" charset="0"/>
              </a:rPr>
              <a:t>iktreduktion vid övervikt</a:t>
            </a:r>
          </a:p>
          <a:p>
            <a:pPr algn="l"/>
            <a:endParaRPr lang="sv-SE" sz="2000">
              <a:solidFill>
                <a:srgbClr val="1E1E1E"/>
              </a:solidFill>
              <a:latin typeface="Open Sans" panose="020B0606030504020204" pitchFamily="34" charset="0"/>
            </a:endParaRPr>
          </a:p>
          <a:p>
            <a:pPr algn="l"/>
            <a:r>
              <a:rPr lang="sv-SE" sz="2000" b="1" i="0">
                <a:solidFill>
                  <a:schemeClr val="accent2">
                    <a:lumMod val="75000"/>
                  </a:schemeClr>
                </a:solidFill>
                <a:effectLst/>
                <a:latin typeface="Open Sans" panose="020B0606030504020204" pitchFamily="34" charset="0"/>
              </a:rPr>
              <a:t>Tejpning via </a:t>
            </a:r>
            <a:r>
              <a:rPr lang="sv-SE" sz="2000" b="1" i="0" err="1">
                <a:solidFill>
                  <a:schemeClr val="accent2">
                    <a:lumMod val="75000"/>
                  </a:schemeClr>
                </a:solidFill>
                <a:effectLst/>
                <a:latin typeface="Open Sans" panose="020B0606030504020204" pitchFamily="34" charset="0"/>
              </a:rPr>
              <a:t>fysio</a:t>
            </a:r>
            <a:r>
              <a:rPr lang="sv-SE" sz="2000" b="1" i="0">
                <a:solidFill>
                  <a:schemeClr val="accent2">
                    <a:lumMod val="75000"/>
                  </a:schemeClr>
                </a:solidFill>
                <a:effectLst/>
                <a:latin typeface="Open Sans" panose="020B0606030504020204" pitchFamily="34" charset="0"/>
              </a:rPr>
              <a:t>. verkar vara lindrande</a:t>
            </a:r>
          </a:p>
          <a:p>
            <a:pPr algn="l"/>
            <a:r>
              <a:rPr lang="sv-SE" sz="2000" b="1" err="1">
                <a:solidFill>
                  <a:schemeClr val="accent2">
                    <a:lumMod val="75000"/>
                  </a:schemeClr>
                </a:solidFill>
                <a:latin typeface="Open Sans" panose="020B0606030504020204" pitchFamily="34" charset="0"/>
              </a:rPr>
              <a:t>Taggboll</a:t>
            </a:r>
            <a:endParaRPr lang="sv-SE" sz="2000" b="1" i="0">
              <a:solidFill>
                <a:schemeClr val="accent2">
                  <a:lumMod val="75000"/>
                </a:schemeClr>
              </a:solidFill>
              <a:effectLst/>
              <a:latin typeface="Open Sans" panose="020B0606030504020204" pitchFamily="34" charset="0"/>
            </a:endParaRPr>
          </a:p>
          <a:p>
            <a:pPr algn="l"/>
            <a:endParaRPr lang="sv-SE" sz="2000" b="0" i="0">
              <a:solidFill>
                <a:srgbClr val="1E1E1E"/>
              </a:solidFill>
              <a:effectLst/>
              <a:latin typeface="Open Sans" panose="020B0606030504020204" pitchFamily="34" charset="0"/>
            </a:endParaRPr>
          </a:p>
          <a:p>
            <a:pPr algn="l"/>
            <a:endParaRPr lang="sv-SE" sz="2000">
              <a:solidFill>
                <a:srgbClr val="1E1E1E"/>
              </a:solidFill>
              <a:latin typeface="Open Sans" panose="020B0606030504020204" pitchFamily="34" charset="0"/>
            </a:endParaRPr>
          </a:p>
          <a:p>
            <a:pPr algn="l"/>
            <a:r>
              <a:rPr lang="sv-SE" sz="2000" b="1" i="0">
                <a:solidFill>
                  <a:schemeClr val="accent2">
                    <a:lumMod val="75000"/>
                  </a:schemeClr>
                </a:solidFill>
                <a:effectLst/>
                <a:latin typeface="Open Sans" panose="020B0606030504020204" pitchFamily="34" charset="0"/>
              </a:rPr>
              <a:t>Tar tid ofta &gt; 6 månader!</a:t>
            </a:r>
          </a:p>
        </p:txBody>
      </p:sp>
    </p:spTree>
    <p:extLst>
      <p:ext uri="{BB962C8B-B14F-4D97-AF65-F5344CB8AC3E}">
        <p14:creationId xmlns:p14="http://schemas.microsoft.com/office/powerpoint/2010/main" val="2878127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alcaneal spur - Radiology at St. Vincent's University Hospital">
            <a:extLst>
              <a:ext uri="{FF2B5EF4-FFF2-40B4-BE49-F238E27FC236}">
                <a16:creationId xmlns:a16="http://schemas.microsoft.com/office/drawing/2014/main" id="{759AE6A3-6BB3-17DB-EB9C-61C8DFE7D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864" y="1078650"/>
            <a:ext cx="5248239" cy="425134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23F92A33-203E-BA69-5F0D-2345A1EA2261}"/>
              </a:ext>
            </a:extLst>
          </p:cNvPr>
          <p:cNvSpPr txBox="1"/>
          <p:nvPr/>
        </p:nvSpPr>
        <p:spPr>
          <a:xfrm>
            <a:off x="6233899" y="1174902"/>
            <a:ext cx="6093994" cy="2585323"/>
          </a:xfrm>
          <a:prstGeom prst="rect">
            <a:avLst/>
          </a:prstGeom>
          <a:noFill/>
        </p:spPr>
        <p:txBody>
          <a:bodyPr wrap="square">
            <a:spAutoFit/>
          </a:bodyPr>
          <a:lstStyle/>
          <a:p>
            <a:r>
              <a:rPr lang="sv-SE" b="0" i="0">
                <a:solidFill>
                  <a:schemeClr val="accent2">
                    <a:lumMod val="75000"/>
                  </a:schemeClr>
                </a:solidFill>
                <a:effectLst/>
                <a:latin typeface="Open Sans" panose="020B0606030504020204" pitchFamily="34" charset="0"/>
              </a:rPr>
              <a:t>Kalkinlagring</a:t>
            </a:r>
          </a:p>
          <a:p>
            <a:endParaRPr lang="sv-SE">
              <a:solidFill>
                <a:schemeClr val="accent2">
                  <a:lumMod val="75000"/>
                </a:schemeClr>
              </a:solidFill>
              <a:latin typeface="Open Sans" panose="020B0606030504020204" pitchFamily="34" charset="0"/>
            </a:endParaRPr>
          </a:p>
          <a:p>
            <a:r>
              <a:rPr lang="sv-SE">
                <a:solidFill>
                  <a:schemeClr val="accent2">
                    <a:lumMod val="75000"/>
                  </a:schemeClr>
                </a:solidFill>
                <a:latin typeface="Open Sans" panose="020B0606030504020204" pitchFamily="34" charset="0"/>
              </a:rPr>
              <a:t>Säger inget om aktiv/genomgången </a:t>
            </a:r>
            <a:r>
              <a:rPr lang="sv-SE" err="1">
                <a:solidFill>
                  <a:schemeClr val="accent2">
                    <a:lumMod val="75000"/>
                  </a:schemeClr>
                </a:solidFill>
                <a:latin typeface="Open Sans" panose="020B0606030504020204" pitchFamily="34" charset="0"/>
              </a:rPr>
              <a:t>plantarfasciit</a:t>
            </a:r>
            <a:endParaRPr lang="sv-SE">
              <a:solidFill>
                <a:schemeClr val="accent2">
                  <a:lumMod val="75000"/>
                </a:schemeClr>
              </a:solidFill>
              <a:latin typeface="Open Sans" panose="020B0606030504020204" pitchFamily="34" charset="0"/>
            </a:endParaRPr>
          </a:p>
          <a:p>
            <a:endParaRPr lang="sv-SE">
              <a:solidFill>
                <a:schemeClr val="accent2">
                  <a:lumMod val="75000"/>
                </a:schemeClr>
              </a:solidFill>
              <a:latin typeface="Open Sans" panose="020B0606030504020204" pitchFamily="34" charset="0"/>
            </a:endParaRPr>
          </a:p>
          <a:p>
            <a:endParaRPr lang="sv-SE">
              <a:solidFill>
                <a:schemeClr val="accent2">
                  <a:lumMod val="75000"/>
                </a:schemeClr>
              </a:solidFill>
              <a:latin typeface="Open Sans" panose="020B0606030504020204" pitchFamily="34" charset="0"/>
            </a:endParaRPr>
          </a:p>
          <a:p>
            <a:r>
              <a:rPr lang="sv-SE">
                <a:solidFill>
                  <a:schemeClr val="accent2">
                    <a:lumMod val="75000"/>
                  </a:schemeClr>
                </a:solidFill>
                <a:latin typeface="Open Sans" panose="020B0606030504020204" pitchFamily="34" charset="0"/>
              </a:rPr>
              <a:t>Ses ofta som bifynd hos asymtomatiska patienter</a:t>
            </a:r>
          </a:p>
          <a:p>
            <a:endParaRPr lang="sv-SE">
              <a:solidFill>
                <a:srgbClr val="1E1E1E"/>
              </a:solidFill>
              <a:latin typeface="Open Sans" panose="020B0606030504020204" pitchFamily="34" charset="0"/>
            </a:endParaRPr>
          </a:p>
          <a:p>
            <a:endParaRPr lang="sv-SE">
              <a:solidFill>
                <a:srgbClr val="1E1E1E"/>
              </a:solidFill>
              <a:latin typeface="Open Sans" panose="020B0606030504020204" pitchFamily="34" charset="0"/>
            </a:endParaRPr>
          </a:p>
          <a:p>
            <a:r>
              <a:rPr lang="sv-SE" b="1">
                <a:solidFill>
                  <a:schemeClr val="accent2">
                    <a:lumMod val="75000"/>
                  </a:schemeClr>
                </a:solidFill>
                <a:latin typeface="Open Sans" panose="020B0606030504020204" pitchFamily="34" charset="0"/>
              </a:rPr>
              <a:t>Röntgen enbart i </a:t>
            </a:r>
            <a:r>
              <a:rPr lang="sv-SE" b="1" err="1">
                <a:solidFill>
                  <a:schemeClr val="accent2">
                    <a:lumMod val="75000"/>
                  </a:schemeClr>
                </a:solidFill>
                <a:latin typeface="Open Sans" panose="020B0606030504020204" pitchFamily="34" charset="0"/>
              </a:rPr>
              <a:t>diff.diagnostiskt</a:t>
            </a:r>
            <a:r>
              <a:rPr lang="sv-SE" b="1">
                <a:solidFill>
                  <a:schemeClr val="accent2">
                    <a:lumMod val="75000"/>
                  </a:schemeClr>
                </a:solidFill>
                <a:latin typeface="Open Sans" panose="020B0606030504020204" pitchFamily="34" charset="0"/>
              </a:rPr>
              <a:t> syfte</a:t>
            </a:r>
            <a:endParaRPr lang="sv-SE" b="1">
              <a:solidFill>
                <a:schemeClr val="accent2">
                  <a:lumMod val="75000"/>
                </a:schemeClr>
              </a:solidFill>
            </a:endParaRPr>
          </a:p>
        </p:txBody>
      </p:sp>
    </p:spTree>
    <p:extLst>
      <p:ext uri="{BB962C8B-B14F-4D97-AF65-F5344CB8AC3E}">
        <p14:creationId xmlns:p14="http://schemas.microsoft.com/office/powerpoint/2010/main" val="3764589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antar fasciit - Fotbutiken.se">
            <a:extLst>
              <a:ext uri="{FF2B5EF4-FFF2-40B4-BE49-F238E27FC236}">
                <a16:creationId xmlns:a16="http://schemas.microsoft.com/office/drawing/2014/main" id="{EC5828FC-7B00-4DF0-4192-712F02ABD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9952" y="0"/>
            <a:ext cx="6282047" cy="62820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tient education: Heel and foot pain (caused by plantar fasciitis) (Beyond  the Basics) - UpToDate">
            <a:extLst>
              <a:ext uri="{FF2B5EF4-FFF2-40B4-BE49-F238E27FC236}">
                <a16:creationId xmlns:a16="http://schemas.microsoft.com/office/drawing/2014/main" id="{51C87029-0DDB-8643-D8C6-8959ACD2CC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706" y="399082"/>
            <a:ext cx="5517148" cy="317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909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 Illustration av fot med smärta över stortåns grundled">
            <a:extLst>
              <a:ext uri="{FF2B5EF4-FFF2-40B4-BE49-F238E27FC236}">
                <a16:creationId xmlns:a16="http://schemas.microsoft.com/office/drawing/2014/main" id="{0DBA1CB2-4A51-4CE3-457E-51D5D4AE84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1556676">
            <a:off x="-343903" y="4224667"/>
            <a:ext cx="2740533" cy="32053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llustration av fot med smärta mellan 3:e och 4:e tån">
            <a:extLst>
              <a:ext uri="{FF2B5EF4-FFF2-40B4-BE49-F238E27FC236}">
                <a16:creationId xmlns:a16="http://schemas.microsoft.com/office/drawing/2014/main" id="{D675F70B-43E9-E33F-CC9F-F09918A60FF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0003192">
            <a:off x="9397946" y="4255978"/>
            <a:ext cx="2275414" cy="3321774"/>
          </a:xfrm>
          <a:prstGeom prst="rect">
            <a:avLst/>
          </a:prstGeom>
          <a:noFill/>
          <a:extLst>
            <a:ext uri="{909E8E84-426E-40DD-AFC4-6F175D3DCCD1}">
              <a14:hiddenFill xmlns:a14="http://schemas.microsoft.com/office/drawing/2010/main">
                <a:solidFill>
                  <a:srgbClr val="FFFFFF"/>
                </a:solidFill>
              </a14:hiddenFill>
            </a:ext>
          </a:extLst>
        </p:spPr>
      </p:pic>
      <p:sp>
        <p:nvSpPr>
          <p:cNvPr id="10" name="Rubrik 9">
            <a:extLst>
              <a:ext uri="{FF2B5EF4-FFF2-40B4-BE49-F238E27FC236}">
                <a16:creationId xmlns:a16="http://schemas.microsoft.com/office/drawing/2014/main" id="{B8CC910B-8C19-40E3-3336-48C59DF74588}"/>
              </a:ext>
            </a:extLst>
          </p:cNvPr>
          <p:cNvSpPr>
            <a:spLocks noGrp="1"/>
          </p:cNvSpPr>
          <p:nvPr>
            <p:ph type="ctrTitle"/>
          </p:nvPr>
        </p:nvSpPr>
        <p:spPr>
          <a:xfrm>
            <a:off x="1839396" y="2935708"/>
            <a:ext cx="9144000" cy="2387600"/>
          </a:xfrm>
        </p:spPr>
        <p:txBody>
          <a:bodyPr>
            <a:normAutofit fontScale="90000"/>
          </a:bodyPr>
          <a:lstStyle/>
          <a:p>
            <a:pPr algn="l"/>
            <a:r>
              <a:rPr lang="sv-SE" sz="5400" b="1" dirty="0" err="1">
                <a:solidFill>
                  <a:schemeClr val="accent2">
                    <a:lumMod val="75000"/>
                  </a:schemeClr>
                </a:solidFill>
              </a:rPr>
              <a:t>Take</a:t>
            </a:r>
            <a:r>
              <a:rPr lang="sv-SE" sz="5400" b="1" dirty="0">
                <a:solidFill>
                  <a:schemeClr val="accent2">
                    <a:lumMod val="75000"/>
                  </a:schemeClr>
                </a:solidFill>
              </a:rPr>
              <a:t> </a:t>
            </a:r>
            <a:r>
              <a:rPr lang="sv-SE" sz="5400" b="1" dirty="0" err="1">
                <a:solidFill>
                  <a:schemeClr val="accent2">
                    <a:lumMod val="75000"/>
                  </a:schemeClr>
                </a:solidFill>
              </a:rPr>
              <a:t>home</a:t>
            </a:r>
            <a:br>
              <a:rPr lang="sv-SE" sz="5400" b="1" dirty="0">
                <a:solidFill>
                  <a:schemeClr val="accent2">
                    <a:lumMod val="75000"/>
                  </a:schemeClr>
                </a:solidFill>
              </a:rPr>
            </a:br>
            <a:br>
              <a:rPr lang="sv-SE" sz="5400" b="1" dirty="0">
                <a:solidFill>
                  <a:schemeClr val="accent2">
                    <a:lumMod val="75000"/>
                  </a:schemeClr>
                </a:solidFill>
              </a:rPr>
            </a:br>
            <a:r>
              <a:rPr lang="sv-SE" sz="3100" b="1" dirty="0">
                <a:solidFill>
                  <a:schemeClr val="accent2">
                    <a:lumMod val="75000"/>
                  </a:schemeClr>
                </a:solidFill>
              </a:rPr>
              <a:t>1. Skilj på Hallux </a:t>
            </a:r>
            <a:r>
              <a:rPr lang="sv-SE" sz="3100" b="1" dirty="0" err="1">
                <a:solidFill>
                  <a:schemeClr val="accent2">
                    <a:lumMod val="75000"/>
                  </a:schemeClr>
                </a:solidFill>
              </a:rPr>
              <a:t>Valgus</a:t>
            </a:r>
            <a:r>
              <a:rPr lang="sv-SE" sz="3100" b="1" dirty="0">
                <a:solidFill>
                  <a:schemeClr val="accent2">
                    <a:lumMod val="75000"/>
                  </a:schemeClr>
                </a:solidFill>
              </a:rPr>
              <a:t> och </a:t>
            </a:r>
            <a:r>
              <a:rPr lang="sv-SE" sz="3100" b="1" dirty="0" err="1">
                <a:solidFill>
                  <a:schemeClr val="accent2">
                    <a:lumMod val="75000"/>
                  </a:schemeClr>
                </a:solidFill>
              </a:rPr>
              <a:t>Rigidus</a:t>
            </a:r>
            <a:r>
              <a:rPr lang="sv-SE" sz="3100" b="1" dirty="0">
                <a:solidFill>
                  <a:schemeClr val="accent2">
                    <a:lumMod val="75000"/>
                  </a:schemeClr>
                </a:solidFill>
              </a:rPr>
              <a:t>. Behandlingen skiljer sig enormt!</a:t>
            </a:r>
            <a:br>
              <a:rPr lang="sv-SE" sz="3100" b="1" dirty="0">
                <a:solidFill>
                  <a:schemeClr val="accent2">
                    <a:lumMod val="75000"/>
                  </a:schemeClr>
                </a:solidFill>
              </a:rPr>
            </a:br>
            <a:br>
              <a:rPr lang="sv-SE" sz="3100" b="1" dirty="0">
                <a:solidFill>
                  <a:schemeClr val="accent2">
                    <a:lumMod val="75000"/>
                  </a:schemeClr>
                </a:solidFill>
              </a:rPr>
            </a:br>
            <a:r>
              <a:rPr lang="sv-SE" sz="3100" b="1" dirty="0">
                <a:solidFill>
                  <a:schemeClr val="accent2">
                    <a:lumMod val="75000"/>
                  </a:schemeClr>
                </a:solidFill>
              </a:rPr>
              <a:t>2. Besvärliga hammartår kan ibland opereras trots besvärliga patientfaktorer</a:t>
            </a:r>
            <a:br>
              <a:rPr lang="sv-SE" sz="3100" b="1" dirty="0">
                <a:solidFill>
                  <a:schemeClr val="accent2">
                    <a:lumMod val="75000"/>
                  </a:schemeClr>
                </a:solidFill>
              </a:rPr>
            </a:br>
            <a:br>
              <a:rPr lang="sv-SE" sz="3100" b="1" dirty="0">
                <a:solidFill>
                  <a:schemeClr val="accent2">
                    <a:lumMod val="75000"/>
                  </a:schemeClr>
                </a:solidFill>
              </a:rPr>
            </a:br>
            <a:r>
              <a:rPr lang="sv-SE" sz="3100" b="1" dirty="0">
                <a:solidFill>
                  <a:schemeClr val="accent2">
                    <a:lumMod val="75000"/>
                  </a:schemeClr>
                </a:solidFill>
              </a:rPr>
              <a:t>3. </a:t>
            </a:r>
            <a:r>
              <a:rPr lang="sv-SE" sz="3100" b="1" dirty="0" err="1">
                <a:solidFill>
                  <a:schemeClr val="accent2">
                    <a:lumMod val="75000"/>
                  </a:schemeClr>
                </a:solidFill>
              </a:rPr>
              <a:t>Expektans</a:t>
            </a:r>
            <a:r>
              <a:rPr lang="sv-SE" sz="3100" b="1" dirty="0">
                <a:solidFill>
                  <a:schemeClr val="accent2">
                    <a:lumMod val="75000"/>
                  </a:schemeClr>
                </a:solidFill>
              </a:rPr>
              <a:t>, väl sittande skor och </a:t>
            </a:r>
            <a:r>
              <a:rPr lang="sv-SE" sz="3100" b="1" dirty="0" err="1">
                <a:solidFill>
                  <a:schemeClr val="accent2">
                    <a:lumMod val="75000"/>
                  </a:schemeClr>
                </a:solidFill>
              </a:rPr>
              <a:t>fysio</a:t>
            </a:r>
            <a:r>
              <a:rPr lang="sv-SE" sz="3100" b="1" dirty="0">
                <a:solidFill>
                  <a:schemeClr val="accent2">
                    <a:lumMod val="75000"/>
                  </a:schemeClr>
                </a:solidFill>
              </a:rPr>
              <a:t>. är aldrig fel </a:t>
            </a:r>
            <a:br>
              <a:rPr lang="sv-SE" sz="5400" b="1" dirty="0">
                <a:solidFill>
                  <a:schemeClr val="accent2">
                    <a:lumMod val="75000"/>
                  </a:schemeClr>
                </a:solidFill>
              </a:rPr>
            </a:br>
            <a:endParaRPr lang="sv-SE" sz="5400" b="1" dirty="0">
              <a:solidFill>
                <a:schemeClr val="accent2">
                  <a:lumMod val="75000"/>
                </a:schemeClr>
              </a:solidFill>
            </a:endParaRPr>
          </a:p>
        </p:txBody>
      </p:sp>
    </p:spTree>
    <p:extLst>
      <p:ext uri="{BB962C8B-B14F-4D97-AF65-F5344CB8AC3E}">
        <p14:creationId xmlns:p14="http://schemas.microsoft.com/office/powerpoint/2010/main" val="3807954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Cartoon Vector Illustration of Speech Bubble With Question Mark 2383139 ...">
            <a:extLst>
              <a:ext uri="{FF2B5EF4-FFF2-40B4-BE49-F238E27FC236}">
                <a16:creationId xmlns:a16="http://schemas.microsoft.com/office/drawing/2014/main" id="{1FD8E833-8F5D-4884-A401-0E77AF9B9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035" y="250656"/>
            <a:ext cx="6607930" cy="615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989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5" name="textruta 4">
            <a:extLst>
              <a:ext uri="{FF2B5EF4-FFF2-40B4-BE49-F238E27FC236}">
                <a16:creationId xmlns:a16="http://schemas.microsoft.com/office/drawing/2014/main" id="{356F6AD9-F793-6A27-D796-DD6AF1A58E00}"/>
              </a:ext>
            </a:extLst>
          </p:cNvPr>
          <p:cNvSpPr txBox="1"/>
          <p:nvPr/>
        </p:nvSpPr>
        <p:spPr>
          <a:xfrm>
            <a:off x="1550961" y="1417234"/>
            <a:ext cx="4732033" cy="3553581"/>
          </a:xfrm>
          <a:prstGeom prst="rect">
            <a:avLst/>
          </a:prstGeom>
        </p:spPr>
        <p:txBody>
          <a:bodyPr vert="horz" lIns="91440" tIns="45720" rIns="91440" bIns="45720" rtlCol="0">
            <a:normAutofit fontScale="92500" lnSpcReduction="20000"/>
          </a:bodyPr>
          <a:lstStyle/>
          <a:p>
            <a:pPr indent="-228600">
              <a:lnSpc>
                <a:spcPct val="90000"/>
              </a:lnSpc>
              <a:spcAft>
                <a:spcPts val="600"/>
              </a:spcAft>
              <a:buFont typeface="Arial" panose="020B0604020202020204" pitchFamily="34" charset="0"/>
              <a:buChar char="•"/>
            </a:pPr>
            <a:r>
              <a:rPr lang="en-US" sz="2800" b="1" i="0" err="1">
                <a:effectLst/>
              </a:rPr>
              <a:t>Remissinnehåll</a:t>
            </a:r>
            <a:endParaRPr lang="en-US" sz="2800" b="1" i="0">
              <a:effectLst/>
            </a:endParaRPr>
          </a:p>
          <a:p>
            <a:pPr indent="-228600">
              <a:lnSpc>
                <a:spcPct val="90000"/>
              </a:lnSpc>
              <a:spcAft>
                <a:spcPts val="600"/>
              </a:spcAft>
              <a:buFont typeface="Arial" panose="020B0604020202020204" pitchFamily="34" charset="0"/>
              <a:buChar char="•"/>
            </a:pPr>
            <a:endParaRPr lang="en-US" sz="1400" b="1" i="0">
              <a:effectLst/>
            </a:endParaRPr>
          </a:p>
          <a:p>
            <a:pPr indent="-228600">
              <a:lnSpc>
                <a:spcPct val="90000"/>
              </a:lnSpc>
              <a:spcAft>
                <a:spcPts val="600"/>
              </a:spcAft>
              <a:buFont typeface="Arial" panose="020B0604020202020204" pitchFamily="34" charset="0"/>
              <a:buChar char="•"/>
            </a:pPr>
            <a:r>
              <a:rPr lang="en-US" sz="2000" b="0" i="0" err="1">
                <a:effectLst/>
              </a:rPr>
              <a:t>Preliminär</a:t>
            </a:r>
            <a:r>
              <a:rPr lang="en-US" sz="2000" b="0" i="0">
                <a:effectLst/>
              </a:rPr>
              <a:t> </a:t>
            </a:r>
            <a:r>
              <a:rPr lang="en-US" sz="2000" b="0" i="0" err="1">
                <a:effectLst/>
              </a:rPr>
              <a:t>diagnos</a:t>
            </a:r>
            <a:endParaRPr lang="en-US" sz="2000" b="0" i="0">
              <a:effectLst/>
            </a:endParaRPr>
          </a:p>
          <a:p>
            <a:pPr indent="-228600">
              <a:lnSpc>
                <a:spcPct val="90000"/>
              </a:lnSpc>
              <a:spcAft>
                <a:spcPts val="600"/>
              </a:spcAft>
              <a:buFont typeface="Arial" panose="020B0604020202020204" pitchFamily="34" charset="0"/>
              <a:buChar char="•"/>
            </a:pPr>
            <a:r>
              <a:rPr lang="en-US" sz="2000" b="0" i="0" err="1">
                <a:effectLst/>
              </a:rPr>
              <a:t>Frågeställning</a:t>
            </a:r>
            <a:endParaRPr lang="en-US" sz="2000" b="0" i="0">
              <a:effectLst/>
            </a:endParaRPr>
          </a:p>
          <a:p>
            <a:pPr indent="-228600">
              <a:lnSpc>
                <a:spcPct val="90000"/>
              </a:lnSpc>
              <a:spcAft>
                <a:spcPts val="600"/>
              </a:spcAft>
              <a:buFont typeface="Arial" panose="020B0604020202020204" pitchFamily="34" charset="0"/>
              <a:buChar char="•"/>
            </a:pPr>
            <a:r>
              <a:rPr lang="en-US" sz="2000" b="0" i="0" err="1">
                <a:effectLst/>
              </a:rPr>
              <a:t>Anamnes</a:t>
            </a:r>
            <a:endParaRPr lang="en-US" sz="2000" b="0" i="0">
              <a:effectLst/>
            </a:endParaRPr>
          </a:p>
          <a:p>
            <a:pPr indent="-228600">
              <a:lnSpc>
                <a:spcPct val="90000"/>
              </a:lnSpc>
              <a:spcAft>
                <a:spcPts val="600"/>
              </a:spcAft>
              <a:buFont typeface="Arial" panose="020B0604020202020204" pitchFamily="34" charset="0"/>
              <a:buChar char="•"/>
            </a:pPr>
            <a:r>
              <a:rPr lang="en-US" sz="2000" b="0" i="0" err="1">
                <a:effectLst/>
              </a:rPr>
              <a:t>Symtom</a:t>
            </a:r>
            <a:endParaRPr lang="en-US" sz="2000" b="0" i="0">
              <a:effectLst/>
            </a:endParaRPr>
          </a:p>
          <a:p>
            <a:pPr indent="-228600">
              <a:lnSpc>
                <a:spcPct val="90000"/>
              </a:lnSpc>
              <a:spcAft>
                <a:spcPts val="600"/>
              </a:spcAft>
              <a:buFont typeface="Arial" panose="020B0604020202020204" pitchFamily="34" charset="0"/>
              <a:buChar char="•"/>
            </a:pPr>
            <a:r>
              <a:rPr lang="en-US" sz="2000" b="0" i="0">
                <a:effectLst/>
              </a:rPr>
              <a:t>Status</a:t>
            </a:r>
          </a:p>
          <a:p>
            <a:pPr indent="-228600">
              <a:lnSpc>
                <a:spcPct val="90000"/>
              </a:lnSpc>
              <a:spcAft>
                <a:spcPts val="600"/>
              </a:spcAft>
              <a:buFont typeface="Arial" panose="020B0604020202020204" pitchFamily="34" charset="0"/>
              <a:buChar char="•"/>
            </a:pPr>
            <a:r>
              <a:rPr lang="en-US" sz="2200" b="1" i="0" err="1">
                <a:solidFill>
                  <a:schemeClr val="accent2">
                    <a:lumMod val="75000"/>
                  </a:schemeClr>
                </a:solidFill>
                <a:effectLst/>
              </a:rPr>
              <a:t>Slätröntgen</a:t>
            </a:r>
            <a:r>
              <a:rPr lang="en-US" sz="2200" b="1" i="0">
                <a:solidFill>
                  <a:schemeClr val="accent2">
                    <a:lumMod val="75000"/>
                  </a:schemeClr>
                </a:solidFill>
                <a:effectLst/>
              </a:rPr>
              <a:t>, max 6 </a:t>
            </a:r>
            <a:r>
              <a:rPr lang="en-US" sz="2200" b="1" i="0" err="1">
                <a:solidFill>
                  <a:schemeClr val="accent2">
                    <a:lumMod val="75000"/>
                  </a:schemeClr>
                </a:solidFill>
                <a:effectLst/>
              </a:rPr>
              <a:t>månader</a:t>
            </a:r>
            <a:r>
              <a:rPr lang="en-US" sz="2200" b="1" i="0">
                <a:solidFill>
                  <a:schemeClr val="accent2">
                    <a:lumMod val="75000"/>
                  </a:schemeClr>
                </a:solidFill>
                <a:effectLst/>
              </a:rPr>
              <a:t> </a:t>
            </a:r>
            <a:r>
              <a:rPr lang="en-US" sz="2200" b="1" i="0" err="1">
                <a:solidFill>
                  <a:schemeClr val="accent2">
                    <a:lumMod val="75000"/>
                  </a:schemeClr>
                </a:solidFill>
                <a:effectLst/>
              </a:rPr>
              <a:t>gammal</a:t>
            </a:r>
            <a:endParaRPr lang="en-US" sz="2200" b="1" i="0">
              <a:solidFill>
                <a:schemeClr val="accent2">
                  <a:lumMod val="75000"/>
                </a:schemeClr>
              </a:solidFill>
              <a:effectLst/>
            </a:endParaRPr>
          </a:p>
          <a:p>
            <a:pPr indent="-228600">
              <a:lnSpc>
                <a:spcPct val="90000"/>
              </a:lnSpc>
              <a:spcAft>
                <a:spcPts val="600"/>
              </a:spcAft>
              <a:buFont typeface="Arial" panose="020B0604020202020204" pitchFamily="34" charset="0"/>
              <a:buChar char="•"/>
            </a:pPr>
            <a:r>
              <a:rPr lang="en-US" sz="2000" b="0" i="0" err="1">
                <a:effectLst/>
              </a:rPr>
              <a:t>Erhållen</a:t>
            </a:r>
            <a:r>
              <a:rPr lang="en-US" sz="2000" b="0" i="0">
                <a:effectLst/>
              </a:rPr>
              <a:t> </a:t>
            </a:r>
            <a:r>
              <a:rPr lang="en-US" sz="2000" b="0" i="0" err="1">
                <a:effectLst/>
              </a:rPr>
              <a:t>behandling</a:t>
            </a:r>
            <a:endParaRPr lang="en-US" sz="2000" b="0" i="0">
              <a:effectLst/>
            </a:endParaRPr>
          </a:p>
          <a:p>
            <a:pPr indent="-228600">
              <a:lnSpc>
                <a:spcPct val="90000"/>
              </a:lnSpc>
              <a:spcAft>
                <a:spcPts val="600"/>
              </a:spcAft>
              <a:buFont typeface="Arial" panose="020B0604020202020204" pitchFamily="34" charset="0"/>
              <a:buChar char="•"/>
            </a:pPr>
            <a:r>
              <a:rPr lang="en-US" sz="2200" b="1" i="0" err="1">
                <a:solidFill>
                  <a:schemeClr val="accent2">
                    <a:lumMod val="75000"/>
                  </a:schemeClr>
                </a:solidFill>
                <a:effectLst/>
              </a:rPr>
              <a:t>Patientens</a:t>
            </a:r>
            <a:r>
              <a:rPr lang="en-US" sz="2200" b="1" i="0">
                <a:solidFill>
                  <a:schemeClr val="accent2">
                    <a:lumMod val="75000"/>
                  </a:schemeClr>
                </a:solidFill>
                <a:effectLst/>
              </a:rPr>
              <a:t> </a:t>
            </a:r>
            <a:r>
              <a:rPr lang="en-US" sz="2200" b="1" i="0" err="1">
                <a:solidFill>
                  <a:schemeClr val="accent2">
                    <a:lumMod val="75000"/>
                  </a:schemeClr>
                </a:solidFill>
                <a:effectLst/>
              </a:rPr>
              <a:t>inställning</a:t>
            </a:r>
            <a:endParaRPr lang="en-US" sz="2200" b="1" i="0">
              <a:solidFill>
                <a:schemeClr val="accent2">
                  <a:lumMod val="75000"/>
                </a:schemeClr>
              </a:solidFill>
              <a:effectLst/>
            </a:endParaRPr>
          </a:p>
          <a:p>
            <a:pPr indent="-228600">
              <a:lnSpc>
                <a:spcPct val="90000"/>
              </a:lnSpc>
              <a:spcAft>
                <a:spcPts val="600"/>
              </a:spcAft>
              <a:buFont typeface="Arial" panose="020B0604020202020204" pitchFamily="34" charset="0"/>
              <a:buChar char="•"/>
            </a:pPr>
            <a:r>
              <a:rPr lang="en-US" sz="2200" b="1" i="0" err="1">
                <a:solidFill>
                  <a:schemeClr val="accent2">
                    <a:lumMod val="75000"/>
                  </a:schemeClr>
                </a:solidFill>
                <a:effectLst/>
              </a:rPr>
              <a:t>Rökning</a:t>
            </a:r>
            <a:endParaRPr lang="en-US" sz="2200" b="1" i="0">
              <a:solidFill>
                <a:schemeClr val="accent2">
                  <a:lumMod val="75000"/>
                </a:schemeClr>
              </a:solidFill>
              <a:effectLst/>
            </a:endParaRPr>
          </a:p>
          <a:p>
            <a:pPr indent="-228600">
              <a:lnSpc>
                <a:spcPct val="90000"/>
              </a:lnSpc>
              <a:spcAft>
                <a:spcPts val="600"/>
              </a:spcAft>
              <a:buFont typeface="Arial" panose="020B0604020202020204" pitchFamily="34" charset="0"/>
              <a:buChar char="•"/>
            </a:pPr>
            <a:r>
              <a:rPr lang="en-US" sz="2000" b="0" i="0" err="1">
                <a:effectLst/>
              </a:rPr>
              <a:t>Tolkbehov</a:t>
            </a:r>
            <a:endParaRPr lang="en-US" sz="2000" b="0" i="0">
              <a:effectLst/>
            </a:endParaRPr>
          </a:p>
        </p:txBody>
      </p:sp>
      <p:pic>
        <p:nvPicPr>
          <p:cNvPr id="2" name="Picture 2" descr="Hallux valgus pie izquierdo">
            <a:extLst>
              <a:ext uri="{FF2B5EF4-FFF2-40B4-BE49-F238E27FC236}">
                <a16:creationId xmlns:a16="http://schemas.microsoft.com/office/drawing/2014/main" id="{8D6F7351-A5E1-AF2D-8117-FB6C25C54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217" y="767601"/>
            <a:ext cx="5322797" cy="5322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816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 Illustration av fot med smärta över stortåns grundled">
            <a:extLst>
              <a:ext uri="{FF2B5EF4-FFF2-40B4-BE49-F238E27FC236}">
                <a16:creationId xmlns:a16="http://schemas.microsoft.com/office/drawing/2014/main" id="{8C6E3B40-785F-0BE9-372D-DDF166C6E34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7775" y="1036108"/>
            <a:ext cx="4091844" cy="4785783"/>
          </a:xfrm>
          <a:prstGeom prst="rect">
            <a:avLst/>
          </a:prstGeom>
          <a:noFill/>
          <a:extLst>
            <a:ext uri="{909E8E84-426E-40DD-AFC4-6F175D3DCCD1}">
              <a14:hiddenFill xmlns:a14="http://schemas.microsoft.com/office/drawing/2010/main">
                <a:solidFill>
                  <a:srgbClr val="FFFFFF"/>
                </a:solidFill>
              </a14:hiddenFill>
            </a:ext>
          </a:extLst>
        </p:spPr>
      </p:pic>
      <p:sp>
        <p:nvSpPr>
          <p:cNvPr id="1049" name="Freeform: Shape 1046">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5" name="textruta 4">
            <a:extLst>
              <a:ext uri="{FF2B5EF4-FFF2-40B4-BE49-F238E27FC236}">
                <a16:creationId xmlns:a16="http://schemas.microsoft.com/office/drawing/2014/main" id="{3E914964-BD5C-82F5-EC05-7D4EFD51A5E3}"/>
              </a:ext>
            </a:extLst>
          </p:cNvPr>
          <p:cNvSpPr txBox="1"/>
          <p:nvPr/>
        </p:nvSpPr>
        <p:spPr>
          <a:xfrm>
            <a:off x="5350933" y="848332"/>
            <a:ext cx="6096000" cy="532903"/>
          </a:xfrm>
          <a:prstGeom prst="rect">
            <a:avLst/>
          </a:prstGeom>
          <a:noFill/>
        </p:spPr>
        <p:txBody>
          <a:bodyPr wrap="square">
            <a:spAutoFit/>
          </a:bodyPr>
          <a:lstStyle/>
          <a:p>
            <a:pPr>
              <a:lnSpc>
                <a:spcPct val="107000"/>
              </a:lnSpc>
              <a:spcAft>
                <a:spcPts val="800"/>
              </a:spcAft>
            </a:pPr>
            <a:r>
              <a:rPr lang="sv-SE" sz="2800" b="1" kern="100">
                <a:effectLst/>
                <a:latin typeface="Open Sans" panose="020B0606030504020204" pitchFamily="34" charset="0"/>
                <a:ea typeface="Open Sans" panose="020B0606030504020204" pitchFamily="34" charset="0"/>
                <a:cs typeface="Open Sans" panose="020B0606030504020204" pitchFamily="34" charset="0"/>
              </a:rPr>
              <a:t>Hallux </a:t>
            </a:r>
            <a:r>
              <a:rPr lang="sv-SE" sz="2800" b="1" kern="100" err="1">
                <a:effectLst/>
                <a:latin typeface="Open Sans" panose="020B0606030504020204" pitchFamily="34" charset="0"/>
                <a:ea typeface="Open Sans" panose="020B0606030504020204" pitchFamily="34" charset="0"/>
                <a:cs typeface="Open Sans" panose="020B0606030504020204" pitchFamily="34" charset="0"/>
              </a:rPr>
              <a:t>Valgus</a:t>
            </a:r>
            <a:endParaRPr lang="sv-SE" sz="2800" kern="10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textruta 6">
            <a:extLst>
              <a:ext uri="{FF2B5EF4-FFF2-40B4-BE49-F238E27FC236}">
                <a16:creationId xmlns:a16="http://schemas.microsoft.com/office/drawing/2014/main" id="{C9E76AF9-689C-394A-B748-404778EE7B9E}"/>
              </a:ext>
            </a:extLst>
          </p:cNvPr>
          <p:cNvSpPr txBox="1"/>
          <p:nvPr/>
        </p:nvSpPr>
        <p:spPr>
          <a:xfrm>
            <a:off x="5352027" y="1856837"/>
            <a:ext cx="6096000" cy="1571136"/>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sv-SE" sz="1800" kern="0">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Smärta medialt över stortåns grundled</a:t>
            </a:r>
            <a:endParaRPr lang="sv-SE" sz="1600" kern="100">
              <a:solidFill>
                <a:srgbClr val="1E1E1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800" kern="0">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Skor ger ofta besvär med </a:t>
            </a:r>
            <a:r>
              <a:rPr lang="sv-SE" sz="1800" kern="0" err="1">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trycksmärta</a:t>
            </a:r>
            <a:endParaRPr lang="sv-SE" sz="1600" kern="100">
              <a:solidFill>
                <a:srgbClr val="1E1E1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800" kern="0">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Svårt att hitta sko som passar</a:t>
            </a:r>
            <a:endParaRPr lang="sv-SE" sz="1600" kern="100">
              <a:solidFill>
                <a:srgbClr val="1E1E1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800" kern="0">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Ofta besvärsfri barfota</a:t>
            </a:r>
          </a:p>
        </p:txBody>
      </p:sp>
      <p:sp>
        <p:nvSpPr>
          <p:cNvPr id="9" name="textruta 8">
            <a:extLst>
              <a:ext uri="{FF2B5EF4-FFF2-40B4-BE49-F238E27FC236}">
                <a16:creationId xmlns:a16="http://schemas.microsoft.com/office/drawing/2014/main" id="{AE1F43B9-F362-BDB0-C529-020505559CCF}"/>
              </a:ext>
            </a:extLst>
          </p:cNvPr>
          <p:cNvSpPr txBox="1"/>
          <p:nvPr/>
        </p:nvSpPr>
        <p:spPr>
          <a:xfrm>
            <a:off x="5260623" y="3903575"/>
            <a:ext cx="6096000" cy="1572162"/>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sv-SE" sz="1800" kern="0">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Lateral deviation av stortå</a:t>
            </a:r>
            <a:r>
              <a:rPr lang="sv-SE" kern="0">
                <a:solidFill>
                  <a:srgbClr val="1E1E1E"/>
                </a:solidFill>
                <a:latin typeface="Open Sans" panose="020B0606030504020204" pitchFamily="34" charset="0"/>
                <a:ea typeface="Times New Roman" panose="02020603050405020304" pitchFamily="18" charset="0"/>
                <a:cs typeface="Times New Roman" panose="02020603050405020304" pitchFamily="18" charset="0"/>
              </a:rPr>
              <a:t> </a:t>
            </a:r>
          </a:p>
          <a:p>
            <a:pPr marL="342900" lvl="0" indent="-342900">
              <a:lnSpc>
                <a:spcPct val="107000"/>
              </a:lnSpc>
              <a:spcAft>
                <a:spcPts val="800"/>
              </a:spcAft>
              <a:buSzPts val="1000"/>
              <a:buFont typeface="Symbol" panose="05050102010706020507" pitchFamily="18" charset="2"/>
              <a:buChar char=""/>
              <a:tabLst>
                <a:tab pos="457200" algn="l"/>
              </a:tabLst>
            </a:pPr>
            <a:r>
              <a:rPr lang="sv-SE" sz="1800" kern="0" err="1">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Pseudoexostos</a:t>
            </a:r>
            <a:r>
              <a:rPr lang="sv-SE" sz="1800" kern="0">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 </a:t>
            </a:r>
          </a:p>
          <a:p>
            <a:pPr marL="342900" lvl="0" indent="-342900">
              <a:lnSpc>
                <a:spcPct val="107000"/>
              </a:lnSpc>
              <a:spcAft>
                <a:spcPts val="800"/>
              </a:spcAft>
              <a:buSzPts val="1000"/>
              <a:buFont typeface="Symbol" panose="05050102010706020507" pitchFamily="18" charset="2"/>
              <a:buChar char=""/>
              <a:tabLst>
                <a:tab pos="457200" algn="l"/>
              </a:tabLst>
            </a:pPr>
            <a:r>
              <a:rPr lang="sv-SE" sz="1800" kern="0" err="1">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Bursit</a:t>
            </a:r>
            <a:r>
              <a:rPr lang="sv-SE" sz="1800" kern="0">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 </a:t>
            </a:r>
          </a:p>
          <a:p>
            <a:pPr marL="342900" lvl="0" indent="-342900">
              <a:lnSpc>
                <a:spcPct val="107000"/>
              </a:lnSpc>
              <a:spcAft>
                <a:spcPts val="800"/>
              </a:spcAft>
              <a:buSzPts val="1000"/>
              <a:buFont typeface="Symbol" panose="05050102010706020507" pitchFamily="18" charset="2"/>
              <a:buChar char=""/>
              <a:tabLst>
                <a:tab pos="457200" algn="l"/>
              </a:tabLst>
            </a:pPr>
            <a:r>
              <a:rPr lang="sv-SE" sz="1800" kern="0" err="1">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Omlottställning</a:t>
            </a:r>
            <a:r>
              <a:rPr lang="sv-SE" sz="1800" kern="0">
                <a:solidFill>
                  <a:srgbClr val="1E1E1E"/>
                </a:solidFill>
                <a:effectLst/>
                <a:latin typeface="Open Sans" panose="020B0606030504020204" pitchFamily="34" charset="0"/>
                <a:ea typeface="Times New Roman" panose="02020603050405020304" pitchFamily="18" charset="0"/>
                <a:cs typeface="Times New Roman" panose="02020603050405020304" pitchFamily="18" charset="0"/>
              </a:rPr>
              <a:t> och hammartår</a:t>
            </a:r>
            <a:endParaRPr lang="sv-SE" sz="1600" kern="100">
              <a:solidFill>
                <a:srgbClr val="1E1E1E"/>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755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C89ECBDA-51E6-4484-8F25-E777102F7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EA2AEA56-4902-4CC1-A43B-1AC27C88C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6749" y="720952"/>
            <a:ext cx="6959544" cy="5545704"/>
          </a:xfrm>
          <a:custGeom>
            <a:avLst/>
            <a:gdLst>
              <a:gd name="connsiteX0" fmla="*/ 839883 w 5283866"/>
              <a:gd name="connsiteY0" fmla="*/ 18 h 4210442"/>
              <a:gd name="connsiteX1" fmla="*/ 875727 w 5283866"/>
              <a:gd name="connsiteY1" fmla="*/ 6050 h 4210442"/>
              <a:gd name="connsiteX2" fmla="*/ 1624617 w 5283866"/>
              <a:gd name="connsiteY2" fmla="*/ 99799 h 4210442"/>
              <a:gd name="connsiteX3" fmla="*/ 2328012 w 5283866"/>
              <a:gd name="connsiteY3" fmla="*/ 148051 h 4210442"/>
              <a:gd name="connsiteX4" fmla="*/ 3177820 w 5283866"/>
              <a:gd name="connsiteY4" fmla="*/ 228566 h 4210442"/>
              <a:gd name="connsiteX5" fmla="*/ 3770646 w 5283866"/>
              <a:gd name="connsiteY5" fmla="*/ 252831 h 4210442"/>
              <a:gd name="connsiteX6" fmla="*/ 3800149 w 5283866"/>
              <a:gd name="connsiteY6" fmla="*/ 251727 h 4210442"/>
              <a:gd name="connsiteX7" fmla="*/ 4102076 w 5283866"/>
              <a:gd name="connsiteY7" fmla="*/ 288400 h 4210442"/>
              <a:gd name="connsiteX8" fmla="*/ 3904377 w 5283866"/>
              <a:gd name="connsiteY8" fmla="*/ 446120 h 4210442"/>
              <a:gd name="connsiteX9" fmla="*/ 4188933 w 5283866"/>
              <a:gd name="connsiteY9" fmla="*/ 520843 h 4210442"/>
              <a:gd name="connsiteX10" fmla="*/ 4465492 w 5283866"/>
              <a:gd name="connsiteY10" fmla="*/ 626449 h 4210442"/>
              <a:gd name="connsiteX11" fmla="*/ 4517606 w 5283866"/>
              <a:gd name="connsiteY11" fmla="*/ 670015 h 4210442"/>
              <a:gd name="connsiteX12" fmla="*/ 4948576 w 5283866"/>
              <a:gd name="connsiteY12" fmla="*/ 954847 h 4210442"/>
              <a:gd name="connsiteX13" fmla="*/ 4866132 w 5283866"/>
              <a:gd name="connsiteY13" fmla="*/ 1015233 h 4210442"/>
              <a:gd name="connsiteX14" fmla="*/ 5019164 w 5283866"/>
              <a:gd name="connsiteY14" fmla="*/ 1087474 h 4210442"/>
              <a:gd name="connsiteX15" fmla="*/ 5053630 w 5283866"/>
              <a:gd name="connsiteY15" fmla="*/ 1117806 h 4210442"/>
              <a:gd name="connsiteX16" fmla="*/ 5024404 w 5283866"/>
              <a:gd name="connsiteY16" fmla="*/ 1154202 h 4210442"/>
              <a:gd name="connsiteX17" fmla="*/ 4960984 w 5283866"/>
              <a:gd name="connsiteY17" fmla="*/ 1179569 h 4210442"/>
              <a:gd name="connsiteX18" fmla="*/ 4876887 w 5283866"/>
              <a:gd name="connsiteY18" fmla="*/ 1243814 h 4210442"/>
              <a:gd name="connsiteX19" fmla="*/ 4880195 w 5283866"/>
              <a:gd name="connsiteY19" fmla="*/ 1293998 h 4210442"/>
              <a:gd name="connsiteX20" fmla="*/ 4930104 w 5283866"/>
              <a:gd name="connsiteY20" fmla="*/ 1384991 h 4210442"/>
              <a:gd name="connsiteX21" fmla="*/ 4855103 w 5283866"/>
              <a:gd name="connsiteY21" fmla="*/ 1480119 h 4210442"/>
              <a:gd name="connsiteX22" fmla="*/ 4816500 w 5283866"/>
              <a:gd name="connsiteY22" fmla="*/ 1508242 h 4210442"/>
              <a:gd name="connsiteX23" fmla="*/ 4890949 w 5283866"/>
              <a:gd name="connsiteY23" fmla="*/ 1517893 h 4210442"/>
              <a:gd name="connsiteX24" fmla="*/ 4916868 w 5283866"/>
              <a:gd name="connsiteY24" fmla="*/ 1557599 h 4210442"/>
              <a:gd name="connsiteX25" fmla="*/ 4928448 w 5283866"/>
              <a:gd name="connsiteY25" fmla="*/ 1577453 h 4210442"/>
              <a:gd name="connsiteX26" fmla="*/ 4998760 w 5283866"/>
              <a:gd name="connsiteY26" fmla="*/ 1701809 h 4210442"/>
              <a:gd name="connsiteX27" fmla="*/ 4986903 w 5283866"/>
              <a:gd name="connsiteY27" fmla="*/ 1736550 h 4210442"/>
              <a:gd name="connsiteX28" fmla="*/ 4869716 w 5283866"/>
              <a:gd name="connsiteY28" fmla="*/ 1904472 h 4210442"/>
              <a:gd name="connsiteX29" fmla="*/ 4994348 w 5283866"/>
              <a:gd name="connsiteY29" fmla="*/ 1951346 h 4210442"/>
              <a:gd name="connsiteX30" fmla="*/ 5001792 w 5283866"/>
              <a:gd name="connsiteY30" fmla="*/ 2030756 h 4210442"/>
              <a:gd name="connsiteX31" fmla="*/ 5065212 w 5283866"/>
              <a:gd name="connsiteY31" fmla="*/ 2119543 h 4210442"/>
              <a:gd name="connsiteX32" fmla="*/ 5204732 w 5283866"/>
              <a:gd name="connsiteY32" fmla="*/ 2244450 h 4210442"/>
              <a:gd name="connsiteX33" fmla="*/ 5283866 w 5283866"/>
              <a:gd name="connsiteY33" fmla="*/ 2328272 h 4210442"/>
              <a:gd name="connsiteX34" fmla="*/ 5147380 w 5283866"/>
              <a:gd name="connsiteY34" fmla="*/ 2350606 h 4210442"/>
              <a:gd name="connsiteX35" fmla="*/ 5126148 w 5283866"/>
              <a:gd name="connsiteY35" fmla="*/ 2363566 h 4210442"/>
              <a:gd name="connsiteX36" fmla="*/ 5142417 w 5283866"/>
              <a:gd name="connsiteY36" fmla="*/ 2407682 h 4210442"/>
              <a:gd name="connsiteX37" fmla="*/ 5164200 w 5283866"/>
              <a:gd name="connsiteY37" fmla="*/ 2451526 h 4210442"/>
              <a:gd name="connsiteX38" fmla="*/ 5149034 w 5283866"/>
              <a:gd name="connsiteY38" fmla="*/ 2485992 h 4210442"/>
              <a:gd name="connsiteX39" fmla="*/ 5042601 w 5283866"/>
              <a:gd name="connsiteY39" fmla="*/ 2635164 h 4210442"/>
              <a:gd name="connsiteX40" fmla="*/ 4955194 w 5283866"/>
              <a:gd name="connsiteY40" fmla="*/ 2694445 h 4210442"/>
              <a:gd name="connsiteX41" fmla="*/ 4756116 w 5283866"/>
              <a:gd name="connsiteY41" fmla="*/ 2963836 h 4210442"/>
              <a:gd name="connsiteX42" fmla="*/ 4693523 w 5283866"/>
              <a:gd name="connsiteY42" fmla="*/ 3051244 h 4210442"/>
              <a:gd name="connsiteX43" fmla="*/ 4739848 w 5283866"/>
              <a:gd name="connsiteY43" fmla="*/ 3082125 h 4210442"/>
              <a:gd name="connsiteX44" fmla="*/ 4651060 w 5283866"/>
              <a:gd name="connsiteY44" fmla="*/ 3173670 h 4210442"/>
              <a:gd name="connsiteX45" fmla="*/ 4546556 w 5283866"/>
              <a:gd name="connsiteY45" fmla="*/ 3275413 h 4210442"/>
              <a:gd name="connsiteX46" fmla="*/ 4519261 w 5283866"/>
              <a:gd name="connsiteY46" fmla="*/ 3302437 h 4210442"/>
              <a:gd name="connsiteX47" fmla="*/ 2364961 w 5283866"/>
              <a:gd name="connsiteY47" fmla="*/ 4209597 h 4210442"/>
              <a:gd name="connsiteX48" fmla="*/ 1796951 w 5283866"/>
              <a:gd name="connsiteY48" fmla="*/ 4075867 h 4210442"/>
              <a:gd name="connsiteX49" fmla="*/ 1572227 w 5283866"/>
              <a:gd name="connsiteY49" fmla="*/ 3971917 h 4210442"/>
              <a:gd name="connsiteX50" fmla="*/ 1284364 w 5283866"/>
              <a:gd name="connsiteY50" fmla="*/ 3805097 h 4210442"/>
              <a:gd name="connsiteX51" fmla="*/ 976645 w 5283866"/>
              <a:gd name="connsiteY51" fmla="*/ 3670815 h 4210442"/>
              <a:gd name="connsiteX52" fmla="*/ 871866 w 5283866"/>
              <a:gd name="connsiteY52" fmla="*/ 3547839 h 4210442"/>
              <a:gd name="connsiteX53" fmla="*/ 835195 w 5283866"/>
              <a:gd name="connsiteY53" fmla="*/ 3513373 h 4210442"/>
              <a:gd name="connsiteX54" fmla="*/ 743375 w 5283866"/>
              <a:gd name="connsiteY54" fmla="*/ 3468427 h 4210442"/>
              <a:gd name="connsiteX55" fmla="*/ 583175 w 5283866"/>
              <a:gd name="connsiteY55" fmla="*/ 3371370 h 4210442"/>
              <a:gd name="connsiteX56" fmla="*/ 641906 w 5283866"/>
              <a:gd name="connsiteY56" fmla="*/ 3349311 h 4210442"/>
              <a:gd name="connsiteX57" fmla="*/ 810930 w 5283866"/>
              <a:gd name="connsiteY57" fmla="*/ 3408042 h 4210442"/>
              <a:gd name="connsiteX58" fmla="*/ 933908 w 5283866"/>
              <a:gd name="connsiteY58" fmla="*/ 3423758 h 4210442"/>
              <a:gd name="connsiteX59" fmla="*/ 760747 w 5283866"/>
              <a:gd name="connsiteY59" fmla="*/ 3321187 h 4210442"/>
              <a:gd name="connsiteX60" fmla="*/ 593101 w 5283866"/>
              <a:gd name="connsiteY60" fmla="*/ 3187731 h 4210442"/>
              <a:gd name="connsiteX61" fmla="*/ 722419 w 5283866"/>
              <a:gd name="connsiteY61" fmla="*/ 3213374 h 4210442"/>
              <a:gd name="connsiteX62" fmla="*/ 727934 w 5283866"/>
              <a:gd name="connsiteY62" fmla="*/ 3195451 h 4210442"/>
              <a:gd name="connsiteX63" fmla="*/ 615987 w 5283866"/>
              <a:gd name="connsiteY63" fmla="*/ 3036630 h 4210442"/>
              <a:gd name="connsiteX64" fmla="*/ 560564 w 5283866"/>
              <a:gd name="connsiteY64" fmla="*/ 2972660 h 4210442"/>
              <a:gd name="connsiteX65" fmla="*/ 311302 w 5283866"/>
              <a:gd name="connsiteY65" fmla="*/ 2779924 h 4210442"/>
              <a:gd name="connsiteX66" fmla="*/ 547882 w 5283866"/>
              <a:gd name="connsiteY66" fmla="*/ 2865952 h 4210442"/>
              <a:gd name="connsiteX67" fmla="*/ 303582 w 5283866"/>
              <a:gd name="connsiteY67" fmla="*/ 2678453 h 4210442"/>
              <a:gd name="connsiteX68" fmla="*/ 185016 w 5283866"/>
              <a:gd name="connsiteY68" fmla="*/ 2609244 h 4210442"/>
              <a:gd name="connsiteX69" fmla="*/ 154963 w 5283866"/>
              <a:gd name="connsiteY69" fmla="*/ 2568435 h 4210442"/>
              <a:gd name="connsiteX70" fmla="*/ 207627 w 5283866"/>
              <a:gd name="connsiteY70" fmla="*/ 2559612 h 4210442"/>
              <a:gd name="connsiteX71" fmla="*/ 369207 w 5283866"/>
              <a:gd name="connsiteY71" fmla="*/ 2575330 h 4210442"/>
              <a:gd name="connsiteX72" fmla="*/ 169852 w 5283866"/>
              <a:gd name="connsiteY72" fmla="*/ 2449319 h 4210442"/>
              <a:gd name="connsiteX73" fmla="*/ 319299 w 5283866"/>
              <a:gd name="connsiteY73" fmla="*/ 2468619 h 4210442"/>
              <a:gd name="connsiteX74" fmla="*/ 362313 w 5283866"/>
              <a:gd name="connsiteY74" fmla="*/ 2418988 h 4210442"/>
              <a:gd name="connsiteX75" fmla="*/ 431798 w 5283866"/>
              <a:gd name="connsiteY75" fmla="*/ 2338750 h 4210442"/>
              <a:gd name="connsiteX76" fmla="*/ 479775 w 5283866"/>
              <a:gd name="connsiteY76" fmla="*/ 2294082 h 4210442"/>
              <a:gd name="connsiteX77" fmla="*/ 499903 w 5283866"/>
              <a:gd name="connsiteY77" fmla="*/ 2153458 h 4210442"/>
              <a:gd name="connsiteX78" fmla="*/ 458544 w 5283866"/>
              <a:gd name="connsiteY78" fmla="*/ 1999599 h 4210442"/>
              <a:gd name="connsiteX79" fmla="*/ 346596 w 5283866"/>
              <a:gd name="connsiteY79" fmla="*/ 1921843 h 4210442"/>
              <a:gd name="connsiteX80" fmla="*/ 378857 w 5283866"/>
              <a:gd name="connsiteY80" fmla="*/ 1834435 h 4210442"/>
              <a:gd name="connsiteX81" fmla="*/ 617091 w 5283866"/>
              <a:gd name="connsiteY81" fmla="*/ 1887376 h 4210442"/>
              <a:gd name="connsiteX82" fmla="*/ 260568 w 5283866"/>
              <a:gd name="connsiteY82" fmla="*/ 1679198 h 4210442"/>
              <a:gd name="connsiteX83" fmla="*/ 320402 w 5283866"/>
              <a:gd name="connsiteY83" fmla="*/ 1668720 h 4210442"/>
              <a:gd name="connsiteX84" fmla="*/ 317920 w 5283866"/>
              <a:gd name="connsiteY84" fmla="*/ 1652452 h 4210442"/>
              <a:gd name="connsiteX85" fmla="*/ 321779 w 5283866"/>
              <a:gd name="connsiteY85" fmla="*/ 1552359 h 4210442"/>
              <a:gd name="connsiteX86" fmla="*/ 331707 w 5283866"/>
              <a:gd name="connsiteY86" fmla="*/ 1506313 h 4210442"/>
              <a:gd name="connsiteX87" fmla="*/ 315990 w 5283866"/>
              <a:gd name="connsiteY87" fmla="*/ 1453371 h 4210442"/>
              <a:gd name="connsiteX88" fmla="*/ 583450 w 5283866"/>
              <a:gd name="connsiteY88" fmla="*/ 1474052 h 4210442"/>
              <a:gd name="connsiteX89" fmla="*/ 699809 w 5283866"/>
              <a:gd name="connsiteY89" fmla="*/ 1461919 h 4210442"/>
              <a:gd name="connsiteX90" fmla="*/ 902750 w 5283866"/>
              <a:gd name="connsiteY90" fmla="*/ 1458612 h 4210442"/>
              <a:gd name="connsiteX91" fmla="*/ 996774 w 5283866"/>
              <a:gd name="connsiteY91" fmla="*/ 1468814 h 4210442"/>
              <a:gd name="connsiteX92" fmla="*/ 1077012 w 5283866"/>
              <a:gd name="connsiteY92" fmla="*/ 1455578 h 4210442"/>
              <a:gd name="connsiteX93" fmla="*/ 1000083 w 5283866"/>
              <a:gd name="connsiteY93" fmla="*/ 1393262 h 4210442"/>
              <a:gd name="connsiteX94" fmla="*/ 891720 w 5283866"/>
              <a:gd name="connsiteY94" fmla="*/ 1394089 h 4210442"/>
              <a:gd name="connsiteX95" fmla="*/ 814515 w 5283866"/>
              <a:gd name="connsiteY95" fmla="*/ 1353557 h 4210442"/>
              <a:gd name="connsiteX96" fmla="*/ 740895 w 5283866"/>
              <a:gd name="connsiteY96" fmla="*/ 1280211 h 4210442"/>
              <a:gd name="connsiteX97" fmla="*/ 481154 w 5283866"/>
              <a:gd name="connsiteY97" fmla="*/ 1163301 h 4210442"/>
              <a:gd name="connsiteX98" fmla="*/ 433728 w 5283866"/>
              <a:gd name="connsiteY98" fmla="*/ 1118909 h 4210442"/>
              <a:gd name="connsiteX99" fmla="*/ 1176276 w 5283866"/>
              <a:gd name="connsiteY99" fmla="*/ 1288484 h 4210442"/>
              <a:gd name="connsiteX100" fmla="*/ 946867 w 5283866"/>
              <a:gd name="connsiteY100" fmla="*/ 1217344 h 4210442"/>
              <a:gd name="connsiteX101" fmla="*/ 1102104 w 5283866"/>
              <a:gd name="connsiteY101" fmla="*/ 1230304 h 4210442"/>
              <a:gd name="connsiteX102" fmla="*/ 1188133 w 5283866"/>
              <a:gd name="connsiteY102" fmla="*/ 1182603 h 4210442"/>
              <a:gd name="connsiteX103" fmla="*/ 1187030 w 5283866"/>
              <a:gd name="connsiteY103" fmla="*/ 1169092 h 4210442"/>
              <a:gd name="connsiteX104" fmla="*/ 1123887 w 5283866"/>
              <a:gd name="connsiteY104" fmla="*/ 1124698 h 4210442"/>
              <a:gd name="connsiteX105" fmla="*/ 1086938 w 5283866"/>
              <a:gd name="connsiteY105" fmla="*/ 1096023 h 4210442"/>
              <a:gd name="connsiteX106" fmla="*/ 985744 w 5283866"/>
              <a:gd name="connsiteY106" fmla="*/ 992622 h 4210442"/>
              <a:gd name="connsiteX107" fmla="*/ 1057987 w 5283866"/>
              <a:gd name="connsiteY107" fmla="*/ 981594 h 4210442"/>
              <a:gd name="connsiteX108" fmla="*/ 1084733 w 5283866"/>
              <a:gd name="connsiteY108" fmla="*/ 960086 h 4210442"/>
              <a:gd name="connsiteX109" fmla="*/ 1064605 w 5283866"/>
              <a:gd name="connsiteY109" fmla="*/ 929756 h 4210442"/>
              <a:gd name="connsiteX110" fmla="*/ 840985 w 5283866"/>
              <a:gd name="connsiteY110" fmla="*/ 836558 h 4210442"/>
              <a:gd name="connsiteX111" fmla="*/ 823615 w 5283866"/>
              <a:gd name="connsiteY111" fmla="*/ 764315 h 4210442"/>
              <a:gd name="connsiteX112" fmla="*/ 865526 w 5283866"/>
              <a:gd name="connsiteY112" fmla="*/ 753562 h 4210442"/>
              <a:gd name="connsiteX113" fmla="*/ 914331 w 5283866"/>
              <a:gd name="connsiteY113" fmla="*/ 758525 h 4210442"/>
              <a:gd name="connsiteX114" fmla="*/ 875452 w 5283866"/>
              <a:gd name="connsiteY114" fmla="*/ 701724 h 4210442"/>
              <a:gd name="connsiteX115" fmla="*/ 717181 w 5283866"/>
              <a:gd name="connsiteY115" fmla="*/ 644371 h 4210442"/>
              <a:gd name="connsiteX116" fmla="*/ 755783 w 5283866"/>
              <a:gd name="connsiteY116" fmla="*/ 591707 h 4210442"/>
              <a:gd name="connsiteX117" fmla="*/ 0 w 5283866"/>
              <a:gd name="connsiteY117" fmla="*/ 352370 h 4210442"/>
              <a:gd name="connsiteX118" fmla="*/ 135937 w 5283866"/>
              <a:gd name="connsiteY118" fmla="*/ 349889 h 4210442"/>
              <a:gd name="connsiteX119" fmla="*/ 421595 w 5283866"/>
              <a:gd name="connsiteY119" fmla="*/ 385458 h 4210442"/>
              <a:gd name="connsiteX120" fmla="*/ 564424 w 5283866"/>
              <a:gd name="connsiteY120" fmla="*/ 379393 h 4210442"/>
              <a:gd name="connsiteX121" fmla="*/ 698432 w 5283866"/>
              <a:gd name="connsiteY121" fmla="*/ 398694 h 4210442"/>
              <a:gd name="connsiteX122" fmla="*/ 815067 w 5283866"/>
              <a:gd name="connsiteY122" fmla="*/ 398694 h 4210442"/>
              <a:gd name="connsiteX123" fmla="*/ 705876 w 5283866"/>
              <a:gd name="connsiteY123" fmla="*/ 370568 h 4210442"/>
              <a:gd name="connsiteX124" fmla="*/ 775360 w 5283866"/>
              <a:gd name="connsiteY124" fmla="*/ 345477 h 4210442"/>
              <a:gd name="connsiteX125" fmla="*/ 787493 w 5283866"/>
              <a:gd name="connsiteY125" fmla="*/ 315146 h 4210442"/>
              <a:gd name="connsiteX126" fmla="*/ 819202 w 5283866"/>
              <a:gd name="connsiteY126" fmla="*/ 291709 h 4210442"/>
              <a:gd name="connsiteX127" fmla="*/ 998705 w 5283866"/>
              <a:gd name="connsiteY127" fmla="*/ 303291 h 4210442"/>
              <a:gd name="connsiteX128" fmla="*/ 880139 w 5283866"/>
              <a:gd name="connsiteY128" fmla="*/ 206783 h 4210442"/>
              <a:gd name="connsiteX129" fmla="*/ 804037 w 5283866"/>
              <a:gd name="connsiteY129" fmla="*/ 190790 h 4210442"/>
              <a:gd name="connsiteX130" fmla="*/ 786666 w 5283866"/>
              <a:gd name="connsiteY130" fmla="*/ 149707 h 4210442"/>
              <a:gd name="connsiteX131" fmla="*/ 821960 w 5283866"/>
              <a:gd name="connsiteY131" fmla="*/ 140884 h 4210442"/>
              <a:gd name="connsiteX132" fmla="*/ 997325 w 5283866"/>
              <a:gd name="connsiteY132" fmla="*/ 174800 h 4210442"/>
              <a:gd name="connsiteX133" fmla="*/ 1026829 w 5283866"/>
              <a:gd name="connsiteY133" fmla="*/ 161287 h 4210442"/>
              <a:gd name="connsiteX134" fmla="*/ 696777 w 5283866"/>
              <a:gd name="connsiteY134" fmla="*/ 73604 h 4210442"/>
              <a:gd name="connsiteX135" fmla="*/ 701741 w 5283866"/>
              <a:gd name="connsiteY135" fmla="*/ 50444 h 4210442"/>
              <a:gd name="connsiteX136" fmla="*/ 992362 w 5283866"/>
              <a:gd name="connsiteY136" fmla="*/ 86289 h 4210442"/>
              <a:gd name="connsiteX137" fmla="*/ 806519 w 5283866"/>
              <a:gd name="connsiteY137" fmla="*/ 18183 h 4210442"/>
              <a:gd name="connsiteX138" fmla="*/ 839883 w 5283866"/>
              <a:gd name="connsiteY138" fmla="*/ 18 h 42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1026" name="Picture 2" descr=" Illustration av fot med smärta över stortåns grundled">
            <a:extLst>
              <a:ext uri="{FF2B5EF4-FFF2-40B4-BE49-F238E27FC236}">
                <a16:creationId xmlns:a16="http://schemas.microsoft.com/office/drawing/2014/main" id="{8C6E3B40-785F-0BE9-372D-DDF166C6E34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8338" y="1081811"/>
            <a:ext cx="4015954" cy="4697022"/>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15C46C48-BF70-6253-4FF5-487E9DA590B0}"/>
              </a:ext>
            </a:extLst>
          </p:cNvPr>
          <p:cNvSpPr txBox="1"/>
          <p:nvPr/>
        </p:nvSpPr>
        <p:spPr>
          <a:xfrm>
            <a:off x="6647132" y="1771065"/>
            <a:ext cx="3978442" cy="3112662"/>
          </a:xfrm>
          <a:prstGeom prst="rect">
            <a:avLst/>
          </a:prstGeom>
        </p:spPr>
        <p:txBody>
          <a:bodyPr vert="horz" lIns="91440" tIns="45720" rIns="91440" bIns="45720" rtlCol="0">
            <a:normAutofit fontScale="92500" lnSpcReduction="20000"/>
          </a:bodyPr>
          <a:lstStyle/>
          <a:p>
            <a:pPr indent="-228600">
              <a:lnSpc>
                <a:spcPct val="90000"/>
              </a:lnSpc>
              <a:buFont typeface="Arial" panose="020B0604020202020204" pitchFamily="34" charset="0"/>
              <a:buChar char="•"/>
            </a:pPr>
            <a:endParaRPr lang="en-US" sz="1300" b="1" i="0">
              <a:effectLst/>
            </a:endParaRPr>
          </a:p>
          <a:p>
            <a:pPr indent="-228600">
              <a:lnSpc>
                <a:spcPct val="90000"/>
              </a:lnSpc>
              <a:buFont typeface="Arial" panose="020B0604020202020204" pitchFamily="34" charset="0"/>
              <a:buChar char="•"/>
            </a:pPr>
            <a:endParaRPr lang="en-US" sz="1300" b="1"/>
          </a:p>
          <a:p>
            <a:pPr indent="-228600" algn="ctr">
              <a:lnSpc>
                <a:spcPct val="90000"/>
              </a:lnSpc>
              <a:buFont typeface="Arial" panose="020B0604020202020204" pitchFamily="34" charset="0"/>
              <a:buChar char="•"/>
            </a:pPr>
            <a:endParaRPr lang="en-US" sz="2400" b="1" i="0">
              <a:solidFill>
                <a:schemeClr val="accent2">
                  <a:lumMod val="75000"/>
                </a:schemeClr>
              </a:solidFill>
              <a:effectLst/>
            </a:endParaRPr>
          </a:p>
          <a:p>
            <a:pPr algn="ctr">
              <a:lnSpc>
                <a:spcPct val="90000"/>
              </a:lnSpc>
            </a:pPr>
            <a:r>
              <a:rPr lang="en-US" sz="2400" b="1" i="0">
                <a:solidFill>
                  <a:schemeClr val="accent2">
                    <a:lumMod val="75000"/>
                  </a:schemeClr>
                </a:solidFill>
                <a:effectLst/>
              </a:rPr>
              <a:t>”Om </a:t>
            </a:r>
            <a:r>
              <a:rPr lang="en-US" sz="2400" b="1" i="0" err="1">
                <a:solidFill>
                  <a:schemeClr val="accent2">
                    <a:lumMod val="75000"/>
                  </a:schemeClr>
                </a:solidFill>
                <a:effectLst/>
              </a:rPr>
              <a:t>symtom</a:t>
            </a:r>
            <a:r>
              <a:rPr lang="en-US" sz="2400" b="1" i="0">
                <a:solidFill>
                  <a:schemeClr val="accent2">
                    <a:lumMod val="75000"/>
                  </a:schemeClr>
                </a:solidFill>
                <a:effectLst/>
              </a:rPr>
              <a:t> </a:t>
            </a:r>
            <a:r>
              <a:rPr lang="en-US" sz="2400" b="1" i="0" err="1">
                <a:solidFill>
                  <a:schemeClr val="accent2">
                    <a:lumMod val="75000"/>
                  </a:schemeClr>
                </a:solidFill>
                <a:effectLst/>
              </a:rPr>
              <a:t>och</a:t>
            </a:r>
            <a:r>
              <a:rPr lang="en-US" sz="2400" b="1" i="0">
                <a:solidFill>
                  <a:schemeClr val="accent2">
                    <a:lumMod val="75000"/>
                  </a:schemeClr>
                </a:solidFill>
                <a:effectLst/>
              </a:rPr>
              <a:t> status talar för </a:t>
            </a:r>
            <a:r>
              <a:rPr lang="en-US" sz="2400" b="1" i="0" err="1">
                <a:solidFill>
                  <a:schemeClr val="accent2">
                    <a:lumMod val="75000"/>
                  </a:schemeClr>
                </a:solidFill>
                <a:effectLst/>
              </a:rPr>
              <a:t>annan</a:t>
            </a:r>
            <a:r>
              <a:rPr lang="en-US" sz="2400" b="1" i="0">
                <a:solidFill>
                  <a:schemeClr val="accent2">
                    <a:lumMod val="75000"/>
                  </a:schemeClr>
                </a:solidFill>
                <a:effectLst/>
              </a:rPr>
              <a:t> </a:t>
            </a:r>
            <a:r>
              <a:rPr lang="en-US" sz="2400" b="1" i="0" err="1">
                <a:solidFill>
                  <a:schemeClr val="accent2">
                    <a:lumMod val="75000"/>
                  </a:schemeClr>
                </a:solidFill>
                <a:effectLst/>
              </a:rPr>
              <a:t>diagnos</a:t>
            </a:r>
            <a:r>
              <a:rPr lang="en-US" sz="2400" b="1" i="0">
                <a:solidFill>
                  <a:schemeClr val="accent2">
                    <a:lumMod val="75000"/>
                  </a:schemeClr>
                </a:solidFill>
                <a:effectLst/>
              </a:rPr>
              <a:t> </a:t>
            </a:r>
            <a:r>
              <a:rPr lang="en-US" sz="2400" b="1" i="0" err="1">
                <a:solidFill>
                  <a:schemeClr val="accent2">
                    <a:lumMod val="75000"/>
                  </a:schemeClr>
                </a:solidFill>
                <a:effectLst/>
              </a:rPr>
              <a:t>kan</a:t>
            </a:r>
            <a:r>
              <a:rPr lang="en-US" sz="2400" b="1" i="0">
                <a:solidFill>
                  <a:schemeClr val="accent2">
                    <a:lumMod val="75000"/>
                  </a:schemeClr>
                </a:solidFill>
                <a:effectLst/>
              </a:rPr>
              <a:t> </a:t>
            </a:r>
            <a:r>
              <a:rPr lang="en-US" sz="2400" b="1" i="0" err="1">
                <a:solidFill>
                  <a:schemeClr val="accent2">
                    <a:lumMod val="75000"/>
                  </a:schemeClr>
                </a:solidFill>
                <a:effectLst/>
              </a:rPr>
              <a:t>bilddiagnostik</a:t>
            </a:r>
            <a:r>
              <a:rPr lang="en-US" sz="2400" b="1" i="0">
                <a:solidFill>
                  <a:schemeClr val="accent2">
                    <a:lumMod val="75000"/>
                  </a:schemeClr>
                </a:solidFill>
                <a:effectLst/>
              </a:rPr>
              <a:t> </a:t>
            </a:r>
            <a:r>
              <a:rPr lang="en-US" sz="2400" b="1" i="0" err="1">
                <a:solidFill>
                  <a:schemeClr val="accent2">
                    <a:lumMod val="75000"/>
                  </a:schemeClr>
                </a:solidFill>
                <a:effectLst/>
              </a:rPr>
              <a:t>vara</a:t>
            </a:r>
            <a:r>
              <a:rPr lang="en-US" sz="2400" b="1" i="0">
                <a:solidFill>
                  <a:schemeClr val="accent2">
                    <a:lumMod val="75000"/>
                  </a:schemeClr>
                </a:solidFill>
                <a:effectLst/>
              </a:rPr>
              <a:t> </a:t>
            </a:r>
            <a:r>
              <a:rPr lang="en-US" sz="2400" b="1" i="0" err="1">
                <a:solidFill>
                  <a:schemeClr val="accent2">
                    <a:lumMod val="75000"/>
                  </a:schemeClr>
                </a:solidFill>
                <a:effectLst/>
              </a:rPr>
              <a:t>aktuellt</a:t>
            </a:r>
            <a:r>
              <a:rPr lang="en-US" sz="2400" b="1" i="0">
                <a:solidFill>
                  <a:schemeClr val="accent2">
                    <a:lumMod val="75000"/>
                  </a:schemeClr>
                </a:solidFill>
                <a:effectLst/>
              </a:rPr>
              <a:t>.”</a:t>
            </a:r>
          </a:p>
          <a:p>
            <a:pPr indent="-228600">
              <a:lnSpc>
                <a:spcPct val="90000"/>
              </a:lnSpc>
              <a:buFont typeface="Arial" panose="020B0604020202020204" pitchFamily="34" charset="0"/>
              <a:buChar char="•"/>
            </a:pPr>
            <a:endParaRPr lang="en-US" sz="1300"/>
          </a:p>
          <a:p>
            <a:pPr indent="-228600">
              <a:lnSpc>
                <a:spcPct val="90000"/>
              </a:lnSpc>
              <a:buFont typeface="Arial" panose="020B0604020202020204" pitchFamily="34" charset="0"/>
              <a:buChar char="•"/>
            </a:pPr>
            <a:endParaRPr lang="en-US" sz="1300"/>
          </a:p>
          <a:p>
            <a:pPr>
              <a:lnSpc>
                <a:spcPct val="90000"/>
              </a:lnSpc>
            </a:pPr>
            <a:endParaRPr lang="en-US" sz="1300"/>
          </a:p>
          <a:p>
            <a:pPr>
              <a:lnSpc>
                <a:spcPct val="90000"/>
              </a:lnSpc>
            </a:pPr>
            <a:r>
              <a:rPr lang="en-US" sz="2200" b="1" err="1"/>
              <a:t>Röntgen</a:t>
            </a:r>
            <a:r>
              <a:rPr lang="en-US" sz="2200" b="1"/>
              <a:t>:</a:t>
            </a:r>
          </a:p>
          <a:p>
            <a:pPr>
              <a:lnSpc>
                <a:spcPct val="90000"/>
              </a:lnSpc>
            </a:pPr>
            <a:endParaRPr lang="en-US" sz="2200" b="1"/>
          </a:p>
          <a:p>
            <a:pPr lvl="0">
              <a:lnSpc>
                <a:spcPct val="90000"/>
              </a:lnSpc>
              <a:spcAft>
                <a:spcPts val="800"/>
              </a:spcAft>
              <a:buSzPts val="1000"/>
              <a:tabLst>
                <a:tab pos="457200" algn="l"/>
              </a:tabLst>
            </a:pPr>
            <a:r>
              <a:rPr lang="en-US" sz="2200" b="1">
                <a:effectLst/>
              </a:rPr>
              <a:t>15–20°: </a:t>
            </a:r>
            <a:r>
              <a:rPr lang="en-US" sz="2200" b="1" err="1"/>
              <a:t>L</a:t>
            </a:r>
            <a:r>
              <a:rPr lang="en-US" sz="2200" b="1" err="1">
                <a:effectLst/>
              </a:rPr>
              <a:t>indrig</a:t>
            </a:r>
            <a:endParaRPr lang="en-US" sz="2200" b="1">
              <a:effectLst/>
            </a:endParaRPr>
          </a:p>
          <a:p>
            <a:pPr lvl="0">
              <a:lnSpc>
                <a:spcPct val="90000"/>
              </a:lnSpc>
              <a:spcAft>
                <a:spcPts val="800"/>
              </a:spcAft>
              <a:buSzPts val="1000"/>
              <a:tabLst>
                <a:tab pos="457200" algn="l"/>
              </a:tabLst>
            </a:pPr>
            <a:r>
              <a:rPr lang="en-US" sz="2200" b="1">
                <a:effectLst/>
              </a:rPr>
              <a:t>20–40°: </a:t>
            </a:r>
            <a:r>
              <a:rPr lang="en-US" sz="2200" b="1" err="1"/>
              <a:t>M</a:t>
            </a:r>
            <a:r>
              <a:rPr lang="en-US" sz="2200" b="1" err="1">
                <a:effectLst/>
              </a:rPr>
              <a:t>åttlig</a:t>
            </a:r>
            <a:endParaRPr lang="en-US" sz="2200" b="1">
              <a:effectLst/>
            </a:endParaRPr>
          </a:p>
          <a:p>
            <a:pPr lvl="0">
              <a:lnSpc>
                <a:spcPct val="90000"/>
              </a:lnSpc>
              <a:spcAft>
                <a:spcPts val="800"/>
              </a:spcAft>
              <a:buSzPts val="1000"/>
              <a:tabLst>
                <a:tab pos="457200" algn="l"/>
              </a:tabLst>
            </a:pPr>
            <a:r>
              <a:rPr lang="en-US" sz="2200" b="1">
                <a:effectLst/>
              </a:rPr>
              <a:t>&gt; 40°: </a:t>
            </a:r>
            <a:r>
              <a:rPr lang="en-US" sz="2200" b="1" err="1"/>
              <a:t>G</a:t>
            </a:r>
            <a:r>
              <a:rPr lang="en-US" sz="2200" b="1" err="1">
                <a:effectLst/>
              </a:rPr>
              <a:t>rav</a:t>
            </a:r>
            <a:endParaRPr lang="en-US" sz="2200" b="1">
              <a:effectLst/>
            </a:endParaRPr>
          </a:p>
          <a:p>
            <a:pPr indent="-228600">
              <a:lnSpc>
                <a:spcPct val="90000"/>
              </a:lnSpc>
              <a:buFont typeface="Arial" panose="020B0604020202020204" pitchFamily="34" charset="0"/>
              <a:buChar char="•"/>
            </a:pPr>
            <a:endParaRPr lang="en-US" sz="1300"/>
          </a:p>
          <a:p>
            <a:pPr indent="-228600">
              <a:lnSpc>
                <a:spcPct val="90000"/>
              </a:lnSpc>
              <a:buFont typeface="Arial" panose="020B0604020202020204" pitchFamily="34" charset="0"/>
              <a:buChar char="•"/>
            </a:pPr>
            <a:endParaRPr lang="en-US" sz="1300"/>
          </a:p>
        </p:txBody>
      </p:sp>
    </p:spTree>
    <p:extLst>
      <p:ext uri="{BB962C8B-B14F-4D97-AF65-F5344CB8AC3E}">
        <p14:creationId xmlns:p14="http://schemas.microsoft.com/office/powerpoint/2010/main" val="3959085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Illustration av fot med smärta över stortåns grundled">
            <a:extLst>
              <a:ext uri="{FF2B5EF4-FFF2-40B4-BE49-F238E27FC236}">
                <a16:creationId xmlns:a16="http://schemas.microsoft.com/office/drawing/2014/main" id="{8C6E3B40-785F-0BE9-372D-DDF166C6E34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7775" y="1036108"/>
            <a:ext cx="4091844" cy="4785783"/>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15C46C48-BF70-6253-4FF5-487E9DA590B0}"/>
              </a:ext>
            </a:extLst>
          </p:cNvPr>
          <p:cNvSpPr txBox="1"/>
          <p:nvPr/>
        </p:nvSpPr>
        <p:spPr>
          <a:xfrm>
            <a:off x="4955823" y="1036108"/>
            <a:ext cx="6096000" cy="1477328"/>
          </a:xfrm>
          <a:prstGeom prst="rect">
            <a:avLst/>
          </a:prstGeom>
          <a:noFill/>
        </p:spPr>
        <p:txBody>
          <a:bodyPr wrap="square">
            <a:spAutoFit/>
          </a:bodyPr>
          <a:lstStyle/>
          <a:p>
            <a:pPr algn="ctr"/>
            <a:endParaRPr lang="sv-SE" b="1" i="0">
              <a:solidFill>
                <a:srgbClr val="1E1E1E"/>
              </a:solidFill>
              <a:effectLst/>
              <a:latin typeface="Open Sans" panose="020B0606030504020204" pitchFamily="34" charset="0"/>
            </a:endParaRPr>
          </a:p>
          <a:p>
            <a:pPr algn="ctr"/>
            <a:endParaRPr lang="sv-SE" b="1">
              <a:solidFill>
                <a:srgbClr val="1E1E1E"/>
              </a:solidFill>
              <a:latin typeface="Open Sans" panose="020B0606030504020204" pitchFamily="34" charset="0"/>
            </a:endParaRPr>
          </a:p>
          <a:p>
            <a:pPr algn="ctr"/>
            <a:endParaRPr lang="sv-SE" b="1" i="0">
              <a:solidFill>
                <a:srgbClr val="1E1E1E"/>
              </a:solidFill>
              <a:effectLst/>
              <a:latin typeface="Open Sans" panose="020B0606030504020204" pitchFamily="34" charset="0"/>
            </a:endParaRPr>
          </a:p>
          <a:p>
            <a:endParaRPr lang="sv-SE">
              <a:solidFill>
                <a:srgbClr val="1E1E1E"/>
              </a:solidFill>
              <a:latin typeface="Open Sans" panose="020B0606030504020204" pitchFamily="34" charset="0"/>
            </a:endParaRPr>
          </a:p>
          <a:p>
            <a:endParaRPr lang="sv-SE"/>
          </a:p>
        </p:txBody>
      </p:sp>
      <p:pic>
        <p:nvPicPr>
          <p:cNvPr id="2" name="Picture 2" descr="Radiographic Changes in Forefoot Geometry with Weightbearing - Renée A.  Fuhrmann, Frank Layher, Wolf D. Wetzel, 2003">
            <a:extLst>
              <a:ext uri="{FF2B5EF4-FFF2-40B4-BE49-F238E27FC236}">
                <a16:creationId xmlns:a16="http://schemas.microsoft.com/office/drawing/2014/main" id="{7E2CC5E6-5014-6AA8-EBC9-C591191D8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1234" y="736645"/>
            <a:ext cx="6852991" cy="4625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82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Illustration av fot med smärta över stortåns grundled">
            <a:extLst>
              <a:ext uri="{FF2B5EF4-FFF2-40B4-BE49-F238E27FC236}">
                <a16:creationId xmlns:a16="http://schemas.microsoft.com/office/drawing/2014/main" id="{8C6E3B40-785F-0BE9-372D-DDF166C6E34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7775" y="1036108"/>
            <a:ext cx="4091844" cy="4785783"/>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F8936E74-2DC9-FC05-EDD8-EB6314AA1912}"/>
              </a:ext>
            </a:extLst>
          </p:cNvPr>
          <p:cNvSpPr txBox="1"/>
          <p:nvPr/>
        </p:nvSpPr>
        <p:spPr>
          <a:xfrm>
            <a:off x="8884355" y="6447135"/>
            <a:ext cx="6096000" cy="307777"/>
          </a:xfrm>
          <a:prstGeom prst="rect">
            <a:avLst/>
          </a:prstGeom>
          <a:noFill/>
        </p:spPr>
        <p:txBody>
          <a:bodyPr wrap="square">
            <a:spAutoFit/>
          </a:bodyPr>
          <a:lstStyle/>
          <a:p>
            <a:r>
              <a:rPr lang="sv-SE" sz="1400" i="1">
                <a:solidFill>
                  <a:srgbClr val="1E1E1E"/>
                </a:solidFill>
                <a:effectLst/>
                <a:latin typeface="Open Sans" panose="020B0606030504020204" pitchFamily="34" charset="0"/>
              </a:rPr>
              <a:t>Källa: Kliniskt Kunskapsstöd/Hallux </a:t>
            </a:r>
            <a:r>
              <a:rPr lang="sv-SE" sz="1400" i="1" err="1">
                <a:solidFill>
                  <a:srgbClr val="1E1E1E"/>
                </a:solidFill>
                <a:effectLst/>
                <a:latin typeface="Open Sans" panose="020B0606030504020204" pitchFamily="34" charset="0"/>
              </a:rPr>
              <a:t>Valgus</a:t>
            </a:r>
            <a:endParaRPr lang="sv-SE" sz="1400" i="1"/>
          </a:p>
        </p:txBody>
      </p:sp>
      <p:sp>
        <p:nvSpPr>
          <p:cNvPr id="3" name="textruta 2">
            <a:extLst>
              <a:ext uri="{FF2B5EF4-FFF2-40B4-BE49-F238E27FC236}">
                <a16:creationId xmlns:a16="http://schemas.microsoft.com/office/drawing/2014/main" id="{009EF991-C91E-F0BE-9E08-EE360FE64612}"/>
              </a:ext>
            </a:extLst>
          </p:cNvPr>
          <p:cNvSpPr txBox="1"/>
          <p:nvPr/>
        </p:nvSpPr>
        <p:spPr>
          <a:xfrm>
            <a:off x="5061655" y="994037"/>
            <a:ext cx="7645400" cy="4327275"/>
          </a:xfrm>
          <a:prstGeom prst="rect">
            <a:avLst/>
          </a:prstGeom>
          <a:noFill/>
        </p:spPr>
        <p:txBody>
          <a:bodyPr wrap="square">
            <a:spAutoFit/>
          </a:bodyPr>
          <a:lstStyle/>
          <a:p>
            <a:pPr>
              <a:lnSpc>
                <a:spcPct val="107000"/>
              </a:lnSpc>
              <a:spcAft>
                <a:spcPts val="800"/>
              </a:spcAft>
            </a:pPr>
            <a:r>
              <a:rPr lang="sv-SE" sz="2800" b="1" kern="100">
                <a:solidFill>
                  <a:schemeClr val="accent2">
                    <a:lumMod val="75000"/>
                  </a:schemeClr>
                </a:solidFill>
                <a:effectLst/>
                <a:latin typeface="Open Sans" panose="020B0606030504020204" pitchFamily="34" charset="0"/>
                <a:ea typeface="Calibri" panose="020F0502020204030204" pitchFamily="34" charset="0"/>
                <a:cs typeface="Times New Roman" panose="02020603050405020304" pitchFamily="18" charset="0"/>
              </a:rPr>
              <a:t>Egenvård:</a:t>
            </a:r>
          </a:p>
          <a:p>
            <a:pPr>
              <a:lnSpc>
                <a:spcPct val="107000"/>
              </a:lnSpc>
              <a:spcAft>
                <a:spcPts val="800"/>
              </a:spcAft>
            </a:pPr>
            <a:endParaRPr lang="sv-SE" b="1" kern="100">
              <a:solidFill>
                <a:srgbClr val="1E1E1E"/>
              </a:solidFill>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000" b="1" kern="100" err="1">
                <a:solidFill>
                  <a:schemeClr val="accent2">
                    <a:lumMod val="75000"/>
                  </a:schemeClr>
                </a:solidFill>
                <a:effectLst/>
                <a:latin typeface="Open Sans" panose="020B0606030504020204" pitchFamily="34" charset="0"/>
                <a:ea typeface="Calibri" panose="020F0502020204030204" pitchFamily="34" charset="0"/>
                <a:cs typeface="Times New Roman" panose="02020603050405020304" pitchFamily="18" charset="0"/>
              </a:rPr>
              <a:t>Skoanpassning</a:t>
            </a:r>
            <a:endParaRPr lang="sv-SE" sz="2000" b="1" kern="100">
              <a:solidFill>
                <a:schemeClr val="accent2">
                  <a:lumMod val="75000"/>
                </a:schemeClr>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000" b="1" kern="100">
                <a:solidFill>
                  <a:schemeClr val="accent2">
                    <a:lumMod val="75000"/>
                  </a:schemeClr>
                </a:solidFill>
                <a:latin typeface="Open Sans" panose="020B0606030504020204" pitchFamily="34" charset="0"/>
                <a:ea typeface="Calibri" panose="020F0502020204030204" pitchFamily="34" charset="0"/>
                <a:cs typeface="Times New Roman" panose="02020603050405020304" pitchFamily="18" charset="0"/>
              </a:rPr>
              <a:t>Hallux </a:t>
            </a:r>
            <a:r>
              <a:rPr lang="sv-SE" sz="2000" b="1" kern="100" err="1">
                <a:solidFill>
                  <a:schemeClr val="accent2">
                    <a:lumMod val="75000"/>
                  </a:schemeClr>
                </a:solidFill>
                <a:latin typeface="Open Sans" panose="020B0606030504020204" pitchFamily="34" charset="0"/>
                <a:ea typeface="Calibri" panose="020F0502020204030204" pitchFamily="34" charset="0"/>
                <a:cs typeface="Times New Roman" panose="02020603050405020304" pitchFamily="18" charset="0"/>
              </a:rPr>
              <a:t>Valgus</a:t>
            </a:r>
            <a:r>
              <a:rPr lang="sv-SE" sz="2000" b="1" kern="100">
                <a:solidFill>
                  <a:schemeClr val="accent2">
                    <a:lumMod val="75000"/>
                  </a:schemeClr>
                </a:solidFill>
                <a:latin typeface="Open Sans" panose="020B0606030504020204" pitchFamily="34" charset="0"/>
                <a:ea typeface="Calibri" panose="020F0502020204030204" pitchFamily="34" charset="0"/>
                <a:cs typeface="Times New Roman" panose="02020603050405020304" pitchFamily="18" charset="0"/>
              </a:rPr>
              <a:t> skydd</a:t>
            </a:r>
          </a:p>
          <a:p>
            <a:pPr>
              <a:lnSpc>
                <a:spcPct val="107000"/>
              </a:lnSpc>
              <a:spcAft>
                <a:spcPts val="800"/>
              </a:spcAft>
            </a:pPr>
            <a:endParaRPr lang="sv-SE" sz="2000" b="1" kern="100">
              <a:solidFill>
                <a:schemeClr val="accent2">
                  <a:lumMod val="75000"/>
                </a:schemeClr>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000" b="1" kern="100">
                <a:solidFill>
                  <a:schemeClr val="accent2">
                    <a:lumMod val="75000"/>
                  </a:schemeClr>
                </a:solidFill>
                <a:effectLst/>
                <a:latin typeface="Open Sans" panose="020B0606030504020204" pitchFamily="34" charset="0"/>
                <a:ea typeface="Calibri" panose="020F0502020204030204" pitchFamily="34" charset="0"/>
                <a:cs typeface="Times New Roman" panose="02020603050405020304" pitchFamily="18" charset="0"/>
              </a:rPr>
              <a:t>Ortopedtekniker</a:t>
            </a:r>
          </a:p>
          <a:p>
            <a:pPr>
              <a:lnSpc>
                <a:spcPct val="107000"/>
              </a:lnSpc>
              <a:spcAft>
                <a:spcPts val="800"/>
              </a:spcAft>
            </a:pPr>
            <a:endParaRPr lang="sv-SE" sz="2000" b="1" kern="100">
              <a:solidFill>
                <a:schemeClr val="accent2">
                  <a:lumMod val="75000"/>
                </a:schemeClr>
              </a:solidFill>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000" b="1" kern="100">
                <a:solidFill>
                  <a:schemeClr val="accent2">
                    <a:lumMod val="75000"/>
                  </a:schemeClr>
                </a:solidFill>
                <a:effectLst/>
                <a:latin typeface="Open Sans" panose="020B0606030504020204" pitchFamily="34" charset="0"/>
                <a:ea typeface="Calibri" panose="020F0502020204030204" pitchFamily="34" charset="0"/>
                <a:cs typeface="Times New Roman" panose="02020603050405020304" pitchFamily="18" charset="0"/>
              </a:rPr>
              <a:t>NSAID + </a:t>
            </a:r>
            <a:r>
              <a:rPr lang="sv-SE" sz="2000" b="1" kern="100" err="1">
                <a:solidFill>
                  <a:schemeClr val="accent2">
                    <a:lumMod val="75000"/>
                  </a:schemeClr>
                </a:solidFill>
                <a:effectLst/>
                <a:latin typeface="Open Sans" panose="020B0606030504020204" pitchFamily="34" charset="0"/>
                <a:ea typeface="Calibri" panose="020F0502020204030204" pitchFamily="34" charset="0"/>
                <a:cs typeface="Times New Roman" panose="02020603050405020304" pitchFamily="18" charset="0"/>
              </a:rPr>
              <a:t>Paracetamol</a:t>
            </a:r>
            <a:endParaRPr lang="sv-SE" sz="2000" b="1" kern="100">
              <a:solidFill>
                <a:schemeClr val="accent2">
                  <a:lumMod val="75000"/>
                </a:schemeClr>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b="1" kern="100">
              <a:solidFill>
                <a:srgbClr val="1E1E1E"/>
              </a:solidFill>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b="1" kern="100">
              <a:solidFill>
                <a:srgbClr val="1E1E1E"/>
              </a:solidFill>
              <a:effectLst/>
              <a:latin typeface="Open Sans" panose="020B0606030504020204" pitchFamily="34" charset="0"/>
              <a:ea typeface="Calibri" panose="020F0502020204030204" pitchFamily="34" charset="0"/>
              <a:cs typeface="Times New Roman" panose="02020603050405020304" pitchFamily="18" charset="0"/>
            </a:endParaRPr>
          </a:p>
        </p:txBody>
      </p:sp>
      <p:pic>
        <p:nvPicPr>
          <p:cNvPr id="12290" name="Picture 2" descr="Mabs Skydd För Hallux Valgus - MEDS.se">
            <a:extLst>
              <a:ext uri="{FF2B5EF4-FFF2-40B4-BE49-F238E27FC236}">
                <a16:creationId xmlns:a16="http://schemas.microsoft.com/office/drawing/2014/main" id="{8C39F917-2655-6BD9-1567-64C952D297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488296" y="2154297"/>
            <a:ext cx="5644444" cy="376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027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Illustration av fot med smärta över stortåns grundled">
            <a:extLst>
              <a:ext uri="{FF2B5EF4-FFF2-40B4-BE49-F238E27FC236}">
                <a16:creationId xmlns:a16="http://schemas.microsoft.com/office/drawing/2014/main" id="{8C6E3B40-785F-0BE9-372D-DDF166C6E34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7775" y="1036108"/>
            <a:ext cx="4091844" cy="4785783"/>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009EF991-C91E-F0BE-9E08-EE360FE64612}"/>
              </a:ext>
            </a:extLst>
          </p:cNvPr>
          <p:cNvSpPr txBox="1"/>
          <p:nvPr/>
        </p:nvSpPr>
        <p:spPr>
          <a:xfrm>
            <a:off x="4684889" y="1541849"/>
            <a:ext cx="7645400" cy="3327834"/>
          </a:xfrm>
          <a:prstGeom prst="rect">
            <a:avLst/>
          </a:prstGeom>
          <a:noFill/>
        </p:spPr>
        <p:txBody>
          <a:bodyPr wrap="square">
            <a:spAutoFit/>
          </a:bodyPr>
          <a:lstStyle/>
          <a:p>
            <a:pPr>
              <a:lnSpc>
                <a:spcPct val="107000"/>
              </a:lnSpc>
              <a:spcAft>
                <a:spcPts val="800"/>
              </a:spcAft>
            </a:pPr>
            <a:r>
              <a:rPr lang="sv-SE" sz="1800" b="1" kern="100">
                <a:solidFill>
                  <a:srgbClr val="1E1E1E"/>
                </a:solidFill>
                <a:effectLst/>
                <a:latin typeface="Open Sans" panose="020B0606030504020204" pitchFamily="34" charset="0"/>
                <a:ea typeface="Calibri" panose="020F0502020204030204" pitchFamily="34" charset="0"/>
                <a:cs typeface="Times New Roman" panose="02020603050405020304" pitchFamily="18" charset="0"/>
              </a:rPr>
              <a:t>Vid utebliven effekt (längre än 6 – 12 månader) av egenvård och smärtlindring remiss till ortopedklinik.</a:t>
            </a:r>
            <a:r>
              <a:rPr lang="sv-SE" sz="1800" b="1"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sv-SE" b="1"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400" b="1" kern="1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Symtom + Vinkel &gt; 15-20 grader</a:t>
            </a:r>
          </a:p>
          <a:p>
            <a:pPr algn="ctr">
              <a:lnSpc>
                <a:spcPct val="107000"/>
              </a:lnSpc>
              <a:spcAft>
                <a:spcPts val="800"/>
              </a:spcAft>
            </a:pPr>
            <a:endParaRPr lang="sv-SE" sz="1800" b="1"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800" b="1" kern="100">
                <a:solidFill>
                  <a:schemeClr val="accent2">
                    <a:lumMod val="75000"/>
                  </a:schemeClr>
                </a:solidFill>
                <a:effectLst/>
                <a:latin typeface="Open Sans" panose="020B0606030504020204" pitchFamily="34" charset="0"/>
                <a:ea typeface="Calibri" panose="020F0502020204030204" pitchFamily="34" charset="0"/>
                <a:cs typeface="Times New Roman" panose="02020603050405020304" pitchFamily="18" charset="0"/>
              </a:rPr>
              <a:t>Vad vill patienten?</a:t>
            </a:r>
          </a:p>
          <a:p>
            <a:pPr>
              <a:lnSpc>
                <a:spcPct val="107000"/>
              </a:lnSpc>
              <a:spcAft>
                <a:spcPts val="800"/>
              </a:spcAft>
            </a:pPr>
            <a:endParaRPr lang="sv-SE" b="1" kern="100">
              <a:solidFill>
                <a:srgbClr val="1E1E1E"/>
              </a:solidFill>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b="1" kern="100">
              <a:solidFill>
                <a:srgbClr val="1E1E1E"/>
              </a:solidFill>
              <a:effectLst/>
              <a:latin typeface="Open Sans" panose="020B06060305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1849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Illustration av fot med smärta över stortåns grundled">
            <a:extLst>
              <a:ext uri="{FF2B5EF4-FFF2-40B4-BE49-F238E27FC236}">
                <a16:creationId xmlns:a16="http://schemas.microsoft.com/office/drawing/2014/main" id="{8C6E3B40-785F-0BE9-372D-DDF166C6E34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7775" y="1036108"/>
            <a:ext cx="4091844" cy="4785783"/>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4FD0964E-22A0-2F31-04EF-AC8FDDD7AE6B}"/>
              </a:ext>
            </a:extLst>
          </p:cNvPr>
          <p:cNvPicPr>
            <a:picLocks noChangeAspect="1"/>
          </p:cNvPicPr>
          <p:nvPr/>
        </p:nvPicPr>
        <p:blipFill>
          <a:blip r:embed="rId4"/>
          <a:stretch>
            <a:fillRect/>
          </a:stretch>
        </p:blipFill>
        <p:spPr>
          <a:xfrm>
            <a:off x="5462253" y="1641412"/>
            <a:ext cx="5109475" cy="4180479"/>
          </a:xfrm>
          <a:prstGeom prst="rect">
            <a:avLst/>
          </a:prstGeom>
        </p:spPr>
      </p:pic>
      <p:sp>
        <p:nvSpPr>
          <p:cNvPr id="2" name="textruta 1">
            <a:extLst>
              <a:ext uri="{FF2B5EF4-FFF2-40B4-BE49-F238E27FC236}">
                <a16:creationId xmlns:a16="http://schemas.microsoft.com/office/drawing/2014/main" id="{27D70ECF-6469-8B15-F4FD-A7C627D768CB}"/>
              </a:ext>
            </a:extLst>
          </p:cNvPr>
          <p:cNvSpPr txBox="1"/>
          <p:nvPr/>
        </p:nvSpPr>
        <p:spPr>
          <a:xfrm>
            <a:off x="5350933" y="848332"/>
            <a:ext cx="6096000" cy="532903"/>
          </a:xfrm>
          <a:prstGeom prst="rect">
            <a:avLst/>
          </a:prstGeom>
          <a:noFill/>
        </p:spPr>
        <p:txBody>
          <a:bodyPr wrap="square">
            <a:spAutoFit/>
          </a:bodyPr>
          <a:lstStyle/>
          <a:p>
            <a:pPr>
              <a:lnSpc>
                <a:spcPct val="107000"/>
              </a:lnSpc>
              <a:spcAft>
                <a:spcPts val="800"/>
              </a:spcAft>
            </a:pPr>
            <a:r>
              <a:rPr lang="sv-SE" sz="2800" b="1" kern="10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Vad händer på Ortopeden?</a:t>
            </a:r>
            <a:endParaRPr lang="sv-SE" sz="2800" kern="100">
              <a:solidFill>
                <a:schemeClr val="accent2">
                  <a:lumMod val="7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4732910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fe74f22-5aef-4e69-8151-c887ade19b9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E02713643CF649900BAD8BC7A37D01" ma:contentTypeVersion="7" ma:contentTypeDescription="Create a new document." ma:contentTypeScope="" ma:versionID="ef5f04e89d4e46c46dcaac952ca3cfc1">
  <xsd:schema xmlns:xsd="http://www.w3.org/2001/XMLSchema" xmlns:xs="http://www.w3.org/2001/XMLSchema" xmlns:p="http://schemas.microsoft.com/office/2006/metadata/properties" xmlns:ns3="ffe74f22-5aef-4e69-8151-c887ade19b94" xmlns:ns4="e0481da7-018e-4e63-b40d-6e23c1219fd4" targetNamespace="http://schemas.microsoft.com/office/2006/metadata/properties" ma:root="true" ma:fieldsID="6d7d61891556781f0029f564bb641245" ns3:_="" ns4:_="">
    <xsd:import namespace="ffe74f22-5aef-4e69-8151-c887ade19b94"/>
    <xsd:import namespace="e0481da7-018e-4e63-b40d-6e23c1219fd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e74f22-5aef-4e69-8151-c887ade19b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_activity" ma:index="14"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481da7-018e-4e63-b40d-6e23c1219fd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6A4AE3-1285-4162-BD44-7A81F104D732}">
  <ds:schemaRefs>
    <ds:schemaRef ds:uri="e0481da7-018e-4e63-b40d-6e23c1219fd4"/>
    <ds:schemaRef ds:uri="ffe74f22-5aef-4e69-8151-c887ade19b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CDDE98F-362D-451D-BF70-BD7977A70EFB}">
  <ds:schemaRefs>
    <ds:schemaRef ds:uri="e0481da7-018e-4e63-b40d-6e23c1219fd4"/>
    <ds:schemaRef ds:uri="ffe74f22-5aef-4e69-8151-c887ade19b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952653E-133C-4182-9E65-C5B68FEAEB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1462</Words>
  <Application>Microsoft Office PowerPoint</Application>
  <PresentationFormat>Bredbild</PresentationFormat>
  <Paragraphs>285</Paragraphs>
  <Slides>29</Slides>
  <Notes>27</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29</vt:i4>
      </vt:variant>
    </vt:vector>
  </HeadingPairs>
  <TitlesOfParts>
    <vt:vector size="35" baseType="lpstr">
      <vt:lpstr>Arial</vt:lpstr>
      <vt:lpstr>Calibri</vt:lpstr>
      <vt:lpstr>Calibri Light</vt:lpstr>
      <vt:lpstr>Open Sans</vt:lpstr>
      <vt:lpstr>Symbol</vt:lpstr>
      <vt:lpstr>Office-tema</vt:lpstr>
      <vt:lpstr>Sekundärvården presenterar Fot i Primärvården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Take home  1. Skilj på Hallux Valgus och Rigidus. Behandlingen skiljer sig enormt!  2. Besvärliga hammartår kan ibland opereras trots besvärliga patientfaktorer  3. Expektans, väl sittande skor och fysio. är aldrig fel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Fot i Primärvården</dc:title>
  <dc:creator>Arto Korpi</dc:creator>
  <cp:lastModifiedBy>Carolyn Koumal</cp:lastModifiedBy>
  <cp:revision>4</cp:revision>
  <dcterms:created xsi:type="dcterms:W3CDTF">2023-11-11T10:46:16Z</dcterms:created>
  <dcterms:modified xsi:type="dcterms:W3CDTF">2023-11-15T20:09:07Z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0x0101002AE02713643CF649900BAD8BC7A37D01</vt:lpwstr>
  </property>
</Properties>
</file>