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Override1.xml" ContentType="application/vnd.openxmlformats-officedocument.themeOverr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Override2.xml" ContentType="application/vnd.openxmlformats-officedocument.themeOverrid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7" r:id="rId5"/>
  </p:sldMasterIdLst>
  <p:notesMasterIdLst>
    <p:notesMasterId r:id="rId12"/>
  </p:notesMasterIdLst>
  <p:sldIdLst>
    <p:sldId id="693" r:id="rId6"/>
    <p:sldId id="694" r:id="rId7"/>
    <p:sldId id="696" r:id="rId8"/>
    <p:sldId id="695" r:id="rId9"/>
    <p:sldId id="690" r:id="rId10"/>
    <p:sldId id="691" r:id="rId11"/>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201ECEC-2E54-4172-987F-1CD35D0C8E59}" v="565" dt="2026-01-27T14:39:35.597"/>
    <p1510:client id="{235FF208-BBFB-6D2C-7A37-75BEB36EF74A}" v="2" dt="2026-01-27T14:30:35.129"/>
    <p1510:client id="{32E51D50-8A4E-B424-51C9-4C94F0BE1F5E}" v="24" dt="2026-01-27T14:38:53.513"/>
    <p1510:client id="{C493B233-E4A2-EBB7-5063-04218EE21472}" v="401" dt="2026-01-27T14:27:52.074"/>
    <p1510:client id="{F6067734-2A1C-4F88-9159-768D152A1CB4}" v="4" dt="2026-01-27T14:36:17.95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0" d="100"/>
          <a:sy n="150" d="100"/>
        </p:scale>
        <p:origin x="2886" y="1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65F7C09-5CCB-474C-A9A5-3740CBBADACE}" type="datetimeFigureOut">
              <a:rPr lang="sv-SE" smtClean="0"/>
              <a:t>2026-01-28</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483681-2904-42E9-9B47-8970BBA99E9C}" type="slidenum">
              <a:rPr lang="sv-SE" smtClean="0"/>
              <a:t>‹#›</a:t>
            </a:fld>
            <a:endParaRPr lang="sv-SE"/>
          </a:p>
        </p:txBody>
      </p:sp>
    </p:spTree>
    <p:extLst>
      <p:ext uri="{BB962C8B-B14F-4D97-AF65-F5344CB8AC3E}">
        <p14:creationId xmlns:p14="http://schemas.microsoft.com/office/powerpoint/2010/main" val="1644903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76483681-2904-42E9-9B47-8970BBA99E9C}" type="slidenum">
              <a:rPr lang="sv-SE" smtClean="0"/>
              <a:t>1</a:t>
            </a:fld>
            <a:endParaRPr lang="sv-SE"/>
          </a:p>
        </p:txBody>
      </p:sp>
    </p:spTree>
    <p:extLst>
      <p:ext uri="{BB962C8B-B14F-4D97-AF65-F5344CB8AC3E}">
        <p14:creationId xmlns:p14="http://schemas.microsoft.com/office/powerpoint/2010/main" val="26477037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defTabSz="486735">
              <a:defRPr/>
            </a:pPr>
            <a:r>
              <a:rPr lang="sv-SE"/>
              <a:t>Det här är en A3-mall som </a:t>
            </a:r>
            <a:r>
              <a:rPr lang="sv-SE" baseline="0"/>
              <a:t>ska beskriva ert förbättringsarbete på ett enkelt och tydligt sätt, så att en som inte har varit delaktig i arbetet kan förstå vad det handlar om. Använd mallen löpande under arbetets gång för att visa upp vad ni har åstadkommit! </a:t>
            </a:r>
          </a:p>
          <a:p>
            <a:pPr defTabSz="486735">
              <a:defRPr/>
            </a:pPr>
            <a:r>
              <a:rPr lang="sv-SE" baseline="0"/>
              <a:t>Den heter A3 just för att den passar bra att skriva ut i A3-format och den ger en översiktlig bild över förbättringsarbetet på en sida. Den är ett bra sätt att sprida information om arbetet. Skriv ut den så fort du fyllt på med någon ny information och sätt upp på lämpligt ställe eller lägg den på kaffebordet där berörda kan se den. </a:t>
            </a:r>
          </a:p>
          <a:p>
            <a:pPr defTabSz="486735">
              <a:defRPr/>
            </a:pPr>
            <a:endParaRPr lang="sv-SE" baseline="0"/>
          </a:p>
          <a:p>
            <a:r>
              <a:rPr lang="sv-SE"/>
              <a:t>Byt </a:t>
            </a:r>
            <a:r>
              <a:rPr lang="sv-SE" i="0"/>
              <a:t>ut ”namn på förbättringsarbetet” </a:t>
            </a:r>
            <a:r>
              <a:rPr lang="sv-SE"/>
              <a:t>till</a:t>
            </a:r>
            <a:r>
              <a:rPr lang="sv-SE" baseline="0"/>
              <a:t> det ni kallar ert förbättringsarbete.</a:t>
            </a:r>
          </a:p>
          <a:p>
            <a:r>
              <a:rPr lang="sv-SE" baseline="0"/>
              <a:t>Uppdragsledare: Namn på den som ska leda arbetet</a:t>
            </a:r>
          </a:p>
          <a:p>
            <a:r>
              <a:rPr lang="sv-SE" baseline="0"/>
              <a:t>Klinik/verksamhet: Ange klinik, enhet eller verksamhet där förbättringsarbetet sker.</a:t>
            </a:r>
          </a:p>
          <a:p>
            <a:pPr defTabSz="486735">
              <a:defRPr/>
            </a:pPr>
            <a:endParaRPr lang="sv-SE" baseline="0"/>
          </a:p>
          <a:p>
            <a:endParaRPr lang="sv-SE" baseline="0"/>
          </a:p>
          <a:p>
            <a:endParaRPr lang="sv-SE"/>
          </a:p>
        </p:txBody>
      </p:sp>
      <p:sp>
        <p:nvSpPr>
          <p:cNvPr id="4" name="Platshållare för bildnummer 3"/>
          <p:cNvSpPr>
            <a:spLocks noGrp="1"/>
          </p:cNvSpPr>
          <p:nvPr>
            <p:ph type="sldNum" sz="quarter" idx="5"/>
          </p:nvPr>
        </p:nvSpPr>
        <p:spPr/>
        <p:txBody>
          <a:bodyPr/>
          <a:lstStyle/>
          <a:p>
            <a:pPr marL="0" marR="0" lvl="0" indent="0" algn="r" defTabSz="486735" rtl="0" eaLnBrk="1" fontAlgn="auto" latinLnBrk="0" hangingPunct="1">
              <a:lnSpc>
                <a:spcPct val="100000"/>
              </a:lnSpc>
              <a:spcBef>
                <a:spcPts val="0"/>
              </a:spcBef>
              <a:spcAft>
                <a:spcPts val="0"/>
              </a:spcAft>
              <a:buClrTx/>
              <a:buSzTx/>
              <a:buFontTx/>
              <a:buNone/>
              <a:tabLst/>
              <a:defRPr/>
            </a:pPr>
            <a:fld id="{B40C73AC-7CB7-432F-B8F6-150A951E8FFC}" type="slidenum">
              <a:rPr kumimoji="0" lang="sv-SE" sz="6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6735" rtl="0" eaLnBrk="1" fontAlgn="auto" latinLnBrk="0" hangingPunct="1">
                <a:lnSpc>
                  <a:spcPct val="100000"/>
                </a:lnSpc>
                <a:spcBef>
                  <a:spcPts val="0"/>
                </a:spcBef>
                <a:spcAft>
                  <a:spcPts val="0"/>
                </a:spcAft>
                <a:buClrTx/>
                <a:buSzTx/>
                <a:buFontTx/>
                <a:buNone/>
                <a:tabLst/>
                <a:defRPr/>
              </a:pPr>
              <a:t>2</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674482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F6D9DF-3DE5-59B5-A35B-2675C820FE15}"/>
            </a:ext>
          </a:extLst>
        </p:cNvPr>
        <p:cNvGrpSpPr/>
        <p:nvPr/>
      </p:nvGrpSpPr>
      <p:grpSpPr>
        <a:xfrm>
          <a:off x="0" y="0"/>
          <a:ext cx="0" cy="0"/>
          <a:chOff x="0" y="0"/>
          <a:chExt cx="0" cy="0"/>
        </a:xfrm>
      </p:grpSpPr>
      <p:sp>
        <p:nvSpPr>
          <p:cNvPr id="2" name="Platshållare för bildobjekt 1">
            <a:extLst>
              <a:ext uri="{FF2B5EF4-FFF2-40B4-BE49-F238E27FC236}">
                <a16:creationId xmlns:a16="http://schemas.microsoft.com/office/drawing/2014/main" id="{D7FF65EB-A3F9-E3E6-9C35-DEE840C0E41A}"/>
              </a:ext>
            </a:extLst>
          </p:cNvPr>
          <p:cNvSpPr>
            <a:spLocks noGrp="1" noRot="1" noChangeAspect="1"/>
          </p:cNvSpPr>
          <p:nvPr>
            <p:ph type="sldImg"/>
          </p:nvPr>
        </p:nvSpPr>
        <p:spPr/>
      </p:sp>
      <p:sp>
        <p:nvSpPr>
          <p:cNvPr id="3" name="Platshållare för anteckningar 2">
            <a:extLst>
              <a:ext uri="{FF2B5EF4-FFF2-40B4-BE49-F238E27FC236}">
                <a16:creationId xmlns:a16="http://schemas.microsoft.com/office/drawing/2014/main" id="{F83A45EB-675F-35A3-9330-3AC6C5BB16C9}"/>
              </a:ext>
            </a:extLst>
          </p:cNvPr>
          <p:cNvSpPr>
            <a:spLocks noGrp="1"/>
          </p:cNvSpPr>
          <p:nvPr>
            <p:ph type="body" idx="1"/>
          </p:nvPr>
        </p:nvSpPr>
        <p:spPr/>
        <p:txBody>
          <a:bodyPr/>
          <a:lstStyle/>
          <a:p>
            <a:pPr defTabSz="486735">
              <a:defRPr/>
            </a:pPr>
            <a:r>
              <a:rPr lang="sv-SE"/>
              <a:t>Det här är en A3-mall som </a:t>
            </a:r>
            <a:r>
              <a:rPr lang="sv-SE" baseline="0"/>
              <a:t>ska beskriva ert förbättringsarbete på ett enkelt och tydligt sätt, så att en som inte har varit delaktig i arbetet kan förstå vad det handlar om. Använd mallen löpande under arbetets gång för att visa upp vad ni har åstadkommit! </a:t>
            </a:r>
          </a:p>
          <a:p>
            <a:pPr defTabSz="486735">
              <a:defRPr/>
            </a:pPr>
            <a:r>
              <a:rPr lang="sv-SE" baseline="0"/>
              <a:t>Den heter A3 just för att den passar bra att skriva ut i A3-format och den ger en översiktlig bild över förbättringsarbetet på en sida. Den är ett bra sätt att sprida information om arbetet. Skriv ut den så fort du fyllt på med någon ny information och sätt upp på lämpligt ställe eller lägg den på kaffebordet där berörda kan se den. </a:t>
            </a:r>
          </a:p>
          <a:p>
            <a:pPr defTabSz="486735">
              <a:defRPr/>
            </a:pPr>
            <a:endParaRPr lang="sv-SE" baseline="0"/>
          </a:p>
          <a:p>
            <a:r>
              <a:rPr lang="sv-SE"/>
              <a:t>Byt </a:t>
            </a:r>
            <a:r>
              <a:rPr lang="sv-SE" i="0"/>
              <a:t>ut ”namn på förbättringsarbetet” </a:t>
            </a:r>
            <a:r>
              <a:rPr lang="sv-SE"/>
              <a:t>till</a:t>
            </a:r>
            <a:r>
              <a:rPr lang="sv-SE" baseline="0"/>
              <a:t> det ni kallar ert förbättringsarbete.</a:t>
            </a:r>
          </a:p>
          <a:p>
            <a:r>
              <a:rPr lang="sv-SE" baseline="0"/>
              <a:t>Uppdragsledare: Namn på den som ska leda arbetet</a:t>
            </a:r>
          </a:p>
          <a:p>
            <a:r>
              <a:rPr lang="sv-SE" baseline="0"/>
              <a:t>Klinik/verksamhet: Ange klinik, enhet eller verksamhet där förbättringsarbetet sker.</a:t>
            </a:r>
          </a:p>
          <a:p>
            <a:endParaRPr lang="sv-SE" baseline="0"/>
          </a:p>
          <a:p>
            <a:r>
              <a:rPr lang="sv-SE" baseline="0"/>
              <a:t>Den ifyllda texten är förslag på text, skriv om och anpassa efter enhetens behov.</a:t>
            </a:r>
          </a:p>
          <a:p>
            <a:pPr defTabSz="486735">
              <a:defRPr/>
            </a:pPr>
            <a:endParaRPr lang="sv-SE" baseline="0"/>
          </a:p>
          <a:p>
            <a:endParaRPr lang="sv-SE" baseline="0"/>
          </a:p>
          <a:p>
            <a:endParaRPr lang="sv-SE"/>
          </a:p>
        </p:txBody>
      </p:sp>
      <p:sp>
        <p:nvSpPr>
          <p:cNvPr id="4" name="Platshållare för bildnummer 3">
            <a:extLst>
              <a:ext uri="{FF2B5EF4-FFF2-40B4-BE49-F238E27FC236}">
                <a16:creationId xmlns:a16="http://schemas.microsoft.com/office/drawing/2014/main" id="{C68A7CCF-EF16-538E-3885-A59227EAD113}"/>
              </a:ext>
            </a:extLst>
          </p:cNvPr>
          <p:cNvSpPr>
            <a:spLocks noGrp="1"/>
          </p:cNvSpPr>
          <p:nvPr>
            <p:ph type="sldNum" sz="quarter" idx="5"/>
          </p:nvPr>
        </p:nvSpPr>
        <p:spPr/>
        <p:txBody>
          <a:bodyPr/>
          <a:lstStyle/>
          <a:p>
            <a:pPr marL="0" marR="0" lvl="0" indent="0" algn="r" defTabSz="486735" rtl="0" eaLnBrk="1" fontAlgn="auto" latinLnBrk="0" hangingPunct="1">
              <a:lnSpc>
                <a:spcPct val="100000"/>
              </a:lnSpc>
              <a:spcBef>
                <a:spcPts val="0"/>
              </a:spcBef>
              <a:spcAft>
                <a:spcPts val="0"/>
              </a:spcAft>
              <a:buClrTx/>
              <a:buSzTx/>
              <a:buFontTx/>
              <a:buNone/>
              <a:tabLst/>
              <a:defRPr/>
            </a:pPr>
            <a:fld id="{B40C73AC-7CB7-432F-B8F6-150A951E8FFC}" type="slidenum">
              <a:rPr kumimoji="0" lang="sv-SE" sz="6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6735" rtl="0" eaLnBrk="1" fontAlgn="auto" latinLnBrk="0" hangingPunct="1">
                <a:lnSpc>
                  <a:spcPct val="100000"/>
                </a:lnSpc>
                <a:spcBef>
                  <a:spcPts val="0"/>
                </a:spcBef>
                <a:spcAft>
                  <a:spcPts val="0"/>
                </a:spcAft>
                <a:buClrTx/>
                <a:buSzTx/>
                <a:buFontTx/>
                <a:buNone/>
                <a:tabLst/>
                <a:defRPr/>
              </a:pPr>
              <a:t>3</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42550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a:t>Här får du stöd i hur du fyller i din A3:a.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a:t>I de olika stegen finns exempel på verktyg som är lämpliga att använda. Fler verktyg finns på regionens intranät (kopiera nedanstående länk och klistra in i sökfältet)</a:t>
            </a:r>
            <a:br>
              <a:rPr lang="sv-SE"/>
            </a:br>
            <a:r>
              <a:rPr lang="sv-SE" sz="1800" kern="100">
                <a:effectLst/>
                <a:latin typeface="Calibri" panose="020F0502020204030204" pitchFamily="34" charset="0"/>
                <a:ea typeface="Calibri" panose="020F0502020204030204" pitchFamily="34" charset="0"/>
                <a:cs typeface="Times New Roman" panose="02020603050405020304" pitchFamily="18" charset="0"/>
              </a:rPr>
              <a:t>https://regionvastmanland.se/intranat/stod-och-service/forbattringsarbete/ny-modeller-och-verktyg/</a:t>
            </a:r>
          </a:p>
          <a:p>
            <a:endParaRPr lang="sv-SE"/>
          </a:p>
        </p:txBody>
      </p:sp>
      <p:sp>
        <p:nvSpPr>
          <p:cNvPr id="4" name="Platshållare för bildnummer 3"/>
          <p:cNvSpPr>
            <a:spLocks noGrp="1"/>
          </p:cNvSpPr>
          <p:nvPr>
            <p:ph type="sldNum" sz="quarter" idx="5"/>
          </p:nvPr>
        </p:nvSpPr>
        <p:spPr/>
        <p:txBody>
          <a:bodyPr/>
          <a:lstStyle/>
          <a:p>
            <a:pPr marL="0" marR="0" lvl="0" indent="0" algn="r" defTabSz="486735" rtl="0" eaLnBrk="1" fontAlgn="auto" latinLnBrk="0" hangingPunct="1">
              <a:lnSpc>
                <a:spcPct val="100000"/>
              </a:lnSpc>
              <a:spcBef>
                <a:spcPts val="0"/>
              </a:spcBef>
              <a:spcAft>
                <a:spcPts val="0"/>
              </a:spcAft>
              <a:buClrTx/>
              <a:buSzTx/>
              <a:buFontTx/>
              <a:buNone/>
              <a:tabLst/>
              <a:defRPr/>
            </a:pPr>
            <a:fld id="{B40C73AC-7CB7-432F-B8F6-150A951E8FFC}" type="slidenum">
              <a:rPr kumimoji="0" lang="sv-SE" sz="6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486735" rtl="0" eaLnBrk="1" fontAlgn="auto" latinLnBrk="0" hangingPunct="1">
                <a:lnSpc>
                  <a:spcPct val="100000"/>
                </a:lnSpc>
                <a:spcBef>
                  <a:spcPts val="0"/>
                </a:spcBef>
                <a:spcAft>
                  <a:spcPts val="0"/>
                </a:spcAft>
                <a:buClrTx/>
                <a:buSzTx/>
                <a:buFontTx/>
                <a:buNone/>
                <a:tabLst/>
                <a:defRPr/>
              </a:pPr>
              <a:t>4</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01145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1"/>
              <a:t>Det finns två mallar för checklista – välj checklista utifrån hur ofta ditt förbättringsarbete ska följas upp.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a:t>Checklistan är en översiktsbild som visar hur vi ligger till. </a:t>
            </a:r>
            <a:endParaRPr lang="sv-SE" i="1"/>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Använd de gröna, gula och röda cirklarna för att tydligt visa status för förbättringsarbetet. Det visar om ni är på väg att uppnå målet.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De handlar inte om huruvida en aktivitet är klar eller inte utan om att </a:t>
            </a:r>
            <a:r>
              <a:rPr lang="sv-SE" b="1"/>
              <a:t>rapportera status för hur det går</a:t>
            </a:r>
            <a:r>
              <a:rPr lang="sv-SE"/>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Kopiera den cirkel som har den färg du vill använda och klistrar in den i statusfältet.</a:t>
            </a:r>
            <a:r>
              <a:rPr lang="sv-SE" b="1"/>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Grönt = går enligt plan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Gult = något kräver förändring för att uppnå målet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Röd = kommer inte att nå målet. </a:t>
            </a:r>
            <a:endParaRPr lang="sv-SE" b="1">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i="1" baseline="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D262BD-5B1D-D04F-8576-C04F7CBA3513}" type="slidenum">
              <a:rPr kumimoji="0" lang="sv-SE" sz="6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477786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b="1"/>
              <a:t>Det finns två mallar för checklista – välj checklista utifrån hur ofta ditt förbättringsarbete ska följas upp.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a:t>Checklistan är en översiktsbild som visar hur vi ligger till. </a:t>
            </a:r>
            <a:endParaRPr lang="sv-SE" i="1"/>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Använd de gröna, gula och röda cirklarna för att tydligt visa status för förbättringsarbetet. Det visar om ni är på väg att uppnå målet.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De handlar inte om huruvida en aktivitet är klar eller inte utan om att </a:t>
            </a:r>
            <a:r>
              <a:rPr lang="sv-SE" b="1"/>
              <a:t>rapportera status för hur det går</a:t>
            </a:r>
            <a:r>
              <a:rPr lang="sv-SE"/>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a:p>
          <a:p>
            <a:pPr marL="0" marR="0" lvl="0" indent="0" algn="l" defTabSz="914400" rtl="0" eaLnBrk="1" fontAlgn="auto" latinLnBrk="0" hangingPunct="1">
              <a:lnSpc>
                <a:spcPct val="100000"/>
              </a:lnSpc>
              <a:spcBef>
                <a:spcPts val="0"/>
              </a:spcBef>
              <a:spcAft>
                <a:spcPts val="0"/>
              </a:spcAft>
              <a:buClrTx/>
              <a:buSzTx/>
              <a:buFontTx/>
              <a:buNone/>
              <a:tabLst/>
              <a:defRPr/>
            </a:pPr>
            <a:r>
              <a:rPr lang="sv-SE"/>
              <a:t>Kopiera den cirkel som har den färg du vill använda och klistrar in den i statusfältet.</a:t>
            </a:r>
            <a:r>
              <a:rPr lang="sv-SE" b="1"/>
              <a:t> </a:t>
            </a:r>
          </a:p>
          <a:p>
            <a:pPr marL="0" marR="0" lvl="0" indent="0" algn="l" defTabSz="914400" rtl="0" eaLnBrk="1" fontAlgn="auto" latinLnBrk="0" hangingPunct="1">
              <a:lnSpc>
                <a:spcPct val="100000"/>
              </a:lnSpc>
              <a:spcBef>
                <a:spcPts val="0"/>
              </a:spcBef>
              <a:spcAft>
                <a:spcPts val="0"/>
              </a:spcAft>
              <a:buClrTx/>
              <a:buSzTx/>
              <a:buFontTx/>
              <a:buNone/>
              <a:tabLst/>
              <a:defRPr/>
            </a:pPr>
            <a:endParaRPr lang="sv-SE" b="1"/>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Grönt = går enligt plan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Gult = något kräver förändring för att uppnå målet</a:t>
            </a:r>
          </a:p>
          <a:p>
            <a:pPr marL="0" marR="0" lvl="0" indent="0" algn="l" defTabSz="914400" rtl="0" eaLnBrk="1" fontAlgn="auto" latinLnBrk="0" hangingPunct="1">
              <a:lnSpc>
                <a:spcPct val="100000"/>
              </a:lnSpc>
              <a:spcBef>
                <a:spcPts val="0"/>
              </a:spcBef>
              <a:spcAft>
                <a:spcPts val="0"/>
              </a:spcAft>
              <a:buClrTx/>
              <a:buSzTx/>
              <a:buFontTx/>
              <a:buNone/>
              <a:tabLst/>
              <a:defRPr/>
            </a:pPr>
            <a:r>
              <a:rPr lang="sv-SE" b="1"/>
              <a:t>Röd = kommer inte att nå målet. </a:t>
            </a:r>
            <a:endParaRPr lang="sv-SE" b="1">
              <a:cs typeface="Calibri"/>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sv-SE" i="1" baseline="0"/>
          </a:p>
        </p:txBody>
      </p:sp>
      <p:sp>
        <p:nvSpPr>
          <p:cNvPr id="4" name="Platshållare för bildnumm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6AD262BD-5B1D-D04F-8576-C04F7CBA3513}" type="slidenum">
              <a:rPr kumimoji="0" lang="sv-SE" sz="6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sv-SE" sz="6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1844113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0.emf"/><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Master" Target="../slideMasters/slideMaster2.xml"/><Relationship Id="rId1" Type="http://schemas.openxmlformats.org/officeDocument/2006/relationships/themeOverride" Target="../theme/themeOverride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6" name="Bildobjekt 5">
            <a:extLst>
              <a:ext uri="{FF2B5EF4-FFF2-40B4-BE49-F238E27FC236}">
                <a16:creationId xmlns:a16="http://schemas.microsoft.com/office/drawing/2014/main" id="{D5FBC21F-AA3A-4105-A762-7A4A8EE1E906}"/>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64" b="4216"/>
          <a:stretch/>
        </p:blipFill>
        <p:spPr>
          <a:xfrm>
            <a:off x="6558323" y="0"/>
            <a:ext cx="5633678" cy="6858000"/>
          </a:xfrm>
          <a:prstGeom prst="rect">
            <a:avLst/>
          </a:prstGeom>
        </p:spPr>
      </p:pic>
      <p:sp>
        <p:nvSpPr>
          <p:cNvPr id="7" name="object 38">
            <a:extLst>
              <a:ext uri="{FF2B5EF4-FFF2-40B4-BE49-F238E27FC236}">
                <a16:creationId xmlns:a16="http://schemas.microsoft.com/office/drawing/2014/main" id="{58F464F6-1029-4CBD-B3D1-11214085E2B8}"/>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8" name="Rubrik 1">
            <a:extLst>
              <a:ext uri="{FF2B5EF4-FFF2-40B4-BE49-F238E27FC236}">
                <a16:creationId xmlns:a16="http://schemas.microsoft.com/office/drawing/2014/main" id="{03BB08C3-1CD7-4C53-9E96-43671982CE92}"/>
              </a:ext>
            </a:extLst>
          </p:cNvPr>
          <p:cNvSpPr>
            <a:spLocks noGrp="1"/>
          </p:cNvSpPr>
          <p:nvPr>
            <p:ph type="ctrTitle" hasCustomPrompt="1"/>
          </p:nvPr>
        </p:nvSpPr>
        <p:spPr>
          <a:xfrm>
            <a:off x="1524001" y="1442067"/>
            <a:ext cx="8268879" cy="2067797"/>
          </a:xfrm>
        </p:spPr>
        <p:txBody>
          <a:bodyPr anchor="b">
            <a:normAutofit/>
          </a:bodyPr>
          <a:lstStyle>
            <a:lvl1pPr algn="l">
              <a:lnSpc>
                <a:spcPct val="75000"/>
              </a:lnSpc>
              <a:defRPr sz="7216" spc="-243" baseline="0">
                <a:solidFill>
                  <a:schemeClr val="accent1"/>
                </a:solidFill>
              </a:defRPr>
            </a:lvl1pPr>
          </a:lstStyle>
          <a:p>
            <a:r>
              <a:rPr lang="sv-SE"/>
              <a:t>Rubrik på en eller två rader</a:t>
            </a:r>
          </a:p>
        </p:txBody>
      </p:sp>
      <p:sp>
        <p:nvSpPr>
          <p:cNvPr id="9" name="Underrubrik 2">
            <a:extLst>
              <a:ext uri="{FF2B5EF4-FFF2-40B4-BE49-F238E27FC236}">
                <a16:creationId xmlns:a16="http://schemas.microsoft.com/office/drawing/2014/main" id="{78CC841C-AA65-43FA-BB0E-1A120EBFED78}"/>
              </a:ext>
            </a:extLst>
          </p:cNvPr>
          <p:cNvSpPr>
            <a:spLocks noGrp="1"/>
          </p:cNvSpPr>
          <p:nvPr>
            <p:ph type="subTitle" idx="1" hasCustomPrompt="1"/>
          </p:nvPr>
        </p:nvSpPr>
        <p:spPr>
          <a:xfrm>
            <a:off x="1524001" y="3808060"/>
            <a:ext cx="8268879" cy="1459395"/>
          </a:xfrm>
          <a:prstGeom prst="rect">
            <a:avLst/>
          </a:prstGeom>
        </p:spPr>
        <p:txBody>
          <a:bodyPr>
            <a:normAutofit/>
          </a:bodyPr>
          <a:lstStyle>
            <a:lvl1pPr marL="0" indent="0" algn="l">
              <a:spcAft>
                <a:spcPts val="0"/>
              </a:spcAft>
              <a:buNone/>
              <a:defRPr sz="2729" spc="-121" baseline="0"/>
            </a:lvl1pPr>
            <a:lvl2pPr marL="277246" indent="0" algn="ctr">
              <a:buNone/>
              <a:defRPr sz="1213"/>
            </a:lvl2pPr>
            <a:lvl3pPr marL="554492" indent="0" algn="ctr">
              <a:buNone/>
              <a:defRPr sz="1092"/>
            </a:lvl3pPr>
            <a:lvl4pPr marL="831738" indent="0" algn="ctr">
              <a:buNone/>
              <a:defRPr sz="970"/>
            </a:lvl4pPr>
            <a:lvl5pPr marL="1108984" indent="0" algn="ctr">
              <a:buNone/>
              <a:defRPr sz="970"/>
            </a:lvl5pPr>
            <a:lvl6pPr marL="1386230" indent="0" algn="ctr">
              <a:buNone/>
              <a:defRPr sz="970"/>
            </a:lvl6pPr>
            <a:lvl7pPr marL="1663476" indent="0" algn="ctr">
              <a:buNone/>
              <a:defRPr sz="970"/>
            </a:lvl7pPr>
            <a:lvl8pPr marL="1940723" indent="0" algn="ctr">
              <a:buNone/>
              <a:defRPr sz="970"/>
            </a:lvl8pPr>
            <a:lvl9pPr marL="2217969" indent="0" algn="ctr">
              <a:buNone/>
              <a:defRPr sz="970"/>
            </a:lvl9pPr>
          </a:lstStyle>
          <a:p>
            <a:r>
              <a:rPr lang="sv-SE"/>
              <a:t>Underrubrik</a:t>
            </a:r>
          </a:p>
        </p:txBody>
      </p:sp>
    </p:spTree>
    <p:extLst>
      <p:ext uri="{BB962C8B-B14F-4D97-AF65-F5344CB8AC3E}">
        <p14:creationId xmlns:p14="http://schemas.microsoft.com/office/powerpoint/2010/main" val="2751412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16" name="Bildobjekt 115">
            <a:extLst>
              <a:ext uri="{FF2B5EF4-FFF2-40B4-BE49-F238E27FC236}">
                <a16:creationId xmlns:a16="http://schemas.microsoft.com/office/drawing/2014/main" id="{C737B2F4-9EA7-4502-85F3-D663E2EA07D1}"/>
              </a:ext>
            </a:extLst>
          </p:cNvPr>
          <p:cNvPicPr>
            <a:picLocks noChangeAspect="1"/>
          </p:cNvPicPr>
          <p:nvPr userDrawn="1"/>
        </p:nvPicPr>
        <p:blipFill rotWithShape="1">
          <a:blip r:embed="rId2"/>
          <a:srcRect l="-135106" t="64211"/>
          <a:stretch/>
        </p:blipFill>
        <p:spPr>
          <a:xfrm>
            <a:off x="0" y="0"/>
            <a:ext cx="3783920" cy="593788"/>
          </a:xfrm>
          <a:prstGeom prst="rect">
            <a:avLst/>
          </a:prstGeom>
        </p:spPr>
      </p:pic>
      <p:sp>
        <p:nvSpPr>
          <p:cNvPr id="17" name="object 38">
            <a:extLst>
              <a:ext uri="{FF2B5EF4-FFF2-40B4-BE49-F238E27FC236}">
                <a16:creationId xmlns:a16="http://schemas.microsoft.com/office/drawing/2014/main" id="{ED408A77-E9D9-4ECD-9EAC-8F17AA6FF688}"/>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113" name="Platshållare för sidfot 5">
            <a:extLst>
              <a:ext uri="{FF2B5EF4-FFF2-40B4-BE49-F238E27FC236}">
                <a16:creationId xmlns:a16="http://schemas.microsoft.com/office/drawing/2014/main" id="{BB34CA2A-42E7-429D-A977-94E73516AD85}"/>
              </a:ext>
            </a:extLst>
          </p:cNvPr>
          <p:cNvSpPr>
            <a:spLocks noGrp="1"/>
          </p:cNvSpPr>
          <p:nvPr>
            <p:ph type="ftr" sz="quarter" idx="11"/>
          </p:nvPr>
        </p:nvSpPr>
        <p:spPr>
          <a:xfrm>
            <a:off x="1415380" y="290234"/>
            <a:ext cx="4672040" cy="113518"/>
          </a:xfrm>
        </p:spPr>
        <p:txBody>
          <a:bodyPr/>
          <a:lstStyle/>
          <a:p>
            <a:endParaRPr lang="sv-SE"/>
          </a:p>
        </p:txBody>
      </p:sp>
      <p:sp>
        <p:nvSpPr>
          <p:cNvPr id="112" name="Platshållare för datum 4">
            <a:extLst>
              <a:ext uri="{FF2B5EF4-FFF2-40B4-BE49-F238E27FC236}">
                <a16:creationId xmlns:a16="http://schemas.microsoft.com/office/drawing/2014/main" id="{D2CC2258-1CAC-42DF-AA86-10F59DEC79B5}"/>
              </a:ext>
            </a:extLst>
          </p:cNvPr>
          <p:cNvSpPr>
            <a:spLocks noGrp="1"/>
          </p:cNvSpPr>
          <p:nvPr>
            <p:ph type="dt" sz="half" idx="10"/>
          </p:nvPr>
        </p:nvSpPr>
        <p:spPr>
          <a:xfrm>
            <a:off x="829919" y="290234"/>
            <a:ext cx="480303" cy="113518"/>
          </a:xfrm>
        </p:spPr>
        <p:txBody>
          <a:bodyPr/>
          <a:lstStyle/>
          <a:p>
            <a:fld id="{9D00964E-CD7C-4BCA-A53D-05A9094492BF}" type="datetime1">
              <a:rPr lang="sv-SE" smtClean="0"/>
              <a:t>2026-01-28</a:t>
            </a:fld>
            <a:endParaRPr lang="sv-SE"/>
          </a:p>
        </p:txBody>
      </p:sp>
      <p:sp>
        <p:nvSpPr>
          <p:cNvPr id="114" name="Platshållare för bildnummer 6">
            <a:extLst>
              <a:ext uri="{FF2B5EF4-FFF2-40B4-BE49-F238E27FC236}">
                <a16:creationId xmlns:a16="http://schemas.microsoft.com/office/drawing/2014/main" id="{0CFDA38F-887E-4A37-9D96-25B2B6B67F63}"/>
              </a:ext>
            </a:extLst>
          </p:cNvPr>
          <p:cNvSpPr>
            <a:spLocks noGrp="1"/>
          </p:cNvSpPr>
          <p:nvPr>
            <p:ph type="sldNum" sz="quarter" idx="12"/>
          </p:nvPr>
        </p:nvSpPr>
        <p:spPr>
          <a:xfrm>
            <a:off x="506442" y="290234"/>
            <a:ext cx="218320" cy="113518"/>
          </a:xfrm>
        </p:spPr>
        <p:txBody>
          <a:bodyPr/>
          <a:lstStyle/>
          <a:p>
            <a:fld id="{38480145-259A-47DA-A30D-C906B9DB5C99}" type="slidenum">
              <a:rPr lang="sv-SE" smtClean="0"/>
              <a:t>‹#›</a:t>
            </a:fld>
            <a:endParaRPr lang="sv-SE"/>
          </a:p>
        </p:txBody>
      </p:sp>
      <p:sp>
        <p:nvSpPr>
          <p:cNvPr id="12" name="Rektangel 11">
            <a:extLst>
              <a:ext uri="{FF2B5EF4-FFF2-40B4-BE49-F238E27FC236}">
                <a16:creationId xmlns:a16="http://schemas.microsoft.com/office/drawing/2014/main" id="{5E9C919A-0768-457E-8FE4-A8E97EA955FB}"/>
              </a:ext>
            </a:extLst>
          </p:cNvPr>
          <p:cNvSpPr/>
          <p:nvPr userDrawn="1"/>
        </p:nvSpPr>
        <p:spPr>
          <a:xfrm>
            <a:off x="6309438" y="425693"/>
            <a:ext cx="5462358" cy="6007735"/>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13" name="Platshållare för innehåll 2">
            <a:extLst>
              <a:ext uri="{FF2B5EF4-FFF2-40B4-BE49-F238E27FC236}">
                <a16:creationId xmlns:a16="http://schemas.microsoft.com/office/drawing/2014/main" id="{A9A918AC-8D77-44A2-A4FE-5285D4086A12}"/>
              </a:ext>
            </a:extLst>
          </p:cNvPr>
          <p:cNvSpPr>
            <a:spLocks noGrp="1"/>
          </p:cNvSpPr>
          <p:nvPr>
            <p:ph idx="1" hasCustomPrompt="1"/>
          </p:nvPr>
        </p:nvSpPr>
        <p:spPr>
          <a:xfrm>
            <a:off x="6309438" y="425693"/>
            <a:ext cx="5462358" cy="6007735"/>
          </a:xfrm>
          <a:prstGeom prst="rect">
            <a:avLst/>
          </a:prstGeo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sp>
        <p:nvSpPr>
          <p:cNvPr id="14" name="Platshållare för text 2">
            <a:extLst>
              <a:ext uri="{FF2B5EF4-FFF2-40B4-BE49-F238E27FC236}">
                <a16:creationId xmlns:a16="http://schemas.microsoft.com/office/drawing/2014/main" id="{F2DA647D-DDF5-4570-9F2E-0535FAD82AEC}"/>
              </a:ext>
            </a:extLst>
          </p:cNvPr>
          <p:cNvSpPr>
            <a:spLocks noGrp="1"/>
          </p:cNvSpPr>
          <p:nvPr>
            <p:ph type="body" sz="quarter" idx="13"/>
          </p:nvPr>
        </p:nvSpPr>
        <p:spPr>
          <a:xfrm>
            <a:off x="754274" y="2066703"/>
            <a:ext cx="4747685" cy="3274565"/>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17" name="Rubrik 7">
            <a:extLst>
              <a:ext uri="{FF2B5EF4-FFF2-40B4-BE49-F238E27FC236}">
                <a16:creationId xmlns:a16="http://schemas.microsoft.com/office/drawing/2014/main" id="{A8C94F33-3648-4C31-AEF3-2EBA538581A4}"/>
              </a:ext>
            </a:extLst>
          </p:cNvPr>
          <p:cNvSpPr>
            <a:spLocks noGrp="1"/>
          </p:cNvSpPr>
          <p:nvPr>
            <p:ph type="title"/>
          </p:nvPr>
        </p:nvSpPr>
        <p:spPr>
          <a:xfrm>
            <a:off x="754274" y="744083"/>
            <a:ext cx="4747685" cy="1239266"/>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4131191512"/>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pic>
        <p:nvPicPr>
          <p:cNvPr id="14" name="Bildobjekt 13">
            <a:extLst>
              <a:ext uri="{FF2B5EF4-FFF2-40B4-BE49-F238E27FC236}">
                <a16:creationId xmlns:a16="http://schemas.microsoft.com/office/drawing/2014/main" id="{7E25708F-A6F2-4D28-886A-05F63F7F1F58}"/>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53" r="88989" b="40999"/>
          <a:stretch/>
        </p:blipFill>
        <p:spPr>
          <a:xfrm>
            <a:off x="11527277" y="0"/>
            <a:ext cx="664723" cy="1452618"/>
          </a:xfrm>
          <a:prstGeom prst="rect">
            <a:avLst/>
          </a:prstGeom>
        </p:spPr>
      </p:pic>
      <p:sp>
        <p:nvSpPr>
          <p:cNvPr id="5" name="Platshållare för datum 4">
            <a:extLst>
              <a:ext uri="{FF2B5EF4-FFF2-40B4-BE49-F238E27FC236}">
                <a16:creationId xmlns:a16="http://schemas.microsoft.com/office/drawing/2014/main" id="{68B261CB-FEFC-4868-A181-B9DE8D0EA876}"/>
              </a:ext>
            </a:extLst>
          </p:cNvPr>
          <p:cNvSpPr>
            <a:spLocks noGrp="1"/>
          </p:cNvSpPr>
          <p:nvPr>
            <p:ph type="dt" sz="half" idx="10"/>
          </p:nvPr>
        </p:nvSpPr>
        <p:spPr/>
        <p:txBody>
          <a:bodyPr/>
          <a:lstStyle/>
          <a:p>
            <a:fld id="{82AB491C-47DC-4E17-80D1-CDD4BAF30723}" type="datetime1">
              <a:rPr lang="sv-SE" smtClean="0"/>
              <a:t>2026-01-28</a:t>
            </a:fld>
            <a:endParaRPr lang="sv-SE"/>
          </a:p>
        </p:txBody>
      </p:sp>
      <p:sp>
        <p:nvSpPr>
          <p:cNvPr id="6" name="Platshållare för sidfot 5">
            <a:extLst>
              <a:ext uri="{FF2B5EF4-FFF2-40B4-BE49-F238E27FC236}">
                <a16:creationId xmlns:a16="http://schemas.microsoft.com/office/drawing/2014/main" id="{A8A76C47-4FA5-4279-B7ED-1F6CD04EF773}"/>
              </a:ext>
            </a:extLst>
          </p:cNvPr>
          <p:cNvSpPr>
            <a:spLocks noGrp="1"/>
          </p:cNvSpPr>
          <p:nvPr>
            <p:ph type="ftr" sz="quarter" idx="11"/>
          </p:nvPr>
        </p:nvSpPr>
        <p:spPr/>
        <p:txBody>
          <a:bodyPr/>
          <a:lstStyle/>
          <a:p>
            <a:endParaRPr lang="sv-SE"/>
          </a:p>
        </p:txBody>
      </p:sp>
      <p:sp>
        <p:nvSpPr>
          <p:cNvPr id="7" name="Platshållare för bildnummer 6">
            <a:extLst>
              <a:ext uri="{FF2B5EF4-FFF2-40B4-BE49-F238E27FC236}">
                <a16:creationId xmlns:a16="http://schemas.microsoft.com/office/drawing/2014/main" id="{0EC73F62-C798-47FE-A71E-BE7E86BC30E0}"/>
              </a:ext>
            </a:extLst>
          </p:cNvPr>
          <p:cNvSpPr>
            <a:spLocks noGrp="1"/>
          </p:cNvSpPr>
          <p:nvPr>
            <p:ph type="sldNum" sz="quarter" idx="12"/>
          </p:nvPr>
        </p:nvSpPr>
        <p:spPr/>
        <p:txBody>
          <a:bodyPr/>
          <a:lstStyle/>
          <a:p>
            <a:fld id="{38480145-259A-47DA-A30D-C906B9DB5C99}" type="slidenum">
              <a:rPr lang="sv-SE" smtClean="0"/>
              <a:t>‹#›</a:t>
            </a:fld>
            <a:endParaRPr lang="sv-SE"/>
          </a:p>
        </p:txBody>
      </p:sp>
      <p:sp>
        <p:nvSpPr>
          <p:cNvPr id="13" name="Rubrik 12">
            <a:extLst>
              <a:ext uri="{FF2B5EF4-FFF2-40B4-BE49-F238E27FC236}">
                <a16:creationId xmlns:a16="http://schemas.microsoft.com/office/drawing/2014/main" id="{F6711148-5B47-460E-BB58-D02960E37817}"/>
              </a:ext>
            </a:extLst>
          </p:cNvPr>
          <p:cNvSpPr>
            <a:spLocks noGrp="1"/>
          </p:cNvSpPr>
          <p:nvPr>
            <p:ph type="title"/>
          </p:nvPr>
        </p:nvSpPr>
        <p:spPr>
          <a:xfrm>
            <a:off x="754274" y="532186"/>
            <a:ext cx="10683452" cy="632634"/>
          </a:xfrm>
        </p:spPr>
        <p:txBody>
          <a:bodyPr/>
          <a:lstStyle>
            <a:lvl1pPr>
              <a:defRPr>
                <a:solidFill>
                  <a:schemeClr val="accent1"/>
                </a:solidFill>
              </a:defRPr>
            </a:lvl1pPr>
          </a:lstStyle>
          <a:p>
            <a:r>
              <a:rPr lang="sv-SE"/>
              <a:t>Klicka här för att ändra mall för rubrikformat</a:t>
            </a:r>
          </a:p>
        </p:txBody>
      </p:sp>
      <p:sp>
        <p:nvSpPr>
          <p:cNvPr id="15" name="Rektangel 14">
            <a:extLst>
              <a:ext uri="{FF2B5EF4-FFF2-40B4-BE49-F238E27FC236}">
                <a16:creationId xmlns:a16="http://schemas.microsoft.com/office/drawing/2014/main" id="{EB7B88AC-ED67-40FC-B207-9A82E4376643}"/>
              </a:ext>
            </a:extLst>
          </p:cNvPr>
          <p:cNvSpPr/>
          <p:nvPr userDrawn="1"/>
        </p:nvSpPr>
        <p:spPr>
          <a:xfrm>
            <a:off x="755386" y="1510666"/>
            <a:ext cx="10684563" cy="4804878"/>
          </a:xfrm>
          <a:prstGeom prst="rect">
            <a:avLst/>
          </a:prstGeom>
          <a:solidFill>
            <a:srgbClr val="DFECF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3" name="Platshållare för innehåll 2">
            <a:extLst>
              <a:ext uri="{FF2B5EF4-FFF2-40B4-BE49-F238E27FC236}">
                <a16:creationId xmlns:a16="http://schemas.microsoft.com/office/drawing/2014/main" id="{FD1A21D7-B31B-493C-B65C-16FC60C929B3}"/>
              </a:ext>
            </a:extLst>
          </p:cNvPr>
          <p:cNvSpPr>
            <a:spLocks noGrp="1"/>
          </p:cNvSpPr>
          <p:nvPr>
            <p:ph idx="1" hasCustomPrompt="1"/>
          </p:nvPr>
        </p:nvSpPr>
        <p:spPr>
          <a:xfrm>
            <a:off x="755386" y="1510666"/>
            <a:ext cx="10684563" cy="4804878"/>
          </a:xfr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sp>
        <p:nvSpPr>
          <p:cNvPr id="11" name="Platshållare för text 6">
            <a:extLst>
              <a:ext uri="{FF2B5EF4-FFF2-40B4-BE49-F238E27FC236}">
                <a16:creationId xmlns:a16="http://schemas.microsoft.com/office/drawing/2014/main" id="{7C6CF22E-C600-40EB-BB5D-A71AE04A4CA3}"/>
              </a:ext>
            </a:extLst>
          </p:cNvPr>
          <p:cNvSpPr>
            <a:spLocks noGrp="1"/>
          </p:cNvSpPr>
          <p:nvPr>
            <p:ph type="body" sz="quarter" idx="14" hasCustomPrompt="1"/>
          </p:nvPr>
        </p:nvSpPr>
        <p:spPr>
          <a:xfrm>
            <a:off x="10697663" y="5330992"/>
            <a:ext cx="1205124" cy="1205040"/>
          </a:xfrm>
          <a:blipFill>
            <a:blip r:embed="rId3" cstate="print"/>
            <a:stretch>
              <a:fillRect/>
            </a:stretch>
          </a:blipFill>
        </p:spPr>
        <p:txBody>
          <a:bodyPr>
            <a:normAutofit/>
          </a:bodyPr>
          <a:lstStyle>
            <a:lvl1pPr>
              <a:buNone/>
              <a:defRPr sz="121"/>
            </a:lvl1pPr>
          </a:lstStyle>
          <a:p>
            <a:pPr lvl="0"/>
            <a:r>
              <a:rPr lang="sv-SE"/>
              <a:t> 4,42</a:t>
            </a:r>
          </a:p>
          <a:p>
            <a:pPr lvl="0"/>
            <a:endParaRPr lang="sv-SE"/>
          </a:p>
        </p:txBody>
      </p:sp>
    </p:spTree>
    <p:extLst>
      <p:ext uri="{BB962C8B-B14F-4D97-AF65-F5344CB8AC3E}">
        <p14:creationId xmlns:p14="http://schemas.microsoft.com/office/powerpoint/2010/main" val="1221315837"/>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Anpassad layout">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996070" y="1393903"/>
            <a:ext cx="8162692" cy="1022738"/>
          </a:xfrm>
        </p:spPr>
        <p:txBody>
          <a:bodyPr anchor="b">
            <a:normAutofit/>
          </a:bodyPr>
          <a:lstStyle>
            <a:lvl1pPr>
              <a:lnSpc>
                <a:spcPct val="80000"/>
              </a:lnSpc>
              <a:defRPr sz="3600"/>
            </a:lvl1pPr>
          </a:lstStyle>
          <a:p>
            <a:r>
              <a:rPr lang="sv-SE"/>
              <a:t>Klicka här för att lägga till rubrik</a:t>
            </a:r>
          </a:p>
        </p:txBody>
      </p:sp>
      <p:sp>
        <p:nvSpPr>
          <p:cNvPr id="5" name="Platshållare för innehåll 2"/>
          <p:cNvSpPr>
            <a:spLocks noGrp="1"/>
          </p:cNvSpPr>
          <p:nvPr>
            <p:ph idx="1" hasCustomPrompt="1"/>
          </p:nvPr>
        </p:nvSpPr>
        <p:spPr>
          <a:xfrm>
            <a:off x="1996070" y="2506663"/>
            <a:ext cx="8162692" cy="3972197"/>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8176BD1-A56A-405D-BBE7-4874BB21E688}" type="datetimeFigureOut">
              <a:rPr lang="sv-SE" smtClean="0"/>
              <a:pPr/>
              <a:t>2026-01-28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523023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cSld name="Rubrik och två spalter">
    <p:spTree>
      <p:nvGrpSpPr>
        <p:cNvPr id="1" name=""/>
        <p:cNvGrpSpPr/>
        <p:nvPr/>
      </p:nvGrpSpPr>
      <p:grpSpPr>
        <a:xfrm>
          <a:off x="0" y="0"/>
          <a:ext cx="0" cy="0"/>
          <a:chOff x="0" y="0"/>
          <a:chExt cx="0" cy="0"/>
        </a:xfrm>
      </p:grpSpPr>
      <p:sp>
        <p:nvSpPr>
          <p:cNvPr id="4" name="Rubrik 1"/>
          <p:cNvSpPr>
            <a:spLocks noGrp="1"/>
          </p:cNvSpPr>
          <p:nvPr>
            <p:ph type="title" hasCustomPrompt="1"/>
          </p:nvPr>
        </p:nvSpPr>
        <p:spPr>
          <a:xfrm>
            <a:off x="1638000" y="1393903"/>
            <a:ext cx="9288000" cy="1022738"/>
          </a:xfrm>
        </p:spPr>
        <p:txBody>
          <a:bodyPr anchor="b">
            <a:normAutofit/>
          </a:bodyPr>
          <a:lstStyle>
            <a:lvl1pPr algn="l">
              <a:lnSpc>
                <a:spcPct val="100000"/>
              </a:lnSpc>
              <a:defRPr sz="3600"/>
            </a:lvl1pPr>
          </a:lstStyle>
          <a:p>
            <a:r>
              <a:rPr lang="sv-SE"/>
              <a:t>Klicka här för att lägga till rubrik</a:t>
            </a:r>
          </a:p>
        </p:txBody>
      </p:sp>
      <p:sp>
        <p:nvSpPr>
          <p:cNvPr id="6" name="Platshållare för innehåll 2"/>
          <p:cNvSpPr>
            <a:spLocks noGrp="1"/>
          </p:cNvSpPr>
          <p:nvPr>
            <p:ph idx="1" hasCustomPrompt="1"/>
          </p:nvPr>
        </p:nvSpPr>
        <p:spPr>
          <a:xfrm>
            <a:off x="1638001" y="2520001"/>
            <a:ext cx="4516243" cy="3975217"/>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innehåll 2"/>
          <p:cNvSpPr>
            <a:spLocks noGrp="1"/>
          </p:cNvSpPr>
          <p:nvPr>
            <p:ph idx="10" hasCustomPrompt="1"/>
          </p:nvPr>
        </p:nvSpPr>
        <p:spPr>
          <a:xfrm>
            <a:off x="6404653" y="2520001"/>
            <a:ext cx="4516243" cy="3975217"/>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10" name="Platshållare för datum 9"/>
          <p:cNvSpPr>
            <a:spLocks noGrp="1"/>
          </p:cNvSpPr>
          <p:nvPr>
            <p:ph type="dt" sz="half" idx="11"/>
          </p:nvPr>
        </p:nvSpPr>
        <p:spPr/>
        <p:txBody>
          <a:bodyPr/>
          <a:lstStyle/>
          <a:p>
            <a:fld id="{C739DF52-0477-4164-99CF-0384B3919D38}" type="datetime1">
              <a:rPr lang="sv-SE" smtClean="0"/>
              <a:t>2026-01-28</a:t>
            </a:fld>
            <a:endParaRPr lang="sv-SE"/>
          </a:p>
        </p:txBody>
      </p:sp>
      <p:sp>
        <p:nvSpPr>
          <p:cNvPr id="11" name="Platshållare för sidfot 10"/>
          <p:cNvSpPr>
            <a:spLocks noGrp="1"/>
          </p:cNvSpPr>
          <p:nvPr>
            <p:ph type="ftr" sz="quarter" idx="12"/>
          </p:nvPr>
        </p:nvSpPr>
        <p:spPr/>
        <p:txBody>
          <a:bodyPr/>
          <a:lstStyle/>
          <a:p>
            <a:endParaRPr lang="sv-SE"/>
          </a:p>
        </p:txBody>
      </p:sp>
      <p:sp>
        <p:nvSpPr>
          <p:cNvPr id="12" name="Platshållare för bildnummer 11"/>
          <p:cNvSpPr>
            <a:spLocks noGrp="1"/>
          </p:cNvSpPr>
          <p:nvPr>
            <p:ph type="sldNum" sz="quarter" idx="13"/>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3177754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cSld name="1_Rubrik och innehåll">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1638000" y="1393903"/>
            <a:ext cx="9288000" cy="1022738"/>
          </a:xfrm>
        </p:spPr>
        <p:txBody>
          <a:bodyPr anchor="b">
            <a:normAutofit/>
          </a:bodyPr>
          <a:lstStyle>
            <a:lvl1pPr>
              <a:lnSpc>
                <a:spcPct val="100000"/>
              </a:lnSpc>
              <a:defRPr sz="3600"/>
            </a:lvl1pPr>
          </a:lstStyle>
          <a:p>
            <a:r>
              <a:rPr lang="sv-SE"/>
              <a:t>Klicka här för att lägga till rubrik</a:t>
            </a:r>
          </a:p>
        </p:txBody>
      </p:sp>
      <p:sp>
        <p:nvSpPr>
          <p:cNvPr id="5" name="Platshållare för innehåll 2"/>
          <p:cNvSpPr>
            <a:spLocks noGrp="1"/>
          </p:cNvSpPr>
          <p:nvPr>
            <p:ph idx="1" hasCustomPrompt="1"/>
          </p:nvPr>
        </p:nvSpPr>
        <p:spPr>
          <a:xfrm>
            <a:off x="1638000" y="2520000"/>
            <a:ext cx="9288000" cy="3960000"/>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08176BD1-A56A-405D-BBE7-4874BB21E688}" type="datetimeFigureOut">
              <a:rPr lang="sv-SE" smtClean="0"/>
              <a:pPr/>
              <a:t>2026-01-28</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11848072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_Anpassad layout">
    <p:spTree>
      <p:nvGrpSpPr>
        <p:cNvPr id="1" name=""/>
        <p:cNvGrpSpPr/>
        <p:nvPr/>
      </p:nvGrpSpPr>
      <p:grpSpPr>
        <a:xfrm>
          <a:off x="0" y="0"/>
          <a:ext cx="0" cy="0"/>
          <a:chOff x="0" y="0"/>
          <a:chExt cx="0" cy="0"/>
        </a:xfrm>
      </p:grpSpPr>
      <p:sp>
        <p:nvSpPr>
          <p:cNvPr id="4" name="Rubrik 1"/>
          <p:cNvSpPr>
            <a:spLocks noGrp="1"/>
          </p:cNvSpPr>
          <p:nvPr>
            <p:ph type="title" hasCustomPrompt="1"/>
          </p:nvPr>
        </p:nvSpPr>
        <p:spPr>
          <a:xfrm>
            <a:off x="1773045" y="1393903"/>
            <a:ext cx="9266663" cy="1022738"/>
          </a:xfrm>
        </p:spPr>
        <p:txBody>
          <a:bodyPr anchor="b">
            <a:normAutofit/>
          </a:bodyPr>
          <a:lstStyle>
            <a:lvl1pPr algn="ctr">
              <a:lnSpc>
                <a:spcPct val="80000"/>
              </a:lnSpc>
              <a:defRPr sz="3600"/>
            </a:lvl1pPr>
          </a:lstStyle>
          <a:p>
            <a:r>
              <a:rPr lang="sv-SE"/>
              <a:t>Klicka här för att lägga till rubrik</a:t>
            </a:r>
          </a:p>
        </p:txBody>
      </p:sp>
      <p:sp>
        <p:nvSpPr>
          <p:cNvPr id="6" name="Platshållare för innehåll 2"/>
          <p:cNvSpPr>
            <a:spLocks noGrp="1"/>
          </p:cNvSpPr>
          <p:nvPr>
            <p:ph idx="1" hasCustomPrompt="1"/>
          </p:nvPr>
        </p:nvSpPr>
        <p:spPr>
          <a:xfrm>
            <a:off x="1773045" y="2506662"/>
            <a:ext cx="4516243" cy="4351338"/>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7" name="Platshållare för innehåll 2"/>
          <p:cNvSpPr>
            <a:spLocks noGrp="1"/>
          </p:cNvSpPr>
          <p:nvPr>
            <p:ph idx="10" hasCustomPrompt="1"/>
          </p:nvPr>
        </p:nvSpPr>
        <p:spPr>
          <a:xfrm>
            <a:off x="6523465" y="2506662"/>
            <a:ext cx="4516243" cy="4351338"/>
          </a:xfrm>
        </p:spPr>
        <p:txBody>
          <a:bodyPr anchor="t" anchorCtr="0">
            <a:noAutofit/>
          </a:bodyPr>
          <a:lstStyle>
            <a:lvl1pPr>
              <a:defRPr sz="2000"/>
            </a:lvl1pPr>
            <a:lvl2pPr>
              <a:defRPr sz="2000"/>
            </a:lvl2pPr>
            <a:lvl3pPr>
              <a:defRPr sz="1800"/>
            </a:lvl3pPr>
            <a:lvl4pPr>
              <a:defRPr sz="1600"/>
            </a:lvl4pPr>
            <a:lvl5pPr>
              <a:defRPr sz="1600"/>
            </a:lvl5pPr>
          </a:lstStyle>
          <a:p>
            <a:pPr lvl="0"/>
            <a:r>
              <a:rPr lang="sv-SE"/>
              <a:t>Klicka här för att lägga till innehåll</a:t>
            </a:r>
          </a:p>
          <a:p>
            <a:pPr lvl="1"/>
            <a:r>
              <a:rPr lang="sv-SE"/>
              <a:t>Nivå två</a:t>
            </a:r>
          </a:p>
          <a:p>
            <a:pPr lvl="2"/>
            <a:r>
              <a:rPr lang="sv-SE"/>
              <a:t>Nivå tre</a:t>
            </a:r>
          </a:p>
          <a:p>
            <a:pPr lvl="3"/>
            <a:r>
              <a:rPr lang="sv-SE"/>
              <a:t>Nivå fyra</a:t>
            </a:r>
          </a:p>
          <a:p>
            <a:pPr lvl="4"/>
            <a:r>
              <a:rPr lang="sv-SE"/>
              <a:t>Nivå fem</a:t>
            </a:r>
          </a:p>
        </p:txBody>
      </p:sp>
      <p:sp>
        <p:nvSpPr>
          <p:cNvPr id="10" name="Platshållare för datum 9"/>
          <p:cNvSpPr>
            <a:spLocks noGrp="1"/>
          </p:cNvSpPr>
          <p:nvPr>
            <p:ph type="dt" sz="half" idx="11"/>
          </p:nvPr>
        </p:nvSpPr>
        <p:spPr/>
        <p:txBody>
          <a:bodyPr/>
          <a:lstStyle/>
          <a:p>
            <a:fld id="{08176BD1-A56A-405D-BBE7-4874BB21E688}" type="datetimeFigureOut">
              <a:rPr lang="sv-SE" smtClean="0"/>
              <a:pPr/>
              <a:t>2026-01-28</a:t>
            </a:fld>
            <a:endParaRPr lang="sv-SE"/>
          </a:p>
        </p:txBody>
      </p:sp>
      <p:sp>
        <p:nvSpPr>
          <p:cNvPr id="11" name="Platshållare för sidfot 10"/>
          <p:cNvSpPr>
            <a:spLocks noGrp="1"/>
          </p:cNvSpPr>
          <p:nvPr>
            <p:ph type="ftr" sz="quarter" idx="12"/>
          </p:nvPr>
        </p:nvSpPr>
        <p:spPr/>
        <p:txBody>
          <a:bodyPr/>
          <a:lstStyle/>
          <a:p>
            <a:endParaRPr lang="sv-SE"/>
          </a:p>
        </p:txBody>
      </p:sp>
      <p:sp>
        <p:nvSpPr>
          <p:cNvPr id="12" name="Platshållare för bildnummer 11"/>
          <p:cNvSpPr>
            <a:spLocks noGrp="1"/>
          </p:cNvSpPr>
          <p:nvPr>
            <p:ph type="sldNum" sz="quarter" idx="13"/>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24690251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1_Rubrikbild">
    <p:spTree>
      <p:nvGrpSpPr>
        <p:cNvPr id="1" name=""/>
        <p:cNvGrpSpPr/>
        <p:nvPr/>
      </p:nvGrpSpPr>
      <p:grpSpPr>
        <a:xfrm>
          <a:off x="0" y="0"/>
          <a:ext cx="0" cy="0"/>
          <a:chOff x="0" y="0"/>
          <a:chExt cx="0" cy="0"/>
        </a:xfrm>
      </p:grpSpPr>
      <p:sp>
        <p:nvSpPr>
          <p:cNvPr id="2" name="Rubrik 1"/>
          <p:cNvSpPr>
            <a:spLocks noGrp="1"/>
          </p:cNvSpPr>
          <p:nvPr>
            <p:ph type="ctrTitle" hasCustomPrompt="1"/>
          </p:nvPr>
        </p:nvSpPr>
        <p:spPr>
          <a:xfrm>
            <a:off x="1524001" y="1210922"/>
            <a:ext cx="9144000" cy="4190334"/>
          </a:xfrm>
        </p:spPr>
        <p:txBody>
          <a:bodyPr anchor="ctr">
            <a:normAutofit/>
          </a:bodyPr>
          <a:lstStyle>
            <a:lvl1pPr algn="ctr">
              <a:lnSpc>
                <a:spcPct val="80000"/>
              </a:lnSpc>
              <a:defRPr sz="3600" b="0">
                <a:solidFill>
                  <a:schemeClr val="tx1"/>
                </a:solidFill>
              </a:defRPr>
            </a:lvl1pPr>
          </a:lstStyle>
          <a:p>
            <a:r>
              <a:rPr lang="sv-SE"/>
              <a:t>Klicka här för att lägga till rubrik</a:t>
            </a:r>
          </a:p>
        </p:txBody>
      </p:sp>
      <p:sp>
        <p:nvSpPr>
          <p:cNvPr id="6" name="Platshållare för datum 5"/>
          <p:cNvSpPr>
            <a:spLocks noGrp="1"/>
          </p:cNvSpPr>
          <p:nvPr>
            <p:ph type="dt" sz="half" idx="10"/>
          </p:nvPr>
        </p:nvSpPr>
        <p:spPr/>
        <p:txBody>
          <a:bodyPr/>
          <a:lstStyle/>
          <a:p>
            <a:fld id="{08176BD1-A56A-405D-BBE7-4874BB21E688}" type="datetimeFigureOut">
              <a:rPr lang="sv-SE" smtClean="0"/>
              <a:pPr/>
              <a:t>2026-01-28</a:t>
            </a:fld>
            <a:endParaRPr lang="sv-SE"/>
          </a:p>
        </p:txBody>
      </p:sp>
      <p:sp>
        <p:nvSpPr>
          <p:cNvPr id="7" name="Platshållare för sidfot 6"/>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E488AD97-2061-449E-AA65-AEC810C32205}" type="slidenum">
              <a:rPr lang="sv-SE" smtClean="0"/>
              <a:t>‹#›</a:t>
            </a:fld>
            <a:endParaRPr lang="sv-SE"/>
          </a:p>
        </p:txBody>
      </p:sp>
    </p:spTree>
    <p:extLst>
      <p:ext uri="{BB962C8B-B14F-4D97-AF65-F5344CB8AC3E}">
        <p14:creationId xmlns:p14="http://schemas.microsoft.com/office/powerpoint/2010/main" val="47883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754274"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6199011"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1553" y="3798662"/>
            <a:ext cx="764119" cy="3059338"/>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2026-01-28</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807583015"/>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10" name="Platshållare för datum 3">
            <a:extLst>
              <a:ext uri="{FF2B5EF4-FFF2-40B4-BE49-F238E27FC236}">
                <a16:creationId xmlns:a16="http://schemas.microsoft.com/office/drawing/2014/main" id="{6EBC20DB-E92A-4595-958F-8F6E1877F275}"/>
              </a:ext>
            </a:extLst>
          </p:cNvPr>
          <p:cNvSpPr>
            <a:spLocks noGrp="1"/>
          </p:cNvSpPr>
          <p:nvPr>
            <p:ph type="dt" sz="half" idx="10"/>
          </p:nvPr>
        </p:nvSpPr>
        <p:spPr>
          <a:xfrm>
            <a:off x="829919" y="290234"/>
            <a:ext cx="480303" cy="113518"/>
          </a:xfrm>
        </p:spPr>
        <p:txBody>
          <a:bodyPr/>
          <a:lstStyle/>
          <a:p>
            <a:fld id="{27129ABF-34AF-4771-8C65-17474087DDAF}" type="datetime1">
              <a:rPr lang="sv-SE" smtClean="0"/>
              <a:t>2026-01-28</a:t>
            </a:fld>
            <a:endParaRPr lang="sv-SE"/>
          </a:p>
        </p:txBody>
      </p:sp>
      <p:sp>
        <p:nvSpPr>
          <p:cNvPr id="12" name="Platshållare för sidfot 4">
            <a:extLst>
              <a:ext uri="{FF2B5EF4-FFF2-40B4-BE49-F238E27FC236}">
                <a16:creationId xmlns:a16="http://schemas.microsoft.com/office/drawing/2014/main" id="{5382FAD0-A98D-43B4-B432-3582AE5A57A5}"/>
              </a:ext>
            </a:extLst>
          </p:cNvPr>
          <p:cNvSpPr>
            <a:spLocks noGrp="1"/>
          </p:cNvSpPr>
          <p:nvPr>
            <p:ph type="ftr" sz="quarter" idx="11"/>
          </p:nvPr>
        </p:nvSpPr>
        <p:spPr>
          <a:xfrm>
            <a:off x="1415380" y="290234"/>
            <a:ext cx="4672040" cy="113518"/>
          </a:xfrm>
        </p:spPr>
        <p:txBody>
          <a:bodyPr/>
          <a:lstStyle/>
          <a:p>
            <a:endParaRPr lang="sv-SE"/>
          </a:p>
        </p:txBody>
      </p:sp>
      <p:sp>
        <p:nvSpPr>
          <p:cNvPr id="13" name="Platshållare för bildnummer 5">
            <a:extLst>
              <a:ext uri="{FF2B5EF4-FFF2-40B4-BE49-F238E27FC236}">
                <a16:creationId xmlns:a16="http://schemas.microsoft.com/office/drawing/2014/main" id="{50F28032-0600-4C8E-B007-13E1C8110B26}"/>
              </a:ext>
            </a:extLst>
          </p:cNvPr>
          <p:cNvSpPr>
            <a:spLocks noGrp="1"/>
          </p:cNvSpPr>
          <p:nvPr>
            <p:ph type="sldNum" sz="quarter" idx="12"/>
          </p:nvPr>
        </p:nvSpPr>
        <p:spPr>
          <a:xfrm>
            <a:off x="506442" y="290234"/>
            <a:ext cx="218320" cy="113518"/>
          </a:xfrm>
        </p:spPr>
        <p:txBody>
          <a:bodyPr/>
          <a:lstStyle/>
          <a:p>
            <a:fld id="{38480145-259A-47DA-A30D-C906B9DB5C99}" type="slidenum">
              <a:rPr lang="sv-SE" smtClean="0"/>
              <a:t>‹#›</a:t>
            </a:fld>
            <a:endParaRPr lang="sv-SE"/>
          </a:p>
        </p:txBody>
      </p:sp>
      <p:pic>
        <p:nvPicPr>
          <p:cNvPr id="14" name="Bildobjekt 13">
            <a:extLst>
              <a:ext uri="{FF2B5EF4-FFF2-40B4-BE49-F238E27FC236}">
                <a16:creationId xmlns:a16="http://schemas.microsoft.com/office/drawing/2014/main" id="{55FC54DA-D224-4D4F-9D60-B924CADB66FA}"/>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7" b="40999"/>
          <a:stretch/>
        </p:blipFill>
        <p:spPr>
          <a:xfrm>
            <a:off x="11527277" y="0"/>
            <a:ext cx="664723" cy="1950352"/>
          </a:xfrm>
          <a:prstGeom prst="rect">
            <a:avLst/>
          </a:prstGeom>
        </p:spPr>
      </p:pic>
      <p:sp>
        <p:nvSpPr>
          <p:cNvPr id="15" name="Platshållare för text 10">
            <a:extLst>
              <a:ext uri="{FF2B5EF4-FFF2-40B4-BE49-F238E27FC236}">
                <a16:creationId xmlns:a16="http://schemas.microsoft.com/office/drawing/2014/main" id="{36B6AA50-8739-41DE-A23A-5E3ECC548288}"/>
              </a:ext>
            </a:extLst>
          </p:cNvPr>
          <p:cNvSpPr>
            <a:spLocks noGrp="1"/>
          </p:cNvSpPr>
          <p:nvPr>
            <p:ph type="body" sz="quarter" idx="13"/>
          </p:nvPr>
        </p:nvSpPr>
        <p:spPr>
          <a:xfrm>
            <a:off x="755386" y="2061563"/>
            <a:ext cx="10684366" cy="3628218"/>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EF4246BC-36B1-4971-8889-F163FD2A05A7}"/>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6313275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vå delar">
    <p:bg>
      <p:bgPr>
        <a:solidFill>
          <a:schemeClr val="bg1"/>
        </a:solidFill>
        <a:effectLst/>
      </p:bgPr>
    </p:bg>
    <p:spTree>
      <p:nvGrpSpPr>
        <p:cNvPr id="1" name=""/>
        <p:cNvGrpSpPr/>
        <p:nvPr/>
      </p:nvGrpSpPr>
      <p:grpSpPr>
        <a:xfrm>
          <a:off x="0" y="0"/>
          <a:ext cx="0" cy="0"/>
          <a:chOff x="0" y="0"/>
          <a:chExt cx="0" cy="0"/>
        </a:xfrm>
      </p:grpSpPr>
      <p:sp>
        <p:nvSpPr>
          <p:cNvPr id="11" name="Platshållare för innehåll 2">
            <a:extLst>
              <a:ext uri="{FF2B5EF4-FFF2-40B4-BE49-F238E27FC236}">
                <a16:creationId xmlns:a16="http://schemas.microsoft.com/office/drawing/2014/main" id="{93B712EA-797A-4EA2-BEB0-D486B28AB1CC}"/>
              </a:ext>
            </a:extLst>
          </p:cNvPr>
          <p:cNvSpPr>
            <a:spLocks noGrp="1"/>
          </p:cNvSpPr>
          <p:nvPr>
            <p:ph sz="half" idx="1"/>
          </p:nvPr>
        </p:nvSpPr>
        <p:spPr>
          <a:xfrm>
            <a:off x="754274"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2" name="Platshållare för innehåll 3">
            <a:extLst>
              <a:ext uri="{FF2B5EF4-FFF2-40B4-BE49-F238E27FC236}">
                <a16:creationId xmlns:a16="http://schemas.microsoft.com/office/drawing/2014/main" id="{70C7B567-D67A-42BC-B7FD-E667F05832E1}"/>
              </a:ext>
            </a:extLst>
          </p:cNvPr>
          <p:cNvSpPr>
            <a:spLocks noGrp="1"/>
          </p:cNvSpPr>
          <p:nvPr>
            <p:ph sz="half" idx="2"/>
          </p:nvPr>
        </p:nvSpPr>
        <p:spPr>
          <a:xfrm>
            <a:off x="6199011" y="2065871"/>
            <a:ext cx="5238714" cy="3623852"/>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13" name="Bildobjekt 12">
            <a:extLst>
              <a:ext uri="{FF2B5EF4-FFF2-40B4-BE49-F238E27FC236}">
                <a16:creationId xmlns:a16="http://schemas.microsoft.com/office/drawing/2014/main" id="{EB806AAA-D73D-4CEE-9B56-C22AE8A5376A}"/>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l="67674" t="51033" b="-60375"/>
          <a:stretch/>
        </p:blipFill>
        <p:spPr>
          <a:xfrm>
            <a:off x="-11553" y="3798662"/>
            <a:ext cx="764119" cy="3059338"/>
          </a:xfrm>
          <a:prstGeom prst="rect">
            <a:avLst/>
          </a:prstGeom>
        </p:spPr>
      </p:pic>
      <p:sp>
        <p:nvSpPr>
          <p:cNvPr id="4" name="Platshållare för datum 3">
            <a:extLst>
              <a:ext uri="{FF2B5EF4-FFF2-40B4-BE49-F238E27FC236}">
                <a16:creationId xmlns:a16="http://schemas.microsoft.com/office/drawing/2014/main" id="{A390AB69-5BC0-46B0-B233-B8ED7CBC0C3B}"/>
              </a:ext>
            </a:extLst>
          </p:cNvPr>
          <p:cNvSpPr>
            <a:spLocks noGrp="1"/>
          </p:cNvSpPr>
          <p:nvPr>
            <p:ph type="dt" sz="half" idx="10"/>
          </p:nvPr>
        </p:nvSpPr>
        <p:spPr/>
        <p:txBody>
          <a:bodyPr/>
          <a:lstStyle/>
          <a:p>
            <a:fld id="{DD91084E-ABA3-4AA4-9862-3A3A8F7AC594}" type="datetime1">
              <a:rPr lang="sv-SE" smtClean="0"/>
              <a:t>2026-01-28</a:t>
            </a:fld>
            <a:endParaRPr lang="en-US"/>
          </a:p>
        </p:txBody>
      </p:sp>
      <p:sp>
        <p:nvSpPr>
          <p:cNvPr id="5" name="Platshållare för sidfot 4">
            <a:extLst>
              <a:ext uri="{FF2B5EF4-FFF2-40B4-BE49-F238E27FC236}">
                <a16:creationId xmlns:a16="http://schemas.microsoft.com/office/drawing/2014/main" id="{1E6FFAF7-903A-4658-BEDF-CDBF6357E384}"/>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0432E55E-6E21-45F6-AFF0-C03FD2EA4084}"/>
              </a:ext>
            </a:extLst>
          </p:cNvPr>
          <p:cNvSpPr>
            <a:spLocks noGrp="1"/>
          </p:cNvSpPr>
          <p:nvPr>
            <p:ph type="sldNum" sz="quarter" idx="12"/>
          </p:nvPr>
        </p:nvSpPr>
        <p:spPr/>
        <p:txBody>
          <a:bodyPr/>
          <a:lstStyle/>
          <a:p>
            <a:fld id="{B6F15528-21DE-4FAA-801E-634DDDAF4B2B}" type="slidenum">
              <a:rPr lang="sv-SE" smtClean="0"/>
              <a:pPr/>
              <a:t>‹#›</a:t>
            </a:fld>
            <a:endParaRPr lang="sv-SE"/>
          </a:p>
        </p:txBody>
      </p:sp>
      <p:sp>
        <p:nvSpPr>
          <p:cNvPr id="2" name="Rubrik 1">
            <a:extLst>
              <a:ext uri="{FF2B5EF4-FFF2-40B4-BE49-F238E27FC236}">
                <a16:creationId xmlns:a16="http://schemas.microsoft.com/office/drawing/2014/main" id="{2391A92F-5622-40E4-B88A-05148A90088A}"/>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374968713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ext med bildtext">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88FBE5C1-E706-49C0-BC48-7432DD593723}"/>
              </a:ext>
            </a:extLst>
          </p:cNvPr>
          <p:cNvPicPr>
            <a:picLocks noChangeAspect="1"/>
          </p:cNvPicPr>
          <p:nvPr userDrawn="1"/>
        </p:nvPicPr>
        <p:blipFill rotWithShape="1">
          <a:blip r:embed="rId2"/>
          <a:srcRect l="-135106" t="64211"/>
          <a:stretch/>
        </p:blipFill>
        <p:spPr>
          <a:xfrm>
            <a:off x="0" y="0"/>
            <a:ext cx="3783920" cy="593788"/>
          </a:xfrm>
          <a:prstGeom prst="rect">
            <a:avLst/>
          </a:prstGeom>
        </p:spPr>
      </p:pic>
      <p:sp>
        <p:nvSpPr>
          <p:cNvPr id="14" name="object 38">
            <a:extLst>
              <a:ext uri="{FF2B5EF4-FFF2-40B4-BE49-F238E27FC236}">
                <a16:creationId xmlns:a16="http://schemas.microsoft.com/office/drawing/2014/main" id="{1A5E282F-FC28-45E5-81A7-A28557C59E47}"/>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3" name="Platshållare för sidfot 2">
            <a:extLst>
              <a:ext uri="{FF2B5EF4-FFF2-40B4-BE49-F238E27FC236}">
                <a16:creationId xmlns:a16="http://schemas.microsoft.com/office/drawing/2014/main" id="{F19CC616-6A81-4F3E-BF5F-34271257EE96}"/>
              </a:ext>
            </a:extLst>
          </p:cNvPr>
          <p:cNvSpPr>
            <a:spLocks noGrp="1"/>
          </p:cNvSpPr>
          <p:nvPr>
            <p:ph type="ftr" sz="quarter" idx="16"/>
          </p:nvPr>
        </p:nvSpPr>
        <p:spPr/>
        <p:txBody>
          <a:bodyPr/>
          <a:lstStyle/>
          <a:p>
            <a:endParaRPr lang="sv-SE"/>
          </a:p>
        </p:txBody>
      </p:sp>
      <p:sp>
        <p:nvSpPr>
          <p:cNvPr id="2" name="Platshållare för datum 1">
            <a:extLst>
              <a:ext uri="{FF2B5EF4-FFF2-40B4-BE49-F238E27FC236}">
                <a16:creationId xmlns:a16="http://schemas.microsoft.com/office/drawing/2014/main" id="{50D26B19-8998-4002-9818-0406EEBB00B5}"/>
              </a:ext>
            </a:extLst>
          </p:cNvPr>
          <p:cNvSpPr>
            <a:spLocks noGrp="1"/>
          </p:cNvSpPr>
          <p:nvPr>
            <p:ph type="dt" sz="half" idx="15"/>
          </p:nvPr>
        </p:nvSpPr>
        <p:spPr/>
        <p:txBody>
          <a:bodyPr/>
          <a:lstStyle/>
          <a:p>
            <a:fld id="{3E32E934-0E34-41D0-99D0-BBB1DE02E0D8}" type="datetime1">
              <a:rPr lang="sv-SE" smtClean="0"/>
              <a:t>2026-01-28</a:t>
            </a:fld>
            <a:endParaRPr lang="en-US"/>
          </a:p>
        </p:txBody>
      </p:sp>
      <p:sp>
        <p:nvSpPr>
          <p:cNvPr id="4" name="Platshållare för bildnummer 3">
            <a:extLst>
              <a:ext uri="{FF2B5EF4-FFF2-40B4-BE49-F238E27FC236}">
                <a16:creationId xmlns:a16="http://schemas.microsoft.com/office/drawing/2014/main" id="{90D7DA48-029C-41BC-BD3D-A195A10DF343}"/>
              </a:ext>
            </a:extLst>
          </p:cNvPr>
          <p:cNvSpPr>
            <a:spLocks noGrp="1"/>
          </p:cNvSpPr>
          <p:nvPr>
            <p:ph type="sldNum" sz="quarter" idx="17"/>
          </p:nvPr>
        </p:nvSpPr>
        <p:spPr/>
        <p:txBody>
          <a:bodyPr/>
          <a:lstStyle/>
          <a:p>
            <a:fld id="{B6F15528-21DE-4FAA-801E-634DDDAF4B2B}" type="slidenum">
              <a:rPr lang="sv-SE" smtClean="0"/>
              <a:pPr/>
              <a:t>‹#›</a:t>
            </a:fld>
            <a:endParaRPr lang="sv-SE"/>
          </a:p>
        </p:txBody>
      </p:sp>
      <p:sp>
        <p:nvSpPr>
          <p:cNvPr id="11" name="Rektangel 10">
            <a:extLst>
              <a:ext uri="{FF2B5EF4-FFF2-40B4-BE49-F238E27FC236}">
                <a16:creationId xmlns:a16="http://schemas.microsoft.com/office/drawing/2014/main" id="{51345448-A017-46A4-AAEE-65BAAA13935B}"/>
              </a:ext>
            </a:extLst>
          </p:cNvPr>
          <p:cNvSpPr/>
          <p:nvPr userDrawn="1"/>
        </p:nvSpPr>
        <p:spPr>
          <a:xfrm>
            <a:off x="6309438" y="425693"/>
            <a:ext cx="5462358" cy="6007735"/>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12" name="Platshållare för innehåll 2">
            <a:extLst>
              <a:ext uri="{FF2B5EF4-FFF2-40B4-BE49-F238E27FC236}">
                <a16:creationId xmlns:a16="http://schemas.microsoft.com/office/drawing/2014/main" id="{C261A0B5-3A30-4187-8CDB-DBD6610369E0}"/>
              </a:ext>
            </a:extLst>
          </p:cNvPr>
          <p:cNvSpPr>
            <a:spLocks noGrp="1"/>
          </p:cNvSpPr>
          <p:nvPr>
            <p:ph idx="1" hasCustomPrompt="1"/>
          </p:nvPr>
        </p:nvSpPr>
        <p:spPr>
          <a:xfrm>
            <a:off x="6309438" y="425693"/>
            <a:ext cx="5462358" cy="6007735"/>
          </a:xfrm>
          <a:prstGeom prst="rect">
            <a:avLst/>
          </a:prstGeo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sp>
        <p:nvSpPr>
          <p:cNvPr id="15" name="Platshållare för text 2">
            <a:extLst>
              <a:ext uri="{FF2B5EF4-FFF2-40B4-BE49-F238E27FC236}">
                <a16:creationId xmlns:a16="http://schemas.microsoft.com/office/drawing/2014/main" id="{3DEFBAF8-794C-4460-BDFB-4AFAF7A4B315}"/>
              </a:ext>
            </a:extLst>
          </p:cNvPr>
          <p:cNvSpPr>
            <a:spLocks noGrp="1"/>
          </p:cNvSpPr>
          <p:nvPr>
            <p:ph type="body" sz="quarter" idx="13"/>
          </p:nvPr>
        </p:nvSpPr>
        <p:spPr>
          <a:xfrm>
            <a:off x="754274" y="2066703"/>
            <a:ext cx="4747685" cy="3274565"/>
          </a:xfrm>
          <a:prstGeom prst="rect">
            <a:avLst/>
          </a:prstGeo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9" name="Rubrik 7">
            <a:extLst>
              <a:ext uri="{FF2B5EF4-FFF2-40B4-BE49-F238E27FC236}">
                <a16:creationId xmlns:a16="http://schemas.microsoft.com/office/drawing/2014/main" id="{6A68B911-846D-40C0-89C1-092024565A98}"/>
              </a:ext>
            </a:extLst>
          </p:cNvPr>
          <p:cNvSpPr>
            <a:spLocks noGrp="1"/>
          </p:cNvSpPr>
          <p:nvPr>
            <p:ph type="title"/>
          </p:nvPr>
        </p:nvSpPr>
        <p:spPr>
          <a:xfrm>
            <a:off x="754274" y="744083"/>
            <a:ext cx="4747685" cy="1239266"/>
          </a:xfrm>
        </p:spPr>
        <p:txBody>
          <a:bodyPr/>
          <a:lstStyle>
            <a:lvl1pPr>
              <a:defRPr>
                <a:solidFill>
                  <a:schemeClr val="accent1"/>
                </a:solidFill>
              </a:defRPr>
            </a:lvl1pPr>
          </a:lstStyle>
          <a:p>
            <a:r>
              <a:rPr lang="sv-SE"/>
              <a:t>Klicka här för att ändra mall för rubrikformat</a:t>
            </a:r>
          </a:p>
        </p:txBody>
      </p:sp>
    </p:spTree>
    <p:extLst>
      <p:ext uri="{BB962C8B-B14F-4D97-AF65-F5344CB8AC3E}">
        <p14:creationId xmlns:p14="http://schemas.microsoft.com/office/powerpoint/2010/main" val="1199190"/>
      </p:ext>
    </p:extLst>
  </p:cSld>
  <p:clrMapOvr>
    <a:masterClrMapping/>
  </p:clrMapOvr>
  <p:extLst>
    <p:ext uri="{DCECCB84-F9BA-43D5-87BE-67443E8EF086}">
      <p15:sldGuideLst xmlns:p15="http://schemas.microsoft.com/office/powerpoint/2012/main">
        <p15:guide id="1" orient="horz" pos="1210">
          <p15:clr>
            <a:srgbClr val="FBAE40"/>
          </p15:clr>
        </p15:guide>
        <p15:guide id="2" pos="6332">
          <p15:clr>
            <a:srgbClr val="FBAE40"/>
          </p15:clr>
        </p15:guide>
        <p15:guide id="3" pos="244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Rubrik, underrubrik och helbild">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7EC5BF2F-A06E-4DBE-BE34-10563FBAB941}"/>
              </a:ext>
            </a:extLst>
          </p:cNvPr>
          <p:cNvSpPr/>
          <p:nvPr userDrawn="1"/>
        </p:nvSpPr>
        <p:spPr>
          <a:xfrm>
            <a:off x="755386" y="1510666"/>
            <a:ext cx="10684563" cy="4804878"/>
          </a:xfrm>
          <a:prstGeom prst="rect">
            <a:avLst/>
          </a:prstGeom>
          <a:solidFill>
            <a:srgbClr val="DCEEE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92"/>
          </a:p>
        </p:txBody>
      </p:sp>
      <p:sp>
        <p:nvSpPr>
          <p:cNvPr id="11" name="Platshållare för innehåll 2">
            <a:extLst>
              <a:ext uri="{FF2B5EF4-FFF2-40B4-BE49-F238E27FC236}">
                <a16:creationId xmlns:a16="http://schemas.microsoft.com/office/drawing/2014/main" id="{76D3E448-F04D-42F2-A71F-AB7E9594DFAE}"/>
              </a:ext>
            </a:extLst>
          </p:cNvPr>
          <p:cNvSpPr>
            <a:spLocks noGrp="1"/>
          </p:cNvSpPr>
          <p:nvPr>
            <p:ph idx="1" hasCustomPrompt="1"/>
          </p:nvPr>
        </p:nvSpPr>
        <p:spPr>
          <a:xfrm>
            <a:off x="755386" y="1510666"/>
            <a:ext cx="10684563" cy="4804878"/>
          </a:xfrm>
          <a:prstGeom prst="rect">
            <a:avLst/>
          </a:prstGeom>
          <a:noFill/>
        </p:spPr>
        <p:txBody>
          <a:bodyPr/>
          <a:lstStyle>
            <a:lvl1pPr>
              <a:buNone/>
              <a:defRPr sz="1940"/>
            </a:lvl1pPr>
            <a:lvl2pPr>
              <a:defRPr sz="1698"/>
            </a:lvl2pPr>
            <a:lvl3pPr>
              <a:defRPr sz="1455"/>
            </a:lvl3pPr>
            <a:lvl4pPr>
              <a:defRPr sz="1213"/>
            </a:lvl4pPr>
            <a:lvl5pPr>
              <a:defRPr sz="1213"/>
            </a:lvl5pPr>
            <a:lvl6pPr>
              <a:defRPr sz="1213"/>
            </a:lvl6pPr>
            <a:lvl7pPr>
              <a:defRPr sz="1213"/>
            </a:lvl7pPr>
            <a:lvl8pPr>
              <a:defRPr sz="1213"/>
            </a:lvl8pPr>
            <a:lvl9pPr>
              <a:defRPr sz="1213"/>
            </a:lvl9pPr>
          </a:lstStyle>
          <a:p>
            <a:pPr lvl="0"/>
            <a:r>
              <a:rPr lang="sv-SE"/>
              <a:t>Klicka på en ikon för att infoga innehåll</a:t>
            </a:r>
          </a:p>
        </p:txBody>
      </p:sp>
      <p:pic>
        <p:nvPicPr>
          <p:cNvPr id="19" name="Bildobjekt 18">
            <a:extLst>
              <a:ext uri="{FF2B5EF4-FFF2-40B4-BE49-F238E27FC236}">
                <a16:creationId xmlns:a16="http://schemas.microsoft.com/office/drawing/2014/main" id="{1F92EFCA-73A8-4BBA-8B6E-84A5162570A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9466" r="88987" b="40999"/>
          <a:stretch/>
        </p:blipFill>
        <p:spPr>
          <a:xfrm>
            <a:off x="11527277" y="0"/>
            <a:ext cx="664723" cy="1451693"/>
          </a:xfrm>
          <a:prstGeom prst="rect">
            <a:avLst/>
          </a:prstGeom>
        </p:spPr>
      </p:pic>
      <p:sp>
        <p:nvSpPr>
          <p:cNvPr id="21" name="Rubrik 12">
            <a:extLst>
              <a:ext uri="{FF2B5EF4-FFF2-40B4-BE49-F238E27FC236}">
                <a16:creationId xmlns:a16="http://schemas.microsoft.com/office/drawing/2014/main" id="{56F830A9-B7E5-4459-9325-1EB46228AF10}"/>
              </a:ext>
            </a:extLst>
          </p:cNvPr>
          <p:cNvSpPr>
            <a:spLocks noGrp="1"/>
          </p:cNvSpPr>
          <p:nvPr>
            <p:ph type="title"/>
          </p:nvPr>
        </p:nvSpPr>
        <p:spPr>
          <a:xfrm>
            <a:off x="754274" y="532186"/>
            <a:ext cx="10683452" cy="632634"/>
          </a:xfrm>
        </p:spPr>
        <p:txBody>
          <a:bodyPr/>
          <a:lstStyle>
            <a:lvl1pPr>
              <a:defRPr>
                <a:solidFill>
                  <a:schemeClr val="accent1"/>
                </a:solidFill>
              </a:defRPr>
            </a:lvl1pPr>
          </a:lstStyle>
          <a:p>
            <a:r>
              <a:rPr lang="sv-SE"/>
              <a:t>Klicka här för att ändra mall för rubrikformat</a:t>
            </a:r>
          </a:p>
        </p:txBody>
      </p:sp>
      <p:sp>
        <p:nvSpPr>
          <p:cNvPr id="12" name="Platshållare för text 6">
            <a:extLst>
              <a:ext uri="{FF2B5EF4-FFF2-40B4-BE49-F238E27FC236}">
                <a16:creationId xmlns:a16="http://schemas.microsoft.com/office/drawing/2014/main" id="{75DB120C-DE3F-4D0F-9C20-C0178B697AC8}"/>
              </a:ext>
            </a:extLst>
          </p:cNvPr>
          <p:cNvSpPr>
            <a:spLocks noGrp="1"/>
          </p:cNvSpPr>
          <p:nvPr>
            <p:ph type="body" sz="quarter" idx="14" hasCustomPrompt="1"/>
          </p:nvPr>
        </p:nvSpPr>
        <p:spPr>
          <a:xfrm>
            <a:off x="10697663" y="5330992"/>
            <a:ext cx="1205124" cy="1205040"/>
          </a:xfrm>
          <a:prstGeom prst="rect">
            <a:avLst/>
          </a:prstGeom>
          <a:blipFill>
            <a:blip r:embed="rId3" cstate="print"/>
            <a:stretch>
              <a:fillRect/>
            </a:stretch>
          </a:blipFill>
        </p:spPr>
        <p:txBody>
          <a:bodyPr>
            <a:normAutofit/>
          </a:bodyPr>
          <a:lstStyle>
            <a:lvl1pPr>
              <a:buNone/>
              <a:defRPr sz="121"/>
            </a:lvl1pPr>
          </a:lstStyle>
          <a:p>
            <a:pPr lvl="0"/>
            <a:r>
              <a:rPr lang="sv-SE"/>
              <a:t> 4,42</a:t>
            </a:r>
          </a:p>
          <a:p>
            <a:pPr lvl="0"/>
            <a:endParaRPr lang="sv-SE"/>
          </a:p>
        </p:txBody>
      </p:sp>
      <p:sp>
        <p:nvSpPr>
          <p:cNvPr id="3" name="Platshållare för datum 2">
            <a:extLst>
              <a:ext uri="{FF2B5EF4-FFF2-40B4-BE49-F238E27FC236}">
                <a16:creationId xmlns:a16="http://schemas.microsoft.com/office/drawing/2014/main" id="{209B9E0E-3BE5-4815-9771-B94D5C0DE40C}"/>
              </a:ext>
            </a:extLst>
          </p:cNvPr>
          <p:cNvSpPr>
            <a:spLocks noGrp="1"/>
          </p:cNvSpPr>
          <p:nvPr>
            <p:ph type="dt" sz="half" idx="15"/>
          </p:nvPr>
        </p:nvSpPr>
        <p:spPr/>
        <p:txBody>
          <a:bodyPr/>
          <a:lstStyle/>
          <a:p>
            <a:fld id="{6EF6D5CF-9778-494C-91EA-967A5AD360D0}" type="datetime1">
              <a:rPr lang="sv-SE" smtClean="0"/>
              <a:t>2026-01-28</a:t>
            </a:fld>
            <a:endParaRPr lang="en-US"/>
          </a:p>
        </p:txBody>
      </p:sp>
      <p:sp>
        <p:nvSpPr>
          <p:cNvPr id="4" name="Platshållare för sidfot 3">
            <a:extLst>
              <a:ext uri="{FF2B5EF4-FFF2-40B4-BE49-F238E27FC236}">
                <a16:creationId xmlns:a16="http://schemas.microsoft.com/office/drawing/2014/main" id="{6EF21FC5-B1ED-41D6-83B6-FD9D859FF93F}"/>
              </a:ext>
            </a:extLst>
          </p:cNvPr>
          <p:cNvSpPr>
            <a:spLocks noGrp="1"/>
          </p:cNvSpPr>
          <p:nvPr>
            <p:ph type="ftr" sz="quarter" idx="16"/>
          </p:nvPr>
        </p:nvSpPr>
        <p:spPr/>
        <p:txBody>
          <a:bodyPr/>
          <a:lstStyle/>
          <a:p>
            <a:endParaRPr lang="sv-SE"/>
          </a:p>
        </p:txBody>
      </p:sp>
      <p:sp>
        <p:nvSpPr>
          <p:cNvPr id="5" name="Platshållare för bildnummer 4">
            <a:extLst>
              <a:ext uri="{FF2B5EF4-FFF2-40B4-BE49-F238E27FC236}">
                <a16:creationId xmlns:a16="http://schemas.microsoft.com/office/drawing/2014/main" id="{4605CF9C-A296-49D6-8F7C-7E99496CBACA}"/>
              </a:ext>
            </a:extLst>
          </p:cNvPr>
          <p:cNvSpPr>
            <a:spLocks noGrp="1"/>
          </p:cNvSpPr>
          <p:nvPr>
            <p:ph type="sldNum" sz="quarter" idx="17"/>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832624448"/>
      </p:ext>
    </p:extLst>
  </p:cSld>
  <p:clrMapOvr>
    <a:masterClrMapping/>
  </p:clrMapOvr>
  <p:extLst>
    <p:ext uri="{DCECCB84-F9BA-43D5-87BE-67443E8EF086}">
      <p15:sldGuideLst xmlns:p15="http://schemas.microsoft.com/office/powerpoint/2012/main">
        <p15:guide id="1" orient="horz" pos="1258">
          <p15:clr>
            <a:srgbClr val="FBAE40"/>
          </p15:clr>
        </p15:guide>
        <p15:guide id="2" pos="6332">
          <p15:clr>
            <a:srgbClr val="FBAE40"/>
          </p15:clr>
        </p15:guide>
        <p15:guide id="3" pos="244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Tom">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B02854FE-EDD8-4818-A46F-40A61668FA7E}"/>
              </a:ext>
            </a:extLst>
          </p:cNvPr>
          <p:cNvSpPr>
            <a:spLocks noGrp="1"/>
          </p:cNvSpPr>
          <p:nvPr>
            <p:ph type="dt" sz="half" idx="10"/>
          </p:nvPr>
        </p:nvSpPr>
        <p:spPr/>
        <p:txBody>
          <a:bodyPr/>
          <a:lstStyle/>
          <a:p>
            <a:fld id="{9B53F66B-2BAD-41D5-8BD8-DC9CAAC7051D}" type="datetimeFigureOut">
              <a:rPr lang="sv-SE" smtClean="0"/>
              <a:t>2026-01-28</a:t>
            </a:fld>
            <a:endParaRPr lang="sv-SE"/>
          </a:p>
        </p:txBody>
      </p:sp>
      <p:sp>
        <p:nvSpPr>
          <p:cNvPr id="3" name="Platshållare för sidfot 2">
            <a:extLst>
              <a:ext uri="{FF2B5EF4-FFF2-40B4-BE49-F238E27FC236}">
                <a16:creationId xmlns:a16="http://schemas.microsoft.com/office/drawing/2014/main" id="{92706B29-DDBA-4573-B550-77E9868F3471}"/>
              </a:ext>
            </a:extLst>
          </p:cNvPr>
          <p:cNvSpPr>
            <a:spLocks noGrp="1"/>
          </p:cNvSpPr>
          <p:nvPr>
            <p:ph type="ftr" sz="quarter" idx="11"/>
          </p:nvPr>
        </p:nvSpPr>
        <p:spPr/>
        <p:txBody>
          <a:bodyPr/>
          <a:lstStyle/>
          <a:p>
            <a:endParaRPr lang="sv-SE"/>
          </a:p>
        </p:txBody>
      </p:sp>
      <p:sp>
        <p:nvSpPr>
          <p:cNvPr id="4" name="Platshållare för bildnummer 3">
            <a:extLst>
              <a:ext uri="{FF2B5EF4-FFF2-40B4-BE49-F238E27FC236}">
                <a16:creationId xmlns:a16="http://schemas.microsoft.com/office/drawing/2014/main" id="{FD503139-26A4-4D6A-A343-5E7DD15354FD}"/>
              </a:ext>
            </a:extLst>
          </p:cNvPr>
          <p:cNvSpPr>
            <a:spLocks noGrp="1"/>
          </p:cNvSpPr>
          <p:nvPr>
            <p:ph type="sldNum" sz="quarter" idx="12"/>
          </p:nvPr>
        </p:nvSpPr>
        <p:spPr/>
        <p:txBody>
          <a:bodyPr/>
          <a:lstStyle/>
          <a:p>
            <a:fld id="{BEB7BA27-B4A6-472C-B712-46D392936A61}" type="slidenum">
              <a:rPr lang="sv-SE" smtClean="0"/>
              <a:t>‹#›</a:t>
            </a:fld>
            <a:endParaRPr lang="sv-SE"/>
          </a:p>
        </p:txBody>
      </p:sp>
    </p:spTree>
    <p:extLst>
      <p:ext uri="{BB962C8B-B14F-4D97-AF65-F5344CB8AC3E}">
        <p14:creationId xmlns:p14="http://schemas.microsoft.com/office/powerpoint/2010/main" val="290850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Rubrikbild">
    <p:bg>
      <p:bgPr>
        <a:solidFill>
          <a:srgbClr val="E9F6F7"/>
        </a:solidFill>
        <a:effectLst/>
      </p:bgPr>
    </p:bg>
    <p:spTree>
      <p:nvGrpSpPr>
        <p:cNvPr id="1" name=""/>
        <p:cNvGrpSpPr/>
        <p:nvPr/>
      </p:nvGrpSpPr>
      <p:grpSpPr>
        <a:xfrm>
          <a:off x="0" y="0"/>
          <a:ext cx="0" cy="0"/>
          <a:chOff x="0" y="0"/>
          <a:chExt cx="0" cy="0"/>
        </a:xfrm>
      </p:grpSpPr>
      <p:pic>
        <p:nvPicPr>
          <p:cNvPr id="117" name="Bildobjekt 116">
            <a:extLst>
              <a:ext uri="{FF2B5EF4-FFF2-40B4-BE49-F238E27FC236}">
                <a16:creationId xmlns:a16="http://schemas.microsoft.com/office/drawing/2014/main" id="{33477E7E-42C3-4788-A1BB-FDC82EC59792}"/>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496" r="6674" b="4216"/>
          <a:stretch/>
        </p:blipFill>
        <p:spPr>
          <a:xfrm>
            <a:off x="6558322" y="0"/>
            <a:ext cx="5633678" cy="6858000"/>
          </a:xfrm>
          <a:prstGeom prst="rect">
            <a:avLst/>
          </a:prstGeom>
        </p:spPr>
      </p:pic>
      <p:sp>
        <p:nvSpPr>
          <p:cNvPr id="118" name="object 38">
            <a:extLst>
              <a:ext uri="{FF2B5EF4-FFF2-40B4-BE49-F238E27FC236}">
                <a16:creationId xmlns:a16="http://schemas.microsoft.com/office/drawing/2014/main" id="{72F77CA4-0BCE-4432-8426-61300A583404}"/>
              </a:ext>
            </a:extLst>
          </p:cNvPr>
          <p:cNvSpPr/>
          <p:nvPr userDrawn="1"/>
        </p:nvSpPr>
        <p:spPr>
          <a:xfrm>
            <a:off x="317499" y="5331045"/>
            <a:ext cx="1205909" cy="1205818"/>
          </a:xfrm>
          <a:prstGeom prst="rect">
            <a:avLst/>
          </a:prstGeom>
          <a:blipFill>
            <a:blip r:embed="rId3" cstate="print"/>
            <a:stretch>
              <a:fillRect/>
            </a:stretch>
          </a:blipFill>
        </p:spPr>
        <p:txBody>
          <a:bodyPr wrap="square" lIns="0" tIns="0" rIns="0" bIns="0" rtlCol="0"/>
          <a:lstStyle/>
          <a:p>
            <a:endParaRPr sz="1092"/>
          </a:p>
        </p:txBody>
      </p:sp>
      <p:sp>
        <p:nvSpPr>
          <p:cNvPr id="119" name="Rubrik 1">
            <a:extLst>
              <a:ext uri="{FF2B5EF4-FFF2-40B4-BE49-F238E27FC236}">
                <a16:creationId xmlns:a16="http://schemas.microsoft.com/office/drawing/2014/main" id="{656A818D-9B35-4279-A10A-068A34BAA297}"/>
              </a:ext>
            </a:extLst>
          </p:cNvPr>
          <p:cNvSpPr>
            <a:spLocks noGrp="1"/>
          </p:cNvSpPr>
          <p:nvPr>
            <p:ph type="ctrTitle" hasCustomPrompt="1"/>
          </p:nvPr>
        </p:nvSpPr>
        <p:spPr>
          <a:xfrm>
            <a:off x="1524001" y="1442067"/>
            <a:ext cx="8268879" cy="2067797"/>
          </a:xfrm>
        </p:spPr>
        <p:txBody>
          <a:bodyPr anchor="b">
            <a:normAutofit/>
          </a:bodyPr>
          <a:lstStyle>
            <a:lvl1pPr algn="l">
              <a:lnSpc>
                <a:spcPct val="75000"/>
              </a:lnSpc>
              <a:defRPr sz="7216" spc="-243" baseline="0">
                <a:solidFill>
                  <a:schemeClr val="accent1"/>
                </a:solidFill>
              </a:defRPr>
            </a:lvl1pPr>
          </a:lstStyle>
          <a:p>
            <a:r>
              <a:rPr lang="sv-SE"/>
              <a:t>Rubrik på en eller två rader</a:t>
            </a:r>
          </a:p>
        </p:txBody>
      </p:sp>
      <p:sp>
        <p:nvSpPr>
          <p:cNvPr id="120" name="Underrubrik 2">
            <a:extLst>
              <a:ext uri="{FF2B5EF4-FFF2-40B4-BE49-F238E27FC236}">
                <a16:creationId xmlns:a16="http://schemas.microsoft.com/office/drawing/2014/main" id="{3DE99F72-0CDC-477B-85F2-1E356EF224FA}"/>
              </a:ext>
            </a:extLst>
          </p:cNvPr>
          <p:cNvSpPr>
            <a:spLocks noGrp="1"/>
          </p:cNvSpPr>
          <p:nvPr>
            <p:ph type="subTitle" idx="1" hasCustomPrompt="1"/>
          </p:nvPr>
        </p:nvSpPr>
        <p:spPr>
          <a:xfrm>
            <a:off x="1524001" y="3808060"/>
            <a:ext cx="8268879" cy="1459395"/>
          </a:xfrm>
        </p:spPr>
        <p:txBody>
          <a:bodyPr>
            <a:normAutofit/>
          </a:bodyPr>
          <a:lstStyle>
            <a:lvl1pPr marL="0" indent="0" algn="l">
              <a:spcAft>
                <a:spcPts val="0"/>
              </a:spcAft>
              <a:buNone/>
              <a:defRPr sz="2729" spc="-121" baseline="0"/>
            </a:lvl1pPr>
            <a:lvl2pPr marL="277246" indent="0" algn="ctr">
              <a:buNone/>
              <a:defRPr sz="1213"/>
            </a:lvl2pPr>
            <a:lvl3pPr marL="554492" indent="0" algn="ctr">
              <a:buNone/>
              <a:defRPr sz="1092"/>
            </a:lvl3pPr>
            <a:lvl4pPr marL="831738" indent="0" algn="ctr">
              <a:buNone/>
              <a:defRPr sz="970"/>
            </a:lvl4pPr>
            <a:lvl5pPr marL="1108984" indent="0" algn="ctr">
              <a:buNone/>
              <a:defRPr sz="970"/>
            </a:lvl5pPr>
            <a:lvl6pPr marL="1386230" indent="0" algn="ctr">
              <a:buNone/>
              <a:defRPr sz="970"/>
            </a:lvl6pPr>
            <a:lvl7pPr marL="1663476" indent="0" algn="ctr">
              <a:buNone/>
              <a:defRPr sz="970"/>
            </a:lvl7pPr>
            <a:lvl8pPr marL="1940723" indent="0" algn="ctr">
              <a:buNone/>
              <a:defRPr sz="970"/>
            </a:lvl8pPr>
            <a:lvl9pPr marL="2217969" indent="0" algn="ctr">
              <a:buNone/>
              <a:defRPr sz="970"/>
            </a:lvl9pPr>
          </a:lstStyle>
          <a:p>
            <a:r>
              <a:rPr lang="sv-SE"/>
              <a:t>Underrubrik</a:t>
            </a:r>
          </a:p>
        </p:txBody>
      </p:sp>
    </p:spTree>
    <p:extLst>
      <p:ext uri="{BB962C8B-B14F-4D97-AF65-F5344CB8AC3E}">
        <p14:creationId xmlns:p14="http://schemas.microsoft.com/office/powerpoint/2010/main" val="3650431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pic>
        <p:nvPicPr>
          <p:cNvPr id="16" name="Bildobjekt 15">
            <a:extLst>
              <a:ext uri="{FF2B5EF4-FFF2-40B4-BE49-F238E27FC236}">
                <a16:creationId xmlns:a16="http://schemas.microsoft.com/office/drawing/2014/main" id="{4A2BB9E4-4D0C-429C-86B2-73D19EAEC80F}"/>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t="32755" r="88989" b="40999"/>
          <a:stretch/>
        </p:blipFill>
        <p:spPr>
          <a:xfrm>
            <a:off x="11527277" y="0"/>
            <a:ext cx="664723" cy="1950352"/>
          </a:xfrm>
          <a:prstGeom prst="rect">
            <a:avLst/>
          </a:prstGeom>
        </p:spPr>
      </p:pic>
      <p:sp>
        <p:nvSpPr>
          <p:cNvPr id="17" name="Platshållare för text 10">
            <a:extLst>
              <a:ext uri="{FF2B5EF4-FFF2-40B4-BE49-F238E27FC236}">
                <a16:creationId xmlns:a16="http://schemas.microsoft.com/office/drawing/2014/main" id="{C9E204E3-63A1-4474-A22C-5B6EBCE2EED5}"/>
              </a:ext>
            </a:extLst>
          </p:cNvPr>
          <p:cNvSpPr>
            <a:spLocks noGrp="1"/>
          </p:cNvSpPr>
          <p:nvPr>
            <p:ph type="body" sz="quarter" idx="13"/>
          </p:nvPr>
        </p:nvSpPr>
        <p:spPr>
          <a:xfrm>
            <a:off x="754274" y="2061563"/>
            <a:ext cx="10683451" cy="3628218"/>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9A8E34-5052-4F38-988C-0D97C66154EB}"/>
              </a:ext>
            </a:extLst>
          </p:cNvPr>
          <p:cNvSpPr>
            <a:spLocks noGrp="1"/>
          </p:cNvSpPr>
          <p:nvPr>
            <p:ph type="title"/>
          </p:nvPr>
        </p:nvSpPr>
        <p:spPr/>
        <p:txBody>
          <a:bodyPr/>
          <a:lstStyle/>
          <a:p>
            <a:r>
              <a:rPr lang="sv-SE"/>
              <a:t>Klicka här för att ändra mall för rubrikformat</a:t>
            </a:r>
          </a:p>
        </p:txBody>
      </p:sp>
      <p:sp>
        <p:nvSpPr>
          <p:cNvPr id="3" name="Platshållare för datum 2">
            <a:extLst>
              <a:ext uri="{FF2B5EF4-FFF2-40B4-BE49-F238E27FC236}">
                <a16:creationId xmlns:a16="http://schemas.microsoft.com/office/drawing/2014/main" id="{3307201E-B19A-4211-B823-348FBA9EC29E}"/>
              </a:ext>
            </a:extLst>
          </p:cNvPr>
          <p:cNvSpPr>
            <a:spLocks noGrp="1"/>
          </p:cNvSpPr>
          <p:nvPr>
            <p:ph type="dt" sz="half" idx="14"/>
          </p:nvPr>
        </p:nvSpPr>
        <p:spPr/>
        <p:txBody>
          <a:bodyPr/>
          <a:lstStyle/>
          <a:p>
            <a:fld id="{995C967C-67C7-4621-A3F4-421FC821AE41}" type="datetime1">
              <a:rPr lang="sv-SE" smtClean="0"/>
              <a:t>2026-01-28</a:t>
            </a:fld>
            <a:endParaRPr lang="en-US"/>
          </a:p>
        </p:txBody>
      </p:sp>
      <p:sp>
        <p:nvSpPr>
          <p:cNvPr id="4" name="Platshållare för sidfot 3">
            <a:extLst>
              <a:ext uri="{FF2B5EF4-FFF2-40B4-BE49-F238E27FC236}">
                <a16:creationId xmlns:a16="http://schemas.microsoft.com/office/drawing/2014/main" id="{30AA7B2E-985F-4673-A4FB-6FC32C2C34ED}"/>
              </a:ext>
            </a:extLst>
          </p:cNvPr>
          <p:cNvSpPr>
            <a:spLocks noGrp="1"/>
          </p:cNvSpPr>
          <p:nvPr>
            <p:ph type="ftr" sz="quarter" idx="15"/>
          </p:nvPr>
        </p:nvSpPr>
        <p:spPr/>
        <p:txBody>
          <a:bodyPr/>
          <a:lstStyle/>
          <a:p>
            <a:endParaRPr lang="sv-SE"/>
          </a:p>
        </p:txBody>
      </p:sp>
      <p:sp>
        <p:nvSpPr>
          <p:cNvPr id="5" name="Platshållare för bildnummer 4">
            <a:extLst>
              <a:ext uri="{FF2B5EF4-FFF2-40B4-BE49-F238E27FC236}">
                <a16:creationId xmlns:a16="http://schemas.microsoft.com/office/drawing/2014/main" id="{9B649E5A-1919-43B2-BBF2-01932005A467}"/>
              </a:ext>
            </a:extLst>
          </p:cNvPr>
          <p:cNvSpPr>
            <a:spLocks noGrp="1"/>
          </p:cNvSpPr>
          <p:nvPr>
            <p:ph type="sldNum" sz="quarter" idx="16"/>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3570195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vå delar">
    <p:spTree>
      <p:nvGrpSpPr>
        <p:cNvPr id="1" name=""/>
        <p:cNvGrpSpPr/>
        <p:nvPr/>
      </p:nvGrpSpPr>
      <p:grpSpPr>
        <a:xfrm>
          <a:off x="0" y="0"/>
          <a:ext cx="0" cy="0"/>
          <a:chOff x="0" y="0"/>
          <a:chExt cx="0" cy="0"/>
        </a:xfrm>
      </p:grpSpPr>
      <p:sp>
        <p:nvSpPr>
          <p:cNvPr id="85" name="AutoShape 18">
            <a:extLst>
              <a:ext uri="{FF2B5EF4-FFF2-40B4-BE49-F238E27FC236}">
                <a16:creationId xmlns:a16="http://schemas.microsoft.com/office/drawing/2014/main" id="{3137100E-AD01-4413-A769-147ED2DBD7FF}"/>
              </a:ext>
            </a:extLst>
          </p:cNvPr>
          <p:cNvSpPr>
            <a:spLocks noChangeAspect="1" noChangeArrowheads="1" noTextEdit="1"/>
          </p:cNvSpPr>
          <p:nvPr userDrawn="1"/>
        </p:nvSpPr>
        <p:spPr bwMode="auto">
          <a:xfrm>
            <a:off x="0" y="0"/>
            <a:ext cx="736488" cy="516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5449" tIns="27725" rIns="55449" bIns="27725" numCol="1" anchor="t" anchorCtr="0" compatLnSpc="1">
            <a:prstTxWarp prst="textNoShape">
              <a:avLst/>
            </a:prstTxWarp>
          </a:bodyPr>
          <a:lstStyle/>
          <a:p>
            <a:endParaRPr lang="sv-SE" sz="1092"/>
          </a:p>
        </p:txBody>
      </p:sp>
      <p:sp>
        <p:nvSpPr>
          <p:cNvPr id="86" name="AutoShape 18">
            <a:extLst>
              <a:ext uri="{FF2B5EF4-FFF2-40B4-BE49-F238E27FC236}">
                <a16:creationId xmlns:a16="http://schemas.microsoft.com/office/drawing/2014/main" id="{72A7E8A6-C02F-4DDB-893A-A2DE3452A3B3}"/>
              </a:ext>
            </a:extLst>
          </p:cNvPr>
          <p:cNvSpPr>
            <a:spLocks noChangeAspect="1" noChangeArrowheads="1" noTextEdit="1"/>
          </p:cNvSpPr>
          <p:nvPr userDrawn="1"/>
        </p:nvSpPr>
        <p:spPr bwMode="auto">
          <a:xfrm>
            <a:off x="92422" y="92416"/>
            <a:ext cx="736488" cy="516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5449" tIns="27725" rIns="55449" bIns="27725" numCol="1" anchor="t" anchorCtr="0" compatLnSpc="1">
            <a:prstTxWarp prst="textNoShape">
              <a:avLst/>
            </a:prstTxWarp>
          </a:bodyPr>
          <a:lstStyle/>
          <a:p>
            <a:endParaRPr lang="sv-SE" sz="1092"/>
          </a:p>
        </p:txBody>
      </p:sp>
      <p:sp>
        <p:nvSpPr>
          <p:cNvPr id="87" name="AutoShape 18">
            <a:extLst>
              <a:ext uri="{FF2B5EF4-FFF2-40B4-BE49-F238E27FC236}">
                <a16:creationId xmlns:a16="http://schemas.microsoft.com/office/drawing/2014/main" id="{B680042A-CED3-424E-BC74-1F9AD53398B7}"/>
              </a:ext>
            </a:extLst>
          </p:cNvPr>
          <p:cNvSpPr>
            <a:spLocks noChangeAspect="1" noChangeArrowheads="1" noTextEdit="1"/>
          </p:cNvSpPr>
          <p:nvPr userDrawn="1"/>
        </p:nvSpPr>
        <p:spPr bwMode="auto">
          <a:xfrm>
            <a:off x="184844" y="184831"/>
            <a:ext cx="736488" cy="51608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5449" tIns="27725" rIns="55449" bIns="27725" numCol="1" anchor="t" anchorCtr="0" compatLnSpc="1">
            <a:prstTxWarp prst="textNoShape">
              <a:avLst/>
            </a:prstTxWarp>
          </a:bodyPr>
          <a:lstStyle/>
          <a:p>
            <a:endParaRPr lang="sv-SE" sz="1092"/>
          </a:p>
        </p:txBody>
      </p:sp>
      <p:sp>
        <p:nvSpPr>
          <p:cNvPr id="88" name="Platshållare för innehåll 2">
            <a:extLst>
              <a:ext uri="{FF2B5EF4-FFF2-40B4-BE49-F238E27FC236}">
                <a16:creationId xmlns:a16="http://schemas.microsoft.com/office/drawing/2014/main" id="{EDEB1E76-DA8C-4821-B2EB-EED0A44C494E}"/>
              </a:ext>
            </a:extLst>
          </p:cNvPr>
          <p:cNvSpPr>
            <a:spLocks noGrp="1"/>
          </p:cNvSpPr>
          <p:nvPr>
            <p:ph sz="half" idx="1"/>
          </p:nvPr>
        </p:nvSpPr>
        <p:spPr>
          <a:xfrm>
            <a:off x="754274" y="2065871"/>
            <a:ext cx="5238714" cy="3623852"/>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90" name="Bildobjekt 89">
            <a:extLst>
              <a:ext uri="{FF2B5EF4-FFF2-40B4-BE49-F238E27FC236}">
                <a16:creationId xmlns:a16="http://schemas.microsoft.com/office/drawing/2014/main" id="{52C1F324-DEFA-416F-B72F-6051C31AFFF4}"/>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8221" t="51033" b="-60375"/>
          <a:stretch/>
        </p:blipFill>
        <p:spPr>
          <a:xfrm>
            <a:off x="0" y="3798663"/>
            <a:ext cx="751167" cy="3059337"/>
          </a:xfrm>
          <a:prstGeom prst="rect">
            <a:avLst/>
          </a:prstGeom>
        </p:spPr>
      </p:pic>
      <p:sp>
        <p:nvSpPr>
          <p:cNvPr id="2" name="Rubrik 1">
            <a:extLst>
              <a:ext uri="{FF2B5EF4-FFF2-40B4-BE49-F238E27FC236}">
                <a16:creationId xmlns:a16="http://schemas.microsoft.com/office/drawing/2014/main" id="{199169CA-2D7A-43B7-AB45-92143F3B1B07}"/>
              </a:ext>
            </a:extLst>
          </p:cNvPr>
          <p:cNvSpPr>
            <a:spLocks noGrp="1"/>
          </p:cNvSpPr>
          <p:nvPr>
            <p:ph type="title"/>
          </p:nvPr>
        </p:nvSpPr>
        <p:spPr/>
        <p:txBody>
          <a:bodyPr/>
          <a:lstStyle/>
          <a:p>
            <a:r>
              <a:rPr lang="sv-SE"/>
              <a:t>Klicka här för att ändra mall för rubrikformat</a:t>
            </a:r>
          </a:p>
        </p:txBody>
      </p:sp>
      <p:sp>
        <p:nvSpPr>
          <p:cNvPr id="12" name="Platshållare för innehåll 2">
            <a:extLst>
              <a:ext uri="{FF2B5EF4-FFF2-40B4-BE49-F238E27FC236}">
                <a16:creationId xmlns:a16="http://schemas.microsoft.com/office/drawing/2014/main" id="{C2266FDE-E7E1-4894-A463-420093AA5D7B}"/>
              </a:ext>
            </a:extLst>
          </p:cNvPr>
          <p:cNvSpPr>
            <a:spLocks noGrp="1"/>
          </p:cNvSpPr>
          <p:nvPr>
            <p:ph sz="half" idx="12"/>
          </p:nvPr>
        </p:nvSpPr>
        <p:spPr>
          <a:xfrm>
            <a:off x="6199014" y="2065872"/>
            <a:ext cx="5238714" cy="3623852"/>
          </a:xfrm>
        </p:spPr>
        <p:txBody>
          <a:bodyPr vert="horz" lIns="0" tIns="0" rIns="0" bIns="0" rtlCol="0">
            <a:normAutofit/>
          </a:bodyPr>
          <a:lstStyle>
            <a:lvl1pPr>
              <a:defRPr lang="sv-SE" dirty="0"/>
            </a:lvl1pPr>
            <a:lvl2pPr>
              <a:defRPr lang="sv-SE" dirty="0"/>
            </a:lvl2pPr>
            <a:lvl3pPr>
              <a:defRPr lang="sv-SE" dirty="0"/>
            </a:lvl3pPr>
            <a:lvl4pPr>
              <a:defRPr lang="sv-SE" dirty="0"/>
            </a:lvl4pPr>
            <a:lvl5pPr>
              <a:defRPr lang="sv-SE" dirty="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7" name="Platshållare för datum 6">
            <a:extLst>
              <a:ext uri="{FF2B5EF4-FFF2-40B4-BE49-F238E27FC236}">
                <a16:creationId xmlns:a16="http://schemas.microsoft.com/office/drawing/2014/main" id="{0AFD0371-4BC2-4B1E-AF08-C39AD685810B}"/>
              </a:ext>
            </a:extLst>
          </p:cNvPr>
          <p:cNvSpPr>
            <a:spLocks noGrp="1"/>
          </p:cNvSpPr>
          <p:nvPr>
            <p:ph type="dt" sz="half" idx="13"/>
          </p:nvPr>
        </p:nvSpPr>
        <p:spPr/>
        <p:txBody>
          <a:bodyPr/>
          <a:lstStyle/>
          <a:p>
            <a:fld id="{3929E917-5370-4653-ABC0-4F0AA954FE77}" type="datetime1">
              <a:rPr lang="sv-SE" smtClean="0"/>
              <a:t>2026-01-28</a:t>
            </a:fld>
            <a:endParaRPr lang="en-US"/>
          </a:p>
        </p:txBody>
      </p:sp>
      <p:sp>
        <p:nvSpPr>
          <p:cNvPr id="8" name="Platshållare för sidfot 7">
            <a:extLst>
              <a:ext uri="{FF2B5EF4-FFF2-40B4-BE49-F238E27FC236}">
                <a16:creationId xmlns:a16="http://schemas.microsoft.com/office/drawing/2014/main" id="{9B503087-80B1-4939-BF99-75E89592FC50}"/>
              </a:ext>
            </a:extLst>
          </p:cNvPr>
          <p:cNvSpPr>
            <a:spLocks noGrp="1"/>
          </p:cNvSpPr>
          <p:nvPr>
            <p:ph type="ftr" sz="quarter" idx="14"/>
          </p:nvPr>
        </p:nvSpPr>
        <p:spPr/>
        <p:txBody>
          <a:bodyPr/>
          <a:lstStyle/>
          <a:p>
            <a:endParaRPr lang="sv-SE"/>
          </a:p>
        </p:txBody>
      </p:sp>
      <p:sp>
        <p:nvSpPr>
          <p:cNvPr id="9" name="Platshållare för bildnummer 8">
            <a:extLst>
              <a:ext uri="{FF2B5EF4-FFF2-40B4-BE49-F238E27FC236}">
                <a16:creationId xmlns:a16="http://schemas.microsoft.com/office/drawing/2014/main" id="{67DA98C4-0904-4159-B0D2-48927D0D4B23}"/>
              </a:ext>
            </a:extLst>
          </p:cNvPr>
          <p:cNvSpPr>
            <a:spLocks noGrp="1"/>
          </p:cNvSpPr>
          <p:nvPr>
            <p:ph type="sldNum" sz="quarter" idx="15"/>
          </p:nvPr>
        </p:nvSpPr>
        <p:spPr/>
        <p:txBody>
          <a:bodyPr/>
          <a:lstStyle/>
          <a:p>
            <a:fld id="{B6F15528-21DE-4FAA-801E-634DDDAF4B2B}" type="slidenum">
              <a:rPr lang="sv-SE" smtClean="0"/>
              <a:pPr/>
              <a:t>‹#›</a:t>
            </a:fld>
            <a:endParaRPr lang="sv-SE"/>
          </a:p>
        </p:txBody>
      </p:sp>
    </p:spTree>
    <p:extLst>
      <p:ext uri="{BB962C8B-B14F-4D97-AF65-F5344CB8AC3E}">
        <p14:creationId xmlns:p14="http://schemas.microsoft.com/office/powerpoint/2010/main" val="8296615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emf"/></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 Id="rId14" Type="http://schemas.openxmlformats.org/officeDocument/2006/relationships/image" Target="../media/image7.emf"/></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Holder 4"/>
          <p:cNvSpPr>
            <a:spLocks noGrp="1"/>
          </p:cNvSpPr>
          <p:nvPr>
            <p:ph type="ftr" sz="quarter" idx="5"/>
          </p:nvPr>
        </p:nvSpPr>
        <p:spPr>
          <a:xfrm>
            <a:off x="1415380" y="290234"/>
            <a:ext cx="4672040" cy="113518"/>
          </a:xfrm>
          <a:prstGeom prst="rect">
            <a:avLst/>
          </a:prstGeom>
        </p:spPr>
        <p:txBody>
          <a:bodyPr wrap="square" lIns="0" tIns="0" rIns="0" bIns="0">
            <a:spAutoFit/>
          </a:bodyPr>
          <a:lstStyle>
            <a:lvl1pPr algn="l">
              <a:defRPr sz="728">
                <a:solidFill>
                  <a:schemeClr val="tx1">
                    <a:tint val="75000"/>
                  </a:schemeClr>
                </a:solidFill>
              </a:defRPr>
            </a:lvl1pPr>
          </a:lstStyle>
          <a:p>
            <a:endParaRPr lang="sv-SE"/>
          </a:p>
        </p:txBody>
      </p:sp>
      <p:sp>
        <p:nvSpPr>
          <p:cNvPr id="5" name="Holder 5"/>
          <p:cNvSpPr>
            <a:spLocks noGrp="1"/>
          </p:cNvSpPr>
          <p:nvPr>
            <p:ph type="dt" sz="half" idx="6"/>
          </p:nvPr>
        </p:nvSpPr>
        <p:spPr>
          <a:xfrm>
            <a:off x="829919" y="290234"/>
            <a:ext cx="480303" cy="113518"/>
          </a:xfrm>
          <a:prstGeom prst="rect">
            <a:avLst/>
          </a:prstGeom>
        </p:spPr>
        <p:txBody>
          <a:bodyPr wrap="square" lIns="0" tIns="0" rIns="0" bIns="0">
            <a:spAutoFit/>
          </a:bodyPr>
          <a:lstStyle>
            <a:lvl1pPr algn="l">
              <a:defRPr sz="728">
                <a:solidFill>
                  <a:schemeClr val="tx1">
                    <a:tint val="75000"/>
                  </a:schemeClr>
                </a:solidFill>
              </a:defRPr>
            </a:lvl1pPr>
          </a:lstStyle>
          <a:p>
            <a:fld id="{0D5C8A90-D85D-4561-9F0D-D91F6DA549C8}" type="datetime1">
              <a:rPr lang="sv-SE" smtClean="0"/>
              <a:t>2026-01-28</a:t>
            </a:fld>
            <a:endParaRPr lang="en-US"/>
          </a:p>
        </p:txBody>
      </p:sp>
      <p:sp>
        <p:nvSpPr>
          <p:cNvPr id="6" name="Holder 6"/>
          <p:cNvSpPr>
            <a:spLocks noGrp="1"/>
          </p:cNvSpPr>
          <p:nvPr>
            <p:ph type="sldNum" sz="quarter" idx="7"/>
          </p:nvPr>
        </p:nvSpPr>
        <p:spPr>
          <a:xfrm>
            <a:off x="506442" y="290234"/>
            <a:ext cx="218320" cy="113518"/>
          </a:xfrm>
          <a:prstGeom prst="rect">
            <a:avLst/>
          </a:prstGeom>
        </p:spPr>
        <p:txBody>
          <a:bodyPr wrap="square" lIns="0" tIns="0" rIns="0" bIns="0">
            <a:spAutoFit/>
          </a:bodyPr>
          <a:lstStyle>
            <a:lvl1pPr algn="r">
              <a:defRPr sz="728">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754274" y="744083"/>
            <a:ext cx="10683452" cy="1239266"/>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1081557" y="5778097"/>
            <a:ext cx="789766" cy="758778"/>
          </a:xfrm>
          <a:prstGeom prst="rect">
            <a:avLst/>
          </a:prstGeom>
          <a:blipFill>
            <a:blip r:embed="rId8" cstate="print"/>
            <a:stretch>
              <a:fillRect/>
            </a:stretch>
          </a:blipFill>
        </p:spPr>
        <p:txBody>
          <a:bodyPr wrap="square" lIns="0" tIns="0" rIns="0" bIns="0" rtlCol="0"/>
          <a:lstStyle/>
          <a:p>
            <a:endParaRPr sz="1092"/>
          </a:p>
        </p:txBody>
      </p:sp>
      <p:sp>
        <p:nvSpPr>
          <p:cNvPr id="2" name="Platshållare för text 1">
            <a:extLst>
              <a:ext uri="{FF2B5EF4-FFF2-40B4-BE49-F238E27FC236}">
                <a16:creationId xmlns:a16="http://schemas.microsoft.com/office/drawing/2014/main" id="{A5BA178A-7D73-4B39-A47A-E9668CC0BE49}"/>
              </a:ext>
            </a:extLst>
          </p:cNvPr>
          <p:cNvSpPr>
            <a:spLocks noGrp="1"/>
          </p:cNvSpPr>
          <p:nvPr>
            <p:ph type="body" idx="1"/>
          </p:nvPr>
        </p:nvSpPr>
        <p:spPr>
          <a:xfrm>
            <a:off x="754274" y="2062976"/>
            <a:ext cx="10684563" cy="3630401"/>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6044586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hf hdr="0" ftr="0"/>
  <p:txStyles>
    <p:titleStyle>
      <a:lvl1pPr>
        <a:lnSpc>
          <a:spcPct val="85000"/>
        </a:lnSpc>
        <a:defRPr sz="3911" b="1" spc="-170" baseline="0">
          <a:solidFill>
            <a:schemeClr val="accent1"/>
          </a:solidFill>
          <a:latin typeface="+mj-lt"/>
          <a:ea typeface="+mj-ea"/>
          <a:cs typeface="+mj-cs"/>
        </a:defRPr>
      </a:lvl1pPr>
    </p:titleStyle>
    <p:bodyStyle>
      <a:lvl1pPr marL="209572" indent="-209572">
        <a:lnSpc>
          <a:spcPct val="84000"/>
        </a:lnSpc>
        <a:spcAft>
          <a:spcPts val="1395"/>
        </a:spcAft>
        <a:buSzPct val="100000"/>
        <a:buFontTx/>
        <a:buBlip>
          <a:blip r:embed="rId9"/>
        </a:buBlip>
        <a:tabLst/>
        <a:defRPr lang="sv-SE" sz="2577" spc="-67" baseline="0" dirty="0" smtClean="0">
          <a:latin typeface="+mn-lt"/>
          <a:ea typeface="+mn-ea"/>
          <a:cs typeface="+mn-cs"/>
        </a:defRPr>
      </a:lvl1pPr>
      <a:lvl2pPr marL="458438" indent="-196474">
        <a:lnSpc>
          <a:spcPct val="84000"/>
        </a:lnSpc>
        <a:spcAft>
          <a:spcPts val="1455"/>
        </a:spcAft>
        <a:buFontTx/>
        <a:buBlip>
          <a:blip r:embed="rId9"/>
        </a:buBlip>
        <a:defRPr lang="sv-SE" sz="2335" spc="-67" baseline="0" dirty="0" smtClean="0">
          <a:latin typeface="+mn-lt"/>
          <a:ea typeface="+mn-ea"/>
          <a:cs typeface="+mn-cs"/>
        </a:defRPr>
      </a:lvl2pPr>
      <a:lvl3pPr marL="676742" indent="-174643">
        <a:lnSpc>
          <a:spcPct val="84000"/>
        </a:lnSpc>
        <a:spcAft>
          <a:spcPts val="1516"/>
        </a:spcAft>
        <a:buFontTx/>
        <a:buBlip>
          <a:blip r:embed="rId9"/>
        </a:buBlip>
        <a:defRPr lang="sv-SE" sz="2062" spc="-67" baseline="0" dirty="0" smtClean="0">
          <a:latin typeface="+mn-lt"/>
          <a:ea typeface="+mn-ea"/>
          <a:cs typeface="+mn-cs"/>
        </a:defRPr>
      </a:lvl3pPr>
      <a:lvl4pPr marL="884131" indent="-157179">
        <a:lnSpc>
          <a:spcPct val="84000"/>
        </a:lnSpc>
        <a:spcAft>
          <a:spcPts val="1577"/>
        </a:spcAft>
        <a:buFontTx/>
        <a:buBlip>
          <a:blip r:embed="rId9"/>
        </a:buBlip>
        <a:defRPr lang="sv-SE" sz="1819" spc="-67" baseline="0" dirty="0" smtClean="0">
          <a:latin typeface="+mn-lt"/>
          <a:ea typeface="+mn-ea"/>
          <a:cs typeface="+mn-cs"/>
        </a:defRPr>
      </a:lvl4pPr>
      <a:lvl5pPr marL="1069690" indent="-152813">
        <a:lnSpc>
          <a:spcPct val="86000"/>
        </a:lnSpc>
        <a:spcAft>
          <a:spcPts val="910"/>
        </a:spcAft>
        <a:buFontTx/>
        <a:buBlip>
          <a:blip r:embed="rId9"/>
        </a:buBlip>
        <a:defRPr lang="sv-SE" sz="1698" spc="-67" baseline="0" dirty="0" smtClean="0">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 name="Platshållare för text 2">
            <a:extLst>
              <a:ext uri="{FF2B5EF4-FFF2-40B4-BE49-F238E27FC236}">
                <a16:creationId xmlns:a16="http://schemas.microsoft.com/office/drawing/2014/main" id="{098AE977-5D5B-4533-993B-CA82249B2963}"/>
              </a:ext>
            </a:extLst>
          </p:cNvPr>
          <p:cNvSpPr>
            <a:spLocks noGrp="1"/>
          </p:cNvSpPr>
          <p:nvPr>
            <p:ph type="body" idx="1"/>
          </p:nvPr>
        </p:nvSpPr>
        <p:spPr>
          <a:xfrm>
            <a:off x="754274" y="2062714"/>
            <a:ext cx="10683452" cy="3630466"/>
          </a:xfrm>
          <a:prstGeom prst="rect">
            <a:avLst/>
          </a:prstGeom>
        </p:spPr>
        <p:txBody>
          <a:bodyPr vert="horz" lIns="0" tIns="0" rIns="0" bIns="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Holder 4"/>
          <p:cNvSpPr>
            <a:spLocks noGrp="1"/>
          </p:cNvSpPr>
          <p:nvPr>
            <p:ph type="ftr" sz="quarter" idx="5"/>
          </p:nvPr>
        </p:nvSpPr>
        <p:spPr>
          <a:xfrm>
            <a:off x="1415380" y="290234"/>
            <a:ext cx="4672040" cy="113518"/>
          </a:xfrm>
          <a:prstGeom prst="rect">
            <a:avLst/>
          </a:prstGeom>
        </p:spPr>
        <p:txBody>
          <a:bodyPr wrap="square" lIns="0" tIns="0" rIns="0" bIns="0">
            <a:spAutoFit/>
          </a:bodyPr>
          <a:lstStyle>
            <a:lvl1pPr algn="l">
              <a:defRPr sz="728">
                <a:solidFill>
                  <a:schemeClr val="tx1">
                    <a:tint val="75000"/>
                  </a:schemeClr>
                </a:solidFill>
              </a:defRPr>
            </a:lvl1pPr>
          </a:lstStyle>
          <a:p>
            <a:endParaRPr lang="sv-SE"/>
          </a:p>
        </p:txBody>
      </p:sp>
      <p:sp>
        <p:nvSpPr>
          <p:cNvPr id="5" name="Holder 5"/>
          <p:cNvSpPr>
            <a:spLocks noGrp="1"/>
          </p:cNvSpPr>
          <p:nvPr>
            <p:ph type="dt" sz="half" idx="6"/>
          </p:nvPr>
        </p:nvSpPr>
        <p:spPr>
          <a:xfrm>
            <a:off x="829919" y="290234"/>
            <a:ext cx="480303" cy="113518"/>
          </a:xfrm>
          <a:prstGeom prst="rect">
            <a:avLst/>
          </a:prstGeom>
        </p:spPr>
        <p:txBody>
          <a:bodyPr wrap="square" lIns="0" tIns="0" rIns="0" bIns="0">
            <a:spAutoFit/>
          </a:bodyPr>
          <a:lstStyle>
            <a:lvl1pPr algn="l">
              <a:defRPr sz="728">
                <a:solidFill>
                  <a:schemeClr val="tx1">
                    <a:tint val="75000"/>
                  </a:schemeClr>
                </a:solidFill>
              </a:defRPr>
            </a:lvl1pPr>
          </a:lstStyle>
          <a:p>
            <a:fld id="{3CB3D5FD-A08D-49A7-8412-76F29BA46CE4}" type="datetime1">
              <a:rPr lang="sv-SE" smtClean="0"/>
              <a:t>2026-01-28</a:t>
            </a:fld>
            <a:endParaRPr lang="en-US"/>
          </a:p>
        </p:txBody>
      </p:sp>
      <p:sp>
        <p:nvSpPr>
          <p:cNvPr id="6" name="Holder 6"/>
          <p:cNvSpPr>
            <a:spLocks noGrp="1"/>
          </p:cNvSpPr>
          <p:nvPr>
            <p:ph type="sldNum" sz="quarter" idx="7"/>
          </p:nvPr>
        </p:nvSpPr>
        <p:spPr>
          <a:xfrm>
            <a:off x="506442" y="290234"/>
            <a:ext cx="218320" cy="113518"/>
          </a:xfrm>
          <a:prstGeom prst="rect">
            <a:avLst/>
          </a:prstGeom>
        </p:spPr>
        <p:txBody>
          <a:bodyPr wrap="square" lIns="0" tIns="0" rIns="0" bIns="0">
            <a:spAutoFit/>
          </a:bodyPr>
          <a:lstStyle>
            <a:lvl1pPr algn="r">
              <a:defRPr sz="728">
                <a:solidFill>
                  <a:schemeClr val="tx1">
                    <a:tint val="75000"/>
                  </a:schemeClr>
                </a:solidFill>
              </a:defRPr>
            </a:lvl1pPr>
          </a:lstStyle>
          <a:p>
            <a:fld id="{B6F15528-21DE-4FAA-801E-634DDDAF4B2B}" type="slidenum">
              <a:rPr lang="sv-SE" smtClean="0"/>
              <a:pPr/>
              <a:t>‹#›</a:t>
            </a:fld>
            <a:endParaRPr lang="sv-SE"/>
          </a:p>
        </p:txBody>
      </p:sp>
      <p:sp>
        <p:nvSpPr>
          <p:cNvPr id="33" name="Platshållare för rubrik 32">
            <a:extLst>
              <a:ext uri="{FF2B5EF4-FFF2-40B4-BE49-F238E27FC236}">
                <a16:creationId xmlns:a16="http://schemas.microsoft.com/office/drawing/2014/main" id="{C491F119-4C65-4AD3-AE6A-6BA07AAF833D}"/>
              </a:ext>
            </a:extLst>
          </p:cNvPr>
          <p:cNvSpPr>
            <a:spLocks noGrp="1"/>
          </p:cNvSpPr>
          <p:nvPr>
            <p:ph type="title"/>
          </p:nvPr>
        </p:nvSpPr>
        <p:spPr>
          <a:xfrm>
            <a:off x="754274" y="744083"/>
            <a:ext cx="10683452" cy="1239266"/>
          </a:xfrm>
          <a:prstGeom prst="rect">
            <a:avLst/>
          </a:prstGeom>
        </p:spPr>
        <p:txBody>
          <a:bodyPr vert="horz" lIns="0" tIns="0" rIns="0" bIns="72000" rtlCol="0" anchor="b" anchorCtr="0">
            <a:normAutofit/>
          </a:bodyPr>
          <a:lstStyle/>
          <a:p>
            <a:r>
              <a:rPr lang="sv-SE"/>
              <a:t>Klicka här för att ändra mall för rubrikformat</a:t>
            </a:r>
          </a:p>
        </p:txBody>
      </p:sp>
      <p:sp>
        <p:nvSpPr>
          <p:cNvPr id="49" name="object 15">
            <a:extLst>
              <a:ext uri="{FF2B5EF4-FFF2-40B4-BE49-F238E27FC236}">
                <a16:creationId xmlns:a16="http://schemas.microsoft.com/office/drawing/2014/main" id="{0CDE3574-CF15-4481-A3BF-AC8D9DEC1C1C}"/>
              </a:ext>
            </a:extLst>
          </p:cNvPr>
          <p:cNvSpPr/>
          <p:nvPr userDrawn="1"/>
        </p:nvSpPr>
        <p:spPr>
          <a:xfrm>
            <a:off x="11081557" y="5778097"/>
            <a:ext cx="789766" cy="758778"/>
          </a:xfrm>
          <a:prstGeom prst="rect">
            <a:avLst/>
          </a:prstGeom>
          <a:blipFill>
            <a:blip r:embed="rId13" cstate="print"/>
            <a:stretch>
              <a:fillRect/>
            </a:stretch>
          </a:blipFill>
        </p:spPr>
        <p:txBody>
          <a:bodyPr wrap="square" lIns="0" tIns="0" rIns="0" bIns="0" rtlCol="0"/>
          <a:lstStyle/>
          <a:p>
            <a:endParaRPr sz="1092"/>
          </a:p>
        </p:txBody>
      </p:sp>
    </p:spTree>
    <p:extLst>
      <p:ext uri="{BB962C8B-B14F-4D97-AF65-F5344CB8AC3E}">
        <p14:creationId xmlns:p14="http://schemas.microsoft.com/office/powerpoint/2010/main" val="3274882307"/>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Lst>
  <p:hf hdr="0" ftr="0"/>
  <p:txStyles>
    <p:titleStyle>
      <a:lvl1pPr>
        <a:lnSpc>
          <a:spcPct val="85000"/>
        </a:lnSpc>
        <a:defRPr sz="3911" b="1" spc="-170" baseline="0">
          <a:solidFill>
            <a:schemeClr val="accent1"/>
          </a:solidFill>
          <a:latin typeface="+mj-lt"/>
          <a:ea typeface="+mj-ea"/>
          <a:cs typeface="+mj-cs"/>
        </a:defRPr>
      </a:lvl1pPr>
    </p:titleStyle>
    <p:bodyStyle>
      <a:lvl1pPr marL="209572" indent="-209572">
        <a:lnSpc>
          <a:spcPct val="84000"/>
        </a:lnSpc>
        <a:spcAft>
          <a:spcPts val="1395"/>
        </a:spcAft>
        <a:buSzPct val="100000"/>
        <a:buFontTx/>
        <a:buBlip>
          <a:blip r:embed="rId14"/>
        </a:buBlip>
        <a:tabLst/>
        <a:defRPr sz="2577" spc="-67" baseline="0">
          <a:latin typeface="+mn-lt"/>
          <a:ea typeface="+mn-ea"/>
          <a:cs typeface="+mn-cs"/>
        </a:defRPr>
      </a:lvl1pPr>
      <a:lvl2pPr marL="458438" indent="-196474">
        <a:lnSpc>
          <a:spcPct val="84000"/>
        </a:lnSpc>
        <a:spcAft>
          <a:spcPts val="1455"/>
        </a:spcAft>
        <a:buFontTx/>
        <a:buBlip>
          <a:blip r:embed="rId14"/>
        </a:buBlip>
        <a:defRPr sz="2335" spc="-67" baseline="0">
          <a:latin typeface="+mn-lt"/>
          <a:ea typeface="+mn-ea"/>
          <a:cs typeface="+mn-cs"/>
        </a:defRPr>
      </a:lvl2pPr>
      <a:lvl3pPr marL="676742" indent="-174643">
        <a:lnSpc>
          <a:spcPct val="84000"/>
        </a:lnSpc>
        <a:spcAft>
          <a:spcPts val="1516"/>
        </a:spcAft>
        <a:buFontTx/>
        <a:buBlip>
          <a:blip r:embed="rId14"/>
        </a:buBlip>
        <a:defRPr sz="2062" spc="-67" baseline="0">
          <a:latin typeface="+mn-lt"/>
          <a:ea typeface="+mn-ea"/>
          <a:cs typeface="+mn-cs"/>
        </a:defRPr>
      </a:lvl3pPr>
      <a:lvl4pPr marL="884131" indent="-157179">
        <a:lnSpc>
          <a:spcPct val="84000"/>
        </a:lnSpc>
        <a:spcAft>
          <a:spcPts val="1577"/>
        </a:spcAft>
        <a:buFontTx/>
        <a:buBlip>
          <a:blip r:embed="rId14"/>
        </a:buBlip>
        <a:defRPr sz="1819" spc="-67" baseline="0">
          <a:latin typeface="+mn-lt"/>
          <a:ea typeface="+mn-ea"/>
          <a:cs typeface="+mn-cs"/>
        </a:defRPr>
      </a:lvl4pPr>
      <a:lvl5pPr marL="1069690" indent="-152813">
        <a:lnSpc>
          <a:spcPct val="86000"/>
        </a:lnSpc>
        <a:spcAft>
          <a:spcPts val="910"/>
        </a:spcAft>
        <a:buFontTx/>
        <a:buBlip>
          <a:blip r:embed="rId14"/>
        </a:buBlip>
        <a:defRPr sz="1698" spc="-67" baseline="0">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bodyStyle>
    <p:otherStyle>
      <a:lvl1pPr marL="0">
        <a:defRPr>
          <a:latin typeface="+mn-lt"/>
          <a:ea typeface="+mn-ea"/>
          <a:cs typeface="+mn-cs"/>
        </a:defRPr>
      </a:lvl1pPr>
      <a:lvl2pPr marL="277246">
        <a:defRPr>
          <a:latin typeface="+mn-lt"/>
          <a:ea typeface="+mn-ea"/>
          <a:cs typeface="+mn-cs"/>
        </a:defRPr>
      </a:lvl2pPr>
      <a:lvl3pPr marL="554492">
        <a:defRPr>
          <a:latin typeface="+mn-lt"/>
          <a:ea typeface="+mn-ea"/>
          <a:cs typeface="+mn-cs"/>
        </a:defRPr>
      </a:lvl3pPr>
      <a:lvl4pPr marL="831738">
        <a:defRPr>
          <a:latin typeface="+mn-lt"/>
          <a:ea typeface="+mn-ea"/>
          <a:cs typeface="+mn-cs"/>
        </a:defRPr>
      </a:lvl4pPr>
      <a:lvl5pPr marL="1108984">
        <a:defRPr>
          <a:latin typeface="+mn-lt"/>
          <a:ea typeface="+mn-ea"/>
          <a:cs typeface="+mn-cs"/>
        </a:defRPr>
      </a:lvl5pPr>
      <a:lvl6pPr marL="1386230">
        <a:defRPr>
          <a:latin typeface="+mn-lt"/>
          <a:ea typeface="+mn-ea"/>
          <a:cs typeface="+mn-cs"/>
        </a:defRPr>
      </a:lvl6pPr>
      <a:lvl7pPr marL="1663476">
        <a:defRPr>
          <a:latin typeface="+mn-lt"/>
          <a:ea typeface="+mn-ea"/>
          <a:cs typeface="+mn-cs"/>
        </a:defRPr>
      </a:lvl7pPr>
      <a:lvl8pPr marL="1940723">
        <a:defRPr>
          <a:latin typeface="+mn-lt"/>
          <a:ea typeface="+mn-ea"/>
          <a:cs typeface="+mn-cs"/>
        </a:defRPr>
      </a:lvl8pPr>
      <a:lvl9pPr marL="2217969">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AD035BE2-0CFA-BF88-9348-4372C4B25C3D}"/>
              </a:ext>
            </a:extLst>
          </p:cNvPr>
          <p:cNvSpPr>
            <a:spLocks noGrp="1"/>
          </p:cNvSpPr>
          <p:nvPr>
            <p:ph type="dt" sz="half" idx="10"/>
          </p:nvPr>
        </p:nvSpPr>
        <p:spPr/>
        <p:txBody>
          <a:bodyPr/>
          <a:lstStyle/>
          <a:p>
            <a:fld id="{27129ABF-34AF-4771-8C65-17474087DDAF}" type="datetime1">
              <a:rPr lang="sv-SE" smtClean="0"/>
              <a:t>2026-01-28</a:t>
            </a:fld>
            <a:endParaRPr lang="sv-SE"/>
          </a:p>
        </p:txBody>
      </p:sp>
      <p:sp>
        <p:nvSpPr>
          <p:cNvPr id="3" name="Platshållare för bildnummer 2">
            <a:extLst>
              <a:ext uri="{FF2B5EF4-FFF2-40B4-BE49-F238E27FC236}">
                <a16:creationId xmlns:a16="http://schemas.microsoft.com/office/drawing/2014/main" id="{6A34904E-8786-9BF4-A117-F1088B971DA0}"/>
              </a:ext>
            </a:extLst>
          </p:cNvPr>
          <p:cNvSpPr>
            <a:spLocks noGrp="1"/>
          </p:cNvSpPr>
          <p:nvPr>
            <p:ph type="sldNum" sz="quarter" idx="12"/>
          </p:nvPr>
        </p:nvSpPr>
        <p:spPr/>
        <p:txBody>
          <a:bodyPr/>
          <a:lstStyle/>
          <a:p>
            <a:fld id="{38480145-259A-47DA-A30D-C906B9DB5C99}" type="slidenum">
              <a:rPr lang="sv-SE" smtClean="0"/>
              <a:t>1</a:t>
            </a:fld>
            <a:endParaRPr lang="sv-SE"/>
          </a:p>
        </p:txBody>
      </p:sp>
      <p:sp>
        <p:nvSpPr>
          <p:cNvPr id="5" name="Rubrik 4">
            <a:extLst>
              <a:ext uri="{FF2B5EF4-FFF2-40B4-BE49-F238E27FC236}">
                <a16:creationId xmlns:a16="http://schemas.microsoft.com/office/drawing/2014/main" id="{8CE67347-9AAE-9ACE-2DCB-F9A7CB67C873}"/>
              </a:ext>
            </a:extLst>
          </p:cNvPr>
          <p:cNvSpPr>
            <a:spLocks noGrp="1"/>
          </p:cNvSpPr>
          <p:nvPr>
            <p:ph type="title"/>
          </p:nvPr>
        </p:nvSpPr>
        <p:spPr>
          <a:xfrm>
            <a:off x="754274" y="744083"/>
            <a:ext cx="10683452" cy="627517"/>
          </a:xfrm>
        </p:spPr>
        <p:txBody>
          <a:bodyPr/>
          <a:lstStyle/>
          <a:p>
            <a:r>
              <a:rPr lang="sv-SE"/>
              <a:t>A3 – ständiga förbättringar</a:t>
            </a:r>
          </a:p>
        </p:txBody>
      </p:sp>
      <p:sp>
        <p:nvSpPr>
          <p:cNvPr id="6" name="Rektangel 5">
            <a:extLst>
              <a:ext uri="{FF2B5EF4-FFF2-40B4-BE49-F238E27FC236}">
                <a16:creationId xmlns:a16="http://schemas.microsoft.com/office/drawing/2014/main" id="{5187593C-6945-53D9-40B2-5A927C68C607}"/>
              </a:ext>
            </a:extLst>
          </p:cNvPr>
          <p:cNvSpPr/>
          <p:nvPr/>
        </p:nvSpPr>
        <p:spPr>
          <a:xfrm>
            <a:off x="11009745" y="5781964"/>
            <a:ext cx="960582" cy="831272"/>
          </a:xfrm>
          <a:prstGeom prst="rect">
            <a:avLst/>
          </a:prstGeom>
          <a:solidFill>
            <a:schemeClr val="bg1"/>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sv-SE"/>
          </a:p>
        </p:txBody>
      </p:sp>
      <p:sp>
        <p:nvSpPr>
          <p:cNvPr id="4" name="Platshållare för text 3">
            <a:extLst>
              <a:ext uri="{FF2B5EF4-FFF2-40B4-BE49-F238E27FC236}">
                <a16:creationId xmlns:a16="http://schemas.microsoft.com/office/drawing/2014/main" id="{8186ACB9-0D77-F136-5F2B-B8F5CA1C3FD1}"/>
              </a:ext>
            </a:extLst>
          </p:cNvPr>
          <p:cNvSpPr>
            <a:spLocks noGrp="1"/>
          </p:cNvSpPr>
          <p:nvPr>
            <p:ph type="body" sz="quarter" idx="13"/>
          </p:nvPr>
        </p:nvSpPr>
        <p:spPr>
          <a:xfrm>
            <a:off x="755386" y="1465118"/>
            <a:ext cx="10684366" cy="5392882"/>
          </a:xfrm>
        </p:spPr>
        <p:txBody>
          <a:bodyPr>
            <a:normAutofit fontScale="92500" lnSpcReduction="20000"/>
          </a:bodyPr>
          <a:lstStyle/>
          <a:p>
            <a:r>
              <a:rPr lang="sv-SE"/>
              <a:t>A3 är ett verktyg för att dokumentera förbättringsarbeten på ett enkelt och tydligt sätt. </a:t>
            </a:r>
            <a:br>
              <a:rPr lang="sv-SE"/>
            </a:br>
            <a:r>
              <a:rPr lang="sv-SE"/>
              <a:t>Den heter A3 för att den passar bra att skriva ut i A3-format och ger en översikt på en sida.</a:t>
            </a:r>
          </a:p>
          <a:p>
            <a:pPr lvl="1"/>
            <a:r>
              <a:rPr lang="sv-SE"/>
              <a:t>Sidan 2 är mallen som du arbetar i.</a:t>
            </a:r>
          </a:p>
          <a:p>
            <a:pPr lvl="1"/>
            <a:r>
              <a:rPr lang="sv-SE"/>
              <a:t>Sidan 3 är stödtext hur mallen ska fyllas i .</a:t>
            </a:r>
          </a:p>
          <a:p>
            <a:pPr lvl="1"/>
            <a:r>
              <a:rPr lang="sv-SE"/>
              <a:t>Sidan 4 och 5 är checklistor för uppföljning av resultat.</a:t>
            </a:r>
          </a:p>
          <a:p>
            <a:r>
              <a:rPr lang="sv-SE"/>
              <a:t>Använd mallen under förbättringsarbetets gång för att visa vad ni har åstadkommit. Den är ett bra sätt att sprida information om arbetet. Skriv ut den med jämna mellanrum och sätt upp på lämpligt ställe där berörda kan se den. </a:t>
            </a:r>
          </a:p>
          <a:p>
            <a:r>
              <a:rPr lang="sv-SE"/>
              <a:t>Om du behöver mer hjälp så finns modellen Förbättra Resultat Över tid (FRÖ) som fungerar som en checklista och ger stöd kring hur man kan arbeta i respektive steg.</a:t>
            </a:r>
          </a:p>
          <a:p>
            <a:r>
              <a:rPr lang="sv-SE"/>
              <a:t>Det är viktigt att löpande stämma av arbetet med ansvariga och/eller uppdragsgivare för att säkerställa att arbetet leder i rätt riktning.</a:t>
            </a:r>
          </a:p>
          <a:p>
            <a:r>
              <a:rPr lang="sv-SE"/>
              <a:t>Fundera över hur implementering ska ske. Testa föreslagna lösningar i liten skala innan de genomförs på bred front. </a:t>
            </a:r>
          </a:p>
          <a:p>
            <a:r>
              <a:rPr lang="sv-SE"/>
              <a:t>Publicera den ifyllda A3 mallen under Region Västmanland/Förbättringsarbete/Slutförda A3 i ledningssystemet när arbetet är slutfört.</a:t>
            </a:r>
          </a:p>
        </p:txBody>
      </p:sp>
    </p:spTree>
    <p:extLst>
      <p:ext uri="{BB962C8B-B14F-4D97-AF65-F5344CB8AC3E}">
        <p14:creationId xmlns:p14="http://schemas.microsoft.com/office/powerpoint/2010/main" val="23321394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41D9C692-BF50-46C2-9D7B-8C3BFD65BC24}"/>
              </a:ext>
            </a:extLst>
          </p:cNvPr>
          <p:cNvSpPr txBox="1">
            <a:spLocks noGrp="1" noRot="1" noMove="1" noResize="1" noEditPoints="1" noAdjustHandles="1" noChangeArrowheads="1" noChangeShapeType="1"/>
          </p:cNvSpPr>
          <p:nvPr/>
        </p:nvSpPr>
        <p:spPr>
          <a:xfrm>
            <a:off x="393540" y="135313"/>
            <a:ext cx="5703462" cy="390876"/>
          </a:xfrm>
          <a:prstGeom prst="rect">
            <a:avLst/>
          </a:prstGeom>
          <a:noFill/>
        </p:spPr>
        <p:txBody>
          <a:bodyPr wrap="square" rtlCol="0">
            <a:spAutoFit/>
          </a:bodyPr>
          <a:lstStyle/>
          <a:p>
            <a:pPr defTabSz="914358">
              <a:defRPr/>
            </a:pPr>
            <a:r>
              <a:rPr lang="sv-SE" sz="1940">
                <a:solidFill>
                  <a:prstClr val="black"/>
                </a:solidFill>
                <a:latin typeface="Calibri"/>
              </a:rPr>
              <a:t>A3 för (namn på förbättringsarbetet)</a:t>
            </a:r>
          </a:p>
        </p:txBody>
      </p:sp>
      <p:sp>
        <p:nvSpPr>
          <p:cNvPr id="3" name="textruta 2">
            <a:extLst>
              <a:ext uri="{FF2B5EF4-FFF2-40B4-BE49-F238E27FC236}">
                <a16:creationId xmlns:a16="http://schemas.microsoft.com/office/drawing/2014/main" id="{20F43201-3A81-4E48-9182-42CF278B5A58}"/>
              </a:ext>
            </a:extLst>
          </p:cNvPr>
          <p:cNvSpPr txBox="1">
            <a:spLocks/>
          </p:cNvSpPr>
          <p:nvPr/>
        </p:nvSpPr>
        <p:spPr>
          <a:xfrm>
            <a:off x="5619794" y="23650"/>
            <a:ext cx="3425342" cy="523220"/>
          </a:xfrm>
          <a:prstGeom prst="rect">
            <a:avLst/>
          </a:prstGeom>
          <a:noFill/>
        </p:spPr>
        <p:txBody>
          <a:bodyPr wrap="square" rtlCol="0">
            <a:spAutoFit/>
          </a:bodyPr>
          <a:lstStyle/>
          <a:p>
            <a:pPr defTabSz="914358">
              <a:defRPr/>
            </a:pPr>
            <a:r>
              <a:rPr lang="sv-SE" sz="1400">
                <a:solidFill>
                  <a:prstClr val="black"/>
                </a:solidFill>
                <a:latin typeface="Calibri"/>
              </a:rPr>
              <a:t>Uppdragsledare:</a:t>
            </a:r>
          </a:p>
          <a:p>
            <a:pPr defTabSz="914358">
              <a:defRPr/>
            </a:pPr>
            <a:r>
              <a:rPr lang="sv-SE" sz="1400">
                <a:solidFill>
                  <a:prstClr val="black"/>
                </a:solidFill>
                <a:latin typeface="Calibri"/>
              </a:rPr>
              <a:t>Klinik/verksamhet:</a:t>
            </a:r>
          </a:p>
        </p:txBody>
      </p:sp>
      <p:sp>
        <p:nvSpPr>
          <p:cNvPr id="4" name="textruta 3">
            <a:extLst>
              <a:ext uri="{FF2B5EF4-FFF2-40B4-BE49-F238E27FC236}">
                <a16:creationId xmlns:a16="http://schemas.microsoft.com/office/drawing/2014/main" id="{D3B51399-CF80-4996-A339-D88EDB00F5C4}"/>
              </a:ext>
            </a:extLst>
          </p:cNvPr>
          <p:cNvSpPr txBox="1">
            <a:spLocks/>
          </p:cNvSpPr>
          <p:nvPr/>
        </p:nvSpPr>
        <p:spPr>
          <a:xfrm>
            <a:off x="9528464" y="141966"/>
            <a:ext cx="2462402" cy="307777"/>
          </a:xfrm>
          <a:prstGeom prst="rect">
            <a:avLst/>
          </a:prstGeom>
          <a:noFill/>
        </p:spPr>
        <p:txBody>
          <a:bodyPr wrap="square" rtlCol="0">
            <a:spAutoFit/>
          </a:bodyPr>
          <a:lstStyle/>
          <a:p>
            <a:pPr defTabSz="914358">
              <a:defRPr/>
            </a:pPr>
            <a:r>
              <a:rPr lang="sv-SE" sz="1400">
                <a:solidFill>
                  <a:prstClr val="black"/>
                </a:solidFill>
                <a:latin typeface="Calibri"/>
              </a:rPr>
              <a:t>Datum:</a:t>
            </a:r>
          </a:p>
        </p:txBody>
      </p:sp>
      <p:sp>
        <p:nvSpPr>
          <p:cNvPr id="5" name="Rektangel 4">
            <a:extLst>
              <a:ext uri="{FF2B5EF4-FFF2-40B4-BE49-F238E27FC236}">
                <a16:creationId xmlns:a16="http://schemas.microsoft.com/office/drawing/2014/main" id="{1A0C2CDB-A0E7-47E0-AD76-93C3E1A0C4A2}"/>
              </a:ext>
            </a:extLst>
          </p:cNvPr>
          <p:cNvSpPr>
            <a:spLocks noGrp="1" noRot="1" noMove="1" noResize="1" noEditPoints="1" noAdjustHandles="1" noChangeArrowheads="1" noChangeShapeType="1"/>
          </p:cNvSpPr>
          <p:nvPr/>
        </p:nvSpPr>
        <p:spPr>
          <a:xfrm>
            <a:off x="201129" y="497911"/>
            <a:ext cx="5840860" cy="266197"/>
          </a:xfrm>
          <a:prstGeom prst="rect">
            <a:avLst/>
          </a:prstGeom>
          <a:solidFill>
            <a:srgbClr val="D1F0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Bakgrund, syfte och avgränsningar</a:t>
            </a:r>
          </a:p>
        </p:txBody>
      </p:sp>
      <p:sp>
        <p:nvSpPr>
          <p:cNvPr id="9" name="Rektangel 8">
            <a:extLst>
              <a:ext uri="{FF2B5EF4-FFF2-40B4-BE49-F238E27FC236}">
                <a16:creationId xmlns:a16="http://schemas.microsoft.com/office/drawing/2014/main" id="{E77FC7C7-20F9-4433-A498-930E0194A24E}"/>
              </a:ext>
            </a:extLst>
          </p:cNvPr>
          <p:cNvSpPr>
            <a:spLocks noGrp="1" noRot="1" noMove="1" noResize="1" noEditPoints="1" noAdjustHandles="1" noChangeArrowheads="1" noChangeShapeType="1"/>
          </p:cNvSpPr>
          <p:nvPr/>
        </p:nvSpPr>
        <p:spPr>
          <a:xfrm>
            <a:off x="201129" y="764110"/>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r>
              <a:rPr lang="sv-SE" sz="1100">
                <a:solidFill>
                  <a:prstClr val="black"/>
                </a:solidFill>
                <a:latin typeface="Calibri"/>
                <a:ea typeface="Calibri"/>
                <a:cs typeface="Times New Roman"/>
              </a:rPr>
              <a:t>På varje vårdenhet som använder PVK bör det finnas väldokumenterade och implementerade rutiner för inläggning, skötsel och dokumentation. För att tillgodose detta bör det därför finnas adekvat utbildning och komplikationsregistrering. </a:t>
            </a:r>
          </a:p>
          <a:p>
            <a:pPr defTabSz="914358">
              <a:defRPr/>
            </a:pPr>
            <a:endParaRPr lang="sv-SE" sz="1100">
              <a:solidFill>
                <a:prstClr val="black"/>
              </a:solidFill>
              <a:latin typeface="Calibri"/>
              <a:ea typeface="Calibri"/>
              <a:cs typeface="Times New Roman"/>
            </a:endParaRPr>
          </a:p>
          <a:p>
            <a:pPr defTabSz="914358">
              <a:defRPr/>
            </a:pPr>
            <a:r>
              <a:rPr lang="sv-SE" sz="1100">
                <a:solidFill>
                  <a:prstClr val="black"/>
                </a:solidFill>
                <a:latin typeface="Calibri"/>
                <a:ea typeface="Calibri"/>
                <a:cs typeface="Times New Roman"/>
              </a:rPr>
              <a:t>Syftet: Att minska risk för infektioner som kan uppstå i samband med användningen av PVK genom förebyggande arbete. </a:t>
            </a:r>
            <a:endParaRPr lang="sv-SE">
              <a:solidFill>
                <a:prstClr val="black"/>
              </a:solidFill>
              <a:ea typeface="Calibri Light"/>
              <a:cs typeface="Calibri Light"/>
            </a:endParaRPr>
          </a:p>
          <a:p>
            <a:pPr defTabSz="914358">
              <a:defRPr/>
            </a:pPr>
            <a:endParaRPr lang="sv-SE" sz="1200">
              <a:solidFill>
                <a:prstClr val="black"/>
              </a:solidFill>
              <a:latin typeface="Calibri"/>
              <a:ea typeface="Calibri"/>
              <a:cs typeface="Times New Roman"/>
            </a:endParaRPr>
          </a:p>
          <a:p>
            <a:pPr defTabSz="914358">
              <a:defRPr/>
            </a:pPr>
            <a:endParaRPr lang="sv-SE" sz="1500">
              <a:solidFill>
                <a:prstClr val="black"/>
              </a:solidFill>
              <a:latin typeface="Times New Roman"/>
              <a:ea typeface="Calibri"/>
              <a:cs typeface="Times New Roman"/>
            </a:endParaRPr>
          </a:p>
          <a:p>
            <a:pPr defTabSz="914358">
              <a:defRPr/>
            </a:pPr>
            <a:endParaRPr lang="sv-SE" sz="1200">
              <a:solidFill>
                <a:prstClr val="black"/>
              </a:solidFill>
              <a:latin typeface="Calibri"/>
              <a:ea typeface="Calibri"/>
              <a:cs typeface="Times New Roman"/>
            </a:endParaRPr>
          </a:p>
          <a:p>
            <a:pPr defTabSz="914358">
              <a:defRPr/>
            </a:pPr>
            <a:endParaRPr lang="sv-SE" sz="1200">
              <a:solidFill>
                <a:prstClr val="black"/>
              </a:solidFill>
              <a:latin typeface="Calibri"/>
              <a:ea typeface="Calibri"/>
              <a:cs typeface="Times New Roman"/>
            </a:endParaRPr>
          </a:p>
        </p:txBody>
      </p:sp>
      <p:sp>
        <p:nvSpPr>
          <p:cNvPr id="11" name="Rektangel 10">
            <a:extLst>
              <a:ext uri="{FF2B5EF4-FFF2-40B4-BE49-F238E27FC236}">
                <a16:creationId xmlns:a16="http://schemas.microsoft.com/office/drawing/2014/main" id="{6893C3C2-F8CF-426B-AB5E-277CD21A28F0}"/>
              </a:ext>
            </a:extLst>
          </p:cNvPr>
          <p:cNvSpPr>
            <a:spLocks noGrp="1" noRot="1" noMove="1" noResize="1" noEditPoints="1" noAdjustHandles="1" noChangeArrowheads="1" noChangeShapeType="1"/>
          </p:cNvSpPr>
          <p:nvPr/>
        </p:nvSpPr>
        <p:spPr>
          <a:xfrm>
            <a:off x="201129" y="2590854"/>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Nuläge</a:t>
            </a:r>
          </a:p>
        </p:txBody>
      </p:sp>
      <p:sp>
        <p:nvSpPr>
          <p:cNvPr id="12" name="Rektangel 11">
            <a:extLst>
              <a:ext uri="{FF2B5EF4-FFF2-40B4-BE49-F238E27FC236}">
                <a16:creationId xmlns:a16="http://schemas.microsoft.com/office/drawing/2014/main" id="{C11BAE3A-7A56-4EF2-BEEE-A8E40B03054D}"/>
              </a:ext>
            </a:extLst>
          </p:cNvPr>
          <p:cNvSpPr>
            <a:spLocks noGrp="1" noRot="1" noMove="1" noResize="1" noEditPoints="1" noAdjustHandles="1" noChangeArrowheads="1" noChangeShapeType="1"/>
          </p:cNvSpPr>
          <p:nvPr/>
        </p:nvSpPr>
        <p:spPr>
          <a:xfrm>
            <a:off x="6041989" y="2590854"/>
            <a:ext cx="5948880" cy="266198"/>
          </a:xfrm>
          <a:prstGeom prst="rect">
            <a:avLst/>
          </a:prstGeom>
          <a:solidFill>
            <a:srgbClr val="4D0B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Huvudsakliga aktiviteter</a:t>
            </a:r>
          </a:p>
        </p:txBody>
      </p:sp>
      <p:sp>
        <p:nvSpPr>
          <p:cNvPr id="13" name="Rektangel 12">
            <a:extLst>
              <a:ext uri="{FF2B5EF4-FFF2-40B4-BE49-F238E27FC236}">
                <a16:creationId xmlns:a16="http://schemas.microsoft.com/office/drawing/2014/main" id="{FC834DB5-9067-4BB0-A5EB-2C82DBC8DB15}"/>
              </a:ext>
            </a:extLst>
          </p:cNvPr>
          <p:cNvSpPr>
            <a:spLocks noGrp="1" noRot="1" noMove="1" noResize="1" noEditPoints="1" noAdjustHandles="1" noChangeArrowheads="1" noChangeShapeType="1"/>
          </p:cNvSpPr>
          <p:nvPr/>
        </p:nvSpPr>
        <p:spPr>
          <a:xfrm>
            <a:off x="201129" y="4683799"/>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Önskat läge och mål</a:t>
            </a:r>
          </a:p>
        </p:txBody>
      </p:sp>
      <p:sp>
        <p:nvSpPr>
          <p:cNvPr id="14" name="Rektangel 13">
            <a:extLst>
              <a:ext uri="{FF2B5EF4-FFF2-40B4-BE49-F238E27FC236}">
                <a16:creationId xmlns:a16="http://schemas.microsoft.com/office/drawing/2014/main" id="{D074BF59-7333-4186-9CBB-BC3650CB1758}"/>
              </a:ext>
            </a:extLst>
          </p:cNvPr>
          <p:cNvSpPr>
            <a:spLocks noGrp="1" noRot="1" noMove="1" noResize="1" noEditPoints="1" noAdjustHandles="1" noChangeArrowheads="1" noChangeShapeType="1"/>
          </p:cNvSpPr>
          <p:nvPr/>
        </p:nvSpPr>
        <p:spPr>
          <a:xfrm>
            <a:off x="201129" y="2857054"/>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a:rPr>
              <a:t>Skriv här</a:t>
            </a:r>
          </a:p>
        </p:txBody>
      </p:sp>
      <p:sp>
        <p:nvSpPr>
          <p:cNvPr id="15" name="Rektangel 14">
            <a:extLst>
              <a:ext uri="{FF2B5EF4-FFF2-40B4-BE49-F238E27FC236}">
                <a16:creationId xmlns:a16="http://schemas.microsoft.com/office/drawing/2014/main" id="{B31B5E2E-DB8E-466D-A9CD-85F79CB0FB80}"/>
              </a:ext>
            </a:extLst>
          </p:cNvPr>
          <p:cNvSpPr>
            <a:spLocks noGrp="1" noRot="1" noMove="1" noResize="1" noEditPoints="1" noAdjustHandles="1" noChangeArrowheads="1" noChangeShapeType="1"/>
          </p:cNvSpPr>
          <p:nvPr/>
        </p:nvSpPr>
        <p:spPr>
          <a:xfrm>
            <a:off x="6041988" y="2857054"/>
            <a:ext cx="5948883"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marL="171450" indent="-171450" defTabSz="914358">
              <a:buFont typeface="Calibri"/>
              <a:buChar char="-"/>
              <a:defRPr/>
            </a:pPr>
            <a:r>
              <a:rPr lang="sv-SE" sz="1100">
                <a:solidFill>
                  <a:prstClr val="black"/>
                </a:solidFill>
                <a:latin typeface="Calibri"/>
                <a:ea typeface="Calibri"/>
                <a:cs typeface="Times New Roman"/>
              </a:rPr>
              <a:t>Ansvarig chef utser ansvarig medarbetare för gemensamt arbete</a:t>
            </a:r>
          </a:p>
          <a:p>
            <a:pPr marL="171450" indent="-171450" defTabSz="914358">
              <a:buFont typeface="Calibri"/>
              <a:buChar char="-"/>
              <a:defRPr/>
            </a:pPr>
            <a:r>
              <a:rPr lang="sv-SE" sz="1100">
                <a:solidFill>
                  <a:prstClr val="black"/>
                </a:solidFill>
                <a:latin typeface="Calibri"/>
                <a:ea typeface="Calibri"/>
                <a:cs typeface="Times New Roman"/>
              </a:rPr>
              <a:t>Utbildning och kompetenshöjning</a:t>
            </a:r>
          </a:p>
          <a:p>
            <a:pPr defTabSz="914358">
              <a:defRPr/>
            </a:pPr>
            <a:r>
              <a:rPr lang="sv-SE" sz="1100">
                <a:solidFill>
                  <a:prstClr val="black"/>
                </a:solidFill>
                <a:latin typeface="Calibri"/>
                <a:ea typeface="Calibri"/>
                <a:cs typeface="Calibri"/>
              </a:rPr>
              <a:t>      Simuleringsträning eller praktisk handledning. </a:t>
            </a:r>
            <a:endParaRPr lang="sv-SE" sz="1100">
              <a:solidFill>
                <a:prstClr val="black"/>
              </a:solidFill>
              <a:latin typeface="Calibri"/>
              <a:ea typeface="Calibri"/>
              <a:cs typeface="Times New Roman"/>
            </a:endParaRPr>
          </a:p>
          <a:p>
            <a:pPr marL="171450" indent="-171450" defTabSz="914358">
              <a:buFont typeface="Calibri"/>
              <a:buChar char="-"/>
              <a:defRPr/>
            </a:pPr>
            <a:r>
              <a:rPr lang="sv-SE" sz="1100">
                <a:solidFill>
                  <a:prstClr val="black"/>
                </a:solidFill>
                <a:latin typeface="Calibri"/>
                <a:ea typeface="Calibri"/>
                <a:cs typeface="Times New Roman"/>
              </a:rPr>
              <a:t>Genomgång av basala hygienrutiner och hygien vid PVK.</a:t>
            </a:r>
          </a:p>
          <a:p>
            <a:pPr marL="171450" indent="-171450" defTabSz="914358">
              <a:buFont typeface="Calibri"/>
              <a:buChar char="-"/>
              <a:defRPr/>
            </a:pPr>
            <a:r>
              <a:rPr lang="sv-SE" sz="1100">
                <a:solidFill>
                  <a:prstClr val="black"/>
                </a:solidFill>
                <a:latin typeface="Calibri"/>
                <a:ea typeface="Calibri"/>
                <a:cs typeface="Times New Roman"/>
              </a:rPr>
              <a:t>PVK hantering/rutiner </a:t>
            </a:r>
            <a:endParaRPr lang="sv-SE">
              <a:solidFill>
                <a:prstClr val="black"/>
              </a:solidFill>
            </a:endParaRPr>
          </a:p>
          <a:p>
            <a:pPr marL="171450" indent="-171450" defTabSz="914358">
              <a:buFont typeface="Calibri"/>
              <a:buChar char="-"/>
              <a:defRPr/>
            </a:pPr>
            <a:r>
              <a:rPr lang="sv-SE" sz="1100">
                <a:solidFill>
                  <a:prstClr val="black"/>
                </a:solidFill>
                <a:latin typeface="Calibri"/>
                <a:ea typeface="Calibri"/>
                <a:cs typeface="Calibri"/>
              </a:rPr>
              <a:t>Material och stickskyddsrutiner</a:t>
            </a:r>
            <a:endParaRPr lang="sv-SE" sz="1100">
              <a:solidFill>
                <a:prstClr val="black"/>
              </a:solidFill>
              <a:latin typeface="Calibri"/>
              <a:ea typeface="Calibri"/>
              <a:cs typeface="Times New Roman"/>
            </a:endParaRPr>
          </a:p>
          <a:p>
            <a:pPr marL="171450" indent="-171450" defTabSz="914358">
              <a:buFont typeface="Calibri"/>
              <a:buChar char="-"/>
              <a:defRPr/>
            </a:pPr>
            <a:r>
              <a:rPr lang="sv-SE" sz="1100">
                <a:solidFill>
                  <a:prstClr val="black"/>
                </a:solidFill>
                <a:latin typeface="Calibri"/>
                <a:ea typeface="Calibri"/>
                <a:cs typeface="Times New Roman"/>
              </a:rPr>
              <a:t>Inför dokumentationsmall i journalsystemet för insättningsdatum, placering, behovsbedömning </a:t>
            </a:r>
            <a:r>
              <a:rPr lang="sv-SE" sz="1100" err="1">
                <a:solidFill>
                  <a:prstClr val="black"/>
                </a:solidFill>
                <a:latin typeface="Calibri"/>
                <a:ea typeface="Calibri"/>
                <a:cs typeface="Times New Roman"/>
              </a:rPr>
              <a:t>etc</a:t>
            </a:r>
            <a:endParaRPr lang="sv-SE" sz="1100">
              <a:solidFill>
                <a:prstClr val="black"/>
              </a:solidFill>
              <a:latin typeface="Calibri"/>
              <a:ea typeface="Calibri"/>
              <a:cs typeface="Times New Roman"/>
            </a:endParaRPr>
          </a:p>
          <a:p>
            <a:pPr marL="171450" indent="-171450" defTabSz="914358">
              <a:buFont typeface="Calibri"/>
              <a:buChar char="-"/>
              <a:defRPr/>
            </a:pPr>
            <a:r>
              <a:rPr lang="sv-SE" sz="1100">
                <a:solidFill>
                  <a:prstClr val="black"/>
                </a:solidFill>
                <a:latin typeface="Calibri"/>
                <a:ea typeface="Calibri"/>
                <a:cs typeface="Times New Roman"/>
              </a:rPr>
              <a:t>Mätning och uppföljning (BHK, PPM omvårdnad, DUVA-rapport, synergi)</a:t>
            </a:r>
            <a:br>
              <a:rPr lang="sv-SE" sz="1500">
                <a:latin typeface="Times New Roman"/>
                <a:cs typeface="Times New Roman"/>
              </a:rPr>
            </a:br>
            <a:r>
              <a:rPr lang="sv-SE" sz="1500">
                <a:solidFill>
                  <a:prstClr val="black"/>
                </a:solidFill>
                <a:latin typeface="Times New Roman"/>
                <a:cs typeface="Times New Roman"/>
              </a:rPr>
              <a:t> </a:t>
            </a:r>
            <a:br>
              <a:rPr lang="sv-SE" sz="1500">
                <a:latin typeface="Times New Roman"/>
                <a:cs typeface="Times New Roman"/>
              </a:rPr>
            </a:br>
            <a:endParaRPr lang="sv-SE" sz="1500">
              <a:solidFill>
                <a:prstClr val="black"/>
              </a:solidFill>
              <a:latin typeface="Times New Roman"/>
              <a:cs typeface="Times New Roman"/>
            </a:endParaRPr>
          </a:p>
          <a:p>
            <a:pPr defTabSz="914358">
              <a:defRPr/>
            </a:pPr>
            <a:endParaRPr lang="sv-SE" sz="1500">
              <a:solidFill>
                <a:prstClr val="black"/>
              </a:solidFill>
              <a:latin typeface="Times New Roman"/>
              <a:cs typeface="Times New Roman"/>
            </a:endParaRPr>
          </a:p>
        </p:txBody>
      </p:sp>
      <p:sp>
        <p:nvSpPr>
          <p:cNvPr id="16" name="Rektangel 15">
            <a:extLst>
              <a:ext uri="{FF2B5EF4-FFF2-40B4-BE49-F238E27FC236}">
                <a16:creationId xmlns:a16="http://schemas.microsoft.com/office/drawing/2014/main" id="{61C0FE09-CA30-4027-98F8-7CED1A50BF01}"/>
              </a:ext>
            </a:extLst>
          </p:cNvPr>
          <p:cNvSpPr>
            <a:spLocks noGrp="1" noRot="1" noMove="1" noResize="1" noEditPoints="1" noAdjustHandles="1" noChangeArrowheads="1" noChangeShapeType="1"/>
          </p:cNvSpPr>
          <p:nvPr/>
        </p:nvSpPr>
        <p:spPr>
          <a:xfrm>
            <a:off x="201129" y="4949998"/>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endParaRPr lang="sv-SE" sz="1213">
              <a:solidFill>
                <a:prstClr val="black"/>
              </a:solidFill>
              <a:latin typeface="Calibri"/>
            </a:endParaRPr>
          </a:p>
        </p:txBody>
      </p:sp>
      <p:sp>
        <p:nvSpPr>
          <p:cNvPr id="17" name="Rektangel 16">
            <a:extLst>
              <a:ext uri="{FF2B5EF4-FFF2-40B4-BE49-F238E27FC236}">
                <a16:creationId xmlns:a16="http://schemas.microsoft.com/office/drawing/2014/main" id="{07B55637-1C21-4488-8B40-20D0CAE43026}"/>
              </a:ext>
            </a:extLst>
          </p:cNvPr>
          <p:cNvSpPr>
            <a:spLocks noGrp="1" noRot="1" noMove="1" noResize="1" noEditPoints="1" noAdjustHandles="1" noChangeArrowheads="1" noChangeShapeType="1"/>
          </p:cNvSpPr>
          <p:nvPr/>
        </p:nvSpPr>
        <p:spPr>
          <a:xfrm>
            <a:off x="6041989" y="4683799"/>
            <a:ext cx="5948880" cy="266198"/>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Resultat och lärdomar</a:t>
            </a:r>
          </a:p>
        </p:txBody>
      </p:sp>
      <p:sp>
        <p:nvSpPr>
          <p:cNvPr id="18" name="Rektangel 17">
            <a:extLst>
              <a:ext uri="{FF2B5EF4-FFF2-40B4-BE49-F238E27FC236}">
                <a16:creationId xmlns:a16="http://schemas.microsoft.com/office/drawing/2014/main" id="{105CBEC2-B520-4F60-92E5-3FF1BD732CFA}"/>
              </a:ext>
            </a:extLst>
          </p:cNvPr>
          <p:cNvSpPr>
            <a:spLocks noGrp="1" noRot="1" noMove="1" noResize="1" noEditPoints="1" noAdjustHandles="1" noChangeArrowheads="1" noChangeShapeType="1"/>
          </p:cNvSpPr>
          <p:nvPr/>
        </p:nvSpPr>
        <p:spPr>
          <a:xfrm>
            <a:off x="6041988" y="5730270"/>
            <a:ext cx="5948881" cy="266199"/>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Uppföljning</a:t>
            </a:r>
          </a:p>
        </p:txBody>
      </p:sp>
      <p:sp>
        <p:nvSpPr>
          <p:cNvPr id="19" name="Rektangel 18">
            <a:extLst>
              <a:ext uri="{FF2B5EF4-FFF2-40B4-BE49-F238E27FC236}">
                <a16:creationId xmlns:a16="http://schemas.microsoft.com/office/drawing/2014/main" id="{5E18F824-8B15-459E-BC32-3213832A6CE4}"/>
              </a:ext>
            </a:extLst>
          </p:cNvPr>
          <p:cNvSpPr>
            <a:spLocks noGrp="1" noRot="1" noMove="1" noResize="1" noEditPoints="1" noAdjustHandles="1" noChangeArrowheads="1" noChangeShapeType="1"/>
          </p:cNvSpPr>
          <p:nvPr/>
        </p:nvSpPr>
        <p:spPr>
          <a:xfrm>
            <a:off x="6041988" y="4949998"/>
            <a:ext cx="5948882" cy="7802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a:rPr>
              <a:t>Skriv här</a:t>
            </a:r>
          </a:p>
        </p:txBody>
      </p:sp>
      <p:sp>
        <p:nvSpPr>
          <p:cNvPr id="20" name="Rektangel 19">
            <a:extLst>
              <a:ext uri="{FF2B5EF4-FFF2-40B4-BE49-F238E27FC236}">
                <a16:creationId xmlns:a16="http://schemas.microsoft.com/office/drawing/2014/main" id="{7675AF6D-DE69-4F28-8232-69E64D2CA3CF}"/>
              </a:ext>
            </a:extLst>
          </p:cNvPr>
          <p:cNvSpPr>
            <a:spLocks noGrp="1" noRot="1" noMove="1" noResize="1" noEditPoints="1" noAdjustHandles="1" noChangeArrowheads="1" noChangeShapeType="1"/>
          </p:cNvSpPr>
          <p:nvPr/>
        </p:nvSpPr>
        <p:spPr>
          <a:xfrm>
            <a:off x="6041989" y="5996471"/>
            <a:ext cx="5948881" cy="7802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r>
              <a:rPr lang="sv-SE" sz="1100">
                <a:solidFill>
                  <a:prstClr val="black"/>
                </a:solidFill>
                <a:latin typeface="Calibri"/>
                <a:ea typeface="Calibri"/>
                <a:cs typeface="Times New Roman"/>
              </a:rPr>
              <a:t>Jämför före- och efterdata kring PVK-användning och infektioner.</a:t>
            </a:r>
            <a:endParaRPr lang="sv-SE" sz="1100">
              <a:solidFill>
                <a:prstClr val="black"/>
              </a:solidFill>
              <a:latin typeface="Calibri"/>
              <a:ea typeface="Calibri Light"/>
              <a:cs typeface="Calibri Light"/>
            </a:endParaRPr>
          </a:p>
          <a:p>
            <a:pPr defTabSz="914358">
              <a:defRPr/>
            </a:pPr>
            <a:r>
              <a:rPr lang="sv-SE" sz="1100">
                <a:solidFill>
                  <a:prstClr val="black"/>
                </a:solidFill>
                <a:latin typeface="Calibri"/>
                <a:ea typeface="Calibri"/>
                <a:cs typeface="Times New Roman"/>
              </a:rPr>
              <a:t>Följsamhetsmätningar mot hygienrutiner.</a:t>
            </a:r>
            <a:endParaRPr lang="sv-SE" sz="1100">
              <a:solidFill>
                <a:prstClr val="black"/>
              </a:solidFill>
              <a:latin typeface="Calibri"/>
              <a:ea typeface="Calibri Light"/>
              <a:cs typeface="Calibri Light"/>
            </a:endParaRPr>
          </a:p>
          <a:p>
            <a:pPr defTabSz="914358">
              <a:defRPr/>
            </a:pPr>
            <a:r>
              <a:rPr lang="sv-SE" sz="1100">
                <a:solidFill>
                  <a:prstClr val="black"/>
                </a:solidFill>
                <a:latin typeface="Calibri"/>
                <a:ea typeface="Calibri"/>
                <a:cs typeface="Times New Roman"/>
              </a:rPr>
              <a:t>Medarbetarenkäter om upplevd kunskap och trygghet.</a:t>
            </a:r>
            <a:endParaRPr lang="sv-SE" sz="1100">
              <a:solidFill>
                <a:prstClr val="black"/>
              </a:solidFill>
              <a:latin typeface="Calibri"/>
              <a:ea typeface="Calibri"/>
              <a:cs typeface="Calibri"/>
            </a:endParaRPr>
          </a:p>
          <a:p>
            <a:pPr defTabSz="914358">
              <a:defRPr/>
            </a:pPr>
            <a:endParaRPr lang="sv-SE" sz="1200">
              <a:solidFill>
                <a:prstClr val="black"/>
              </a:solidFill>
              <a:latin typeface="Calibri"/>
              <a:ea typeface="Calibri"/>
              <a:cs typeface="Calibri"/>
            </a:endParaRPr>
          </a:p>
        </p:txBody>
      </p:sp>
      <p:sp>
        <p:nvSpPr>
          <p:cNvPr id="21" name="Rektangel 20">
            <a:extLst>
              <a:ext uri="{FF2B5EF4-FFF2-40B4-BE49-F238E27FC236}">
                <a16:creationId xmlns:a16="http://schemas.microsoft.com/office/drawing/2014/main" id="{D5917DEF-5C22-4B83-AD3B-6724BCF6BD77}"/>
              </a:ext>
            </a:extLst>
          </p:cNvPr>
          <p:cNvSpPr>
            <a:spLocks noGrp="1" noRot="1" noMove="1" noResize="1" noEditPoints="1" noAdjustHandles="1" noChangeArrowheads="1" noChangeShapeType="1"/>
          </p:cNvSpPr>
          <p:nvPr/>
        </p:nvSpPr>
        <p:spPr>
          <a:xfrm>
            <a:off x="6041986" y="762025"/>
            <a:ext cx="5948880" cy="18288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lvl="0"/>
            <a:endParaRPr lang="sv-SE" sz="1100">
              <a:solidFill>
                <a:schemeClr val="tx1"/>
              </a:solidFill>
              <a:latin typeface="Calibri"/>
              <a:ea typeface="Calibri"/>
              <a:cs typeface="Calibri"/>
            </a:endParaRPr>
          </a:p>
        </p:txBody>
      </p:sp>
      <p:sp>
        <p:nvSpPr>
          <p:cNvPr id="22" name="Rektangel 21">
            <a:extLst>
              <a:ext uri="{FF2B5EF4-FFF2-40B4-BE49-F238E27FC236}">
                <a16:creationId xmlns:a16="http://schemas.microsoft.com/office/drawing/2014/main" id="{B4A84FBB-7FD1-43DE-832B-89F5BE5F71D2}"/>
              </a:ext>
            </a:extLst>
          </p:cNvPr>
          <p:cNvSpPr>
            <a:spLocks noGrp="1" noRot="1" noMove="1" noResize="1" noEditPoints="1" noAdjustHandles="1" noChangeArrowheads="1" noChangeShapeType="1"/>
          </p:cNvSpPr>
          <p:nvPr/>
        </p:nvSpPr>
        <p:spPr>
          <a:xfrm>
            <a:off x="6041986" y="497911"/>
            <a:ext cx="5948880" cy="26619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Problemanalys/GAP</a:t>
            </a:r>
          </a:p>
        </p:txBody>
      </p:sp>
      <p:sp>
        <p:nvSpPr>
          <p:cNvPr id="6" name="textruta 5">
            <a:extLst>
              <a:ext uri="{FF2B5EF4-FFF2-40B4-BE49-F238E27FC236}">
                <a16:creationId xmlns:a16="http://schemas.microsoft.com/office/drawing/2014/main" id="{44DEA00A-56EE-C815-A92F-396874CEFEC9}"/>
              </a:ext>
            </a:extLst>
          </p:cNvPr>
          <p:cNvSpPr txBox="1"/>
          <p:nvPr/>
        </p:nvSpPr>
        <p:spPr>
          <a:xfrm>
            <a:off x="200254" y="4948170"/>
            <a:ext cx="5839507" cy="11042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914358">
              <a:lnSpc>
                <a:spcPts val="1575"/>
              </a:lnSpc>
              <a:defRPr/>
            </a:pPr>
            <a:r>
              <a:rPr lang="sv-SE" sz="1100">
                <a:solidFill>
                  <a:prstClr val="black"/>
                </a:solidFill>
                <a:latin typeface="Calibri"/>
                <a:ea typeface="Calibri"/>
                <a:cs typeface="Times New Roman"/>
              </a:rPr>
              <a:t>100 % följsamhet till basala hygienrutiner</a:t>
            </a:r>
            <a:endParaRPr lang="sv-SE">
              <a:solidFill>
                <a:prstClr val="black"/>
              </a:solidFill>
            </a:endParaRPr>
          </a:p>
          <a:p>
            <a:pPr defTabSz="914358">
              <a:lnSpc>
                <a:spcPts val="1575"/>
              </a:lnSpc>
              <a:defRPr/>
            </a:pPr>
            <a:r>
              <a:rPr lang="sv-SE" sz="1100">
                <a:solidFill>
                  <a:prstClr val="black"/>
                </a:solidFill>
                <a:latin typeface="Calibri"/>
                <a:ea typeface="Calibri"/>
                <a:cs typeface="Times New Roman"/>
              </a:rPr>
              <a:t>Korrekt hantering och dokumentation av PVK​</a:t>
            </a:r>
            <a:endParaRPr lang="sv-SE">
              <a:solidFill>
                <a:prstClr val="black"/>
              </a:solidFill>
            </a:endParaRPr>
          </a:p>
          <a:p>
            <a:pPr defTabSz="914358">
              <a:lnSpc>
                <a:spcPts val="1575"/>
              </a:lnSpc>
              <a:defRPr/>
            </a:pPr>
            <a:r>
              <a:rPr lang="sv-SE" sz="1100">
                <a:solidFill>
                  <a:prstClr val="black"/>
                </a:solidFill>
                <a:latin typeface="Calibri"/>
                <a:ea typeface="Calibri"/>
                <a:cs typeface="Times New Roman"/>
              </a:rPr>
              <a:t>Inga PVK-relaterade infektioner​ </a:t>
            </a:r>
            <a:r>
              <a:rPr lang="sv-SE" sz="1100">
                <a:solidFill>
                  <a:prstClr val="black"/>
                </a:solidFill>
                <a:highlight>
                  <a:srgbClr val="FF0000"/>
                </a:highlight>
                <a:latin typeface="Calibri"/>
                <a:ea typeface="Calibri"/>
                <a:cs typeface="Times New Roman"/>
              </a:rPr>
              <a:t>(hur följa upp detta?)</a:t>
            </a:r>
          </a:p>
          <a:p>
            <a:pPr defTabSz="914358">
              <a:lnSpc>
                <a:spcPts val="1575"/>
              </a:lnSpc>
              <a:defRPr/>
            </a:pPr>
            <a:r>
              <a:rPr lang="sv-SE" sz="1100">
                <a:solidFill>
                  <a:prstClr val="black"/>
                </a:solidFill>
                <a:latin typeface="Calibri"/>
                <a:ea typeface="Calibri"/>
                <a:cs typeface="Times New Roman"/>
              </a:rPr>
              <a:t>Tydlig dokumentation och daglig bedömning av behovet av PVK</a:t>
            </a:r>
          </a:p>
          <a:p>
            <a:pPr defTabSz="914358">
              <a:lnSpc>
                <a:spcPts val="1575"/>
              </a:lnSpc>
              <a:defRPr/>
            </a:pPr>
            <a:endParaRPr lang="sv-SE" sz="1100">
              <a:solidFill>
                <a:prstClr val="black"/>
              </a:solidFill>
              <a:latin typeface="Calibri"/>
              <a:ea typeface="Calibri"/>
              <a:cs typeface="Times New Roman"/>
            </a:endParaRPr>
          </a:p>
        </p:txBody>
      </p:sp>
      <p:sp>
        <p:nvSpPr>
          <p:cNvPr id="7" name="textruta 6">
            <a:extLst>
              <a:ext uri="{FF2B5EF4-FFF2-40B4-BE49-F238E27FC236}">
                <a16:creationId xmlns:a16="http://schemas.microsoft.com/office/drawing/2014/main" id="{CCEDE787-5F11-C95E-34FC-09EDDA7D824A}"/>
              </a:ext>
            </a:extLst>
          </p:cNvPr>
          <p:cNvSpPr txBox="1"/>
          <p:nvPr/>
        </p:nvSpPr>
        <p:spPr>
          <a:xfrm>
            <a:off x="6045454" y="765387"/>
            <a:ext cx="5129463" cy="6001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1100">
                <a:latin typeface="Calibri"/>
                <a:ea typeface="Calibri"/>
                <a:cs typeface="Calibri"/>
              </a:rPr>
              <a:t>Flera internationella studier har visat att man med ett strukturerat införande av adekvata inläggnings- och skötselrutiner samt bra kunskapsstöd, har kunnat minska dödligheten över tid hos patienter som får sepsis orsakade av PVK.</a:t>
            </a:r>
            <a:endParaRPr lang="sv-SE">
              <a:cs typeface="Calibri"/>
            </a:endParaRPr>
          </a:p>
        </p:txBody>
      </p:sp>
    </p:spTree>
    <p:extLst>
      <p:ext uri="{BB962C8B-B14F-4D97-AF65-F5344CB8AC3E}">
        <p14:creationId xmlns:p14="http://schemas.microsoft.com/office/powerpoint/2010/main" val="11014140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2ED1D-0B69-3C39-67B1-419662D3C0BC}"/>
            </a:ext>
          </a:extLst>
        </p:cNvPr>
        <p:cNvGrpSpPr/>
        <p:nvPr/>
      </p:nvGrpSpPr>
      <p:grpSpPr>
        <a:xfrm>
          <a:off x="0" y="0"/>
          <a:ext cx="0" cy="0"/>
          <a:chOff x="0" y="0"/>
          <a:chExt cx="0" cy="0"/>
        </a:xfrm>
      </p:grpSpPr>
      <p:sp>
        <p:nvSpPr>
          <p:cNvPr id="2" name="textruta 1">
            <a:extLst>
              <a:ext uri="{FF2B5EF4-FFF2-40B4-BE49-F238E27FC236}">
                <a16:creationId xmlns:a16="http://schemas.microsoft.com/office/drawing/2014/main" id="{8A3183A8-C49B-96EC-2872-8959DD4FFB7C}"/>
              </a:ext>
            </a:extLst>
          </p:cNvPr>
          <p:cNvSpPr txBox="1">
            <a:spLocks noGrp="1" noRot="1" noMove="1" noResize="1" noEditPoints="1" noAdjustHandles="1" noChangeArrowheads="1" noChangeShapeType="1"/>
          </p:cNvSpPr>
          <p:nvPr/>
        </p:nvSpPr>
        <p:spPr>
          <a:xfrm>
            <a:off x="393540" y="135313"/>
            <a:ext cx="5703462" cy="390876"/>
          </a:xfrm>
          <a:prstGeom prst="rect">
            <a:avLst/>
          </a:prstGeom>
          <a:noFill/>
        </p:spPr>
        <p:txBody>
          <a:bodyPr wrap="square" lIns="91440" tIns="45720" rIns="91440" bIns="45720" rtlCol="0" anchor="t">
            <a:spAutoFit/>
          </a:bodyPr>
          <a:lstStyle/>
          <a:p>
            <a:pPr defTabSz="914358">
              <a:defRPr/>
            </a:pPr>
            <a:r>
              <a:rPr lang="sv-SE" sz="1900">
                <a:solidFill>
                  <a:prstClr val="black"/>
                </a:solidFill>
                <a:latin typeface="Calibri"/>
              </a:rPr>
              <a:t>A3 för (PVK)</a:t>
            </a:r>
          </a:p>
        </p:txBody>
      </p:sp>
      <p:sp>
        <p:nvSpPr>
          <p:cNvPr id="3" name="textruta 2">
            <a:extLst>
              <a:ext uri="{FF2B5EF4-FFF2-40B4-BE49-F238E27FC236}">
                <a16:creationId xmlns:a16="http://schemas.microsoft.com/office/drawing/2014/main" id="{F652CFCF-395E-C741-BD5E-6D5FB19C9B91}"/>
              </a:ext>
            </a:extLst>
          </p:cNvPr>
          <p:cNvSpPr txBox="1">
            <a:spLocks/>
          </p:cNvSpPr>
          <p:nvPr/>
        </p:nvSpPr>
        <p:spPr>
          <a:xfrm>
            <a:off x="5619794" y="23650"/>
            <a:ext cx="3425342" cy="523220"/>
          </a:xfrm>
          <a:prstGeom prst="rect">
            <a:avLst/>
          </a:prstGeom>
          <a:noFill/>
        </p:spPr>
        <p:txBody>
          <a:bodyPr wrap="square" rtlCol="0">
            <a:spAutoFit/>
          </a:bodyPr>
          <a:lstStyle/>
          <a:p>
            <a:pPr defTabSz="914358">
              <a:defRPr/>
            </a:pPr>
            <a:r>
              <a:rPr lang="sv-SE" sz="1400">
                <a:solidFill>
                  <a:prstClr val="black"/>
                </a:solidFill>
                <a:latin typeface="Calibri"/>
              </a:rPr>
              <a:t>Uppdragsledare:</a:t>
            </a:r>
          </a:p>
          <a:p>
            <a:pPr defTabSz="914358">
              <a:defRPr/>
            </a:pPr>
            <a:r>
              <a:rPr lang="sv-SE" sz="1400">
                <a:solidFill>
                  <a:prstClr val="black"/>
                </a:solidFill>
                <a:latin typeface="Calibri"/>
              </a:rPr>
              <a:t>Klinik/verksamhet:</a:t>
            </a:r>
          </a:p>
        </p:txBody>
      </p:sp>
      <p:sp>
        <p:nvSpPr>
          <p:cNvPr id="4" name="textruta 3">
            <a:extLst>
              <a:ext uri="{FF2B5EF4-FFF2-40B4-BE49-F238E27FC236}">
                <a16:creationId xmlns:a16="http://schemas.microsoft.com/office/drawing/2014/main" id="{12F97F8E-9CBA-C8CD-505C-3830F6DD4D29}"/>
              </a:ext>
            </a:extLst>
          </p:cNvPr>
          <p:cNvSpPr txBox="1">
            <a:spLocks/>
          </p:cNvSpPr>
          <p:nvPr/>
        </p:nvSpPr>
        <p:spPr>
          <a:xfrm>
            <a:off x="9528464" y="141966"/>
            <a:ext cx="2462402" cy="307777"/>
          </a:xfrm>
          <a:prstGeom prst="rect">
            <a:avLst/>
          </a:prstGeom>
          <a:noFill/>
        </p:spPr>
        <p:txBody>
          <a:bodyPr wrap="square" rtlCol="0">
            <a:spAutoFit/>
          </a:bodyPr>
          <a:lstStyle/>
          <a:p>
            <a:pPr defTabSz="914358">
              <a:defRPr/>
            </a:pPr>
            <a:r>
              <a:rPr lang="sv-SE" sz="1400">
                <a:solidFill>
                  <a:prstClr val="black"/>
                </a:solidFill>
                <a:latin typeface="Calibri"/>
              </a:rPr>
              <a:t>Datum:</a:t>
            </a:r>
          </a:p>
        </p:txBody>
      </p:sp>
      <p:sp>
        <p:nvSpPr>
          <p:cNvPr id="5" name="Rektangel 4">
            <a:extLst>
              <a:ext uri="{FF2B5EF4-FFF2-40B4-BE49-F238E27FC236}">
                <a16:creationId xmlns:a16="http://schemas.microsoft.com/office/drawing/2014/main" id="{289CE372-6720-BE5F-950B-09FC6486AEF2}"/>
              </a:ext>
            </a:extLst>
          </p:cNvPr>
          <p:cNvSpPr>
            <a:spLocks noGrp="1" noRot="1" noMove="1" noResize="1" noEditPoints="1" noAdjustHandles="1" noChangeArrowheads="1" noChangeShapeType="1"/>
          </p:cNvSpPr>
          <p:nvPr/>
        </p:nvSpPr>
        <p:spPr>
          <a:xfrm>
            <a:off x="201129" y="497911"/>
            <a:ext cx="5840860" cy="266197"/>
          </a:xfrm>
          <a:prstGeom prst="rect">
            <a:avLst/>
          </a:prstGeom>
          <a:solidFill>
            <a:srgbClr val="D1F0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Bakgrund, syfte och avgränsningar</a:t>
            </a:r>
          </a:p>
        </p:txBody>
      </p:sp>
      <p:sp>
        <p:nvSpPr>
          <p:cNvPr id="9" name="Rektangel 8">
            <a:extLst>
              <a:ext uri="{FF2B5EF4-FFF2-40B4-BE49-F238E27FC236}">
                <a16:creationId xmlns:a16="http://schemas.microsoft.com/office/drawing/2014/main" id="{B9271F24-411D-824D-D337-8CE646F5FC73}"/>
              </a:ext>
            </a:extLst>
          </p:cNvPr>
          <p:cNvSpPr>
            <a:spLocks noGrp="1" noRot="1" noMove="1" noResize="1" noEditPoints="1" noAdjustHandles="1" noChangeArrowheads="1" noChangeShapeType="1"/>
          </p:cNvSpPr>
          <p:nvPr/>
        </p:nvSpPr>
        <p:spPr>
          <a:xfrm>
            <a:off x="201129" y="764110"/>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r>
              <a:rPr lang="sv-SE" sz="1100">
                <a:solidFill>
                  <a:prstClr val="black"/>
                </a:solidFill>
                <a:latin typeface="Calibri"/>
                <a:ea typeface="Calibri"/>
                <a:cs typeface="Times New Roman"/>
              </a:rPr>
              <a:t>På varje vårdenhet som använder PVK bör det finnas väldokumenterade och implementerade rutiner för inläggning, skötsel och dokumentation. För att tillgodose detta bör det därför finnas </a:t>
            </a:r>
            <a:r>
              <a:rPr lang="sv-SE" sz="1100" err="1">
                <a:solidFill>
                  <a:prstClr val="black"/>
                </a:solidFill>
                <a:latin typeface="Calibri"/>
                <a:ea typeface="Calibri"/>
                <a:cs typeface="Times New Roman"/>
              </a:rPr>
              <a:t>arbetsätt</a:t>
            </a:r>
            <a:r>
              <a:rPr lang="sv-SE" sz="1100">
                <a:solidFill>
                  <a:prstClr val="black"/>
                </a:solidFill>
                <a:latin typeface="Calibri"/>
                <a:ea typeface="Calibri"/>
                <a:cs typeface="Times New Roman"/>
              </a:rPr>
              <a:t>, rutiner och kompetens för att säkerställa en god kvalitet. </a:t>
            </a:r>
          </a:p>
          <a:p>
            <a:pPr defTabSz="914358">
              <a:defRPr/>
            </a:pPr>
            <a:endParaRPr lang="sv-SE" sz="1100">
              <a:solidFill>
                <a:prstClr val="black"/>
              </a:solidFill>
              <a:latin typeface="Calibri"/>
              <a:ea typeface="Calibri"/>
              <a:cs typeface="Times New Roman"/>
            </a:endParaRPr>
          </a:p>
          <a:p>
            <a:pPr marL="345440" indent="-345440"/>
            <a:r>
              <a:rPr lang="sv-SE" sz="1100">
                <a:solidFill>
                  <a:prstClr val="black"/>
                </a:solidFill>
                <a:latin typeface="Calibri"/>
                <a:ea typeface="Calibri"/>
                <a:cs typeface="Times New Roman"/>
              </a:rPr>
              <a:t>Syftet: A</a:t>
            </a:r>
            <a:r>
              <a:rPr lang="sv-SE" sz="1100">
                <a:solidFill>
                  <a:srgbClr val="040C28"/>
                </a:solidFill>
              </a:rPr>
              <a:t>tt stärka en säker hantering av PVK.</a:t>
            </a:r>
            <a:endParaRPr lang="sv-SE" sz="1100">
              <a:solidFill>
                <a:srgbClr val="040C28"/>
              </a:solidFill>
              <a:ea typeface="Calibri Light"/>
              <a:cs typeface="Calibri Light"/>
            </a:endParaRPr>
          </a:p>
          <a:p>
            <a:pPr defTabSz="914358">
              <a:defRPr/>
            </a:pPr>
            <a:endParaRPr lang="sv-SE" sz="1200">
              <a:solidFill>
                <a:prstClr val="black"/>
              </a:solidFill>
              <a:latin typeface="Calibri"/>
              <a:ea typeface="Calibri"/>
              <a:cs typeface="Times New Roman"/>
            </a:endParaRPr>
          </a:p>
          <a:p>
            <a:pPr defTabSz="914358">
              <a:defRPr/>
            </a:pPr>
            <a:endParaRPr lang="sv-SE" sz="3200">
              <a:solidFill>
                <a:srgbClr val="339D94"/>
              </a:solidFill>
              <a:latin typeface="Arial"/>
              <a:ea typeface="Calibri"/>
              <a:cs typeface="Arial"/>
            </a:endParaRPr>
          </a:p>
          <a:p>
            <a:pPr defTabSz="914358">
              <a:defRPr/>
            </a:pPr>
            <a:endParaRPr lang="sv-SE" sz="1200">
              <a:solidFill>
                <a:prstClr val="black"/>
              </a:solidFill>
              <a:latin typeface="Calibri"/>
              <a:ea typeface="Calibri"/>
              <a:cs typeface="Times New Roman"/>
            </a:endParaRPr>
          </a:p>
          <a:p>
            <a:pPr defTabSz="914358">
              <a:defRPr/>
            </a:pPr>
            <a:endParaRPr lang="sv-SE" sz="1200">
              <a:solidFill>
                <a:prstClr val="black"/>
              </a:solidFill>
              <a:latin typeface="Calibri"/>
              <a:ea typeface="Calibri"/>
              <a:cs typeface="Times New Roman"/>
            </a:endParaRPr>
          </a:p>
        </p:txBody>
      </p:sp>
      <p:sp>
        <p:nvSpPr>
          <p:cNvPr id="11" name="Rektangel 10">
            <a:extLst>
              <a:ext uri="{FF2B5EF4-FFF2-40B4-BE49-F238E27FC236}">
                <a16:creationId xmlns:a16="http://schemas.microsoft.com/office/drawing/2014/main" id="{E130ACA0-8BFA-0B93-B1A2-D21269A7194F}"/>
              </a:ext>
            </a:extLst>
          </p:cNvPr>
          <p:cNvSpPr>
            <a:spLocks noGrp="1" noRot="1" noMove="1" noResize="1" noEditPoints="1" noAdjustHandles="1" noChangeArrowheads="1" noChangeShapeType="1"/>
          </p:cNvSpPr>
          <p:nvPr/>
        </p:nvSpPr>
        <p:spPr>
          <a:xfrm>
            <a:off x="201129" y="2590854"/>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Nuläge</a:t>
            </a:r>
          </a:p>
        </p:txBody>
      </p:sp>
      <p:sp>
        <p:nvSpPr>
          <p:cNvPr id="12" name="Rektangel 11">
            <a:extLst>
              <a:ext uri="{FF2B5EF4-FFF2-40B4-BE49-F238E27FC236}">
                <a16:creationId xmlns:a16="http://schemas.microsoft.com/office/drawing/2014/main" id="{997C7962-5118-9CC1-0F61-915EE7C8349B}"/>
              </a:ext>
            </a:extLst>
          </p:cNvPr>
          <p:cNvSpPr>
            <a:spLocks noGrp="1" noRot="1" noMove="1" noResize="1" noEditPoints="1" noAdjustHandles="1" noChangeArrowheads="1" noChangeShapeType="1"/>
          </p:cNvSpPr>
          <p:nvPr/>
        </p:nvSpPr>
        <p:spPr>
          <a:xfrm>
            <a:off x="6041989" y="2590854"/>
            <a:ext cx="5948880" cy="266198"/>
          </a:xfrm>
          <a:prstGeom prst="rect">
            <a:avLst/>
          </a:prstGeom>
          <a:solidFill>
            <a:srgbClr val="4D0B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Huvudsakliga aktiviteter</a:t>
            </a:r>
          </a:p>
        </p:txBody>
      </p:sp>
      <p:sp>
        <p:nvSpPr>
          <p:cNvPr id="13" name="Rektangel 12">
            <a:extLst>
              <a:ext uri="{FF2B5EF4-FFF2-40B4-BE49-F238E27FC236}">
                <a16:creationId xmlns:a16="http://schemas.microsoft.com/office/drawing/2014/main" id="{55166C77-8818-75A6-8533-26F638F4B215}"/>
              </a:ext>
            </a:extLst>
          </p:cNvPr>
          <p:cNvSpPr>
            <a:spLocks noGrp="1" noRot="1" noMove="1" noResize="1" noEditPoints="1" noAdjustHandles="1" noChangeArrowheads="1" noChangeShapeType="1"/>
          </p:cNvSpPr>
          <p:nvPr/>
        </p:nvSpPr>
        <p:spPr>
          <a:xfrm>
            <a:off x="201129" y="4683799"/>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Önskat läge och mål</a:t>
            </a:r>
          </a:p>
        </p:txBody>
      </p:sp>
      <p:sp>
        <p:nvSpPr>
          <p:cNvPr id="14" name="Rektangel 13">
            <a:extLst>
              <a:ext uri="{FF2B5EF4-FFF2-40B4-BE49-F238E27FC236}">
                <a16:creationId xmlns:a16="http://schemas.microsoft.com/office/drawing/2014/main" id="{88DF1842-7178-1216-6D8C-1F291198EF43}"/>
              </a:ext>
            </a:extLst>
          </p:cNvPr>
          <p:cNvSpPr>
            <a:spLocks noGrp="1" noRot="1" noMove="1" noResize="1" noEditPoints="1" noAdjustHandles="1" noChangeArrowheads="1" noChangeShapeType="1"/>
          </p:cNvSpPr>
          <p:nvPr/>
        </p:nvSpPr>
        <p:spPr>
          <a:xfrm>
            <a:off x="201129" y="2857054"/>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a:rPr>
              <a:t>Skriv här</a:t>
            </a:r>
          </a:p>
        </p:txBody>
      </p:sp>
      <p:sp>
        <p:nvSpPr>
          <p:cNvPr id="15" name="Rektangel 14">
            <a:extLst>
              <a:ext uri="{FF2B5EF4-FFF2-40B4-BE49-F238E27FC236}">
                <a16:creationId xmlns:a16="http://schemas.microsoft.com/office/drawing/2014/main" id="{14DCE005-C665-7211-F784-26F2BBEB272E}"/>
              </a:ext>
            </a:extLst>
          </p:cNvPr>
          <p:cNvSpPr>
            <a:spLocks noGrp="1" noRot="1" noMove="1" noResize="1" noEditPoints="1" noAdjustHandles="1" noChangeArrowheads="1" noChangeShapeType="1"/>
          </p:cNvSpPr>
          <p:nvPr/>
        </p:nvSpPr>
        <p:spPr>
          <a:xfrm>
            <a:off x="6041988" y="2857054"/>
            <a:ext cx="5948883"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r>
              <a:rPr lang="sv-SE" sz="800">
                <a:solidFill>
                  <a:prstClr val="black"/>
                </a:solidFill>
                <a:latin typeface="Calibri"/>
                <a:ea typeface="Calibri"/>
                <a:cs typeface="Times New Roman"/>
              </a:rPr>
              <a:t>Genomför egenkontroll av:</a:t>
            </a:r>
          </a:p>
          <a:p>
            <a:pPr marL="171450" indent="-171450" defTabSz="914358">
              <a:buFontTx/>
              <a:buChar char="-"/>
              <a:defRPr/>
            </a:pPr>
            <a:r>
              <a:rPr lang="sv-SE" sz="800">
                <a:solidFill>
                  <a:prstClr val="black"/>
                </a:solidFill>
                <a:latin typeface="Calibri"/>
                <a:ea typeface="Calibri"/>
                <a:cs typeface="Times New Roman"/>
              </a:rPr>
              <a:t>Inspektion och skötsel</a:t>
            </a:r>
          </a:p>
          <a:p>
            <a:pPr marL="171450" indent="-171450" defTabSz="914358">
              <a:buFontTx/>
              <a:buChar char="-"/>
              <a:defRPr/>
            </a:pPr>
            <a:r>
              <a:rPr lang="sv-SE" sz="800">
                <a:solidFill>
                  <a:prstClr val="black"/>
                </a:solidFill>
                <a:latin typeface="Calibri"/>
                <a:ea typeface="Calibri"/>
                <a:cs typeface="Times New Roman"/>
              </a:rPr>
              <a:t>Dokumentation</a:t>
            </a:r>
          </a:p>
          <a:p>
            <a:pPr marL="171450" indent="-171450" defTabSz="914358">
              <a:buFontTx/>
              <a:buChar char="-"/>
              <a:defRPr/>
            </a:pPr>
            <a:r>
              <a:rPr lang="sv-SE" sz="800">
                <a:solidFill>
                  <a:prstClr val="black"/>
                </a:solidFill>
                <a:latin typeface="Calibri"/>
                <a:ea typeface="Calibri"/>
                <a:cs typeface="Times New Roman"/>
              </a:rPr>
              <a:t>BHK vid PVK</a:t>
            </a:r>
          </a:p>
          <a:p>
            <a:pPr marL="171450" indent="-171450" defTabSz="914358">
              <a:buFontTx/>
              <a:buChar char="-"/>
              <a:defRPr/>
            </a:pPr>
            <a:r>
              <a:rPr lang="sv-SE" sz="800">
                <a:solidFill>
                  <a:prstClr val="black"/>
                </a:solidFill>
                <a:latin typeface="Calibri"/>
                <a:ea typeface="Calibri"/>
                <a:cs typeface="Times New Roman"/>
              </a:rPr>
              <a:t>Förvaring och hantering av material</a:t>
            </a:r>
          </a:p>
          <a:p>
            <a:pPr defTabSz="914358">
              <a:defRPr/>
            </a:pPr>
            <a:r>
              <a:rPr lang="sv-SE" sz="800">
                <a:solidFill>
                  <a:prstClr val="black"/>
                </a:solidFill>
                <a:latin typeface="Calibri"/>
                <a:ea typeface="Calibri"/>
                <a:cs typeface="Times New Roman"/>
              </a:rPr>
              <a:t>Kunskap och kompetens:</a:t>
            </a:r>
          </a:p>
          <a:p>
            <a:pPr defTabSz="914358">
              <a:defRPr/>
            </a:pPr>
            <a:r>
              <a:rPr lang="sv-SE" sz="800">
                <a:solidFill>
                  <a:prstClr val="black"/>
                </a:solidFill>
                <a:latin typeface="Calibri"/>
                <a:ea typeface="Calibri"/>
                <a:cs typeface="Times New Roman"/>
              </a:rPr>
              <a:t>-       Använd stödmaterial för områdena ovan</a:t>
            </a:r>
          </a:p>
          <a:p>
            <a:pPr marL="171450" indent="-171450" defTabSz="914358">
              <a:buFont typeface="Calibri"/>
              <a:buChar char="-"/>
              <a:defRPr/>
            </a:pPr>
            <a:r>
              <a:rPr lang="sv-SE" sz="800">
                <a:solidFill>
                  <a:prstClr val="black"/>
                </a:solidFill>
                <a:latin typeface="Calibri"/>
                <a:ea typeface="Calibri"/>
                <a:cs typeface="Times New Roman"/>
              </a:rPr>
              <a:t>Tydliggöra rutiner och arbetssätt (vårdhandboken, PP-material, </a:t>
            </a:r>
            <a:r>
              <a:rPr lang="sv-SE" sz="800" err="1">
                <a:solidFill>
                  <a:prstClr val="black"/>
                </a:solidFill>
                <a:latin typeface="Calibri"/>
                <a:ea typeface="Calibri"/>
                <a:cs typeface="Times New Roman"/>
              </a:rPr>
              <a:t>centuridokument</a:t>
            </a:r>
            <a:r>
              <a:rPr lang="sv-SE" sz="800">
                <a:solidFill>
                  <a:prstClr val="black"/>
                </a:solidFill>
                <a:latin typeface="Calibri"/>
                <a:ea typeface="Calibri"/>
                <a:cs typeface="Times New Roman"/>
              </a:rPr>
              <a:t>)</a:t>
            </a:r>
          </a:p>
          <a:p>
            <a:pPr marL="171450" indent="-171450" defTabSz="914358">
              <a:buFont typeface="Calibri"/>
              <a:buChar char="-"/>
              <a:defRPr/>
            </a:pPr>
            <a:r>
              <a:rPr lang="sv-SE" sz="800">
                <a:solidFill>
                  <a:prstClr val="black"/>
                </a:solidFill>
                <a:latin typeface="Calibri"/>
                <a:ea typeface="Calibri"/>
                <a:cs typeface="Times New Roman"/>
              </a:rPr>
              <a:t>Kunskapskoll + träna PVK-hantering</a:t>
            </a:r>
          </a:p>
          <a:p>
            <a:pPr marL="171450" indent="-171450" defTabSz="914358">
              <a:buFont typeface="Calibri"/>
              <a:buChar char="-"/>
              <a:defRPr/>
            </a:pPr>
            <a:r>
              <a:rPr lang="sv-SE" sz="800">
                <a:solidFill>
                  <a:prstClr val="black"/>
                </a:solidFill>
                <a:latin typeface="Calibri"/>
                <a:ea typeface="Calibri"/>
                <a:cs typeface="Times New Roman"/>
              </a:rPr>
              <a:t>Föreläsningar PVK</a:t>
            </a:r>
          </a:p>
          <a:p>
            <a:pPr marL="171450" indent="-171450" defTabSz="914358">
              <a:buFont typeface="Calibri"/>
              <a:buChar char="-"/>
              <a:defRPr/>
            </a:pPr>
            <a:r>
              <a:rPr lang="sv-SE" sz="800">
                <a:solidFill>
                  <a:prstClr val="black"/>
                </a:solidFill>
                <a:latin typeface="Calibri"/>
                <a:ea typeface="Calibri"/>
                <a:cs typeface="Times New Roman"/>
              </a:rPr>
              <a:t>Produktvisning PVK</a:t>
            </a:r>
          </a:p>
          <a:p>
            <a:pPr defTabSz="914358">
              <a:defRPr/>
            </a:pPr>
            <a:r>
              <a:rPr lang="sv-SE" sz="800">
                <a:solidFill>
                  <a:prstClr val="black"/>
                </a:solidFill>
                <a:latin typeface="Calibri"/>
                <a:ea typeface="Calibri"/>
                <a:cs typeface="Times New Roman"/>
              </a:rPr>
              <a:t>Patienten som medskapare:</a:t>
            </a:r>
          </a:p>
          <a:p>
            <a:pPr marL="171450" indent="-171450" defTabSz="914358">
              <a:buFont typeface="Calibri"/>
              <a:buChar char="-"/>
              <a:defRPr/>
            </a:pPr>
            <a:r>
              <a:rPr lang="sv-SE" sz="800">
                <a:solidFill>
                  <a:prstClr val="black"/>
                </a:solidFill>
                <a:latin typeface="Calibri"/>
                <a:ea typeface="Calibri"/>
                <a:cs typeface="Times New Roman"/>
              </a:rPr>
              <a:t>Patientinformation</a:t>
            </a:r>
          </a:p>
          <a:p>
            <a:pPr marL="171450" indent="-171450" defTabSz="914358">
              <a:buFont typeface="Calibri"/>
              <a:buChar char="-"/>
              <a:defRPr/>
            </a:pPr>
            <a:endParaRPr lang="sv-SE" sz="800">
              <a:solidFill>
                <a:prstClr val="black"/>
              </a:solidFill>
              <a:latin typeface="Times New Roman"/>
              <a:cs typeface="Times New Roman"/>
            </a:endParaRPr>
          </a:p>
        </p:txBody>
      </p:sp>
      <p:sp>
        <p:nvSpPr>
          <p:cNvPr id="16" name="Rektangel 15">
            <a:extLst>
              <a:ext uri="{FF2B5EF4-FFF2-40B4-BE49-F238E27FC236}">
                <a16:creationId xmlns:a16="http://schemas.microsoft.com/office/drawing/2014/main" id="{AE5472EC-BDB8-ABEA-3755-E26EF8AE7821}"/>
              </a:ext>
            </a:extLst>
          </p:cNvPr>
          <p:cNvSpPr>
            <a:spLocks noGrp="1" noRot="1" noMove="1" noResize="1" noEditPoints="1" noAdjustHandles="1" noChangeArrowheads="1" noChangeShapeType="1"/>
          </p:cNvSpPr>
          <p:nvPr/>
        </p:nvSpPr>
        <p:spPr>
          <a:xfrm>
            <a:off x="201129" y="4949998"/>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endParaRPr lang="sv-SE" sz="1213">
              <a:solidFill>
                <a:prstClr val="black"/>
              </a:solidFill>
              <a:latin typeface="Calibri"/>
            </a:endParaRPr>
          </a:p>
        </p:txBody>
      </p:sp>
      <p:sp>
        <p:nvSpPr>
          <p:cNvPr id="17" name="Rektangel 16">
            <a:extLst>
              <a:ext uri="{FF2B5EF4-FFF2-40B4-BE49-F238E27FC236}">
                <a16:creationId xmlns:a16="http://schemas.microsoft.com/office/drawing/2014/main" id="{F51EF900-92AC-940D-EED2-B16B1B38ECF1}"/>
              </a:ext>
            </a:extLst>
          </p:cNvPr>
          <p:cNvSpPr>
            <a:spLocks noGrp="1" noRot="1" noMove="1" noResize="1" noEditPoints="1" noAdjustHandles="1" noChangeArrowheads="1" noChangeShapeType="1"/>
          </p:cNvSpPr>
          <p:nvPr/>
        </p:nvSpPr>
        <p:spPr>
          <a:xfrm>
            <a:off x="6041989" y="4683799"/>
            <a:ext cx="5948880" cy="266198"/>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Resultat och lärdomar</a:t>
            </a:r>
          </a:p>
        </p:txBody>
      </p:sp>
      <p:sp>
        <p:nvSpPr>
          <p:cNvPr id="18" name="Rektangel 17">
            <a:extLst>
              <a:ext uri="{FF2B5EF4-FFF2-40B4-BE49-F238E27FC236}">
                <a16:creationId xmlns:a16="http://schemas.microsoft.com/office/drawing/2014/main" id="{531906E3-40BF-EF4F-9352-CAD97B5614D3}"/>
              </a:ext>
            </a:extLst>
          </p:cNvPr>
          <p:cNvSpPr>
            <a:spLocks noGrp="1" noRot="1" noMove="1" noResize="1" noEditPoints="1" noAdjustHandles="1" noChangeArrowheads="1" noChangeShapeType="1"/>
          </p:cNvSpPr>
          <p:nvPr/>
        </p:nvSpPr>
        <p:spPr>
          <a:xfrm>
            <a:off x="6041988" y="5730270"/>
            <a:ext cx="5948881" cy="266199"/>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Uppföljning</a:t>
            </a:r>
          </a:p>
        </p:txBody>
      </p:sp>
      <p:sp>
        <p:nvSpPr>
          <p:cNvPr id="19" name="Rektangel 18">
            <a:extLst>
              <a:ext uri="{FF2B5EF4-FFF2-40B4-BE49-F238E27FC236}">
                <a16:creationId xmlns:a16="http://schemas.microsoft.com/office/drawing/2014/main" id="{F031BB0E-57A2-6D14-55C1-20DC83E7EDCD}"/>
              </a:ext>
            </a:extLst>
          </p:cNvPr>
          <p:cNvSpPr>
            <a:spLocks noGrp="1" noRot="1" noMove="1" noResize="1" noEditPoints="1" noAdjustHandles="1" noChangeArrowheads="1" noChangeShapeType="1"/>
          </p:cNvSpPr>
          <p:nvPr/>
        </p:nvSpPr>
        <p:spPr>
          <a:xfrm>
            <a:off x="6041988" y="4949998"/>
            <a:ext cx="5948882" cy="7802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a:rPr>
              <a:t>Skriv här</a:t>
            </a:r>
          </a:p>
        </p:txBody>
      </p:sp>
      <p:sp>
        <p:nvSpPr>
          <p:cNvPr id="20" name="Rektangel 19">
            <a:extLst>
              <a:ext uri="{FF2B5EF4-FFF2-40B4-BE49-F238E27FC236}">
                <a16:creationId xmlns:a16="http://schemas.microsoft.com/office/drawing/2014/main" id="{27FCE614-1CE5-53B1-0560-C7E59B45A5EA}"/>
              </a:ext>
            </a:extLst>
          </p:cNvPr>
          <p:cNvSpPr>
            <a:spLocks noGrp="1" noRot="1" noMove="1" noResize="1" noEditPoints="1" noAdjustHandles="1" noChangeArrowheads="1" noChangeShapeType="1"/>
          </p:cNvSpPr>
          <p:nvPr/>
        </p:nvSpPr>
        <p:spPr>
          <a:xfrm>
            <a:off x="6041989" y="5996471"/>
            <a:ext cx="5948881" cy="7802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defTabSz="914358">
              <a:defRPr/>
            </a:pPr>
            <a:r>
              <a:rPr lang="sv-SE" sz="800">
                <a:solidFill>
                  <a:prstClr val="black"/>
                </a:solidFill>
                <a:latin typeface="Calibri"/>
                <a:ea typeface="Calibri"/>
                <a:cs typeface="Calibri"/>
              </a:rPr>
              <a:t>Av egenkontroll 2:</a:t>
            </a:r>
            <a:endParaRPr lang="en-US" sz="800">
              <a:solidFill>
                <a:prstClr val="black"/>
              </a:solidFill>
              <a:latin typeface="Calibri"/>
              <a:ea typeface="Calibri"/>
              <a:cs typeface="Calibri"/>
            </a:endParaRPr>
          </a:p>
          <a:p>
            <a:pPr marL="171450" indent="-171450" defTabSz="914358">
              <a:buFont typeface="Arial"/>
              <a:buChar char="•"/>
              <a:defRPr/>
            </a:pPr>
            <a:r>
              <a:rPr lang="sv-SE" sz="800">
                <a:solidFill>
                  <a:prstClr val="black"/>
                </a:solidFill>
                <a:latin typeface="Calibri"/>
                <a:ea typeface="Calibri"/>
                <a:cs typeface="Calibri"/>
              </a:rPr>
              <a:t>Inspektion och skötsel</a:t>
            </a:r>
            <a:endParaRPr lang="en-US" sz="800">
              <a:solidFill>
                <a:prstClr val="black"/>
              </a:solidFill>
              <a:latin typeface="Calibri"/>
              <a:ea typeface="Calibri"/>
              <a:cs typeface="Calibri"/>
            </a:endParaRPr>
          </a:p>
          <a:p>
            <a:pPr marL="171450" indent="-171450" defTabSz="914358">
              <a:buFont typeface="Arial"/>
              <a:buChar char="•"/>
              <a:defRPr/>
            </a:pPr>
            <a:r>
              <a:rPr lang="sv-SE" sz="800">
                <a:solidFill>
                  <a:prstClr val="black"/>
                </a:solidFill>
                <a:latin typeface="Calibri"/>
                <a:ea typeface="Calibri"/>
                <a:cs typeface="Calibri"/>
              </a:rPr>
              <a:t>Dokumentation</a:t>
            </a:r>
            <a:endParaRPr lang="en-US" sz="800">
              <a:solidFill>
                <a:prstClr val="black"/>
              </a:solidFill>
              <a:latin typeface="Calibri"/>
              <a:ea typeface="Calibri"/>
              <a:cs typeface="Calibri"/>
            </a:endParaRPr>
          </a:p>
          <a:p>
            <a:pPr marL="171450" indent="-171450" defTabSz="914358">
              <a:buFont typeface="Arial"/>
              <a:buChar char="•"/>
              <a:defRPr/>
            </a:pPr>
            <a:r>
              <a:rPr lang="sv-SE" sz="800">
                <a:solidFill>
                  <a:prstClr val="black"/>
                </a:solidFill>
                <a:latin typeface="Calibri"/>
                <a:ea typeface="Calibri"/>
                <a:cs typeface="Calibri"/>
              </a:rPr>
              <a:t>BHK vid PVK</a:t>
            </a:r>
            <a:endParaRPr lang="en-US" sz="800">
              <a:solidFill>
                <a:prstClr val="black"/>
              </a:solidFill>
              <a:latin typeface="Calibri"/>
              <a:ea typeface="Calibri"/>
              <a:cs typeface="Calibri"/>
            </a:endParaRPr>
          </a:p>
          <a:p>
            <a:pPr marL="171450" indent="-171450" defTabSz="914358">
              <a:buFont typeface="Arial"/>
              <a:buChar char="•"/>
              <a:defRPr/>
            </a:pPr>
            <a:r>
              <a:rPr lang="sv-SE" sz="800">
                <a:solidFill>
                  <a:prstClr val="black"/>
                </a:solidFill>
                <a:latin typeface="Calibri"/>
                <a:ea typeface="Calibri"/>
                <a:cs typeface="Calibri"/>
              </a:rPr>
              <a:t>Förvaring och hantering av material</a:t>
            </a:r>
            <a:endParaRPr lang="sv-SE">
              <a:ea typeface="Calibri Light"/>
              <a:cs typeface="Calibri Light"/>
            </a:endParaRPr>
          </a:p>
          <a:p>
            <a:pPr defTabSz="914358">
              <a:defRPr/>
            </a:pPr>
            <a:endParaRPr lang="sv-SE" sz="1100">
              <a:solidFill>
                <a:prstClr val="black"/>
              </a:solidFill>
              <a:latin typeface="Calibri"/>
              <a:ea typeface="Calibri"/>
              <a:cs typeface="Times New Roman"/>
            </a:endParaRPr>
          </a:p>
          <a:p>
            <a:pPr defTabSz="914358">
              <a:defRPr/>
            </a:pPr>
            <a:endParaRPr lang="sv-SE" sz="1100">
              <a:solidFill>
                <a:prstClr val="black"/>
              </a:solidFill>
              <a:latin typeface="Calibri"/>
              <a:ea typeface="Calibri"/>
              <a:cs typeface="Times New Roman"/>
            </a:endParaRPr>
          </a:p>
        </p:txBody>
      </p:sp>
      <p:sp>
        <p:nvSpPr>
          <p:cNvPr id="21" name="Rektangel 20">
            <a:extLst>
              <a:ext uri="{FF2B5EF4-FFF2-40B4-BE49-F238E27FC236}">
                <a16:creationId xmlns:a16="http://schemas.microsoft.com/office/drawing/2014/main" id="{FBCE1628-0100-4BF9-863A-C51AF06534D8}"/>
              </a:ext>
            </a:extLst>
          </p:cNvPr>
          <p:cNvSpPr>
            <a:spLocks noGrp="1" noRot="1" noMove="1" noResize="1" noEditPoints="1" noAdjustHandles="1" noChangeArrowheads="1" noChangeShapeType="1"/>
          </p:cNvSpPr>
          <p:nvPr/>
        </p:nvSpPr>
        <p:spPr>
          <a:xfrm>
            <a:off x="6041986" y="762025"/>
            <a:ext cx="5948880" cy="182882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nchorCtr="0"/>
          <a:lstStyle/>
          <a:p>
            <a:pPr lvl="0"/>
            <a:endParaRPr lang="sv-SE" sz="1100">
              <a:solidFill>
                <a:schemeClr val="tx1"/>
              </a:solidFill>
              <a:latin typeface="Calibri"/>
              <a:ea typeface="Calibri"/>
              <a:cs typeface="Calibri"/>
            </a:endParaRPr>
          </a:p>
        </p:txBody>
      </p:sp>
      <p:sp>
        <p:nvSpPr>
          <p:cNvPr id="22" name="Rektangel 21">
            <a:extLst>
              <a:ext uri="{FF2B5EF4-FFF2-40B4-BE49-F238E27FC236}">
                <a16:creationId xmlns:a16="http://schemas.microsoft.com/office/drawing/2014/main" id="{E2FE2A18-F27D-D083-CDD6-9425C12D2B21}"/>
              </a:ext>
            </a:extLst>
          </p:cNvPr>
          <p:cNvSpPr>
            <a:spLocks noGrp="1" noRot="1" noMove="1" noResize="1" noEditPoints="1" noAdjustHandles="1" noChangeArrowheads="1" noChangeShapeType="1"/>
          </p:cNvSpPr>
          <p:nvPr/>
        </p:nvSpPr>
        <p:spPr>
          <a:xfrm>
            <a:off x="6041986" y="497911"/>
            <a:ext cx="5948880" cy="266197"/>
          </a:xfrm>
          <a:prstGeom prst="rect">
            <a:avLst/>
          </a:prstGeom>
          <a:solidFill>
            <a:schemeClr val="accent4">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Problemanalys/GAP</a:t>
            </a:r>
          </a:p>
        </p:txBody>
      </p:sp>
      <p:sp>
        <p:nvSpPr>
          <p:cNvPr id="6" name="textruta 5">
            <a:extLst>
              <a:ext uri="{FF2B5EF4-FFF2-40B4-BE49-F238E27FC236}">
                <a16:creationId xmlns:a16="http://schemas.microsoft.com/office/drawing/2014/main" id="{337CADFE-D1B4-D263-8557-626DA060B9D2}"/>
              </a:ext>
            </a:extLst>
          </p:cNvPr>
          <p:cNvSpPr txBox="1"/>
          <p:nvPr/>
        </p:nvSpPr>
        <p:spPr>
          <a:xfrm>
            <a:off x="200254" y="4948170"/>
            <a:ext cx="5839507" cy="89902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defTabSz="914358">
              <a:lnSpc>
                <a:spcPts val="1575"/>
              </a:lnSpc>
              <a:defRPr/>
            </a:pPr>
            <a:r>
              <a:rPr lang="sv-SE" sz="1100">
                <a:solidFill>
                  <a:prstClr val="black"/>
                </a:solidFill>
                <a:latin typeface="Calibri"/>
                <a:ea typeface="Calibri"/>
                <a:cs typeface="Times New Roman"/>
              </a:rPr>
              <a:t>Säker hantering av PVK utifrån Inspektion och skötsel, dokumentation, BHK-PVK och hantering av material.</a:t>
            </a:r>
            <a:endParaRPr lang="sv-SE">
              <a:solidFill>
                <a:prstClr val="black"/>
              </a:solidFill>
            </a:endParaRPr>
          </a:p>
          <a:p>
            <a:pPr defTabSz="914358">
              <a:lnSpc>
                <a:spcPts val="1575"/>
              </a:lnSpc>
              <a:defRPr/>
            </a:pPr>
            <a:endParaRPr lang="sv-SE" sz="1100">
              <a:solidFill>
                <a:prstClr val="black"/>
              </a:solidFill>
              <a:latin typeface="Calibri"/>
              <a:ea typeface="Calibri"/>
              <a:cs typeface="Times New Roman"/>
            </a:endParaRPr>
          </a:p>
          <a:p>
            <a:pPr defTabSz="914358">
              <a:lnSpc>
                <a:spcPts val="1575"/>
              </a:lnSpc>
              <a:defRPr/>
            </a:pPr>
            <a:endParaRPr lang="sv-SE" sz="1100">
              <a:solidFill>
                <a:prstClr val="black"/>
              </a:solidFill>
              <a:latin typeface="Calibri"/>
              <a:ea typeface="Calibri"/>
              <a:cs typeface="Times New Roman"/>
            </a:endParaRPr>
          </a:p>
        </p:txBody>
      </p:sp>
      <p:sp>
        <p:nvSpPr>
          <p:cNvPr id="7" name="textruta 6">
            <a:extLst>
              <a:ext uri="{FF2B5EF4-FFF2-40B4-BE49-F238E27FC236}">
                <a16:creationId xmlns:a16="http://schemas.microsoft.com/office/drawing/2014/main" id="{18D29606-0F3D-F7D3-FC5D-29958A6E515B}"/>
              </a:ext>
            </a:extLst>
          </p:cNvPr>
          <p:cNvSpPr txBox="1"/>
          <p:nvPr/>
        </p:nvSpPr>
        <p:spPr>
          <a:xfrm>
            <a:off x="6045454" y="765387"/>
            <a:ext cx="5129463" cy="60016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sv-SE" sz="1100">
                <a:latin typeface="Calibri"/>
                <a:ea typeface="Calibri"/>
                <a:cs typeface="Calibri"/>
              </a:rPr>
              <a:t>Flera internationella studier har visat att man med ett strukturerat införande av adekvata inläggnings- och skötselrutiner samt bra kunskapsstöd, har kunnat minska dödligheten över tid hos patienter som får sepsis orsakade av PVK.</a:t>
            </a:r>
            <a:endParaRPr lang="sv-SE">
              <a:cs typeface="Calibri"/>
            </a:endParaRPr>
          </a:p>
        </p:txBody>
      </p:sp>
    </p:spTree>
    <p:extLst>
      <p:ext uri="{BB962C8B-B14F-4D97-AF65-F5344CB8AC3E}">
        <p14:creationId xmlns:p14="http://schemas.microsoft.com/office/powerpoint/2010/main" val="4208254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ruta 1">
            <a:extLst>
              <a:ext uri="{FF2B5EF4-FFF2-40B4-BE49-F238E27FC236}">
                <a16:creationId xmlns:a16="http://schemas.microsoft.com/office/drawing/2014/main" id="{41D9C692-BF50-46C2-9D7B-8C3BFD65BC24}"/>
              </a:ext>
            </a:extLst>
          </p:cNvPr>
          <p:cNvSpPr txBox="1">
            <a:spLocks noGrp="1" noRot="1" noMove="1" noResize="1" noEditPoints="1" noAdjustHandles="1" noChangeArrowheads="1" noChangeShapeType="1"/>
          </p:cNvSpPr>
          <p:nvPr/>
        </p:nvSpPr>
        <p:spPr>
          <a:xfrm>
            <a:off x="393540" y="135313"/>
            <a:ext cx="5703462" cy="390876"/>
          </a:xfrm>
          <a:prstGeom prst="rect">
            <a:avLst/>
          </a:prstGeom>
          <a:noFill/>
        </p:spPr>
        <p:txBody>
          <a:bodyPr wrap="square" rtlCol="0">
            <a:spAutoFit/>
          </a:bodyPr>
          <a:lstStyle/>
          <a:p>
            <a:pPr defTabSz="914358">
              <a:defRPr/>
            </a:pPr>
            <a:r>
              <a:rPr lang="sv-SE" sz="1940">
                <a:solidFill>
                  <a:prstClr val="black"/>
                </a:solidFill>
                <a:latin typeface="Calibri"/>
              </a:rPr>
              <a:t>A3 för (namn på förbättringsarbetet)</a:t>
            </a:r>
          </a:p>
        </p:txBody>
      </p:sp>
      <p:sp>
        <p:nvSpPr>
          <p:cNvPr id="4" name="textruta 3">
            <a:extLst>
              <a:ext uri="{FF2B5EF4-FFF2-40B4-BE49-F238E27FC236}">
                <a16:creationId xmlns:a16="http://schemas.microsoft.com/office/drawing/2014/main" id="{D3B51399-CF80-4996-A339-D88EDB00F5C4}"/>
              </a:ext>
            </a:extLst>
          </p:cNvPr>
          <p:cNvSpPr txBox="1">
            <a:spLocks noGrp="1" noRot="1" noMove="1" noResize="1" noEditPoints="1" noAdjustHandles="1" noChangeArrowheads="1" noChangeShapeType="1"/>
          </p:cNvSpPr>
          <p:nvPr/>
        </p:nvSpPr>
        <p:spPr>
          <a:xfrm>
            <a:off x="9540912" y="141966"/>
            <a:ext cx="2119400" cy="390876"/>
          </a:xfrm>
          <a:prstGeom prst="rect">
            <a:avLst/>
          </a:prstGeom>
          <a:noFill/>
        </p:spPr>
        <p:txBody>
          <a:bodyPr wrap="square" rtlCol="0">
            <a:spAutoFit/>
          </a:bodyPr>
          <a:lstStyle/>
          <a:p>
            <a:pPr defTabSz="914358">
              <a:defRPr/>
            </a:pPr>
            <a:r>
              <a:rPr lang="sv-SE" sz="1400">
                <a:solidFill>
                  <a:prstClr val="black"/>
                </a:solidFill>
                <a:latin typeface="Calibri"/>
              </a:rPr>
              <a:t>Datum</a:t>
            </a:r>
            <a:r>
              <a:rPr lang="sv-SE" sz="1940">
                <a:solidFill>
                  <a:prstClr val="black"/>
                </a:solidFill>
                <a:latin typeface="Calibri"/>
              </a:rPr>
              <a:t>:</a:t>
            </a:r>
          </a:p>
        </p:txBody>
      </p:sp>
      <p:sp>
        <p:nvSpPr>
          <p:cNvPr id="5" name="Rektangel 4">
            <a:extLst>
              <a:ext uri="{FF2B5EF4-FFF2-40B4-BE49-F238E27FC236}">
                <a16:creationId xmlns:a16="http://schemas.microsoft.com/office/drawing/2014/main" id="{1A0C2CDB-A0E7-47E0-AD76-93C3E1A0C4A2}"/>
              </a:ext>
            </a:extLst>
          </p:cNvPr>
          <p:cNvSpPr>
            <a:spLocks noGrp="1" noRot="1" noMove="1" noResize="1" noEditPoints="1" noAdjustHandles="1" noChangeArrowheads="1" noChangeShapeType="1"/>
          </p:cNvSpPr>
          <p:nvPr/>
        </p:nvSpPr>
        <p:spPr>
          <a:xfrm>
            <a:off x="201129" y="497912"/>
            <a:ext cx="5840860" cy="272103"/>
          </a:xfrm>
          <a:prstGeom prst="rect">
            <a:avLst/>
          </a:prstGeom>
          <a:solidFill>
            <a:srgbClr val="D1F0EE"/>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Bakgrund, syfte och avgränsningar</a:t>
            </a:r>
          </a:p>
        </p:txBody>
      </p:sp>
      <p:sp>
        <p:nvSpPr>
          <p:cNvPr id="8" name="Rektangel 7">
            <a:extLst>
              <a:ext uri="{FF2B5EF4-FFF2-40B4-BE49-F238E27FC236}">
                <a16:creationId xmlns:a16="http://schemas.microsoft.com/office/drawing/2014/main" id="{06522A88-03C7-44C0-9D4B-701F937C1095}"/>
              </a:ext>
            </a:extLst>
          </p:cNvPr>
          <p:cNvSpPr>
            <a:spLocks noGrp="1" noRot="1" noMove="1" noResize="1" noEditPoints="1" noAdjustHandles="1" noChangeArrowheads="1" noChangeShapeType="1"/>
          </p:cNvSpPr>
          <p:nvPr/>
        </p:nvSpPr>
        <p:spPr>
          <a:xfrm>
            <a:off x="6041989" y="497910"/>
            <a:ext cx="5948880" cy="278009"/>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Problemanalys/GAP</a:t>
            </a:r>
          </a:p>
        </p:txBody>
      </p:sp>
      <p:sp>
        <p:nvSpPr>
          <p:cNvPr id="9" name="Rektangel 8">
            <a:extLst>
              <a:ext uri="{FF2B5EF4-FFF2-40B4-BE49-F238E27FC236}">
                <a16:creationId xmlns:a16="http://schemas.microsoft.com/office/drawing/2014/main" id="{E77FC7C7-20F9-4433-A498-930E0194A24E}"/>
              </a:ext>
            </a:extLst>
          </p:cNvPr>
          <p:cNvSpPr>
            <a:spLocks noGrp="1" noRot="1" noMove="1" noResize="1" noEditPoints="1" noAdjustHandles="1" noChangeArrowheads="1" noChangeShapeType="1"/>
          </p:cNvSpPr>
          <p:nvPr/>
        </p:nvSpPr>
        <p:spPr>
          <a:xfrm>
            <a:off x="201129" y="770015"/>
            <a:ext cx="5840860" cy="182083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a:rPr>
              <a:t>Kort beskrivning av bakgrunden till hur frågan uppstod.</a:t>
            </a:r>
          </a:p>
          <a:p>
            <a:pPr defTabSz="914358">
              <a:defRPr/>
            </a:pPr>
            <a:r>
              <a:rPr lang="sv-SE" sz="1213">
                <a:solidFill>
                  <a:prstClr val="black"/>
                </a:solidFill>
                <a:latin typeface="Calibri"/>
              </a:rPr>
              <a:t>Syftet beskriver anledningen till att arbeta med denna fråga? Beskriv tydligt vad som ska förbättras. </a:t>
            </a:r>
          </a:p>
          <a:p>
            <a:pPr defTabSz="914358">
              <a:defRPr/>
            </a:pPr>
            <a:r>
              <a:rPr lang="sv-SE" sz="1213">
                <a:solidFill>
                  <a:prstClr val="black"/>
                </a:solidFill>
                <a:latin typeface="Calibri"/>
              </a:rPr>
              <a:t>Problemets omfattning/betydelse för verksamhet/kund/patient?</a:t>
            </a:r>
          </a:p>
          <a:p>
            <a:pPr defTabSz="914358">
              <a:defRPr/>
            </a:pPr>
            <a:r>
              <a:rPr lang="sv-SE" sz="1213">
                <a:solidFill>
                  <a:prstClr val="black"/>
                </a:solidFill>
                <a:latin typeface="Calibri"/>
              </a:rPr>
              <a:t>Tydliggör eventuella avgränsningar för arbetet.</a:t>
            </a:r>
          </a:p>
        </p:txBody>
      </p:sp>
      <p:sp>
        <p:nvSpPr>
          <p:cNvPr id="10" name="Rektangel 9">
            <a:extLst>
              <a:ext uri="{FF2B5EF4-FFF2-40B4-BE49-F238E27FC236}">
                <a16:creationId xmlns:a16="http://schemas.microsoft.com/office/drawing/2014/main" id="{7D77DB52-32E1-4BFE-B046-E61C1CBC0B7B}"/>
              </a:ext>
            </a:extLst>
          </p:cNvPr>
          <p:cNvSpPr>
            <a:spLocks noGrp="1" noRot="1" noMove="1" noResize="1" noEditPoints="1" noAdjustHandles="1" noChangeArrowheads="1" noChangeShapeType="1"/>
          </p:cNvSpPr>
          <p:nvPr/>
        </p:nvSpPr>
        <p:spPr>
          <a:xfrm>
            <a:off x="6041988" y="775919"/>
            <a:ext cx="5948883" cy="181493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prstClr val="black"/>
                </a:solidFill>
                <a:latin typeface="Calibri Light"/>
              </a:rPr>
              <a:t>Faktabelägg de upplevda problemen, är dom faktiska problem?</a:t>
            </a:r>
          </a:p>
          <a:p>
            <a:pPr defTabSz="914358">
              <a:defRPr/>
            </a:pPr>
            <a:r>
              <a:rPr lang="sv-SE" sz="1213">
                <a:solidFill>
                  <a:prstClr val="black"/>
                </a:solidFill>
                <a:latin typeface="Calibri Light"/>
              </a:rPr>
              <a:t>Vad är problemets grundorsaker?</a:t>
            </a:r>
          </a:p>
          <a:p>
            <a:pPr defTabSz="914358">
              <a:defRPr/>
            </a:pPr>
            <a:r>
              <a:rPr lang="sv-SE" sz="1213">
                <a:solidFill>
                  <a:prstClr val="black"/>
                </a:solidFill>
                <a:latin typeface="Calibri Light"/>
              </a:rPr>
              <a:t>Använd gärna verktyg för problemanalys för att visa orsak-verkan, t ex 5 varför, </a:t>
            </a:r>
            <a:r>
              <a:rPr lang="sv-SE" sz="1213" i="1">
                <a:solidFill>
                  <a:prstClr val="black"/>
                </a:solidFill>
                <a:latin typeface="Calibri Light"/>
              </a:rPr>
              <a:t>se instruktion 39094 </a:t>
            </a:r>
            <a:r>
              <a:rPr lang="sv-SE" sz="1213">
                <a:solidFill>
                  <a:prstClr val="black"/>
                </a:solidFill>
                <a:latin typeface="Calibri Light"/>
              </a:rPr>
              <a:t>eller fiskbensdiagram </a:t>
            </a:r>
            <a:r>
              <a:rPr lang="sv-SE" sz="1213" i="1">
                <a:solidFill>
                  <a:prstClr val="black"/>
                </a:solidFill>
                <a:latin typeface="Calibri Light"/>
              </a:rPr>
              <a:t>se instruktion 39105.</a:t>
            </a:r>
          </a:p>
          <a:p>
            <a:pPr defTabSz="914358">
              <a:defRPr/>
            </a:pPr>
            <a:endParaRPr lang="sv-SE" sz="1213">
              <a:solidFill>
                <a:prstClr val="black"/>
              </a:solidFill>
              <a:latin typeface="Calibri Light"/>
            </a:endParaRPr>
          </a:p>
          <a:p>
            <a:pPr defTabSz="914358">
              <a:defRPr/>
            </a:pPr>
            <a:r>
              <a:rPr lang="sv-SE" sz="1213">
                <a:solidFill>
                  <a:prstClr val="black"/>
                </a:solidFill>
                <a:latin typeface="Calibri Light"/>
              </a:rPr>
              <a:t>Om ni arbetar med GAP – var ser ni de största </a:t>
            </a:r>
            <a:r>
              <a:rPr lang="sv-SE" sz="1213" err="1">
                <a:solidFill>
                  <a:prstClr val="black"/>
                </a:solidFill>
                <a:latin typeface="Calibri Light"/>
              </a:rPr>
              <a:t>GAP:en</a:t>
            </a:r>
            <a:r>
              <a:rPr lang="sv-SE" sz="1213">
                <a:solidFill>
                  <a:prstClr val="black"/>
                </a:solidFill>
                <a:latin typeface="Calibri Light"/>
              </a:rPr>
              <a:t>? </a:t>
            </a:r>
          </a:p>
          <a:p>
            <a:pPr defTabSz="914358">
              <a:defRPr/>
            </a:pPr>
            <a:r>
              <a:rPr lang="sv-SE" sz="1213">
                <a:solidFill>
                  <a:prstClr val="black"/>
                </a:solidFill>
                <a:latin typeface="Calibri Light"/>
              </a:rPr>
              <a:t>Ta hjälp av GAP-analysmall</a:t>
            </a:r>
            <a:r>
              <a:rPr lang="sv-SE" sz="1213" i="1">
                <a:solidFill>
                  <a:prstClr val="black"/>
                </a:solidFill>
                <a:latin typeface="Calibri Light"/>
              </a:rPr>
              <a:t>, se checklista 63271.</a:t>
            </a:r>
          </a:p>
          <a:p>
            <a:pPr defTabSz="914358">
              <a:defRPr/>
            </a:pPr>
            <a:endParaRPr lang="sv-SE" sz="1213">
              <a:solidFill>
                <a:prstClr val="black"/>
              </a:solidFill>
              <a:latin typeface="Calibri Light"/>
            </a:endParaRPr>
          </a:p>
        </p:txBody>
      </p:sp>
      <p:sp>
        <p:nvSpPr>
          <p:cNvPr id="11" name="Rektangel 10">
            <a:extLst>
              <a:ext uri="{FF2B5EF4-FFF2-40B4-BE49-F238E27FC236}">
                <a16:creationId xmlns:a16="http://schemas.microsoft.com/office/drawing/2014/main" id="{6893C3C2-F8CF-426B-AB5E-277CD21A28F0}"/>
              </a:ext>
            </a:extLst>
          </p:cNvPr>
          <p:cNvSpPr>
            <a:spLocks noGrp="1" noRot="1" noMove="1" noResize="1" noEditPoints="1" noAdjustHandles="1" noChangeArrowheads="1" noChangeShapeType="1"/>
          </p:cNvSpPr>
          <p:nvPr/>
        </p:nvSpPr>
        <p:spPr>
          <a:xfrm>
            <a:off x="201129" y="2590854"/>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a:rPr>
              <a:t>Nuläge</a:t>
            </a:r>
          </a:p>
        </p:txBody>
      </p:sp>
      <p:sp>
        <p:nvSpPr>
          <p:cNvPr id="12" name="Rektangel 11">
            <a:extLst>
              <a:ext uri="{FF2B5EF4-FFF2-40B4-BE49-F238E27FC236}">
                <a16:creationId xmlns:a16="http://schemas.microsoft.com/office/drawing/2014/main" id="{C11BAE3A-7A56-4EF2-BEEE-A8E40B03054D}"/>
              </a:ext>
            </a:extLst>
          </p:cNvPr>
          <p:cNvSpPr>
            <a:spLocks noGrp="1" noRot="1" noMove="1" noResize="1" noEditPoints="1" noAdjustHandles="1" noChangeArrowheads="1" noChangeShapeType="1"/>
          </p:cNvSpPr>
          <p:nvPr/>
        </p:nvSpPr>
        <p:spPr>
          <a:xfrm>
            <a:off x="6041989" y="2590854"/>
            <a:ext cx="5948880" cy="266198"/>
          </a:xfrm>
          <a:prstGeom prst="rect">
            <a:avLst/>
          </a:prstGeom>
          <a:solidFill>
            <a:srgbClr val="4D0B2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Huvudsakliga aktiviteter</a:t>
            </a:r>
          </a:p>
        </p:txBody>
      </p:sp>
      <p:sp>
        <p:nvSpPr>
          <p:cNvPr id="13" name="Rektangel 12">
            <a:extLst>
              <a:ext uri="{FF2B5EF4-FFF2-40B4-BE49-F238E27FC236}">
                <a16:creationId xmlns:a16="http://schemas.microsoft.com/office/drawing/2014/main" id="{FC834DB5-9067-4BB0-A5EB-2C82DBC8DB15}"/>
              </a:ext>
            </a:extLst>
          </p:cNvPr>
          <p:cNvSpPr>
            <a:spLocks noGrp="1" noRot="1" noMove="1" noResize="1" noEditPoints="1" noAdjustHandles="1" noChangeArrowheads="1" noChangeShapeType="1"/>
          </p:cNvSpPr>
          <p:nvPr/>
        </p:nvSpPr>
        <p:spPr>
          <a:xfrm>
            <a:off x="201129" y="4683799"/>
            <a:ext cx="5840860" cy="266198"/>
          </a:xfrm>
          <a:prstGeom prst="rect">
            <a:avLst/>
          </a:prstGeom>
          <a:solidFill>
            <a:srgbClr val="ADCEE3"/>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black"/>
                </a:solidFill>
                <a:latin typeface="Calibri Light"/>
              </a:rPr>
              <a:t>Önskat läge och mål</a:t>
            </a:r>
          </a:p>
        </p:txBody>
      </p:sp>
      <p:sp>
        <p:nvSpPr>
          <p:cNvPr id="14" name="Rektangel 13">
            <a:extLst>
              <a:ext uri="{FF2B5EF4-FFF2-40B4-BE49-F238E27FC236}">
                <a16:creationId xmlns:a16="http://schemas.microsoft.com/office/drawing/2014/main" id="{D074BF59-7333-4186-9CBB-BC3650CB1758}"/>
              </a:ext>
            </a:extLst>
          </p:cNvPr>
          <p:cNvSpPr>
            <a:spLocks noGrp="1" noRot="1" noMove="1" noResize="1" noEditPoints="1" noAdjustHandles="1" noChangeArrowheads="1" noChangeShapeType="1"/>
          </p:cNvSpPr>
          <p:nvPr/>
        </p:nvSpPr>
        <p:spPr>
          <a:xfrm>
            <a:off x="201129" y="2857054"/>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schemeClr val="tx1"/>
                </a:solidFill>
                <a:latin typeface="Calibri"/>
              </a:rPr>
              <a:t>Kartlägg och analysera </a:t>
            </a:r>
            <a:r>
              <a:rPr lang="sv-SE" sz="1213">
                <a:solidFill>
                  <a:prstClr val="black"/>
                </a:solidFill>
                <a:latin typeface="Calibri"/>
              </a:rPr>
              <a:t>hur situationen ser ut idag. Ni kan beskriva nuläget antingen genom att rita upp det som ett flöde eller beskriva det i text. Förslagsvis i punktform.</a:t>
            </a:r>
          </a:p>
          <a:p>
            <a:pPr defTabSz="914358">
              <a:defRPr/>
            </a:pPr>
            <a:endParaRPr lang="sv-SE" sz="1213">
              <a:solidFill>
                <a:prstClr val="black"/>
              </a:solidFill>
              <a:latin typeface="Calibri"/>
            </a:endParaRPr>
          </a:p>
          <a:p>
            <a:pPr defTabSz="914358">
              <a:defRPr/>
            </a:pPr>
            <a:endParaRPr lang="sv-SE" sz="1213">
              <a:solidFill>
                <a:prstClr val="black"/>
              </a:solidFill>
              <a:latin typeface="Calibri"/>
            </a:endParaRPr>
          </a:p>
          <a:p>
            <a:pPr defTabSz="914358">
              <a:defRPr/>
            </a:pPr>
            <a:endParaRPr lang="sv-SE" sz="1213">
              <a:solidFill>
                <a:prstClr val="black"/>
              </a:solidFill>
              <a:highlight>
                <a:srgbClr val="FFFF00"/>
              </a:highlight>
              <a:latin typeface="Calibri"/>
            </a:endParaRPr>
          </a:p>
          <a:p>
            <a:pPr defTabSz="914358">
              <a:defRPr/>
            </a:pPr>
            <a:endParaRPr lang="sv-SE" sz="1213">
              <a:solidFill>
                <a:prstClr val="black"/>
              </a:solidFill>
              <a:highlight>
                <a:srgbClr val="FFFF00"/>
              </a:highlight>
              <a:latin typeface="Calibri"/>
            </a:endParaRPr>
          </a:p>
          <a:p>
            <a:pPr defTabSz="914358">
              <a:defRPr/>
            </a:pPr>
            <a:endParaRPr lang="sv-SE" sz="1213">
              <a:solidFill>
                <a:prstClr val="black"/>
              </a:solidFill>
              <a:highlight>
                <a:srgbClr val="FFFF00"/>
              </a:highlight>
              <a:latin typeface="Calibri"/>
            </a:endParaRPr>
          </a:p>
          <a:p>
            <a:pPr defTabSz="914358">
              <a:defRPr/>
            </a:pPr>
            <a:endParaRPr lang="sv-SE" sz="1213">
              <a:solidFill>
                <a:prstClr val="black"/>
              </a:solidFill>
              <a:highlight>
                <a:srgbClr val="FFFF00"/>
              </a:highlight>
              <a:latin typeface="Calibri"/>
            </a:endParaRPr>
          </a:p>
          <a:p>
            <a:pPr defTabSz="914358">
              <a:defRPr/>
            </a:pPr>
            <a:r>
              <a:rPr lang="sv-SE" sz="1213">
                <a:solidFill>
                  <a:prstClr val="black"/>
                </a:solidFill>
                <a:latin typeface="Calibri"/>
              </a:rPr>
              <a:t>Om processen ska kartläggas, se </a:t>
            </a:r>
            <a:r>
              <a:rPr lang="sv-SE" sz="1213" i="1">
                <a:solidFill>
                  <a:prstClr val="black"/>
                </a:solidFill>
                <a:latin typeface="Calibri"/>
              </a:rPr>
              <a:t>instruktion nr: 26553</a:t>
            </a:r>
          </a:p>
          <a:p>
            <a:pPr defTabSz="914358">
              <a:defRPr/>
            </a:pPr>
            <a:endParaRPr lang="sv-SE" sz="1213">
              <a:solidFill>
                <a:prstClr val="black"/>
              </a:solidFill>
              <a:latin typeface="Calibri"/>
            </a:endParaRPr>
          </a:p>
          <a:p>
            <a:pPr defTabSz="914358">
              <a:defRPr/>
            </a:pPr>
            <a:endParaRPr lang="sv-SE" sz="1213">
              <a:solidFill>
                <a:prstClr val="black"/>
              </a:solidFill>
              <a:latin typeface="Calibri"/>
            </a:endParaRPr>
          </a:p>
          <a:p>
            <a:pPr defTabSz="914358">
              <a:defRPr/>
            </a:pPr>
            <a:endParaRPr lang="sv-SE" sz="1213">
              <a:solidFill>
                <a:prstClr val="black"/>
              </a:solidFill>
              <a:latin typeface="Calibri"/>
            </a:endParaRPr>
          </a:p>
          <a:p>
            <a:pPr defTabSz="914358">
              <a:defRPr/>
            </a:pPr>
            <a:endParaRPr lang="sv-SE" sz="1213">
              <a:solidFill>
                <a:prstClr val="black"/>
              </a:solidFill>
              <a:latin typeface="Calibri"/>
            </a:endParaRPr>
          </a:p>
        </p:txBody>
      </p:sp>
      <p:sp>
        <p:nvSpPr>
          <p:cNvPr id="15" name="Rektangel 14">
            <a:extLst>
              <a:ext uri="{FF2B5EF4-FFF2-40B4-BE49-F238E27FC236}">
                <a16:creationId xmlns:a16="http://schemas.microsoft.com/office/drawing/2014/main" id="{B31B5E2E-DB8E-466D-A9CD-85F79CB0FB80}"/>
              </a:ext>
            </a:extLst>
          </p:cNvPr>
          <p:cNvSpPr>
            <a:spLocks noGrp="1" noRot="1" noMove="1" noResize="1" noEditPoints="1" noAdjustHandles="1" noChangeArrowheads="1" noChangeShapeType="1"/>
          </p:cNvSpPr>
          <p:nvPr/>
        </p:nvSpPr>
        <p:spPr>
          <a:xfrm>
            <a:off x="6041988" y="2857054"/>
            <a:ext cx="5948883"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fontAlgn="base">
              <a:spcBef>
                <a:spcPct val="20000"/>
              </a:spcBef>
              <a:spcAft>
                <a:spcPct val="0"/>
              </a:spcAft>
              <a:buClr>
                <a:srgbClr val="CF142B"/>
              </a:buClr>
              <a:defRPr/>
            </a:pPr>
            <a:r>
              <a:rPr lang="sv-SE" altLang="sv-SE" sz="1213">
                <a:solidFill>
                  <a:prstClr val="black"/>
                </a:solidFill>
                <a:latin typeface="Calibri"/>
              </a:rPr>
              <a:t>Beskriv de huvudsakliga aktiviteter som ska genomföras och av vem. </a:t>
            </a:r>
          </a:p>
          <a:p>
            <a:pPr defTabSz="914358" fontAlgn="base">
              <a:spcBef>
                <a:spcPct val="20000"/>
              </a:spcBef>
              <a:spcAft>
                <a:spcPct val="0"/>
              </a:spcAft>
              <a:buClr>
                <a:srgbClr val="CF142B"/>
              </a:buClr>
              <a:defRPr/>
            </a:pPr>
            <a:r>
              <a:rPr lang="sv-SE" altLang="sv-SE" sz="1213">
                <a:solidFill>
                  <a:prstClr val="black"/>
                </a:solidFill>
                <a:latin typeface="Calibri"/>
              </a:rPr>
              <a:t>Kom ihåg:</a:t>
            </a:r>
          </a:p>
          <a:p>
            <a:pPr marL="285750" indent="-285750" defTabSz="914358" fontAlgn="base">
              <a:spcBef>
                <a:spcPct val="20000"/>
              </a:spcBef>
              <a:spcAft>
                <a:spcPct val="0"/>
              </a:spcAft>
              <a:buFont typeface="Arial" panose="020B0604020202020204" pitchFamily="34" charset="0"/>
              <a:buChar char="•"/>
              <a:defRPr/>
            </a:pPr>
            <a:r>
              <a:rPr lang="sv-SE" altLang="sv-SE" sz="1213">
                <a:solidFill>
                  <a:prstClr val="black"/>
                </a:solidFill>
                <a:latin typeface="Calibri"/>
              </a:rPr>
              <a:t>Koppla aktiviteterna till problemens grundorsaker.</a:t>
            </a:r>
          </a:p>
          <a:p>
            <a:pPr marL="285750" indent="-285750" defTabSz="914358" fontAlgn="base">
              <a:spcBef>
                <a:spcPct val="20000"/>
              </a:spcBef>
              <a:spcAft>
                <a:spcPct val="0"/>
              </a:spcAft>
              <a:buFont typeface="Arial" panose="020B0604020202020204" pitchFamily="34" charset="0"/>
              <a:buChar char="•"/>
              <a:defRPr/>
            </a:pPr>
            <a:r>
              <a:rPr lang="sv-SE" altLang="sv-SE" sz="1213">
                <a:solidFill>
                  <a:prstClr val="black"/>
                </a:solidFill>
                <a:latin typeface="Calibri"/>
              </a:rPr>
              <a:t>Motivera valet av aktiviteter.</a:t>
            </a:r>
          </a:p>
          <a:p>
            <a:pPr marL="285750" indent="-285750" defTabSz="914358" fontAlgn="base">
              <a:spcBef>
                <a:spcPct val="20000"/>
              </a:spcBef>
              <a:spcAft>
                <a:spcPct val="0"/>
              </a:spcAft>
              <a:buFont typeface="Arial" panose="020B0604020202020204" pitchFamily="34" charset="0"/>
              <a:buChar char="•"/>
              <a:defRPr/>
            </a:pPr>
            <a:r>
              <a:rPr lang="sv-SE" altLang="sv-SE" sz="1213">
                <a:solidFill>
                  <a:prstClr val="black"/>
                </a:solidFill>
                <a:latin typeface="Calibri"/>
              </a:rPr>
              <a:t>Testa föreslagna lösningar i liten skala.</a:t>
            </a:r>
          </a:p>
          <a:p>
            <a:pPr defTabSz="914358" fontAlgn="base">
              <a:spcBef>
                <a:spcPct val="20000"/>
              </a:spcBef>
              <a:spcAft>
                <a:spcPct val="0"/>
              </a:spcAft>
              <a:defRPr/>
            </a:pPr>
            <a:endParaRPr lang="sv-SE" altLang="sv-SE" sz="1213">
              <a:solidFill>
                <a:prstClr val="black"/>
              </a:solidFill>
              <a:latin typeface="Calibri"/>
            </a:endParaRPr>
          </a:p>
          <a:p>
            <a:pPr defTabSz="914358" fontAlgn="base">
              <a:spcBef>
                <a:spcPct val="20000"/>
              </a:spcBef>
              <a:spcAft>
                <a:spcPct val="0"/>
              </a:spcAft>
              <a:defRPr/>
            </a:pPr>
            <a:r>
              <a:rPr lang="sv-SE" sz="1213">
                <a:solidFill>
                  <a:prstClr val="black"/>
                </a:solidFill>
                <a:latin typeface="Calibri Light"/>
              </a:rPr>
              <a:t>För att prioritera lösningar, ta hjälp av SWOT- analys, </a:t>
            </a:r>
            <a:r>
              <a:rPr lang="sv-SE" sz="1213" i="1">
                <a:solidFill>
                  <a:prstClr val="black"/>
                </a:solidFill>
                <a:latin typeface="Calibri Light"/>
              </a:rPr>
              <a:t>se instruktion 39195</a:t>
            </a:r>
          </a:p>
          <a:p>
            <a:pPr defTabSz="914358" fontAlgn="base">
              <a:spcBef>
                <a:spcPct val="20000"/>
              </a:spcBef>
              <a:spcAft>
                <a:spcPct val="0"/>
              </a:spcAft>
              <a:defRPr/>
            </a:pPr>
            <a:r>
              <a:rPr lang="sv-SE" altLang="sv-SE" sz="1213">
                <a:solidFill>
                  <a:prstClr val="black"/>
                </a:solidFill>
                <a:latin typeface="Calibri Light"/>
              </a:rPr>
              <a:t>Metod för en välorganiserad och funktionell arbetsplats, ta hjälp av 5S , </a:t>
            </a:r>
            <a:r>
              <a:rPr lang="sv-SE" altLang="sv-SE" sz="1213" i="1">
                <a:solidFill>
                  <a:prstClr val="black"/>
                </a:solidFill>
                <a:latin typeface="Calibri Light"/>
              </a:rPr>
              <a:t>se instruktion 39230</a:t>
            </a:r>
            <a:endParaRPr lang="sv-SE" altLang="sv-SE" sz="1213" i="1">
              <a:solidFill>
                <a:prstClr val="black"/>
              </a:solidFill>
              <a:latin typeface="Calibri"/>
            </a:endParaRPr>
          </a:p>
        </p:txBody>
      </p:sp>
      <p:sp>
        <p:nvSpPr>
          <p:cNvPr id="16" name="Rektangel 15">
            <a:extLst>
              <a:ext uri="{FF2B5EF4-FFF2-40B4-BE49-F238E27FC236}">
                <a16:creationId xmlns:a16="http://schemas.microsoft.com/office/drawing/2014/main" id="{61C0FE09-CA30-4027-98F8-7CED1A50BF01}"/>
              </a:ext>
            </a:extLst>
          </p:cNvPr>
          <p:cNvSpPr>
            <a:spLocks noGrp="1" noRot="1" noMove="1" noResize="1" noEditPoints="1" noAdjustHandles="1" noChangeArrowheads="1" noChangeShapeType="1"/>
          </p:cNvSpPr>
          <p:nvPr/>
        </p:nvSpPr>
        <p:spPr>
          <a:xfrm>
            <a:off x="201129" y="4949998"/>
            <a:ext cx="5840860" cy="182674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914358">
              <a:defRPr/>
            </a:pPr>
            <a:r>
              <a:rPr lang="sv-SE" sz="1213">
                <a:solidFill>
                  <a:schemeClr val="tx1"/>
                </a:solidFill>
                <a:latin typeface="Calibri Light"/>
              </a:rPr>
              <a:t>Vad ska förbättringen leda till? </a:t>
            </a:r>
            <a:r>
              <a:rPr lang="sv-SE" sz="1213">
                <a:solidFill>
                  <a:prstClr val="black"/>
                </a:solidFill>
                <a:latin typeface="Calibri Light"/>
              </a:rPr>
              <a:t>Beskriv det </a:t>
            </a:r>
            <a:r>
              <a:rPr lang="sv-SE" sz="1213" b="1">
                <a:solidFill>
                  <a:prstClr val="black"/>
                </a:solidFill>
                <a:latin typeface="Calibri Light"/>
              </a:rPr>
              <a:t>framtida önskade läget</a:t>
            </a:r>
            <a:r>
              <a:rPr lang="sv-SE" sz="1213">
                <a:solidFill>
                  <a:prstClr val="black"/>
                </a:solidFill>
                <a:latin typeface="Calibri Light"/>
              </a:rPr>
              <a:t>. Ni kan beskriva det antingen genom att rita upp det </a:t>
            </a:r>
            <a:r>
              <a:rPr lang="sv-SE" sz="1213" b="1" i="1">
                <a:solidFill>
                  <a:prstClr val="black"/>
                </a:solidFill>
                <a:latin typeface="Calibri Light"/>
              </a:rPr>
              <a:t>eller</a:t>
            </a:r>
            <a:r>
              <a:rPr lang="sv-SE" sz="1213">
                <a:solidFill>
                  <a:prstClr val="black"/>
                </a:solidFill>
                <a:latin typeface="Calibri Light"/>
              </a:rPr>
              <a:t> beskriva det i text, förslagsvis i punktform.</a:t>
            </a:r>
          </a:p>
          <a:p>
            <a:pPr defTabSz="914358">
              <a:defRPr/>
            </a:pPr>
            <a:r>
              <a:rPr lang="sv-SE" sz="1213">
                <a:solidFill>
                  <a:prstClr val="black"/>
                </a:solidFill>
                <a:latin typeface="Calibri Light"/>
              </a:rPr>
              <a:t> </a:t>
            </a:r>
          </a:p>
          <a:p>
            <a:pPr defTabSz="914358">
              <a:defRPr/>
            </a:pPr>
            <a:endParaRPr lang="sv-SE" sz="1213">
              <a:solidFill>
                <a:prstClr val="black"/>
              </a:solidFill>
              <a:latin typeface="Calibri Light"/>
            </a:endParaRPr>
          </a:p>
          <a:p>
            <a:pPr defTabSz="914358">
              <a:defRPr/>
            </a:pPr>
            <a:endParaRPr lang="sv-SE" sz="1213">
              <a:solidFill>
                <a:srgbClr val="FF0000"/>
              </a:solidFill>
              <a:latin typeface="Calibri Light"/>
            </a:endParaRPr>
          </a:p>
          <a:p>
            <a:pPr defTabSz="914358">
              <a:defRPr/>
            </a:pPr>
            <a:r>
              <a:rPr lang="sv-SE" sz="1213">
                <a:solidFill>
                  <a:prstClr val="black"/>
                </a:solidFill>
                <a:latin typeface="Calibri Light"/>
              </a:rPr>
              <a:t>Beskriv den förväntade effekten/målet med förbättringsarbetet enligt modellen SMART (specifikt, mätbart, accepterat, realistiskt och </a:t>
            </a:r>
            <a:r>
              <a:rPr lang="sv-SE" sz="1213" err="1">
                <a:solidFill>
                  <a:prstClr val="black"/>
                </a:solidFill>
                <a:latin typeface="Calibri Light"/>
              </a:rPr>
              <a:t>tidssatt</a:t>
            </a:r>
            <a:r>
              <a:rPr lang="sv-SE" sz="1213">
                <a:solidFill>
                  <a:prstClr val="black"/>
                </a:solidFill>
                <a:latin typeface="Calibri Light"/>
              </a:rPr>
              <a:t>) </a:t>
            </a:r>
            <a:r>
              <a:rPr lang="sv-SE" sz="1213" i="1">
                <a:solidFill>
                  <a:prstClr val="black"/>
                </a:solidFill>
                <a:latin typeface="Calibri Light"/>
              </a:rPr>
              <a:t>se instruktion nr: 67584 </a:t>
            </a:r>
          </a:p>
          <a:p>
            <a:pPr defTabSz="914358">
              <a:defRPr/>
            </a:pPr>
            <a:endParaRPr lang="sv-SE" sz="1213">
              <a:solidFill>
                <a:srgbClr val="FF0000"/>
              </a:solidFill>
              <a:latin typeface="Calibri Light"/>
            </a:endParaRPr>
          </a:p>
          <a:p>
            <a:pPr defTabSz="914358">
              <a:defRPr/>
            </a:pPr>
            <a:r>
              <a:rPr lang="sv-SE" sz="1213">
                <a:solidFill>
                  <a:schemeClr val="tx1"/>
                </a:solidFill>
                <a:latin typeface="Calibri Light"/>
              </a:rPr>
              <a:t>Sätt mätbara mål och planera hur dessa ska mätas och följas upp, s</a:t>
            </a:r>
            <a:r>
              <a:rPr lang="sv-SE" sz="1213" i="1">
                <a:solidFill>
                  <a:schemeClr val="tx1"/>
                </a:solidFill>
                <a:latin typeface="Calibri Light"/>
              </a:rPr>
              <a:t>e instruktion nr: 27051</a:t>
            </a:r>
          </a:p>
          <a:p>
            <a:pPr defTabSz="914358">
              <a:defRPr/>
            </a:pPr>
            <a:endParaRPr lang="sv-SE" sz="1213">
              <a:solidFill>
                <a:prstClr val="black"/>
              </a:solidFill>
              <a:latin typeface="Calibri Light"/>
            </a:endParaRPr>
          </a:p>
          <a:p>
            <a:pPr defTabSz="914358">
              <a:defRPr/>
            </a:pPr>
            <a:endParaRPr lang="sv-SE" sz="1213">
              <a:solidFill>
                <a:prstClr val="black"/>
              </a:solidFill>
              <a:latin typeface="Calibri"/>
            </a:endParaRPr>
          </a:p>
        </p:txBody>
      </p:sp>
      <p:sp>
        <p:nvSpPr>
          <p:cNvPr id="17" name="Rektangel 16">
            <a:extLst>
              <a:ext uri="{FF2B5EF4-FFF2-40B4-BE49-F238E27FC236}">
                <a16:creationId xmlns:a16="http://schemas.microsoft.com/office/drawing/2014/main" id="{07B55637-1C21-4488-8B40-20D0CAE43026}"/>
              </a:ext>
            </a:extLst>
          </p:cNvPr>
          <p:cNvSpPr>
            <a:spLocks noGrp="1" noRot="1" noMove="1" noResize="1" noEditPoints="1" noAdjustHandles="1" noChangeArrowheads="1" noChangeShapeType="1"/>
          </p:cNvSpPr>
          <p:nvPr/>
        </p:nvSpPr>
        <p:spPr>
          <a:xfrm>
            <a:off x="6041989" y="4683799"/>
            <a:ext cx="5948880" cy="266198"/>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Resultat och lärdomar</a:t>
            </a:r>
          </a:p>
        </p:txBody>
      </p:sp>
      <p:sp>
        <p:nvSpPr>
          <p:cNvPr id="18" name="Rektangel 17">
            <a:extLst>
              <a:ext uri="{FF2B5EF4-FFF2-40B4-BE49-F238E27FC236}">
                <a16:creationId xmlns:a16="http://schemas.microsoft.com/office/drawing/2014/main" id="{105CBEC2-B520-4F60-92E5-3FF1BD732CFA}"/>
              </a:ext>
            </a:extLst>
          </p:cNvPr>
          <p:cNvSpPr>
            <a:spLocks noGrp="1" noRot="1" noMove="1" noResize="1" noEditPoints="1" noAdjustHandles="1" noChangeArrowheads="1" noChangeShapeType="1"/>
          </p:cNvSpPr>
          <p:nvPr/>
        </p:nvSpPr>
        <p:spPr>
          <a:xfrm>
            <a:off x="6041988" y="5730270"/>
            <a:ext cx="5948881" cy="266199"/>
          </a:xfrm>
          <a:prstGeom prst="rect">
            <a:avLst/>
          </a:prstGeom>
          <a:solidFill>
            <a:srgbClr val="26766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914358">
              <a:defRPr/>
            </a:pPr>
            <a:r>
              <a:rPr lang="sv-SE" sz="1455" b="1">
                <a:solidFill>
                  <a:prstClr val="white"/>
                </a:solidFill>
                <a:latin typeface="Calibri"/>
              </a:rPr>
              <a:t>Uppföljning</a:t>
            </a:r>
          </a:p>
        </p:txBody>
      </p:sp>
      <p:sp>
        <p:nvSpPr>
          <p:cNvPr id="19" name="Rektangel 18">
            <a:extLst>
              <a:ext uri="{FF2B5EF4-FFF2-40B4-BE49-F238E27FC236}">
                <a16:creationId xmlns:a16="http://schemas.microsoft.com/office/drawing/2014/main" id="{5E18F824-8B15-459E-BC32-3213832A6CE4}"/>
              </a:ext>
            </a:extLst>
          </p:cNvPr>
          <p:cNvSpPr>
            <a:spLocks noGrp="1" noRot="1" noMove="1" noResize="1" noEditPoints="1" noAdjustHandles="1" noChangeArrowheads="1" noChangeShapeType="1"/>
          </p:cNvSpPr>
          <p:nvPr/>
        </p:nvSpPr>
        <p:spPr>
          <a:xfrm>
            <a:off x="6041988" y="4949998"/>
            <a:ext cx="5948882" cy="78027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581288" fontAlgn="base">
              <a:spcBef>
                <a:spcPct val="20000"/>
              </a:spcBef>
              <a:spcAft>
                <a:spcPct val="0"/>
              </a:spcAft>
              <a:buClr>
                <a:srgbClr val="CF142B"/>
              </a:buClr>
              <a:defRPr/>
            </a:pPr>
            <a:r>
              <a:rPr lang="sv-SE" altLang="sv-SE" sz="1213">
                <a:solidFill>
                  <a:prstClr val="black"/>
                </a:solidFill>
                <a:latin typeface="Calibri"/>
              </a:rPr>
              <a:t>Resultatet av genomförda aktiviteter. Lärdomar av genomförda eller förkastade aktiviteter.</a:t>
            </a:r>
          </a:p>
          <a:p>
            <a:pPr defTabSz="581288" fontAlgn="base">
              <a:spcBef>
                <a:spcPct val="20000"/>
              </a:spcBef>
              <a:spcAft>
                <a:spcPct val="0"/>
              </a:spcAft>
              <a:buClr>
                <a:srgbClr val="CF142B"/>
              </a:buClr>
              <a:defRPr/>
            </a:pPr>
            <a:r>
              <a:rPr lang="sv-SE" altLang="sv-SE" sz="1213">
                <a:solidFill>
                  <a:schemeClr val="tx1"/>
                </a:solidFill>
                <a:latin typeface="Calibri"/>
              </a:rPr>
              <a:t>För att följa resultatet över tid och se att ni är på väg mot det uppsatta målet kan periodiserad uppföljning vara lämplig, använd då någon av checklistorna.</a:t>
            </a:r>
          </a:p>
        </p:txBody>
      </p:sp>
      <p:sp>
        <p:nvSpPr>
          <p:cNvPr id="20" name="Rektangel 19">
            <a:extLst>
              <a:ext uri="{FF2B5EF4-FFF2-40B4-BE49-F238E27FC236}">
                <a16:creationId xmlns:a16="http://schemas.microsoft.com/office/drawing/2014/main" id="{7675AF6D-DE69-4F28-8232-69E64D2CA3CF}"/>
              </a:ext>
            </a:extLst>
          </p:cNvPr>
          <p:cNvSpPr>
            <a:spLocks noGrp="1" noRot="1" noMove="1" noResize="1" noEditPoints="1" noAdjustHandles="1" noChangeArrowheads="1" noChangeShapeType="1"/>
          </p:cNvSpPr>
          <p:nvPr/>
        </p:nvSpPr>
        <p:spPr>
          <a:xfrm>
            <a:off x="6041989" y="5996471"/>
            <a:ext cx="5948881" cy="78027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defTabSz="581288">
              <a:spcBef>
                <a:spcPct val="20000"/>
              </a:spcBef>
              <a:buClr>
                <a:srgbClr val="CF142B"/>
              </a:buClr>
              <a:defRPr/>
            </a:pPr>
            <a:r>
              <a:rPr lang="sv-SE" sz="1213">
                <a:solidFill>
                  <a:prstClr val="black"/>
                </a:solidFill>
                <a:latin typeface="Calibri"/>
              </a:rPr>
              <a:t>Vad görs för att bibehålla gjorda framsteg </a:t>
            </a:r>
            <a:r>
              <a:rPr lang="sv-SE" sz="1213">
                <a:solidFill>
                  <a:schemeClr val="tx1"/>
                </a:solidFill>
                <a:latin typeface="Calibri"/>
              </a:rPr>
              <a:t>över tid?</a:t>
            </a:r>
          </a:p>
          <a:p>
            <a:pPr defTabSz="581288">
              <a:spcBef>
                <a:spcPct val="20000"/>
              </a:spcBef>
              <a:buClr>
                <a:srgbClr val="CF142B"/>
              </a:buClr>
              <a:defRPr/>
            </a:pPr>
            <a:r>
              <a:rPr lang="sv-SE" sz="1213">
                <a:solidFill>
                  <a:prstClr val="black"/>
                </a:solidFill>
                <a:latin typeface="Calibri"/>
              </a:rPr>
              <a:t>Vad ska följas upp, av vem och när?</a:t>
            </a:r>
          </a:p>
          <a:p>
            <a:pPr defTabSz="581288">
              <a:spcBef>
                <a:spcPct val="20000"/>
              </a:spcBef>
              <a:buClr>
                <a:srgbClr val="CF142B"/>
              </a:buClr>
              <a:defRPr/>
            </a:pPr>
            <a:endParaRPr lang="sv-SE" sz="1213">
              <a:solidFill>
                <a:prstClr val="black"/>
              </a:solidFill>
              <a:latin typeface="Calibri"/>
            </a:endParaRPr>
          </a:p>
        </p:txBody>
      </p:sp>
      <p:pic>
        <p:nvPicPr>
          <p:cNvPr id="6" name="Bildobjekt 5">
            <a:extLst>
              <a:ext uri="{FF2B5EF4-FFF2-40B4-BE49-F238E27FC236}">
                <a16:creationId xmlns:a16="http://schemas.microsoft.com/office/drawing/2014/main" id="{3F377FE3-67C7-C7C8-37FD-05A837102279}"/>
              </a:ext>
            </a:extLst>
          </p:cNvPr>
          <p:cNvPicPr>
            <a:picLocks noGrp="1" noRot="1" noChangeAspect="1" noMove="1" noResize="1" noEditPoints="1" noAdjustHandles="1" noChangeArrowheads="1" noChangeShapeType="1" noCrop="1"/>
          </p:cNvPicPr>
          <p:nvPr/>
        </p:nvPicPr>
        <p:blipFill>
          <a:blip r:embed="rId3"/>
          <a:stretch>
            <a:fillRect/>
          </a:stretch>
        </p:blipFill>
        <p:spPr>
          <a:xfrm>
            <a:off x="483443" y="3800594"/>
            <a:ext cx="2373436" cy="484299"/>
          </a:xfrm>
          <a:prstGeom prst="rect">
            <a:avLst/>
          </a:prstGeom>
        </p:spPr>
      </p:pic>
      <p:pic>
        <p:nvPicPr>
          <p:cNvPr id="7" name="Bildobjekt 6">
            <a:extLst>
              <a:ext uri="{FF2B5EF4-FFF2-40B4-BE49-F238E27FC236}">
                <a16:creationId xmlns:a16="http://schemas.microsoft.com/office/drawing/2014/main" id="{F845FA76-0827-3E90-8E12-FA7E17D60A20}"/>
              </a:ext>
            </a:extLst>
          </p:cNvPr>
          <p:cNvPicPr>
            <a:picLocks noGrp="1" noRot="1" noChangeAspect="1" noMove="1" noResize="1" noEditPoints="1" noAdjustHandles="1" noChangeArrowheads="1" noChangeShapeType="1" noCrop="1"/>
          </p:cNvPicPr>
          <p:nvPr/>
        </p:nvPicPr>
        <p:blipFill>
          <a:blip r:embed="rId4"/>
          <a:stretch>
            <a:fillRect/>
          </a:stretch>
        </p:blipFill>
        <p:spPr>
          <a:xfrm>
            <a:off x="535571" y="5401453"/>
            <a:ext cx="2269178" cy="462720"/>
          </a:xfrm>
          <a:prstGeom prst="rect">
            <a:avLst/>
          </a:prstGeom>
        </p:spPr>
      </p:pic>
      <p:sp>
        <p:nvSpPr>
          <p:cNvPr id="23" name="textruta 22">
            <a:extLst>
              <a:ext uri="{FF2B5EF4-FFF2-40B4-BE49-F238E27FC236}">
                <a16:creationId xmlns:a16="http://schemas.microsoft.com/office/drawing/2014/main" id="{6977447F-308D-A167-779B-6C3C4C49F335}"/>
              </a:ext>
            </a:extLst>
          </p:cNvPr>
          <p:cNvSpPr txBox="1">
            <a:spLocks noGrp="1" noRot="1" noMove="1" noResize="1" noEditPoints="1" noAdjustHandles="1" noChangeArrowheads="1" noChangeShapeType="1"/>
          </p:cNvSpPr>
          <p:nvPr/>
        </p:nvSpPr>
        <p:spPr>
          <a:xfrm>
            <a:off x="5619794" y="23650"/>
            <a:ext cx="3425342" cy="523220"/>
          </a:xfrm>
          <a:prstGeom prst="rect">
            <a:avLst/>
          </a:prstGeom>
          <a:noFill/>
        </p:spPr>
        <p:txBody>
          <a:bodyPr wrap="square" rtlCol="0">
            <a:spAutoFit/>
          </a:bodyPr>
          <a:lstStyle/>
          <a:p>
            <a:pPr defTabSz="914358">
              <a:defRPr/>
            </a:pPr>
            <a:r>
              <a:rPr lang="sv-SE" sz="1400">
                <a:solidFill>
                  <a:prstClr val="black"/>
                </a:solidFill>
                <a:latin typeface="Calibri"/>
              </a:rPr>
              <a:t>Uppdragsledare: </a:t>
            </a:r>
          </a:p>
          <a:p>
            <a:pPr defTabSz="914358">
              <a:defRPr/>
            </a:pPr>
            <a:r>
              <a:rPr lang="sv-SE" sz="1400">
                <a:solidFill>
                  <a:prstClr val="black"/>
                </a:solidFill>
                <a:latin typeface="Calibri"/>
              </a:rPr>
              <a:t>Klinik/verksamhet: </a:t>
            </a:r>
          </a:p>
        </p:txBody>
      </p:sp>
    </p:spTree>
    <p:extLst>
      <p:ext uri="{BB962C8B-B14F-4D97-AF65-F5344CB8AC3E}">
        <p14:creationId xmlns:p14="http://schemas.microsoft.com/office/powerpoint/2010/main" val="2883908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p:cNvSpPr>
            <a:spLocks noGrp="1"/>
          </p:cNvSpPr>
          <p:nvPr>
            <p:ph type="sldNum" sz="quarter" idx="12"/>
          </p:nvPr>
        </p:nvSpPr>
        <p:spPr/>
        <p:txBody>
          <a:bodyPr/>
          <a:lstStyle/>
          <a:p>
            <a:pPr defTabSz="554492">
              <a:defRPr/>
            </a:pPr>
            <a:fld id="{70672515-F3D1-2446-A1A6-6C377D25326B}" type="slidenum">
              <a:rPr lang="sv-SE">
                <a:solidFill>
                  <a:prstClr val="black">
                    <a:tint val="75000"/>
                  </a:prstClr>
                </a:solidFill>
                <a:latin typeface="Calibri Light"/>
              </a:rPr>
              <a:pPr defTabSz="554492">
                <a:defRPr/>
              </a:pPr>
              <a:t>5</a:t>
            </a:fld>
            <a:endParaRPr lang="sv-SE">
              <a:solidFill>
                <a:prstClr val="black">
                  <a:tint val="75000"/>
                </a:prstClr>
              </a:solidFill>
              <a:latin typeface="Calibri Light"/>
            </a:endParaRPr>
          </a:p>
        </p:txBody>
      </p:sp>
      <p:sp>
        <p:nvSpPr>
          <p:cNvPr id="2" name="Rubrik 1">
            <a:extLst>
              <a:ext uri="{FF2B5EF4-FFF2-40B4-BE49-F238E27FC236}">
                <a16:creationId xmlns:a16="http://schemas.microsoft.com/office/drawing/2014/main" id="{94D08DA4-7EF7-41CD-B554-5C6CE92EECC4}"/>
              </a:ext>
            </a:extLst>
          </p:cNvPr>
          <p:cNvSpPr>
            <a:spLocks noGrp="1"/>
          </p:cNvSpPr>
          <p:nvPr>
            <p:ph type="title"/>
          </p:nvPr>
        </p:nvSpPr>
        <p:spPr>
          <a:xfrm>
            <a:off x="585711" y="744083"/>
            <a:ext cx="10852015" cy="1239266"/>
          </a:xfrm>
        </p:spPr>
        <p:txBody>
          <a:bodyPr anchor="t"/>
          <a:lstStyle/>
          <a:p>
            <a:r>
              <a:rPr lang="sv-SE"/>
              <a:t>Checklista för uppföljning 1 gång i månaden</a:t>
            </a:r>
          </a:p>
        </p:txBody>
      </p:sp>
      <p:graphicFrame>
        <p:nvGraphicFramePr>
          <p:cNvPr id="8" name="Platshållare för innehåll 7">
            <a:extLst>
              <a:ext uri="{FF2B5EF4-FFF2-40B4-BE49-F238E27FC236}">
                <a16:creationId xmlns:a16="http://schemas.microsoft.com/office/drawing/2014/main" id="{3220952E-84EA-4CCB-8ABB-A88C7758AD9F}"/>
              </a:ext>
            </a:extLst>
          </p:cNvPr>
          <p:cNvGraphicFramePr>
            <a:graphicFrameLocks noGrp="1"/>
          </p:cNvGraphicFramePr>
          <p:nvPr>
            <p:ph idx="4294967295"/>
            <p:extLst>
              <p:ext uri="{D42A27DB-BD31-4B8C-83A1-F6EECF244321}">
                <p14:modId xmlns:p14="http://schemas.microsoft.com/office/powerpoint/2010/main" val="323492845"/>
              </p:ext>
            </p:extLst>
          </p:nvPr>
        </p:nvGraphicFramePr>
        <p:xfrm>
          <a:off x="585711" y="1414793"/>
          <a:ext cx="10573903" cy="4818108"/>
        </p:xfrm>
        <a:graphic>
          <a:graphicData uri="http://schemas.openxmlformats.org/drawingml/2006/table">
            <a:tbl>
              <a:tblPr firstRow="1" bandRow="1">
                <a:tableStyleId>{5C22544A-7EE6-4342-B048-85BDC9FD1C3A}</a:tableStyleId>
              </a:tblPr>
              <a:tblGrid>
                <a:gridCol w="1403210">
                  <a:extLst>
                    <a:ext uri="{9D8B030D-6E8A-4147-A177-3AD203B41FA5}">
                      <a16:colId xmlns:a16="http://schemas.microsoft.com/office/drawing/2014/main" val="3930038601"/>
                    </a:ext>
                  </a:extLst>
                </a:gridCol>
                <a:gridCol w="1302536">
                  <a:extLst>
                    <a:ext uri="{9D8B030D-6E8A-4147-A177-3AD203B41FA5}">
                      <a16:colId xmlns:a16="http://schemas.microsoft.com/office/drawing/2014/main" val="1144637231"/>
                    </a:ext>
                  </a:extLst>
                </a:gridCol>
                <a:gridCol w="588988">
                  <a:extLst>
                    <a:ext uri="{9D8B030D-6E8A-4147-A177-3AD203B41FA5}">
                      <a16:colId xmlns:a16="http://schemas.microsoft.com/office/drawing/2014/main" val="455341206"/>
                    </a:ext>
                  </a:extLst>
                </a:gridCol>
                <a:gridCol w="588988">
                  <a:extLst>
                    <a:ext uri="{9D8B030D-6E8A-4147-A177-3AD203B41FA5}">
                      <a16:colId xmlns:a16="http://schemas.microsoft.com/office/drawing/2014/main" val="2167321256"/>
                    </a:ext>
                  </a:extLst>
                </a:gridCol>
                <a:gridCol w="588988">
                  <a:extLst>
                    <a:ext uri="{9D8B030D-6E8A-4147-A177-3AD203B41FA5}">
                      <a16:colId xmlns:a16="http://schemas.microsoft.com/office/drawing/2014/main" val="440345984"/>
                    </a:ext>
                  </a:extLst>
                </a:gridCol>
                <a:gridCol w="588988">
                  <a:extLst>
                    <a:ext uri="{9D8B030D-6E8A-4147-A177-3AD203B41FA5}">
                      <a16:colId xmlns:a16="http://schemas.microsoft.com/office/drawing/2014/main" val="1494431183"/>
                    </a:ext>
                  </a:extLst>
                </a:gridCol>
                <a:gridCol w="588988">
                  <a:extLst>
                    <a:ext uri="{9D8B030D-6E8A-4147-A177-3AD203B41FA5}">
                      <a16:colId xmlns:a16="http://schemas.microsoft.com/office/drawing/2014/main" val="2471847761"/>
                    </a:ext>
                  </a:extLst>
                </a:gridCol>
                <a:gridCol w="588988">
                  <a:extLst>
                    <a:ext uri="{9D8B030D-6E8A-4147-A177-3AD203B41FA5}">
                      <a16:colId xmlns:a16="http://schemas.microsoft.com/office/drawing/2014/main" val="550362316"/>
                    </a:ext>
                  </a:extLst>
                </a:gridCol>
                <a:gridCol w="588988">
                  <a:extLst>
                    <a:ext uri="{9D8B030D-6E8A-4147-A177-3AD203B41FA5}">
                      <a16:colId xmlns:a16="http://schemas.microsoft.com/office/drawing/2014/main" val="3763805829"/>
                    </a:ext>
                  </a:extLst>
                </a:gridCol>
                <a:gridCol w="588988">
                  <a:extLst>
                    <a:ext uri="{9D8B030D-6E8A-4147-A177-3AD203B41FA5}">
                      <a16:colId xmlns:a16="http://schemas.microsoft.com/office/drawing/2014/main" val="1686065966"/>
                    </a:ext>
                  </a:extLst>
                </a:gridCol>
                <a:gridCol w="588988">
                  <a:extLst>
                    <a:ext uri="{9D8B030D-6E8A-4147-A177-3AD203B41FA5}">
                      <a16:colId xmlns:a16="http://schemas.microsoft.com/office/drawing/2014/main" val="3201283859"/>
                    </a:ext>
                  </a:extLst>
                </a:gridCol>
                <a:gridCol w="588988">
                  <a:extLst>
                    <a:ext uri="{9D8B030D-6E8A-4147-A177-3AD203B41FA5}">
                      <a16:colId xmlns:a16="http://schemas.microsoft.com/office/drawing/2014/main" val="1607960548"/>
                    </a:ext>
                  </a:extLst>
                </a:gridCol>
                <a:gridCol w="588988">
                  <a:extLst>
                    <a:ext uri="{9D8B030D-6E8A-4147-A177-3AD203B41FA5}">
                      <a16:colId xmlns:a16="http://schemas.microsoft.com/office/drawing/2014/main" val="253559207"/>
                    </a:ext>
                  </a:extLst>
                </a:gridCol>
                <a:gridCol w="588988">
                  <a:extLst>
                    <a:ext uri="{9D8B030D-6E8A-4147-A177-3AD203B41FA5}">
                      <a16:colId xmlns:a16="http://schemas.microsoft.com/office/drawing/2014/main" val="3975627606"/>
                    </a:ext>
                  </a:extLst>
                </a:gridCol>
                <a:gridCol w="800301">
                  <a:extLst>
                    <a:ext uri="{9D8B030D-6E8A-4147-A177-3AD203B41FA5}">
                      <a16:colId xmlns:a16="http://schemas.microsoft.com/office/drawing/2014/main" val="1843948854"/>
                    </a:ext>
                  </a:extLst>
                </a:gridCol>
              </a:tblGrid>
              <a:tr h="477978">
                <a:tc rowSpan="2">
                  <a:txBody>
                    <a:bodyPr/>
                    <a:lstStyle/>
                    <a:p>
                      <a:r>
                        <a:rPr lang="sv-SE" sz="1900"/>
                        <a:t>Mål</a:t>
                      </a:r>
                    </a:p>
                  </a:txBody>
                  <a:tcPr marL="55449" marR="55449" marT="27725" marB="27725"/>
                </a:tc>
                <a:tc rowSpan="2">
                  <a:txBody>
                    <a:bodyPr/>
                    <a:lstStyle/>
                    <a:p>
                      <a:r>
                        <a:rPr lang="sv-SE" sz="1900"/>
                        <a:t>Mätmetod</a:t>
                      </a:r>
                    </a:p>
                  </a:txBody>
                  <a:tcPr marL="55449" marR="55449" marT="27725" marB="27725"/>
                </a:tc>
                <a:tc gridSpan="12">
                  <a:txBody>
                    <a:bodyPr/>
                    <a:lstStyle/>
                    <a:p>
                      <a:r>
                        <a:rPr lang="sv-SE" sz="1900"/>
                        <a:t>Resultat av mätning</a:t>
                      </a:r>
                    </a:p>
                  </a:txBody>
                  <a:tcPr marL="55449" marR="55449" marT="27725" marB="27725"/>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hMerge="1">
                  <a:txBody>
                    <a:bodyPr/>
                    <a:lstStyle/>
                    <a:p>
                      <a:endParaRPr lang="sv-SE"/>
                    </a:p>
                  </a:txBody>
                  <a:tcPr/>
                </a:tc>
                <a:tc rowSpan="2">
                  <a:txBody>
                    <a:bodyPr/>
                    <a:lstStyle/>
                    <a:p>
                      <a:r>
                        <a:rPr lang="sv-SE" sz="1900"/>
                        <a:t>Status</a:t>
                      </a:r>
                    </a:p>
                  </a:txBody>
                  <a:tcPr marL="55449" marR="55449" marT="27725" marB="27725"/>
                </a:tc>
                <a:extLst>
                  <a:ext uri="{0D108BD9-81ED-4DB2-BD59-A6C34878D82A}">
                    <a16:rowId xmlns:a16="http://schemas.microsoft.com/office/drawing/2014/main" val="4143390036"/>
                  </a:ext>
                </a:extLst>
              </a:tr>
              <a:tr h="477978">
                <a:tc vMerge="1">
                  <a:txBody>
                    <a:bodyPr/>
                    <a:lstStyle/>
                    <a:p>
                      <a:endParaRPr lang="sv-SE"/>
                    </a:p>
                  </a:txBody>
                  <a:tcPr/>
                </a:tc>
                <a:tc vMerge="1">
                  <a:txBody>
                    <a:bodyPr/>
                    <a:lstStyle/>
                    <a:p>
                      <a:endParaRPr lang="sv-SE"/>
                    </a:p>
                  </a:txBody>
                  <a:tcPr/>
                </a:tc>
                <a:tc>
                  <a:txBody>
                    <a:bodyPr/>
                    <a:lstStyle/>
                    <a:p>
                      <a:r>
                        <a:rPr lang="sv-SE" sz="1800"/>
                        <a:t>Jan</a:t>
                      </a:r>
                    </a:p>
                  </a:txBody>
                  <a:tcPr marL="55449" marR="55449" marT="27725" marB="27725"/>
                </a:tc>
                <a:tc>
                  <a:txBody>
                    <a:bodyPr/>
                    <a:lstStyle/>
                    <a:p>
                      <a:r>
                        <a:rPr lang="sv-SE" sz="1800"/>
                        <a:t>Feb</a:t>
                      </a:r>
                    </a:p>
                  </a:txBody>
                  <a:tcPr marL="55449" marR="55449" marT="27725" marB="27725"/>
                </a:tc>
                <a:tc>
                  <a:txBody>
                    <a:bodyPr/>
                    <a:lstStyle/>
                    <a:p>
                      <a:r>
                        <a:rPr lang="sv-SE" sz="1800"/>
                        <a:t>Mars</a:t>
                      </a:r>
                    </a:p>
                  </a:txBody>
                  <a:tcPr marL="55449" marR="55449" marT="27725" marB="27725"/>
                </a:tc>
                <a:tc>
                  <a:txBody>
                    <a:bodyPr/>
                    <a:lstStyle/>
                    <a:p>
                      <a:r>
                        <a:rPr lang="sv-SE" sz="1800"/>
                        <a:t>April</a:t>
                      </a:r>
                    </a:p>
                  </a:txBody>
                  <a:tcPr marL="55449" marR="55449" marT="27725" marB="27725"/>
                </a:tc>
                <a:tc>
                  <a:txBody>
                    <a:bodyPr/>
                    <a:lstStyle/>
                    <a:p>
                      <a:r>
                        <a:rPr lang="sv-SE" sz="1800"/>
                        <a:t>Maj</a:t>
                      </a:r>
                    </a:p>
                  </a:txBody>
                  <a:tcPr marL="55449" marR="55449" marT="27725" marB="27725"/>
                </a:tc>
                <a:tc>
                  <a:txBody>
                    <a:bodyPr/>
                    <a:lstStyle/>
                    <a:p>
                      <a:r>
                        <a:rPr lang="sv-SE" sz="1800"/>
                        <a:t>Juni</a:t>
                      </a:r>
                    </a:p>
                  </a:txBody>
                  <a:tcPr marL="55449" marR="55449" marT="27725" marB="27725"/>
                </a:tc>
                <a:tc>
                  <a:txBody>
                    <a:bodyPr/>
                    <a:lstStyle/>
                    <a:p>
                      <a:r>
                        <a:rPr lang="sv-SE" sz="1800"/>
                        <a:t>Juli</a:t>
                      </a:r>
                    </a:p>
                  </a:txBody>
                  <a:tcPr marL="55449" marR="55449" marT="27725" marB="27725"/>
                </a:tc>
                <a:tc>
                  <a:txBody>
                    <a:bodyPr/>
                    <a:lstStyle/>
                    <a:p>
                      <a:r>
                        <a:rPr lang="sv-SE" sz="1800"/>
                        <a:t>Aug</a:t>
                      </a:r>
                    </a:p>
                  </a:txBody>
                  <a:tcPr marL="55449" marR="55449" marT="27725" marB="27725"/>
                </a:tc>
                <a:tc>
                  <a:txBody>
                    <a:bodyPr/>
                    <a:lstStyle/>
                    <a:p>
                      <a:r>
                        <a:rPr lang="sv-SE" sz="1800"/>
                        <a:t>Sep</a:t>
                      </a:r>
                    </a:p>
                  </a:txBody>
                  <a:tcPr marL="55449" marR="55449" marT="27725" marB="27725"/>
                </a:tc>
                <a:tc>
                  <a:txBody>
                    <a:bodyPr/>
                    <a:lstStyle/>
                    <a:p>
                      <a:r>
                        <a:rPr lang="sv-SE" sz="1800"/>
                        <a:t>Okt</a:t>
                      </a:r>
                    </a:p>
                  </a:txBody>
                  <a:tcPr marL="55449" marR="55449" marT="27725" marB="27725"/>
                </a:tc>
                <a:tc>
                  <a:txBody>
                    <a:bodyPr/>
                    <a:lstStyle/>
                    <a:p>
                      <a:r>
                        <a:rPr lang="sv-SE" sz="1800"/>
                        <a:t>Nov</a:t>
                      </a:r>
                    </a:p>
                  </a:txBody>
                  <a:tcPr marL="55449" marR="55449" marT="27725" marB="27725"/>
                </a:tc>
                <a:tc>
                  <a:txBody>
                    <a:bodyPr/>
                    <a:lstStyle/>
                    <a:p>
                      <a:r>
                        <a:rPr lang="sv-SE" sz="1800"/>
                        <a:t>Dec</a:t>
                      </a:r>
                    </a:p>
                  </a:txBody>
                  <a:tcPr marL="55449" marR="55449" marT="27725" marB="27725"/>
                </a:tc>
                <a:tc vMerge="1">
                  <a:txBody>
                    <a:bodyPr/>
                    <a:lstStyle/>
                    <a:p>
                      <a:endParaRPr lang="sv-SE"/>
                    </a:p>
                  </a:txBody>
                  <a:tcPr/>
                </a:tc>
                <a:extLst>
                  <a:ext uri="{0D108BD9-81ED-4DB2-BD59-A6C34878D82A}">
                    <a16:rowId xmlns:a16="http://schemas.microsoft.com/office/drawing/2014/main" val="3679880604"/>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07986967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14176024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560610758"/>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640186851"/>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096017483"/>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603233542"/>
                  </a:ext>
                </a:extLst>
              </a:tr>
            </a:tbl>
          </a:graphicData>
        </a:graphic>
      </p:graphicFrame>
      <p:sp>
        <p:nvSpPr>
          <p:cNvPr id="21" name="Text Box 103">
            <a:extLst>
              <a:ext uri="{FF2B5EF4-FFF2-40B4-BE49-F238E27FC236}">
                <a16:creationId xmlns:a16="http://schemas.microsoft.com/office/drawing/2014/main" id="{9046DEED-D628-1C9A-438C-BCB110BD2FB1}"/>
              </a:ext>
            </a:extLst>
          </p:cNvPr>
          <p:cNvSpPr txBox="1">
            <a:spLocks noChangeAspect="1" noChangeArrowheads="1"/>
          </p:cNvSpPr>
          <p:nvPr/>
        </p:nvSpPr>
        <p:spPr bwMode="auto">
          <a:xfrm>
            <a:off x="1564093" y="6408093"/>
            <a:ext cx="255303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att nås</a:t>
            </a:r>
          </a:p>
        </p:txBody>
      </p:sp>
      <p:sp>
        <p:nvSpPr>
          <p:cNvPr id="22" name="Text Box 104">
            <a:extLst>
              <a:ext uri="{FF2B5EF4-FFF2-40B4-BE49-F238E27FC236}">
                <a16:creationId xmlns:a16="http://schemas.microsoft.com/office/drawing/2014/main" id="{2976C096-8FD7-9577-7307-48640D115769}"/>
              </a:ext>
            </a:extLst>
          </p:cNvPr>
          <p:cNvSpPr txBox="1">
            <a:spLocks noChangeAspect="1" noChangeArrowheads="1"/>
          </p:cNvSpPr>
          <p:nvPr/>
        </p:nvSpPr>
        <p:spPr bwMode="auto">
          <a:xfrm>
            <a:off x="4449463" y="6416060"/>
            <a:ext cx="3187406" cy="369332"/>
          </a:xfrm>
          <a:prstGeom prst="rect">
            <a:avLst/>
          </a:prstGeom>
          <a:noFill/>
          <a:ln>
            <a:noFill/>
          </a:ln>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Går att nå men kräver åtgärder</a:t>
            </a:r>
          </a:p>
        </p:txBody>
      </p:sp>
      <p:sp>
        <p:nvSpPr>
          <p:cNvPr id="23" name="Text Box 105">
            <a:extLst>
              <a:ext uri="{FF2B5EF4-FFF2-40B4-BE49-F238E27FC236}">
                <a16:creationId xmlns:a16="http://schemas.microsoft.com/office/drawing/2014/main" id="{3A1E4ECA-9940-C2D4-19C3-AF677C1817E7}"/>
              </a:ext>
            </a:extLst>
          </p:cNvPr>
          <p:cNvSpPr txBox="1">
            <a:spLocks noChangeAspect="1" noChangeArrowheads="1"/>
          </p:cNvSpPr>
          <p:nvPr/>
        </p:nvSpPr>
        <p:spPr bwMode="auto">
          <a:xfrm>
            <a:off x="7962678" y="6416060"/>
            <a:ext cx="33536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inte att nås</a:t>
            </a:r>
          </a:p>
        </p:txBody>
      </p:sp>
      <p:sp>
        <p:nvSpPr>
          <p:cNvPr id="20" name="Oval 102">
            <a:extLst>
              <a:ext uri="{FF2B5EF4-FFF2-40B4-BE49-F238E27FC236}">
                <a16:creationId xmlns:a16="http://schemas.microsoft.com/office/drawing/2014/main" id="{02247EA9-EBC5-CD6C-7CE8-3CD009E7B92A}"/>
              </a:ext>
            </a:extLst>
          </p:cNvPr>
          <p:cNvSpPr>
            <a:spLocks noChangeAspect="1" noChangeArrowheads="1"/>
          </p:cNvSpPr>
          <p:nvPr/>
        </p:nvSpPr>
        <p:spPr bwMode="auto">
          <a:xfrm>
            <a:off x="7612925" y="6420726"/>
            <a:ext cx="360000" cy="360000"/>
          </a:xfrm>
          <a:prstGeom prst="ellipse">
            <a:avLst/>
          </a:prstGeom>
          <a:solidFill>
            <a:srgbClr val="FF00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8" name="Oval 100">
            <a:extLst>
              <a:ext uri="{FF2B5EF4-FFF2-40B4-BE49-F238E27FC236}">
                <a16:creationId xmlns:a16="http://schemas.microsoft.com/office/drawing/2014/main" id="{8A920C96-7681-15C9-5550-4E35549A6347}"/>
              </a:ext>
            </a:extLst>
          </p:cNvPr>
          <p:cNvSpPr>
            <a:spLocks noChangeAspect="1" noChangeArrowheads="1"/>
          </p:cNvSpPr>
          <p:nvPr/>
        </p:nvSpPr>
        <p:spPr bwMode="auto">
          <a:xfrm>
            <a:off x="1267456" y="6412759"/>
            <a:ext cx="360000" cy="360000"/>
          </a:xfrm>
          <a:prstGeom prst="ellipse">
            <a:avLst/>
          </a:prstGeom>
          <a:solidFill>
            <a:srgbClr val="00B05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9" name="Oval 101">
            <a:extLst>
              <a:ext uri="{FF2B5EF4-FFF2-40B4-BE49-F238E27FC236}">
                <a16:creationId xmlns:a16="http://schemas.microsoft.com/office/drawing/2014/main" id="{F054A3FA-859F-2DB5-3B18-12C7AF2417C1}"/>
              </a:ext>
            </a:extLst>
          </p:cNvPr>
          <p:cNvSpPr>
            <a:spLocks noChangeAspect="1" noChangeArrowheads="1"/>
          </p:cNvSpPr>
          <p:nvPr/>
        </p:nvSpPr>
        <p:spPr bwMode="auto">
          <a:xfrm>
            <a:off x="4089462" y="6412759"/>
            <a:ext cx="360000" cy="360000"/>
          </a:xfrm>
          <a:prstGeom prst="ellipse">
            <a:avLst/>
          </a:prstGeom>
          <a:solidFill>
            <a:srgbClr val="FFFF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Tree>
    <p:extLst>
      <p:ext uri="{BB962C8B-B14F-4D97-AF65-F5344CB8AC3E}">
        <p14:creationId xmlns:p14="http://schemas.microsoft.com/office/powerpoint/2010/main" val="14830656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bildnummer 2"/>
          <p:cNvSpPr>
            <a:spLocks noGrp="1"/>
          </p:cNvSpPr>
          <p:nvPr>
            <p:ph type="sldNum" sz="quarter" idx="12"/>
          </p:nvPr>
        </p:nvSpPr>
        <p:spPr/>
        <p:txBody>
          <a:bodyPr/>
          <a:lstStyle/>
          <a:p>
            <a:pPr defTabSz="554492">
              <a:defRPr/>
            </a:pPr>
            <a:fld id="{70672515-F3D1-2446-A1A6-6C377D25326B}" type="slidenum">
              <a:rPr lang="sv-SE">
                <a:solidFill>
                  <a:prstClr val="black">
                    <a:tint val="75000"/>
                  </a:prstClr>
                </a:solidFill>
                <a:latin typeface="Calibri Light"/>
              </a:rPr>
              <a:pPr defTabSz="554492">
                <a:defRPr/>
              </a:pPr>
              <a:t>6</a:t>
            </a:fld>
            <a:endParaRPr lang="sv-SE">
              <a:solidFill>
                <a:prstClr val="black">
                  <a:tint val="75000"/>
                </a:prstClr>
              </a:solidFill>
              <a:latin typeface="Calibri Light"/>
            </a:endParaRPr>
          </a:p>
        </p:txBody>
      </p:sp>
      <p:sp>
        <p:nvSpPr>
          <p:cNvPr id="2" name="Rubrik 1">
            <a:extLst>
              <a:ext uri="{FF2B5EF4-FFF2-40B4-BE49-F238E27FC236}">
                <a16:creationId xmlns:a16="http://schemas.microsoft.com/office/drawing/2014/main" id="{94D08DA4-7EF7-41CD-B554-5C6CE92EECC4}"/>
              </a:ext>
            </a:extLst>
          </p:cNvPr>
          <p:cNvSpPr>
            <a:spLocks noGrp="1"/>
          </p:cNvSpPr>
          <p:nvPr>
            <p:ph type="title"/>
          </p:nvPr>
        </p:nvSpPr>
        <p:spPr>
          <a:xfrm>
            <a:off x="585711" y="744083"/>
            <a:ext cx="10852015" cy="1239266"/>
          </a:xfrm>
        </p:spPr>
        <p:txBody>
          <a:bodyPr anchor="t"/>
          <a:lstStyle/>
          <a:p>
            <a:r>
              <a:rPr lang="sv-SE"/>
              <a:t>Checklista för uppföljning</a:t>
            </a:r>
          </a:p>
        </p:txBody>
      </p:sp>
      <p:graphicFrame>
        <p:nvGraphicFramePr>
          <p:cNvPr id="8" name="Platshållare för innehåll 7">
            <a:extLst>
              <a:ext uri="{FF2B5EF4-FFF2-40B4-BE49-F238E27FC236}">
                <a16:creationId xmlns:a16="http://schemas.microsoft.com/office/drawing/2014/main" id="{3220952E-84EA-4CCB-8ABB-A88C7758AD9F}"/>
              </a:ext>
            </a:extLst>
          </p:cNvPr>
          <p:cNvGraphicFramePr>
            <a:graphicFrameLocks noGrp="1"/>
          </p:cNvGraphicFramePr>
          <p:nvPr>
            <p:ph idx="4294967295"/>
            <p:extLst>
              <p:ext uri="{D42A27DB-BD31-4B8C-83A1-F6EECF244321}">
                <p14:modId xmlns:p14="http://schemas.microsoft.com/office/powerpoint/2010/main" val="3277330767"/>
              </p:ext>
            </p:extLst>
          </p:nvPr>
        </p:nvGraphicFramePr>
        <p:xfrm>
          <a:off x="585711" y="1414793"/>
          <a:ext cx="10573903" cy="4818108"/>
        </p:xfrm>
        <a:graphic>
          <a:graphicData uri="http://schemas.openxmlformats.org/drawingml/2006/table">
            <a:tbl>
              <a:tblPr firstRow="1" bandRow="1">
                <a:tableStyleId>{5C22544A-7EE6-4342-B048-85BDC9FD1C3A}</a:tableStyleId>
              </a:tblPr>
              <a:tblGrid>
                <a:gridCol w="1403210">
                  <a:extLst>
                    <a:ext uri="{9D8B030D-6E8A-4147-A177-3AD203B41FA5}">
                      <a16:colId xmlns:a16="http://schemas.microsoft.com/office/drawing/2014/main" val="3930038601"/>
                    </a:ext>
                  </a:extLst>
                </a:gridCol>
                <a:gridCol w="1302536">
                  <a:extLst>
                    <a:ext uri="{9D8B030D-6E8A-4147-A177-3AD203B41FA5}">
                      <a16:colId xmlns:a16="http://schemas.microsoft.com/office/drawing/2014/main" val="1144637231"/>
                    </a:ext>
                  </a:extLst>
                </a:gridCol>
                <a:gridCol w="1766964">
                  <a:extLst>
                    <a:ext uri="{9D8B030D-6E8A-4147-A177-3AD203B41FA5}">
                      <a16:colId xmlns:a16="http://schemas.microsoft.com/office/drawing/2014/main" val="455341206"/>
                    </a:ext>
                  </a:extLst>
                </a:gridCol>
                <a:gridCol w="1766964">
                  <a:extLst>
                    <a:ext uri="{9D8B030D-6E8A-4147-A177-3AD203B41FA5}">
                      <a16:colId xmlns:a16="http://schemas.microsoft.com/office/drawing/2014/main" val="2854813000"/>
                    </a:ext>
                  </a:extLst>
                </a:gridCol>
                <a:gridCol w="1766964">
                  <a:extLst>
                    <a:ext uri="{9D8B030D-6E8A-4147-A177-3AD203B41FA5}">
                      <a16:colId xmlns:a16="http://schemas.microsoft.com/office/drawing/2014/main" val="657491158"/>
                    </a:ext>
                  </a:extLst>
                </a:gridCol>
                <a:gridCol w="1766964">
                  <a:extLst>
                    <a:ext uri="{9D8B030D-6E8A-4147-A177-3AD203B41FA5}">
                      <a16:colId xmlns:a16="http://schemas.microsoft.com/office/drawing/2014/main" val="3208900020"/>
                    </a:ext>
                  </a:extLst>
                </a:gridCol>
                <a:gridCol w="800301">
                  <a:extLst>
                    <a:ext uri="{9D8B030D-6E8A-4147-A177-3AD203B41FA5}">
                      <a16:colId xmlns:a16="http://schemas.microsoft.com/office/drawing/2014/main" val="1843948854"/>
                    </a:ext>
                  </a:extLst>
                </a:gridCol>
              </a:tblGrid>
              <a:tr h="477978">
                <a:tc rowSpan="2">
                  <a:txBody>
                    <a:bodyPr/>
                    <a:lstStyle/>
                    <a:p>
                      <a:r>
                        <a:rPr lang="sv-SE" sz="1900"/>
                        <a:t>Mål</a:t>
                      </a:r>
                    </a:p>
                  </a:txBody>
                  <a:tcPr marL="55449" marR="55449" marT="27725" marB="27725"/>
                </a:tc>
                <a:tc rowSpan="2">
                  <a:txBody>
                    <a:bodyPr/>
                    <a:lstStyle/>
                    <a:p>
                      <a:r>
                        <a:rPr lang="sv-SE" sz="1900"/>
                        <a:t>Mätmetod</a:t>
                      </a:r>
                    </a:p>
                  </a:txBody>
                  <a:tcPr marL="55449" marR="55449" marT="27725" marB="27725"/>
                </a:tc>
                <a:tc gridSpan="4">
                  <a:txBody>
                    <a:bodyPr/>
                    <a:lstStyle/>
                    <a:p>
                      <a:r>
                        <a:rPr lang="sv-SE" sz="1900"/>
                        <a:t>Resultat av mätning</a:t>
                      </a:r>
                    </a:p>
                  </a:txBody>
                  <a:tcPr marL="55449" marR="55449" marT="27725" marB="27725"/>
                </a:tc>
                <a:tc hMerge="1">
                  <a:txBody>
                    <a:bodyPr/>
                    <a:lstStyle/>
                    <a:p>
                      <a:endParaRPr lang="sv-SE"/>
                    </a:p>
                  </a:txBody>
                  <a:tcPr/>
                </a:tc>
                <a:tc hMerge="1">
                  <a:txBody>
                    <a:bodyPr/>
                    <a:lstStyle/>
                    <a:p>
                      <a:endParaRPr lang="sv-SE"/>
                    </a:p>
                  </a:txBody>
                  <a:tcPr/>
                </a:tc>
                <a:tc hMerge="1">
                  <a:txBody>
                    <a:bodyPr/>
                    <a:lstStyle/>
                    <a:p>
                      <a:endParaRPr lang="sv-SE"/>
                    </a:p>
                  </a:txBody>
                  <a:tcPr/>
                </a:tc>
                <a:tc rowSpan="2">
                  <a:txBody>
                    <a:bodyPr/>
                    <a:lstStyle/>
                    <a:p>
                      <a:r>
                        <a:rPr lang="sv-SE" sz="1900"/>
                        <a:t>Status</a:t>
                      </a:r>
                    </a:p>
                  </a:txBody>
                  <a:tcPr marL="55449" marR="55449" marT="27725" marB="27725"/>
                </a:tc>
                <a:extLst>
                  <a:ext uri="{0D108BD9-81ED-4DB2-BD59-A6C34878D82A}">
                    <a16:rowId xmlns:a16="http://schemas.microsoft.com/office/drawing/2014/main" val="4143390036"/>
                  </a:ext>
                </a:extLst>
              </a:tr>
              <a:tr h="477978">
                <a:tc vMerge="1">
                  <a:txBody>
                    <a:bodyPr/>
                    <a:lstStyle/>
                    <a:p>
                      <a:endParaRPr lang="sv-SE"/>
                    </a:p>
                  </a:txBody>
                  <a:tcPr/>
                </a:tc>
                <a:tc vMerge="1">
                  <a:txBody>
                    <a:bodyPr/>
                    <a:lstStyle/>
                    <a:p>
                      <a:endParaRPr lang="sv-SE"/>
                    </a:p>
                  </a:txBody>
                  <a:tcPr/>
                </a:tc>
                <a:tc>
                  <a:txBody>
                    <a:bodyPr/>
                    <a:lstStyle/>
                    <a:p>
                      <a:r>
                        <a:rPr lang="sv-SE" sz="1400"/>
                        <a:t>Datum</a:t>
                      </a:r>
                    </a:p>
                  </a:txBody>
                  <a:tcPr marL="55449" marR="55449" marT="27725" marB="27725"/>
                </a:tc>
                <a:tc>
                  <a:txBody>
                    <a:bodyPr/>
                    <a:lstStyle/>
                    <a:p>
                      <a:r>
                        <a:rPr lang="sv-SE" sz="1400"/>
                        <a:t>Datum</a:t>
                      </a:r>
                    </a:p>
                  </a:txBody>
                  <a:tcPr marL="55449" marR="55449" marT="27725" marB="27725"/>
                </a:tc>
                <a:tc>
                  <a:txBody>
                    <a:bodyPr/>
                    <a:lstStyle/>
                    <a:p>
                      <a:r>
                        <a:rPr lang="sv-SE" sz="1400"/>
                        <a:t>Datum</a:t>
                      </a:r>
                    </a:p>
                  </a:txBody>
                  <a:tcPr marL="55449" marR="55449" marT="27725" marB="27725"/>
                </a:tc>
                <a:tc>
                  <a:txBody>
                    <a:bodyPr/>
                    <a:lstStyle/>
                    <a:p>
                      <a:r>
                        <a:rPr lang="sv-SE" sz="1400"/>
                        <a:t>Datum</a:t>
                      </a:r>
                    </a:p>
                  </a:txBody>
                  <a:tcPr marL="55449" marR="55449" marT="27725" marB="27725"/>
                </a:tc>
                <a:tc vMerge="1">
                  <a:txBody>
                    <a:bodyPr/>
                    <a:lstStyle/>
                    <a:p>
                      <a:endParaRPr lang="sv-SE"/>
                    </a:p>
                  </a:txBody>
                  <a:tcPr/>
                </a:tc>
                <a:extLst>
                  <a:ext uri="{0D108BD9-81ED-4DB2-BD59-A6C34878D82A}">
                    <a16:rowId xmlns:a16="http://schemas.microsoft.com/office/drawing/2014/main" val="3679880604"/>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07986967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141760247"/>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560610758"/>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1640186851"/>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3096017483"/>
                  </a:ext>
                </a:extLst>
              </a:tr>
              <a:tr h="643692">
                <a:tc>
                  <a:txBody>
                    <a:bodyPr/>
                    <a:lstStyle/>
                    <a:p>
                      <a:endParaRPr lang="sv-SE" sz="1200"/>
                    </a:p>
                  </a:txBody>
                  <a:tcPr marL="55449" marR="55449" marT="27725" marB="27725"/>
                </a:tc>
                <a:tc>
                  <a:txBody>
                    <a:bodyPr/>
                    <a:lstStyle/>
                    <a:p>
                      <a:endParaRPr lang="sv-SE" sz="12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tc>
                  <a:txBody>
                    <a:bodyPr/>
                    <a:lstStyle/>
                    <a:p>
                      <a:endParaRPr lang="sv-SE" sz="1500"/>
                    </a:p>
                  </a:txBody>
                  <a:tcPr marL="55449" marR="55449" marT="27725" marB="27725"/>
                </a:tc>
                <a:extLst>
                  <a:ext uri="{0D108BD9-81ED-4DB2-BD59-A6C34878D82A}">
                    <a16:rowId xmlns:a16="http://schemas.microsoft.com/office/drawing/2014/main" val="2603233542"/>
                  </a:ext>
                </a:extLst>
              </a:tr>
            </a:tbl>
          </a:graphicData>
        </a:graphic>
      </p:graphicFrame>
      <p:sp>
        <p:nvSpPr>
          <p:cNvPr id="21" name="Text Box 103">
            <a:extLst>
              <a:ext uri="{FF2B5EF4-FFF2-40B4-BE49-F238E27FC236}">
                <a16:creationId xmlns:a16="http://schemas.microsoft.com/office/drawing/2014/main" id="{9046DEED-D628-1C9A-438C-BCB110BD2FB1}"/>
              </a:ext>
            </a:extLst>
          </p:cNvPr>
          <p:cNvSpPr txBox="1">
            <a:spLocks noChangeAspect="1" noChangeArrowheads="1"/>
          </p:cNvSpPr>
          <p:nvPr/>
        </p:nvSpPr>
        <p:spPr bwMode="auto">
          <a:xfrm>
            <a:off x="1564093" y="6408093"/>
            <a:ext cx="255303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att nås</a:t>
            </a:r>
          </a:p>
        </p:txBody>
      </p:sp>
      <p:sp>
        <p:nvSpPr>
          <p:cNvPr id="22" name="Text Box 104">
            <a:extLst>
              <a:ext uri="{FF2B5EF4-FFF2-40B4-BE49-F238E27FC236}">
                <a16:creationId xmlns:a16="http://schemas.microsoft.com/office/drawing/2014/main" id="{2976C096-8FD7-9577-7307-48640D115769}"/>
              </a:ext>
            </a:extLst>
          </p:cNvPr>
          <p:cNvSpPr txBox="1">
            <a:spLocks noChangeAspect="1" noChangeArrowheads="1"/>
          </p:cNvSpPr>
          <p:nvPr/>
        </p:nvSpPr>
        <p:spPr bwMode="auto">
          <a:xfrm>
            <a:off x="4449463" y="6416060"/>
            <a:ext cx="3187406" cy="369332"/>
          </a:xfrm>
          <a:prstGeom prst="rect">
            <a:avLst/>
          </a:prstGeom>
          <a:noFill/>
          <a:ln>
            <a:noFill/>
          </a:ln>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Går att nå men kräver åtgärder</a:t>
            </a:r>
          </a:p>
        </p:txBody>
      </p:sp>
      <p:sp>
        <p:nvSpPr>
          <p:cNvPr id="23" name="Text Box 105">
            <a:extLst>
              <a:ext uri="{FF2B5EF4-FFF2-40B4-BE49-F238E27FC236}">
                <a16:creationId xmlns:a16="http://schemas.microsoft.com/office/drawing/2014/main" id="{3A1E4ECA-9940-C2D4-19C3-AF677C1817E7}"/>
              </a:ext>
            </a:extLst>
          </p:cNvPr>
          <p:cNvSpPr txBox="1">
            <a:spLocks noChangeAspect="1" noChangeArrowheads="1"/>
          </p:cNvSpPr>
          <p:nvPr/>
        </p:nvSpPr>
        <p:spPr bwMode="auto">
          <a:xfrm>
            <a:off x="7962678" y="6416060"/>
            <a:ext cx="335365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sz="2800">
                <a:solidFill>
                  <a:schemeClr val="tx1"/>
                </a:solidFill>
                <a:latin typeface="Arial" pitchFamily="34" charset="0"/>
                <a:ea typeface="ＭＳ Ｐゴシック" pitchFamily="34" charset="-128"/>
              </a:defRPr>
            </a:lvl1pPr>
            <a:lvl2pPr marL="742950" indent="-285750" eaLnBrk="0" hangingPunct="0">
              <a:defRPr sz="2800">
                <a:solidFill>
                  <a:schemeClr val="tx1"/>
                </a:solidFill>
                <a:latin typeface="Arial" pitchFamily="34" charset="0"/>
                <a:ea typeface="ＭＳ Ｐゴシック" pitchFamily="34" charset="-128"/>
              </a:defRPr>
            </a:lvl2pPr>
            <a:lvl3pPr marL="1143000" indent="-228600" eaLnBrk="0" hangingPunct="0">
              <a:defRPr sz="2800">
                <a:solidFill>
                  <a:schemeClr val="tx1"/>
                </a:solidFill>
                <a:latin typeface="Arial" pitchFamily="34" charset="0"/>
                <a:ea typeface="ＭＳ Ｐゴシック" pitchFamily="34" charset="-128"/>
              </a:defRPr>
            </a:lvl3pPr>
            <a:lvl4pPr marL="1600200" indent="-228600" eaLnBrk="0" hangingPunct="0">
              <a:defRPr sz="2800">
                <a:solidFill>
                  <a:schemeClr val="tx1"/>
                </a:solidFill>
                <a:latin typeface="Arial" pitchFamily="34" charset="0"/>
                <a:ea typeface="ＭＳ Ｐゴシック" pitchFamily="34" charset="-128"/>
              </a:defRPr>
            </a:lvl4pPr>
            <a:lvl5pPr marL="2057400" indent="-228600" eaLnBrk="0" hangingPunct="0">
              <a:defRPr sz="2800">
                <a:solidFill>
                  <a:schemeClr val="tx1"/>
                </a:solidFill>
                <a:latin typeface="Arial" pitchFamily="34" charset="0"/>
                <a:ea typeface="ＭＳ Ｐゴシック" pitchFamily="34" charset="-128"/>
              </a:defRPr>
            </a:lvl5pPr>
            <a:lvl6pPr marL="25146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6pPr>
            <a:lvl7pPr marL="29718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7pPr>
            <a:lvl8pPr marL="34290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8pPr>
            <a:lvl9pPr marL="3886200" indent="-228600" eaLnBrk="0" fontAlgn="base" hangingPunct="0">
              <a:spcBef>
                <a:spcPct val="20000"/>
              </a:spcBef>
              <a:spcAft>
                <a:spcPct val="0"/>
              </a:spcAft>
              <a:defRPr sz="2800">
                <a:solidFill>
                  <a:schemeClr val="tx1"/>
                </a:solidFill>
                <a:latin typeface="Arial" pitchFamily="34" charset="0"/>
                <a:ea typeface="ＭＳ Ｐゴシック" pitchFamily="34" charset="-128"/>
              </a:defRPr>
            </a:lvl9p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sv-SE" sz="1800" b="0" i="0" u="none" strike="noStrike" kern="1200" cap="none" spc="0" normalizeH="0" baseline="0" noProof="0">
                <a:ln>
                  <a:noFill/>
                </a:ln>
                <a:solidFill>
                  <a:prstClr val="black"/>
                </a:solidFill>
                <a:effectLst/>
                <a:uLnTx/>
                <a:uFillTx/>
                <a:latin typeface="Calibri Light"/>
                <a:ea typeface="ＭＳ Ｐゴシック" pitchFamily="34" charset="-128"/>
                <a:cs typeface="+mn-cs"/>
              </a:rPr>
              <a:t>Kommer inte att nås</a:t>
            </a:r>
          </a:p>
        </p:txBody>
      </p:sp>
      <p:sp>
        <p:nvSpPr>
          <p:cNvPr id="20" name="Oval 102">
            <a:extLst>
              <a:ext uri="{FF2B5EF4-FFF2-40B4-BE49-F238E27FC236}">
                <a16:creationId xmlns:a16="http://schemas.microsoft.com/office/drawing/2014/main" id="{02247EA9-EBC5-CD6C-7CE8-3CD009E7B92A}"/>
              </a:ext>
            </a:extLst>
          </p:cNvPr>
          <p:cNvSpPr>
            <a:spLocks noChangeAspect="1" noChangeArrowheads="1"/>
          </p:cNvSpPr>
          <p:nvPr/>
        </p:nvSpPr>
        <p:spPr bwMode="auto">
          <a:xfrm>
            <a:off x="7612925" y="6420726"/>
            <a:ext cx="360000" cy="360000"/>
          </a:xfrm>
          <a:prstGeom prst="ellipse">
            <a:avLst/>
          </a:prstGeom>
          <a:solidFill>
            <a:srgbClr val="FF00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8" name="Oval 100">
            <a:extLst>
              <a:ext uri="{FF2B5EF4-FFF2-40B4-BE49-F238E27FC236}">
                <a16:creationId xmlns:a16="http://schemas.microsoft.com/office/drawing/2014/main" id="{8A920C96-7681-15C9-5550-4E35549A6347}"/>
              </a:ext>
            </a:extLst>
          </p:cNvPr>
          <p:cNvSpPr>
            <a:spLocks noChangeAspect="1" noChangeArrowheads="1"/>
          </p:cNvSpPr>
          <p:nvPr/>
        </p:nvSpPr>
        <p:spPr bwMode="auto">
          <a:xfrm>
            <a:off x="1267456" y="6412759"/>
            <a:ext cx="360000" cy="360000"/>
          </a:xfrm>
          <a:prstGeom prst="ellipse">
            <a:avLst/>
          </a:prstGeom>
          <a:solidFill>
            <a:srgbClr val="00B05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
        <p:nvSpPr>
          <p:cNvPr id="19" name="Oval 101">
            <a:extLst>
              <a:ext uri="{FF2B5EF4-FFF2-40B4-BE49-F238E27FC236}">
                <a16:creationId xmlns:a16="http://schemas.microsoft.com/office/drawing/2014/main" id="{F054A3FA-859F-2DB5-3B18-12C7AF2417C1}"/>
              </a:ext>
            </a:extLst>
          </p:cNvPr>
          <p:cNvSpPr>
            <a:spLocks noChangeAspect="1" noChangeArrowheads="1"/>
          </p:cNvSpPr>
          <p:nvPr/>
        </p:nvSpPr>
        <p:spPr bwMode="auto">
          <a:xfrm>
            <a:off x="4089462" y="6412759"/>
            <a:ext cx="360000" cy="360000"/>
          </a:xfrm>
          <a:prstGeom prst="ellipse">
            <a:avLst/>
          </a:prstGeom>
          <a:solidFill>
            <a:srgbClr val="FFFF00"/>
          </a:solidFill>
          <a:ln w="9525">
            <a:solidFill>
              <a:schemeClr val="tx1"/>
            </a:solidFill>
            <a:round/>
            <a:headEnd/>
            <a:tailEnd/>
          </a:ln>
        </p:spPr>
        <p:txBody>
          <a:bodyPr wrap="none"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sv-SE" sz="3298" b="0" i="0" u="none" strike="noStrike" kern="1200" cap="none" spc="0" normalizeH="0" baseline="0" noProof="0">
              <a:ln>
                <a:noFill/>
              </a:ln>
              <a:solidFill>
                <a:prstClr val="black"/>
              </a:solidFill>
              <a:effectLst/>
              <a:uLnTx/>
              <a:uFillTx/>
              <a:latin typeface="Calibri Light"/>
              <a:ea typeface="+mn-ea"/>
              <a:cs typeface="+mn-cs"/>
            </a:endParaRPr>
          </a:p>
        </p:txBody>
      </p:sp>
    </p:spTree>
    <p:extLst>
      <p:ext uri="{BB962C8B-B14F-4D97-AF65-F5344CB8AC3E}">
        <p14:creationId xmlns:p14="http://schemas.microsoft.com/office/powerpoint/2010/main" val="3340705511"/>
      </p:ext>
    </p:extLst>
  </p:cSld>
  <p:clrMapOvr>
    <a:masterClrMapping/>
  </p:clrMapOvr>
</p:sld>
</file>

<file path=ppt/theme/theme1.xml><?xml version="1.0" encoding="utf-8"?>
<a:theme xmlns:a="http://schemas.openxmlformats.org/drawingml/2006/main" name="Region Västmanland Grön">
  <a:themeElements>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72B876D8-DEED-4268-B914-085C35FD99C3}"/>
    </a:ext>
  </a:extLst>
</a:theme>
</file>

<file path=ppt/theme/theme2.xml><?xml version="1.0" encoding="utf-8"?>
<a:theme xmlns:a="http://schemas.openxmlformats.org/drawingml/2006/main" name="Region Västmanland Blå">
  <a:themeElements>
    <a:clrScheme name="Region Västmanland Blå">
      <a:dk1>
        <a:sysClr val="windowText" lastClr="000000"/>
      </a:dk1>
      <a:lt1>
        <a:sysClr val="window" lastClr="FFFFFF"/>
      </a:lt1>
      <a:dk2>
        <a:srgbClr val="7F7F7F"/>
      </a:dk2>
      <a:lt2>
        <a:srgbClr val="FFFFFF"/>
      </a:lt2>
      <a:accent1>
        <a:srgbClr val="3C82AF"/>
      </a:accent1>
      <a:accent2>
        <a:srgbClr val="4B467D"/>
      </a:accent2>
      <a:accent3>
        <a:srgbClr val="339D94"/>
      </a:accent3>
      <a:accent4>
        <a:srgbClr val="670F3B"/>
      </a:accent4>
      <a:accent5>
        <a:srgbClr val="F5AA3C"/>
      </a:accent5>
      <a:accent6>
        <a:srgbClr val="B2A39A"/>
      </a:accent6>
      <a:hlink>
        <a:srgbClr val="31599B"/>
      </a:hlink>
      <a:folHlink>
        <a:srgbClr val="7F7F7F"/>
      </a:folHlink>
    </a:clrScheme>
    <a:fontScheme name="ReVä">
      <a:majorFont>
        <a:latin typeface="Calibri"/>
        <a:ea typeface=""/>
        <a:cs typeface=""/>
      </a:majorFont>
      <a:minorFont>
        <a:latin typeface="Calibri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5"/>
        </a:solidFill>
        <a:ln>
          <a:noFill/>
        </a:ln>
      </a:spPr>
      <a:bodyPr rtlCol="0" anchor="ctr"/>
      <a:lstStyle>
        <a:defPPr algn="ctr">
          <a:defRPr/>
        </a:defPPr>
      </a:lstStyle>
      <a:style>
        <a:lnRef idx="0">
          <a:scrgbClr r="0" g="0" b="0"/>
        </a:lnRef>
        <a:fillRef idx="0">
          <a:scrgbClr r="0" g="0" b="0"/>
        </a:fillRef>
        <a:effectRef idx="0">
          <a:scrgbClr r="0" g="0" b="0"/>
        </a:effectRef>
        <a:fontRef idx="minor">
          <a:schemeClr val="lt1"/>
        </a:fontRef>
      </a:style>
    </a:spDef>
    <a:lnDef>
      <a:spPr>
        <a:ln>
          <a:solidFill>
            <a:schemeClr val="accent5"/>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resentation2" id="{CB468A0C-3AD1-40F7-951D-9B6CF80846B1}" vid="{2459BC67-DD28-465A-A611-64CAAD410A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ppt/theme/themeOverride2.xml><?xml version="1.0" encoding="utf-8"?>
<a:themeOverride xmlns:a="http://schemas.openxmlformats.org/drawingml/2006/main">
  <a:clrScheme name="Region Västmanland Grön">
    <a:dk1>
      <a:sysClr val="windowText" lastClr="000000"/>
    </a:dk1>
    <a:lt1>
      <a:sysClr val="window" lastClr="FFFFFF"/>
    </a:lt1>
    <a:dk2>
      <a:srgbClr val="7F7F7F"/>
    </a:dk2>
    <a:lt2>
      <a:srgbClr val="FFFFFF"/>
    </a:lt2>
    <a:accent1>
      <a:srgbClr val="339D94"/>
    </a:accent1>
    <a:accent2>
      <a:srgbClr val="4B467D"/>
    </a:accent2>
    <a:accent3>
      <a:srgbClr val="670F3B"/>
    </a:accent3>
    <a:accent4>
      <a:srgbClr val="3C82AF"/>
    </a:accent4>
    <a:accent5>
      <a:srgbClr val="F5AA3C"/>
    </a:accent5>
    <a:accent6>
      <a:srgbClr val="B2A39A"/>
    </a:accent6>
    <a:hlink>
      <a:srgbClr val="31599B"/>
    </a:hlink>
    <a:folHlink>
      <a:srgbClr val="7F7F7F"/>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kument" ma:contentTypeID="0x0101003CB6B00183893345A5D8F379FEB1DB92" ma:contentTypeVersion="4" ma:contentTypeDescription="Skapa ett nytt dokument." ma:contentTypeScope="" ma:versionID="9825b2f559f27bd08342e9ea23ed5c62">
  <xsd:schema xmlns:xsd="http://www.w3.org/2001/XMLSchema" xmlns:xs="http://www.w3.org/2001/XMLSchema" xmlns:p="http://schemas.microsoft.com/office/2006/metadata/properties" xmlns:ns2="cc9009d4-7812-40f4-aebf-3468578e27b7" targetNamespace="http://schemas.microsoft.com/office/2006/metadata/properties" ma:root="true" ma:fieldsID="8e4577968f8726874348d45f0e05d95e" ns2:_="">
    <xsd:import namespace="cc9009d4-7812-40f4-aebf-3468578e27b7"/>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9009d4-7812-40f4-aebf-3468578e27b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3FBEC3-AEC6-4A87-ACC3-1E082324548A}">
  <ds:schemaRefs>
    <ds:schemaRef ds:uri="http://schemas.openxmlformats.org/package/2006/metadata/core-properties"/>
    <ds:schemaRef ds:uri="http://www.w3.org/XML/1998/namespace"/>
    <ds:schemaRef ds:uri="http://schemas.microsoft.com/office/2006/metadata/properties"/>
    <ds:schemaRef ds:uri="http://purl.org/dc/dcmitype/"/>
    <ds:schemaRef ds:uri="http://schemas.microsoft.com/office/2006/documentManagement/types"/>
    <ds:schemaRef ds:uri="http://purl.org/dc/elements/1.1/"/>
    <ds:schemaRef ds:uri="http://purl.org/dc/terms/"/>
    <ds:schemaRef ds:uri="http://schemas.microsoft.com/office/infopath/2007/PartnerControls"/>
    <ds:schemaRef ds:uri="cc9009d4-7812-40f4-aebf-3468578e27b7"/>
  </ds:schemaRefs>
</ds:datastoreItem>
</file>

<file path=customXml/itemProps2.xml><?xml version="1.0" encoding="utf-8"?>
<ds:datastoreItem xmlns:ds="http://schemas.openxmlformats.org/officeDocument/2006/customXml" ds:itemID="{B01DE1DA-71A6-44F0-A51E-27A2564A375F}">
  <ds:schemaRefs>
    <ds:schemaRef ds:uri="http://schemas.microsoft.com/sharepoint/v3/contenttype/forms"/>
  </ds:schemaRefs>
</ds:datastoreItem>
</file>

<file path=customXml/itemProps3.xml><?xml version="1.0" encoding="utf-8"?>
<ds:datastoreItem xmlns:ds="http://schemas.openxmlformats.org/officeDocument/2006/customXml" ds:itemID="{5123C153-CC1C-4974-8414-D73093509065}">
  <ds:schemaRefs>
    <ds:schemaRef ds:uri="cc9009d4-7812-40f4-aebf-3468578e27b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1719</Words>
  <Application>Microsoft Office PowerPoint</Application>
  <PresentationFormat>Bredbild</PresentationFormat>
  <Paragraphs>218</Paragraphs>
  <Slides>6</Slides>
  <Notes>6</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6</vt:i4>
      </vt:variant>
    </vt:vector>
  </HeadingPairs>
  <TitlesOfParts>
    <vt:vector size="12" baseType="lpstr">
      <vt:lpstr>Arial</vt:lpstr>
      <vt:lpstr>Calibri</vt:lpstr>
      <vt:lpstr>Calibri Light</vt:lpstr>
      <vt:lpstr>Times New Roman</vt:lpstr>
      <vt:lpstr>Region Västmanland Grön</vt:lpstr>
      <vt:lpstr>Region Västmanland Blå</vt:lpstr>
      <vt:lpstr>A3 – ständiga förbättringar</vt:lpstr>
      <vt:lpstr>PowerPoint-presentation</vt:lpstr>
      <vt:lpstr>PowerPoint-presentation</vt:lpstr>
      <vt:lpstr>PowerPoint-presentation</vt:lpstr>
      <vt:lpstr>Checklista för uppföljning 1 gång i månaden</vt:lpstr>
      <vt:lpstr>Checklista för uppföljning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Maria Gill</dc:creator>
  <cp:lastModifiedBy>Ulrika Toresson Silfvernagel</cp:lastModifiedBy>
  <cp:revision>2</cp:revision>
  <dcterms:created xsi:type="dcterms:W3CDTF">2023-10-24T09:08:16Z</dcterms:created>
  <dcterms:modified xsi:type="dcterms:W3CDTF">2026-01-28T06:35:43Z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0x0101003CB6B00183893345A5D8F379FEB1DB92</vt:lpwstr>
  </property>
  <property fmtid="{D5CDD505-2E9C-101B-9397-08002B2CF9AE}" pid="3" name="MediaServiceImageTags">
    <vt:lpwstr/>
  </property>
  <property fmtid="{D5CDD505-2E9C-101B-9397-08002B2CF9AE}" pid="4" name="Order">
    <vt:r8>2000</vt:r8>
  </property>
  <property fmtid="{D5CDD505-2E9C-101B-9397-08002B2CF9AE}" pid="5" name="xd_Signature">
    <vt:bool>false</vt:bool>
  </property>
  <property fmtid="{D5CDD505-2E9C-101B-9397-08002B2CF9AE}" pid="6" name="xd_ProgID">
    <vt:lpwstr/>
  </property>
  <property fmtid="{D5CDD505-2E9C-101B-9397-08002B2CF9AE}" pid="7" name="ComplianceAssetId">
    <vt:lpwstr/>
  </property>
  <property fmtid="{D5CDD505-2E9C-101B-9397-08002B2CF9AE}" pid="8" name="TemplateUrl">
    <vt:lpwstr/>
  </property>
  <property fmtid="{D5CDD505-2E9C-101B-9397-08002B2CF9AE}" pid="9" name="_ExtendedDescription">
    <vt:lpwstr/>
  </property>
  <property fmtid="{D5CDD505-2E9C-101B-9397-08002B2CF9AE}" pid="10" name="TriggerFlowInfo">
    <vt:lpwstr/>
  </property>
</Properties>
</file>