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7" r:id="rId5"/>
  </p:sldMasterIdLst>
  <p:notesMasterIdLst>
    <p:notesMasterId r:id="rId11"/>
  </p:notesMasterIdLst>
  <p:sldIdLst>
    <p:sldId id="693" r:id="rId6"/>
    <p:sldId id="694" r:id="rId7"/>
    <p:sldId id="700" r:id="rId8"/>
    <p:sldId id="691" r:id="rId9"/>
    <p:sldId id="348"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1B04EC-F632-4561-A578-F41DFB59F659}" v="865" dt="2024-12-09T09:10:27.8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038" autoAdjust="0"/>
  </p:normalViewPr>
  <p:slideViewPr>
    <p:cSldViewPr snapToGrid="0">
      <p:cViewPr varScale="1">
        <p:scale>
          <a:sx n="121" d="100"/>
          <a:sy n="121" d="100"/>
        </p:scale>
        <p:origin x="400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5F7C09-5CCB-474C-A9A5-3740CBBADACE}" type="datetimeFigureOut">
              <a:rPr lang="sv-SE" smtClean="0"/>
              <a:t>2025-11-13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483681-2904-42E9-9B47-8970BBA99E9C}" type="slidenum">
              <a:rPr lang="sv-SE" smtClean="0"/>
              <a:t>‹#›</a:t>
            </a:fld>
            <a:endParaRPr lang="sv-SE"/>
          </a:p>
        </p:txBody>
      </p:sp>
    </p:spTree>
    <p:extLst>
      <p:ext uri="{BB962C8B-B14F-4D97-AF65-F5344CB8AC3E}">
        <p14:creationId xmlns:p14="http://schemas.microsoft.com/office/powerpoint/2010/main" val="1644903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76483681-2904-42E9-9B47-8970BBA99E9C}" type="slidenum">
              <a:rPr lang="sv-SE" smtClean="0"/>
              <a:t>1</a:t>
            </a:fld>
            <a:endParaRPr lang="sv-SE"/>
          </a:p>
        </p:txBody>
      </p:sp>
    </p:spTree>
    <p:extLst>
      <p:ext uri="{BB962C8B-B14F-4D97-AF65-F5344CB8AC3E}">
        <p14:creationId xmlns:p14="http://schemas.microsoft.com/office/powerpoint/2010/main" val="2647703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defTabSz="486735">
              <a:defRPr/>
            </a:pPr>
            <a:r>
              <a:rPr lang="sv-SE" dirty="0"/>
              <a:t>Det här är en A3-mall som </a:t>
            </a:r>
            <a:r>
              <a:rPr lang="sv-SE" baseline="0" dirty="0"/>
              <a:t>ska beskriva ert förbättringsarbete på ett enkelt och tydligt sätt, så att en som inte har varit delaktig i arbetet kan förstå vad det handlar om. Använd mallen löpande under arbetets gång för att visa upp vad ni har åstadkommit! </a:t>
            </a:r>
          </a:p>
          <a:p>
            <a:pPr defTabSz="486735">
              <a:defRPr/>
            </a:pPr>
            <a:r>
              <a:rPr lang="sv-SE" baseline="0" dirty="0"/>
              <a:t>Den heter A3 just för att den passar bra att skriva ut i A3-format och den ger en översiktlig bild över förbättringsarbetet på en sida. Den är ett bra sätt att sprida information om arbetet. Skriv ut den så fort du fyllt på med någon ny information och sätt upp på lämpligt ställe eller lägg den på kaffebordet där berörda kan se den. </a:t>
            </a:r>
          </a:p>
          <a:p>
            <a:pPr defTabSz="486735">
              <a:defRPr/>
            </a:pPr>
            <a:endParaRPr lang="sv-SE" baseline="0" dirty="0"/>
          </a:p>
          <a:p>
            <a:r>
              <a:rPr lang="sv-SE" dirty="0"/>
              <a:t>Byt </a:t>
            </a:r>
            <a:r>
              <a:rPr lang="sv-SE" i="0" dirty="0"/>
              <a:t>ut ”namn på förbättringsarbetet” </a:t>
            </a:r>
            <a:r>
              <a:rPr lang="sv-SE" dirty="0"/>
              <a:t>till</a:t>
            </a:r>
            <a:r>
              <a:rPr lang="sv-SE" baseline="0" dirty="0"/>
              <a:t> det ni kallar ert förbättringsarbete.</a:t>
            </a:r>
          </a:p>
          <a:p>
            <a:r>
              <a:rPr lang="sv-SE" baseline="0" dirty="0"/>
              <a:t>Uppdragsledare: Namn på den som ska leda arbetet</a:t>
            </a:r>
          </a:p>
          <a:p>
            <a:r>
              <a:rPr lang="sv-SE" baseline="0" dirty="0"/>
              <a:t>Klinik/verksamhet: Ange klinik, enhet eller verksamhet där förbättringsarbetet sker.</a:t>
            </a:r>
          </a:p>
          <a:p>
            <a:pPr defTabSz="486735">
              <a:defRPr/>
            </a:pPr>
            <a:endParaRPr lang="sv-SE" baseline="0" dirty="0"/>
          </a:p>
          <a:p>
            <a:endParaRPr lang="sv-SE" baseline="0" dirty="0"/>
          </a:p>
          <a:p>
            <a:endParaRPr lang="sv-SE" dirty="0"/>
          </a:p>
        </p:txBody>
      </p:sp>
      <p:sp>
        <p:nvSpPr>
          <p:cNvPr id="4" name="Platshållare för bildnummer 3"/>
          <p:cNvSpPr>
            <a:spLocks noGrp="1"/>
          </p:cNvSpPr>
          <p:nvPr>
            <p:ph type="sldNum" sz="quarter" idx="5"/>
          </p:nvPr>
        </p:nvSpPr>
        <p:spPr/>
        <p:txBody>
          <a:bodyPr/>
          <a:lstStyle/>
          <a:p>
            <a:pPr marL="0" marR="0" lvl="0" indent="0" algn="r" defTabSz="486735" rtl="0" eaLnBrk="1" fontAlgn="auto" latinLnBrk="0" hangingPunct="1">
              <a:lnSpc>
                <a:spcPct val="100000"/>
              </a:lnSpc>
              <a:spcBef>
                <a:spcPts val="0"/>
              </a:spcBef>
              <a:spcAft>
                <a:spcPts val="0"/>
              </a:spcAft>
              <a:buClrTx/>
              <a:buSzTx/>
              <a:buFontTx/>
              <a:buNone/>
              <a:tabLst/>
              <a:defRPr/>
            </a:pPr>
            <a:fld id="{B40C73AC-7CB7-432F-B8F6-150A951E8FFC}" type="slidenum">
              <a:rPr kumimoji="0" lang="sv-SE" sz="6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6735" rtl="0" eaLnBrk="1" fontAlgn="auto" latinLnBrk="0" hangingPunct="1">
                <a:lnSpc>
                  <a:spcPct val="100000"/>
                </a:lnSpc>
                <a:spcBef>
                  <a:spcPts val="0"/>
                </a:spcBef>
                <a:spcAft>
                  <a:spcPts val="0"/>
                </a:spcAft>
                <a:buClrTx/>
                <a:buSzTx/>
                <a:buFontTx/>
                <a:buNone/>
                <a:tabLst/>
                <a:defRPr/>
              </a:pPr>
              <a:t>2</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448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dirty="0"/>
              <a:t>Denna bild använder ni första gången avstämningen görs</a:t>
            </a:r>
            <a:r>
              <a:rPr lang="sv-SE" b="0" i="0" baseline="0" dirty="0"/>
              <a:t> vid detta steg. Här stämmer ni av att er beslutsfattare godkänner handlingsplanen och att ni är överens om vad som ska följas upp och mätas.</a:t>
            </a:r>
          </a:p>
        </p:txBody>
      </p:sp>
      <p:sp>
        <p:nvSpPr>
          <p:cNvPr id="4" name="Platshållare för bildnummer 3"/>
          <p:cNvSpPr>
            <a:spLocks noGrp="1"/>
          </p:cNvSpPr>
          <p:nvPr>
            <p:ph type="sldNum" sz="quarter" idx="10"/>
          </p:nvPr>
        </p:nvSpPr>
        <p:spPr/>
        <p:txBody>
          <a:bodyPr/>
          <a:lstStyle/>
          <a:p>
            <a:pPr>
              <a:defRPr/>
            </a:pPr>
            <a:fld id="{6AD262BD-5B1D-D04F-8576-C04F7CBA3513}" type="slidenum">
              <a:rPr lang="sv-SE" smtClean="0"/>
              <a:pPr>
                <a:defRPr/>
              </a:pPr>
              <a:t>3</a:t>
            </a:fld>
            <a:endParaRPr lang="sv-SE"/>
          </a:p>
        </p:txBody>
      </p:sp>
    </p:spTree>
    <p:extLst>
      <p:ext uri="{BB962C8B-B14F-4D97-AF65-F5344CB8AC3E}">
        <p14:creationId xmlns:p14="http://schemas.microsoft.com/office/powerpoint/2010/main" val="3709749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1"/>
              <a:t>Det finns två mallar för checklista – välj checklista utifrån hur ofta ditt förbättringsarbete ska följas upp.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a:t>Checklistan är en översiktsbild som visar hur vi ligger till. </a:t>
            </a:r>
            <a:endParaRPr lang="sv-SE" i="1"/>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Använd de gröna, gula och röda cirklarna för att tydligt visa status för förbättringsarbetet. Det visar om ni är på väg att uppnå målet.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De handlar inte om huruvida en aktivitet är klar eller inte utan om att </a:t>
            </a:r>
            <a:r>
              <a:rPr lang="sv-SE" b="1"/>
              <a:t>rapportera status för hur det går</a:t>
            </a:r>
            <a:r>
              <a:rPr lang="sv-SE"/>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Kopiera den cirkel som har den färg du vill använda och klistrar in den i statusfältet.</a:t>
            </a:r>
            <a:r>
              <a:rPr lang="sv-SE" b="1"/>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Grönt = går enligt plan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Gult = något kräver förändring för att uppnå målet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Röd = kommer inte att nå målet. </a:t>
            </a:r>
            <a:endParaRPr lang="sv-SE" b="1">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i="1" baseline="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D262BD-5B1D-D04F-8576-C04F7CBA3513}" type="slidenum">
              <a:rPr kumimoji="0" lang="sv-SE" sz="6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8441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Uppdragsbeskrivningen hjälper</a:t>
            </a:r>
            <a:r>
              <a:rPr lang="sv-SE" baseline="0"/>
              <a:t> er att tillsammans med uppdragsgivaren beskriva uppdraget som ska utföras. Syftet är att ni ska ha samma bild och förväntningar, vilket </a:t>
            </a:r>
            <a:r>
              <a:rPr lang="sv-SE"/>
              <a:t>hjälper er att säkra upp resurser som ska avsättas för arbetet.</a:t>
            </a:r>
          </a:p>
          <a:p>
            <a:endParaRPr lang="sv-SE"/>
          </a:p>
          <a:p>
            <a:r>
              <a:rPr lang="sv-SE"/>
              <a:t>Det är viktigt att chefen/beslutsfattaren och de som ska arbeta med uppdraget har samma bild och förväntningar för hur mycket tid som ska</a:t>
            </a:r>
            <a:r>
              <a:rPr lang="sv-SE" baseline="0"/>
              <a:t> avsättas. Tiden som avsätts måste stämma överens med de förväntningar som finns på arbetet. </a:t>
            </a:r>
          </a:p>
          <a:p>
            <a:endParaRPr lang="sv-SE" baseline="0"/>
          </a:p>
          <a:p>
            <a:r>
              <a:rPr lang="sv-SE" baseline="0"/>
              <a:t>Våga prata konkret om hur mycket tid det är – är det en dag i veckan? Två timmar i veckan? Ska det schemaläggas? Behövs ersättare för de ordinarie arbetsuppgifter som då inte hinns med?</a:t>
            </a:r>
            <a:endParaRPr lang="sv-SE"/>
          </a:p>
          <a:p>
            <a:endParaRPr lang="sv-SE"/>
          </a:p>
        </p:txBody>
      </p:sp>
      <p:sp>
        <p:nvSpPr>
          <p:cNvPr id="4" name="Platshållare för bildnummer 3"/>
          <p:cNvSpPr>
            <a:spLocks noGrp="1"/>
          </p:cNvSpPr>
          <p:nvPr>
            <p:ph type="sldNum" sz="quarter" idx="10"/>
          </p:nvPr>
        </p:nvSpPr>
        <p:spPr/>
        <p:txBody>
          <a:bodyPr/>
          <a:lstStyle/>
          <a:p>
            <a:fld id="{B40C73AC-7CB7-432F-B8F6-150A951E8FFC}" type="slidenum">
              <a:rPr lang="sv-SE" smtClean="0"/>
              <a:t>5</a:t>
            </a:fld>
            <a:endParaRPr lang="sv-SE"/>
          </a:p>
        </p:txBody>
      </p:sp>
    </p:spTree>
    <p:extLst>
      <p:ext uri="{BB962C8B-B14F-4D97-AF65-F5344CB8AC3E}">
        <p14:creationId xmlns:p14="http://schemas.microsoft.com/office/powerpoint/2010/main" val="11074833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D5FBC21F-AA3A-4105-A762-7A4A8EE1E90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64" b="4216"/>
          <a:stretch/>
        </p:blipFill>
        <p:spPr>
          <a:xfrm>
            <a:off x="6558323" y="0"/>
            <a:ext cx="5633678" cy="6858000"/>
          </a:xfrm>
          <a:prstGeom prst="rect">
            <a:avLst/>
          </a:prstGeom>
        </p:spPr>
      </p:pic>
      <p:sp>
        <p:nvSpPr>
          <p:cNvPr id="7" name="object 38">
            <a:extLst>
              <a:ext uri="{FF2B5EF4-FFF2-40B4-BE49-F238E27FC236}">
                <a16:creationId xmlns:a16="http://schemas.microsoft.com/office/drawing/2014/main" id="{58F464F6-1029-4CBD-B3D1-11214085E2B8}"/>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8" name="Rubrik 1">
            <a:extLst>
              <a:ext uri="{FF2B5EF4-FFF2-40B4-BE49-F238E27FC236}">
                <a16:creationId xmlns:a16="http://schemas.microsoft.com/office/drawing/2014/main" id="{03BB08C3-1CD7-4C53-9E96-43671982CE92}"/>
              </a:ext>
            </a:extLst>
          </p:cNvPr>
          <p:cNvSpPr>
            <a:spLocks noGrp="1"/>
          </p:cNvSpPr>
          <p:nvPr>
            <p:ph type="ctrTitle" hasCustomPrompt="1"/>
          </p:nvPr>
        </p:nvSpPr>
        <p:spPr>
          <a:xfrm>
            <a:off x="1524001" y="1442067"/>
            <a:ext cx="8268879" cy="2067797"/>
          </a:xfrm>
        </p:spPr>
        <p:txBody>
          <a:bodyPr anchor="b">
            <a:normAutofit/>
          </a:bodyPr>
          <a:lstStyle>
            <a:lvl1pPr algn="l">
              <a:lnSpc>
                <a:spcPct val="75000"/>
              </a:lnSpc>
              <a:defRPr sz="7216" spc="-243" baseline="0">
                <a:solidFill>
                  <a:schemeClr val="accent1"/>
                </a:solidFill>
              </a:defRPr>
            </a:lvl1pPr>
          </a:lstStyle>
          <a:p>
            <a:r>
              <a:rPr lang="sv-SE"/>
              <a:t>Rubrik på en eller två rader</a:t>
            </a:r>
          </a:p>
        </p:txBody>
      </p:sp>
      <p:sp>
        <p:nvSpPr>
          <p:cNvPr id="9" name="Underrubrik 2">
            <a:extLst>
              <a:ext uri="{FF2B5EF4-FFF2-40B4-BE49-F238E27FC236}">
                <a16:creationId xmlns:a16="http://schemas.microsoft.com/office/drawing/2014/main" id="{78CC841C-AA65-43FA-BB0E-1A120EBFED78}"/>
              </a:ext>
            </a:extLst>
          </p:cNvPr>
          <p:cNvSpPr>
            <a:spLocks noGrp="1"/>
          </p:cNvSpPr>
          <p:nvPr>
            <p:ph type="subTitle" idx="1" hasCustomPrompt="1"/>
          </p:nvPr>
        </p:nvSpPr>
        <p:spPr>
          <a:xfrm>
            <a:off x="1524001" y="3808060"/>
            <a:ext cx="8268879" cy="1459395"/>
          </a:xfrm>
          <a:prstGeom prst="rect">
            <a:avLst/>
          </a:prstGeom>
        </p:spPr>
        <p:txBody>
          <a:bodyPr>
            <a:normAutofit/>
          </a:bodyPr>
          <a:lstStyle>
            <a:lvl1pPr marL="0" indent="0" algn="l">
              <a:spcAft>
                <a:spcPts val="0"/>
              </a:spcAft>
              <a:buNone/>
              <a:defRPr sz="2729" spc="-121" baseline="0"/>
            </a:lvl1pPr>
            <a:lvl2pPr marL="277246" indent="0" algn="ctr">
              <a:buNone/>
              <a:defRPr sz="1213"/>
            </a:lvl2pPr>
            <a:lvl3pPr marL="554492" indent="0" algn="ctr">
              <a:buNone/>
              <a:defRPr sz="1092"/>
            </a:lvl3pPr>
            <a:lvl4pPr marL="831738" indent="0" algn="ctr">
              <a:buNone/>
              <a:defRPr sz="970"/>
            </a:lvl4pPr>
            <a:lvl5pPr marL="1108984" indent="0" algn="ctr">
              <a:buNone/>
              <a:defRPr sz="970"/>
            </a:lvl5pPr>
            <a:lvl6pPr marL="1386230" indent="0" algn="ctr">
              <a:buNone/>
              <a:defRPr sz="970"/>
            </a:lvl6pPr>
            <a:lvl7pPr marL="1663476" indent="0" algn="ctr">
              <a:buNone/>
              <a:defRPr sz="970"/>
            </a:lvl7pPr>
            <a:lvl8pPr marL="1940723" indent="0" algn="ctr">
              <a:buNone/>
              <a:defRPr sz="970"/>
            </a:lvl8pPr>
            <a:lvl9pPr marL="2217969" indent="0" algn="ctr">
              <a:buNone/>
              <a:defRPr sz="970"/>
            </a:lvl9pPr>
          </a:lstStyle>
          <a:p>
            <a:r>
              <a:rPr lang="sv-SE"/>
              <a:t>Underrubrik</a:t>
            </a:r>
          </a:p>
        </p:txBody>
      </p:sp>
    </p:spTree>
    <p:extLst>
      <p:ext uri="{BB962C8B-B14F-4D97-AF65-F5344CB8AC3E}">
        <p14:creationId xmlns:p14="http://schemas.microsoft.com/office/powerpoint/2010/main" val="2751412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16" name="Bildobjekt 115">
            <a:extLst>
              <a:ext uri="{FF2B5EF4-FFF2-40B4-BE49-F238E27FC236}">
                <a16:creationId xmlns:a16="http://schemas.microsoft.com/office/drawing/2014/main" id="{C737B2F4-9EA7-4502-85F3-D663E2EA07D1}"/>
              </a:ext>
            </a:extLst>
          </p:cNvPr>
          <p:cNvPicPr>
            <a:picLocks noChangeAspect="1"/>
          </p:cNvPicPr>
          <p:nvPr userDrawn="1"/>
        </p:nvPicPr>
        <p:blipFill rotWithShape="1">
          <a:blip r:embed="rId2"/>
          <a:srcRect l="-135106" t="64211"/>
          <a:stretch/>
        </p:blipFill>
        <p:spPr>
          <a:xfrm>
            <a:off x="0" y="0"/>
            <a:ext cx="3783920" cy="593788"/>
          </a:xfrm>
          <a:prstGeom prst="rect">
            <a:avLst/>
          </a:prstGeom>
        </p:spPr>
      </p:pic>
      <p:sp>
        <p:nvSpPr>
          <p:cNvPr id="17" name="object 38">
            <a:extLst>
              <a:ext uri="{FF2B5EF4-FFF2-40B4-BE49-F238E27FC236}">
                <a16:creationId xmlns:a16="http://schemas.microsoft.com/office/drawing/2014/main" id="{ED408A77-E9D9-4ECD-9EAC-8F17AA6FF688}"/>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113" name="Platshållare för sidfot 5">
            <a:extLst>
              <a:ext uri="{FF2B5EF4-FFF2-40B4-BE49-F238E27FC236}">
                <a16:creationId xmlns:a16="http://schemas.microsoft.com/office/drawing/2014/main" id="{BB34CA2A-42E7-429D-A977-94E73516AD85}"/>
              </a:ext>
            </a:extLst>
          </p:cNvPr>
          <p:cNvSpPr>
            <a:spLocks noGrp="1"/>
          </p:cNvSpPr>
          <p:nvPr>
            <p:ph type="ftr" sz="quarter" idx="11"/>
          </p:nvPr>
        </p:nvSpPr>
        <p:spPr>
          <a:xfrm>
            <a:off x="1415380" y="290234"/>
            <a:ext cx="4672040" cy="113518"/>
          </a:xfrm>
        </p:spPr>
        <p:txBody>
          <a:bodyPr/>
          <a:lstStyle/>
          <a:p>
            <a:endParaRPr lang="sv-SE"/>
          </a:p>
        </p:txBody>
      </p:sp>
      <p:sp>
        <p:nvSpPr>
          <p:cNvPr id="112" name="Platshållare för datum 4">
            <a:extLst>
              <a:ext uri="{FF2B5EF4-FFF2-40B4-BE49-F238E27FC236}">
                <a16:creationId xmlns:a16="http://schemas.microsoft.com/office/drawing/2014/main" id="{D2CC2258-1CAC-42DF-AA86-10F59DEC79B5}"/>
              </a:ext>
            </a:extLst>
          </p:cNvPr>
          <p:cNvSpPr>
            <a:spLocks noGrp="1"/>
          </p:cNvSpPr>
          <p:nvPr>
            <p:ph type="dt" sz="half" idx="10"/>
          </p:nvPr>
        </p:nvSpPr>
        <p:spPr>
          <a:xfrm>
            <a:off x="829919" y="290234"/>
            <a:ext cx="480303" cy="113518"/>
          </a:xfrm>
        </p:spPr>
        <p:txBody>
          <a:bodyPr/>
          <a:lstStyle/>
          <a:p>
            <a:fld id="{9D00964E-CD7C-4BCA-A53D-05A9094492BF}" type="datetime1">
              <a:rPr lang="sv-SE" smtClean="0"/>
              <a:t>2025-11-13</a:t>
            </a:fld>
            <a:endParaRPr lang="sv-SE"/>
          </a:p>
        </p:txBody>
      </p:sp>
      <p:sp>
        <p:nvSpPr>
          <p:cNvPr id="114" name="Platshållare för bildnummer 6">
            <a:extLst>
              <a:ext uri="{FF2B5EF4-FFF2-40B4-BE49-F238E27FC236}">
                <a16:creationId xmlns:a16="http://schemas.microsoft.com/office/drawing/2014/main" id="{0CFDA38F-887E-4A37-9D96-25B2B6B67F63}"/>
              </a:ext>
            </a:extLst>
          </p:cNvPr>
          <p:cNvSpPr>
            <a:spLocks noGrp="1"/>
          </p:cNvSpPr>
          <p:nvPr>
            <p:ph type="sldNum" sz="quarter" idx="12"/>
          </p:nvPr>
        </p:nvSpPr>
        <p:spPr>
          <a:xfrm>
            <a:off x="506442" y="290234"/>
            <a:ext cx="218320" cy="113518"/>
          </a:xfrm>
        </p:spPr>
        <p:txBody>
          <a:bodyPr/>
          <a:lstStyle/>
          <a:p>
            <a:fld id="{38480145-259A-47DA-A30D-C906B9DB5C99}" type="slidenum">
              <a:rPr lang="sv-SE" smtClean="0"/>
              <a:t>‹#›</a:t>
            </a:fld>
            <a:endParaRPr lang="sv-SE"/>
          </a:p>
        </p:txBody>
      </p:sp>
      <p:sp>
        <p:nvSpPr>
          <p:cNvPr id="12" name="Rektangel 11">
            <a:extLst>
              <a:ext uri="{FF2B5EF4-FFF2-40B4-BE49-F238E27FC236}">
                <a16:creationId xmlns:a16="http://schemas.microsoft.com/office/drawing/2014/main" id="{5E9C919A-0768-457E-8FE4-A8E97EA955FB}"/>
              </a:ext>
            </a:extLst>
          </p:cNvPr>
          <p:cNvSpPr/>
          <p:nvPr userDrawn="1"/>
        </p:nvSpPr>
        <p:spPr>
          <a:xfrm>
            <a:off x="6309438" y="425693"/>
            <a:ext cx="5462358" cy="6007735"/>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3" name="Platshållare för innehåll 2">
            <a:extLst>
              <a:ext uri="{FF2B5EF4-FFF2-40B4-BE49-F238E27FC236}">
                <a16:creationId xmlns:a16="http://schemas.microsoft.com/office/drawing/2014/main" id="{A9A918AC-8D77-44A2-A4FE-5285D4086A12}"/>
              </a:ext>
            </a:extLst>
          </p:cNvPr>
          <p:cNvSpPr>
            <a:spLocks noGrp="1"/>
          </p:cNvSpPr>
          <p:nvPr>
            <p:ph idx="1" hasCustomPrompt="1"/>
          </p:nvPr>
        </p:nvSpPr>
        <p:spPr>
          <a:xfrm>
            <a:off x="6309438" y="425693"/>
            <a:ext cx="5462358" cy="6007735"/>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4" name="Platshållare för text 2">
            <a:extLst>
              <a:ext uri="{FF2B5EF4-FFF2-40B4-BE49-F238E27FC236}">
                <a16:creationId xmlns:a16="http://schemas.microsoft.com/office/drawing/2014/main" id="{F2DA647D-DDF5-4570-9F2E-0535FAD82AEC}"/>
              </a:ext>
            </a:extLst>
          </p:cNvPr>
          <p:cNvSpPr>
            <a:spLocks noGrp="1"/>
          </p:cNvSpPr>
          <p:nvPr>
            <p:ph type="body" sz="quarter" idx="13"/>
          </p:nvPr>
        </p:nvSpPr>
        <p:spPr>
          <a:xfrm>
            <a:off x="754274" y="2066703"/>
            <a:ext cx="4747685" cy="3274565"/>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17" name="Rubrik 7">
            <a:extLst>
              <a:ext uri="{FF2B5EF4-FFF2-40B4-BE49-F238E27FC236}">
                <a16:creationId xmlns:a16="http://schemas.microsoft.com/office/drawing/2014/main" id="{A8C94F33-3648-4C31-AEF3-2EBA538581A4}"/>
              </a:ext>
            </a:extLst>
          </p:cNvPr>
          <p:cNvSpPr>
            <a:spLocks noGrp="1"/>
          </p:cNvSpPr>
          <p:nvPr>
            <p:ph type="title"/>
          </p:nvPr>
        </p:nvSpPr>
        <p:spPr>
          <a:xfrm>
            <a:off x="754274" y="744083"/>
            <a:ext cx="4747685" cy="1239266"/>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4131191512"/>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pic>
        <p:nvPicPr>
          <p:cNvPr id="14" name="Bildobjekt 13">
            <a:extLst>
              <a:ext uri="{FF2B5EF4-FFF2-40B4-BE49-F238E27FC236}">
                <a16:creationId xmlns:a16="http://schemas.microsoft.com/office/drawing/2014/main" id="{7E25708F-A6F2-4D28-886A-05F63F7F1F5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53" r="88989" b="40999"/>
          <a:stretch/>
        </p:blipFill>
        <p:spPr>
          <a:xfrm>
            <a:off x="11527277" y="0"/>
            <a:ext cx="664723" cy="1452618"/>
          </a:xfrm>
          <a:prstGeom prst="rect">
            <a:avLst/>
          </a:prstGeom>
        </p:spPr>
      </p:pic>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82AB491C-47DC-4E17-80D1-CDD4BAF30723}" type="datetime1">
              <a:rPr lang="sv-SE" smtClean="0"/>
              <a:t>2025-11-13</a:t>
            </a:fld>
            <a:endParaRPr lang="sv-SE"/>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3" name="Rubrik 12">
            <a:extLst>
              <a:ext uri="{FF2B5EF4-FFF2-40B4-BE49-F238E27FC236}">
                <a16:creationId xmlns:a16="http://schemas.microsoft.com/office/drawing/2014/main" id="{F6711148-5B47-460E-BB58-D02960E37817}"/>
              </a:ext>
            </a:extLst>
          </p:cNvPr>
          <p:cNvSpPr>
            <a:spLocks noGrp="1"/>
          </p:cNvSpPr>
          <p:nvPr>
            <p:ph type="title"/>
          </p:nvPr>
        </p:nvSpPr>
        <p:spPr>
          <a:xfrm>
            <a:off x="754274" y="532186"/>
            <a:ext cx="10683452" cy="632634"/>
          </a:xfrm>
        </p:spPr>
        <p:txBody>
          <a:bodyPr/>
          <a:lstStyle>
            <a:lvl1pPr>
              <a:defRPr>
                <a:solidFill>
                  <a:schemeClr val="accent1"/>
                </a:solidFill>
              </a:defRPr>
            </a:lvl1pPr>
          </a:lstStyle>
          <a:p>
            <a:r>
              <a:rPr lang="sv-SE"/>
              <a:t>Klicka här för att ändra mall för rubrikformat</a:t>
            </a:r>
          </a:p>
        </p:txBody>
      </p:sp>
      <p:sp>
        <p:nvSpPr>
          <p:cNvPr id="15" name="Rektangel 14">
            <a:extLst>
              <a:ext uri="{FF2B5EF4-FFF2-40B4-BE49-F238E27FC236}">
                <a16:creationId xmlns:a16="http://schemas.microsoft.com/office/drawing/2014/main" id="{EB7B88AC-ED67-40FC-B207-9A82E4376643}"/>
              </a:ext>
            </a:extLst>
          </p:cNvPr>
          <p:cNvSpPr/>
          <p:nvPr userDrawn="1"/>
        </p:nvSpPr>
        <p:spPr>
          <a:xfrm>
            <a:off x="755386" y="1510666"/>
            <a:ext cx="10684563" cy="4804878"/>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3" name="Platshållare för innehåll 2">
            <a:extLst>
              <a:ext uri="{FF2B5EF4-FFF2-40B4-BE49-F238E27FC236}">
                <a16:creationId xmlns:a16="http://schemas.microsoft.com/office/drawing/2014/main" id="{FD1A21D7-B31B-493C-B65C-16FC60C929B3}"/>
              </a:ext>
            </a:extLst>
          </p:cNvPr>
          <p:cNvSpPr>
            <a:spLocks noGrp="1"/>
          </p:cNvSpPr>
          <p:nvPr>
            <p:ph idx="1" hasCustomPrompt="1"/>
          </p:nvPr>
        </p:nvSpPr>
        <p:spPr>
          <a:xfrm>
            <a:off x="755386" y="1510666"/>
            <a:ext cx="10684563" cy="4804878"/>
          </a:xfr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1" name="Platshållare för text 6">
            <a:extLst>
              <a:ext uri="{FF2B5EF4-FFF2-40B4-BE49-F238E27FC236}">
                <a16:creationId xmlns:a16="http://schemas.microsoft.com/office/drawing/2014/main" id="{7C6CF22E-C600-40EB-BB5D-A71AE04A4CA3}"/>
              </a:ext>
            </a:extLst>
          </p:cNvPr>
          <p:cNvSpPr>
            <a:spLocks noGrp="1"/>
          </p:cNvSpPr>
          <p:nvPr>
            <p:ph type="body" sz="quarter" idx="14" hasCustomPrompt="1"/>
          </p:nvPr>
        </p:nvSpPr>
        <p:spPr>
          <a:xfrm>
            <a:off x="10697663" y="5330992"/>
            <a:ext cx="1205124" cy="1205040"/>
          </a:xfrm>
          <a:blipFill>
            <a:blip r:embed="rId3" cstate="print"/>
            <a:stretch>
              <a:fillRect/>
            </a:stretch>
          </a:blipFill>
        </p:spPr>
        <p:txBody>
          <a:bodyPr>
            <a:normAutofit/>
          </a:bodyPr>
          <a:lstStyle>
            <a:lvl1pPr>
              <a:buNone/>
              <a:defRPr sz="121"/>
            </a:lvl1pPr>
          </a:lstStyle>
          <a:p>
            <a:pPr lvl="0"/>
            <a:r>
              <a:rPr lang="sv-SE"/>
              <a:t> 4,42</a:t>
            </a:r>
          </a:p>
          <a:p>
            <a:pPr lvl="0"/>
            <a:endParaRPr lang="sv-SE"/>
          </a:p>
        </p:txBody>
      </p:sp>
    </p:spTree>
    <p:extLst>
      <p:ext uri="{BB962C8B-B14F-4D97-AF65-F5344CB8AC3E}">
        <p14:creationId xmlns:p14="http://schemas.microsoft.com/office/powerpoint/2010/main" val="122131583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Anpassad layou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996070" y="1393903"/>
            <a:ext cx="8162692" cy="1022738"/>
          </a:xfrm>
        </p:spPr>
        <p:txBody>
          <a:bodyPr anchor="b">
            <a:normAutofit/>
          </a:bodyPr>
          <a:lstStyle>
            <a:lvl1pPr>
              <a:lnSpc>
                <a:spcPct val="80000"/>
              </a:lnSpc>
              <a:defRPr sz="3600"/>
            </a:lvl1pPr>
          </a:lstStyle>
          <a:p>
            <a:r>
              <a:rPr lang="sv-SE"/>
              <a:t>Klicka här för att lägga till rubrik</a:t>
            </a:r>
          </a:p>
        </p:txBody>
      </p:sp>
      <p:sp>
        <p:nvSpPr>
          <p:cNvPr id="5" name="Platshållare för innehåll 2"/>
          <p:cNvSpPr>
            <a:spLocks noGrp="1"/>
          </p:cNvSpPr>
          <p:nvPr>
            <p:ph idx="1" hasCustomPrompt="1"/>
          </p:nvPr>
        </p:nvSpPr>
        <p:spPr>
          <a:xfrm>
            <a:off x="1996070" y="2506663"/>
            <a:ext cx="8162692" cy="397219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8176BD1-A56A-405D-BBE7-4874BB21E688}" type="datetimeFigureOut">
              <a:rPr lang="sv-SE" smtClean="0"/>
              <a:pPr/>
              <a:t>2025-11-13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52302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Rubrik och två spalter">
    <p:spTree>
      <p:nvGrpSpPr>
        <p:cNvPr id="1" name=""/>
        <p:cNvGrpSpPr/>
        <p:nvPr/>
      </p:nvGrpSpPr>
      <p:grpSpPr>
        <a:xfrm>
          <a:off x="0" y="0"/>
          <a:ext cx="0" cy="0"/>
          <a:chOff x="0" y="0"/>
          <a:chExt cx="0" cy="0"/>
        </a:xfrm>
      </p:grpSpPr>
      <p:sp>
        <p:nvSpPr>
          <p:cNvPr id="4" name="Rubrik 1"/>
          <p:cNvSpPr>
            <a:spLocks noGrp="1"/>
          </p:cNvSpPr>
          <p:nvPr>
            <p:ph type="title" hasCustomPrompt="1"/>
          </p:nvPr>
        </p:nvSpPr>
        <p:spPr>
          <a:xfrm>
            <a:off x="1638000" y="1393903"/>
            <a:ext cx="9288000" cy="1022738"/>
          </a:xfrm>
        </p:spPr>
        <p:txBody>
          <a:bodyPr anchor="b">
            <a:normAutofit/>
          </a:bodyPr>
          <a:lstStyle>
            <a:lvl1pPr algn="l">
              <a:lnSpc>
                <a:spcPct val="100000"/>
              </a:lnSpc>
              <a:defRPr sz="3600"/>
            </a:lvl1pPr>
          </a:lstStyle>
          <a:p>
            <a:r>
              <a:rPr lang="sv-SE"/>
              <a:t>Klicka här för att lägga till rubrik</a:t>
            </a:r>
          </a:p>
        </p:txBody>
      </p:sp>
      <p:sp>
        <p:nvSpPr>
          <p:cNvPr id="6" name="Platshållare för innehåll 2"/>
          <p:cNvSpPr>
            <a:spLocks noGrp="1"/>
          </p:cNvSpPr>
          <p:nvPr>
            <p:ph idx="1" hasCustomPrompt="1"/>
          </p:nvPr>
        </p:nvSpPr>
        <p:spPr>
          <a:xfrm>
            <a:off x="1638001" y="2520001"/>
            <a:ext cx="4516243" cy="397521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innehåll 2"/>
          <p:cNvSpPr>
            <a:spLocks noGrp="1"/>
          </p:cNvSpPr>
          <p:nvPr>
            <p:ph idx="10" hasCustomPrompt="1"/>
          </p:nvPr>
        </p:nvSpPr>
        <p:spPr>
          <a:xfrm>
            <a:off x="6404653" y="2520001"/>
            <a:ext cx="4516243" cy="397521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10" name="Platshållare för datum 9"/>
          <p:cNvSpPr>
            <a:spLocks noGrp="1"/>
          </p:cNvSpPr>
          <p:nvPr>
            <p:ph type="dt" sz="half" idx="11"/>
          </p:nvPr>
        </p:nvSpPr>
        <p:spPr/>
        <p:txBody>
          <a:bodyPr/>
          <a:lstStyle/>
          <a:p>
            <a:fld id="{C739DF52-0477-4164-99CF-0384B3919D38}" type="datetime1">
              <a:rPr lang="sv-SE" smtClean="0"/>
              <a:t>2025-11-13</a:t>
            </a:fld>
            <a:endParaRPr lang="sv-SE"/>
          </a:p>
        </p:txBody>
      </p:sp>
      <p:sp>
        <p:nvSpPr>
          <p:cNvPr id="11" name="Platshållare för sidfot 10"/>
          <p:cNvSpPr>
            <a:spLocks noGrp="1"/>
          </p:cNvSpPr>
          <p:nvPr>
            <p:ph type="ftr" sz="quarter" idx="12"/>
          </p:nvPr>
        </p:nvSpPr>
        <p:spPr/>
        <p:txBody>
          <a:bodyPr/>
          <a:lstStyle/>
          <a:p>
            <a:endParaRPr lang="sv-SE"/>
          </a:p>
        </p:txBody>
      </p:sp>
      <p:sp>
        <p:nvSpPr>
          <p:cNvPr id="12" name="Platshållare för bildnummer 11"/>
          <p:cNvSpPr>
            <a:spLocks noGrp="1"/>
          </p:cNvSpPr>
          <p:nvPr>
            <p:ph type="sldNum" sz="quarter" idx="13"/>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3177754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Rubrik och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638000" y="1393903"/>
            <a:ext cx="9288000" cy="1022738"/>
          </a:xfrm>
        </p:spPr>
        <p:txBody>
          <a:bodyPr anchor="b">
            <a:normAutofit/>
          </a:bodyPr>
          <a:lstStyle>
            <a:lvl1pPr>
              <a:lnSpc>
                <a:spcPct val="100000"/>
              </a:lnSpc>
              <a:defRPr sz="3600"/>
            </a:lvl1pPr>
          </a:lstStyle>
          <a:p>
            <a:r>
              <a:rPr lang="sv-SE"/>
              <a:t>Klicka här för att lägga till rubrik</a:t>
            </a:r>
          </a:p>
        </p:txBody>
      </p:sp>
      <p:sp>
        <p:nvSpPr>
          <p:cNvPr id="5" name="Platshållare för innehåll 2"/>
          <p:cNvSpPr>
            <a:spLocks noGrp="1"/>
          </p:cNvSpPr>
          <p:nvPr>
            <p:ph idx="1" hasCustomPrompt="1"/>
          </p:nvPr>
        </p:nvSpPr>
        <p:spPr>
          <a:xfrm>
            <a:off x="1638000" y="2520000"/>
            <a:ext cx="9288000" cy="3960000"/>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8176BD1-A56A-405D-BBE7-4874BB21E688}" type="datetimeFigureOut">
              <a:rPr lang="sv-SE" smtClean="0"/>
              <a:pPr/>
              <a:t>2025-11-13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1184807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Anpassad layout">
    <p:spTree>
      <p:nvGrpSpPr>
        <p:cNvPr id="1" name=""/>
        <p:cNvGrpSpPr/>
        <p:nvPr/>
      </p:nvGrpSpPr>
      <p:grpSpPr>
        <a:xfrm>
          <a:off x="0" y="0"/>
          <a:ext cx="0" cy="0"/>
          <a:chOff x="0" y="0"/>
          <a:chExt cx="0" cy="0"/>
        </a:xfrm>
      </p:grpSpPr>
      <p:sp>
        <p:nvSpPr>
          <p:cNvPr id="4" name="Rubrik 1"/>
          <p:cNvSpPr>
            <a:spLocks noGrp="1"/>
          </p:cNvSpPr>
          <p:nvPr>
            <p:ph type="title" hasCustomPrompt="1"/>
          </p:nvPr>
        </p:nvSpPr>
        <p:spPr>
          <a:xfrm>
            <a:off x="1773045" y="1393903"/>
            <a:ext cx="9266663" cy="1022738"/>
          </a:xfrm>
        </p:spPr>
        <p:txBody>
          <a:bodyPr anchor="b">
            <a:normAutofit/>
          </a:bodyPr>
          <a:lstStyle>
            <a:lvl1pPr algn="ctr">
              <a:lnSpc>
                <a:spcPct val="80000"/>
              </a:lnSpc>
              <a:defRPr sz="3600"/>
            </a:lvl1pPr>
          </a:lstStyle>
          <a:p>
            <a:r>
              <a:rPr lang="sv-SE"/>
              <a:t>Klicka här för att lägga till rubrik</a:t>
            </a:r>
          </a:p>
        </p:txBody>
      </p:sp>
      <p:sp>
        <p:nvSpPr>
          <p:cNvPr id="6" name="Platshållare för innehåll 2"/>
          <p:cNvSpPr>
            <a:spLocks noGrp="1"/>
          </p:cNvSpPr>
          <p:nvPr>
            <p:ph idx="1" hasCustomPrompt="1"/>
          </p:nvPr>
        </p:nvSpPr>
        <p:spPr>
          <a:xfrm>
            <a:off x="1773045" y="2506662"/>
            <a:ext cx="4516243" cy="4351338"/>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innehåll 2"/>
          <p:cNvSpPr>
            <a:spLocks noGrp="1"/>
          </p:cNvSpPr>
          <p:nvPr>
            <p:ph idx="10" hasCustomPrompt="1"/>
          </p:nvPr>
        </p:nvSpPr>
        <p:spPr>
          <a:xfrm>
            <a:off x="6523465" y="2506662"/>
            <a:ext cx="4516243" cy="4351338"/>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10" name="Platshållare för datum 9"/>
          <p:cNvSpPr>
            <a:spLocks noGrp="1"/>
          </p:cNvSpPr>
          <p:nvPr>
            <p:ph type="dt" sz="half" idx="11"/>
          </p:nvPr>
        </p:nvSpPr>
        <p:spPr/>
        <p:txBody>
          <a:bodyPr/>
          <a:lstStyle/>
          <a:p>
            <a:fld id="{08176BD1-A56A-405D-BBE7-4874BB21E688}" type="datetimeFigureOut">
              <a:rPr lang="sv-SE" smtClean="0"/>
              <a:pPr/>
              <a:t>2025-11-13</a:t>
            </a:fld>
            <a:endParaRPr lang="sv-SE"/>
          </a:p>
        </p:txBody>
      </p:sp>
      <p:sp>
        <p:nvSpPr>
          <p:cNvPr id="11" name="Platshållare för sidfot 10"/>
          <p:cNvSpPr>
            <a:spLocks noGrp="1"/>
          </p:cNvSpPr>
          <p:nvPr>
            <p:ph type="ftr" sz="quarter" idx="12"/>
          </p:nvPr>
        </p:nvSpPr>
        <p:spPr/>
        <p:txBody>
          <a:bodyPr/>
          <a:lstStyle/>
          <a:p>
            <a:endParaRPr lang="sv-SE"/>
          </a:p>
        </p:txBody>
      </p:sp>
      <p:sp>
        <p:nvSpPr>
          <p:cNvPr id="12" name="Platshållare för bildnummer 11"/>
          <p:cNvSpPr>
            <a:spLocks noGrp="1"/>
          </p:cNvSpPr>
          <p:nvPr>
            <p:ph type="sldNum" sz="quarter" idx="13"/>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2469025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Rubrikbild">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524001" y="1210922"/>
            <a:ext cx="9144000" cy="4190334"/>
          </a:xfrm>
        </p:spPr>
        <p:txBody>
          <a:bodyPr anchor="ctr">
            <a:normAutofit/>
          </a:bodyPr>
          <a:lstStyle>
            <a:lvl1pPr algn="ctr">
              <a:lnSpc>
                <a:spcPct val="80000"/>
              </a:lnSpc>
              <a:defRPr sz="3600" b="0">
                <a:solidFill>
                  <a:schemeClr val="tx1"/>
                </a:solidFill>
              </a:defRPr>
            </a:lvl1pPr>
          </a:lstStyle>
          <a:p>
            <a:r>
              <a:rPr lang="sv-SE"/>
              <a:t>Klicka här för att lägga till rubrik</a:t>
            </a:r>
          </a:p>
        </p:txBody>
      </p:sp>
      <p:sp>
        <p:nvSpPr>
          <p:cNvPr id="6" name="Platshållare för datum 5"/>
          <p:cNvSpPr>
            <a:spLocks noGrp="1"/>
          </p:cNvSpPr>
          <p:nvPr>
            <p:ph type="dt" sz="half" idx="10"/>
          </p:nvPr>
        </p:nvSpPr>
        <p:spPr/>
        <p:txBody>
          <a:bodyPr/>
          <a:lstStyle/>
          <a:p>
            <a:fld id="{08176BD1-A56A-405D-BBE7-4874BB21E688}" type="datetimeFigureOut">
              <a:rPr lang="sv-SE" smtClean="0"/>
              <a:pPr/>
              <a:t>2025-11-13</a:t>
            </a:fld>
            <a:endParaRPr lang="sv-SE"/>
          </a:p>
        </p:txBody>
      </p:sp>
      <p:sp>
        <p:nvSpPr>
          <p:cNvPr id="7" name="Platshållare för sidfot 6"/>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47883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754274"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6199011"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1553" y="3798662"/>
            <a:ext cx="764119" cy="3059338"/>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2025-11-13</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8075830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10" name="Platshållare för datum 3">
            <a:extLst>
              <a:ext uri="{FF2B5EF4-FFF2-40B4-BE49-F238E27FC236}">
                <a16:creationId xmlns:a16="http://schemas.microsoft.com/office/drawing/2014/main" id="{6EBC20DB-E92A-4595-958F-8F6E1877F275}"/>
              </a:ext>
            </a:extLst>
          </p:cNvPr>
          <p:cNvSpPr>
            <a:spLocks noGrp="1"/>
          </p:cNvSpPr>
          <p:nvPr>
            <p:ph type="dt" sz="half" idx="10"/>
          </p:nvPr>
        </p:nvSpPr>
        <p:spPr>
          <a:xfrm>
            <a:off x="829919" y="290234"/>
            <a:ext cx="480303" cy="113518"/>
          </a:xfrm>
        </p:spPr>
        <p:txBody>
          <a:bodyPr/>
          <a:lstStyle/>
          <a:p>
            <a:fld id="{27129ABF-34AF-4771-8C65-17474087DDAF}" type="datetime1">
              <a:rPr lang="sv-SE" smtClean="0"/>
              <a:t>2025-11-13</a:t>
            </a:fld>
            <a:endParaRPr lang="sv-SE"/>
          </a:p>
        </p:txBody>
      </p:sp>
      <p:sp>
        <p:nvSpPr>
          <p:cNvPr id="12" name="Platshållare för sidfot 4">
            <a:extLst>
              <a:ext uri="{FF2B5EF4-FFF2-40B4-BE49-F238E27FC236}">
                <a16:creationId xmlns:a16="http://schemas.microsoft.com/office/drawing/2014/main" id="{5382FAD0-A98D-43B4-B432-3582AE5A57A5}"/>
              </a:ext>
            </a:extLst>
          </p:cNvPr>
          <p:cNvSpPr>
            <a:spLocks noGrp="1"/>
          </p:cNvSpPr>
          <p:nvPr>
            <p:ph type="ftr" sz="quarter" idx="11"/>
          </p:nvPr>
        </p:nvSpPr>
        <p:spPr>
          <a:xfrm>
            <a:off x="1415380" y="290234"/>
            <a:ext cx="4672040" cy="113518"/>
          </a:xfrm>
        </p:spPr>
        <p:txBody>
          <a:bodyPr/>
          <a:lstStyle/>
          <a:p>
            <a:endParaRPr lang="sv-SE"/>
          </a:p>
        </p:txBody>
      </p:sp>
      <p:sp>
        <p:nvSpPr>
          <p:cNvPr id="13" name="Platshållare för bildnummer 5">
            <a:extLst>
              <a:ext uri="{FF2B5EF4-FFF2-40B4-BE49-F238E27FC236}">
                <a16:creationId xmlns:a16="http://schemas.microsoft.com/office/drawing/2014/main" id="{50F28032-0600-4C8E-B007-13E1C8110B26}"/>
              </a:ext>
            </a:extLst>
          </p:cNvPr>
          <p:cNvSpPr>
            <a:spLocks noGrp="1"/>
          </p:cNvSpPr>
          <p:nvPr>
            <p:ph type="sldNum" sz="quarter" idx="12"/>
          </p:nvPr>
        </p:nvSpPr>
        <p:spPr>
          <a:xfrm>
            <a:off x="506442" y="290234"/>
            <a:ext cx="218320" cy="113518"/>
          </a:xfrm>
        </p:spPr>
        <p:txBody>
          <a:bodyPr/>
          <a:lstStyle/>
          <a:p>
            <a:fld id="{38480145-259A-47DA-A30D-C906B9DB5C99}" type="slidenum">
              <a:rPr lang="sv-SE" smtClean="0"/>
              <a:t>‹#›</a:t>
            </a:fld>
            <a:endParaRPr lang="sv-SE"/>
          </a:p>
        </p:txBody>
      </p:sp>
      <p:pic>
        <p:nvPicPr>
          <p:cNvPr id="14" name="Bildobjekt 13">
            <a:extLst>
              <a:ext uri="{FF2B5EF4-FFF2-40B4-BE49-F238E27FC236}">
                <a16:creationId xmlns:a16="http://schemas.microsoft.com/office/drawing/2014/main" id="{55FC54DA-D224-4D4F-9D60-B924CADB66F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7" b="40999"/>
          <a:stretch/>
        </p:blipFill>
        <p:spPr>
          <a:xfrm>
            <a:off x="11527277" y="0"/>
            <a:ext cx="664723" cy="1950352"/>
          </a:xfrm>
          <a:prstGeom prst="rect">
            <a:avLst/>
          </a:prstGeom>
        </p:spPr>
      </p:pic>
      <p:sp>
        <p:nvSpPr>
          <p:cNvPr id="15" name="Platshållare för text 10">
            <a:extLst>
              <a:ext uri="{FF2B5EF4-FFF2-40B4-BE49-F238E27FC236}">
                <a16:creationId xmlns:a16="http://schemas.microsoft.com/office/drawing/2014/main" id="{36B6AA50-8739-41DE-A23A-5E3ECC548288}"/>
              </a:ext>
            </a:extLst>
          </p:cNvPr>
          <p:cNvSpPr>
            <a:spLocks noGrp="1"/>
          </p:cNvSpPr>
          <p:nvPr>
            <p:ph type="body" sz="quarter" idx="13"/>
          </p:nvPr>
        </p:nvSpPr>
        <p:spPr>
          <a:xfrm>
            <a:off x="755386" y="2061563"/>
            <a:ext cx="10684366" cy="3628218"/>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EF4246BC-36B1-4971-8889-F163FD2A05A7}"/>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631327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754274"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6199011"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1553" y="3798662"/>
            <a:ext cx="764119" cy="3059338"/>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2025-11-13</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374968713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88FBE5C1-E706-49C0-BC48-7432DD593723}"/>
              </a:ext>
            </a:extLst>
          </p:cNvPr>
          <p:cNvPicPr>
            <a:picLocks noChangeAspect="1"/>
          </p:cNvPicPr>
          <p:nvPr userDrawn="1"/>
        </p:nvPicPr>
        <p:blipFill rotWithShape="1">
          <a:blip r:embed="rId2"/>
          <a:srcRect l="-135106" t="64211"/>
          <a:stretch/>
        </p:blipFill>
        <p:spPr>
          <a:xfrm>
            <a:off x="0" y="0"/>
            <a:ext cx="3783920" cy="593788"/>
          </a:xfrm>
          <a:prstGeom prst="rect">
            <a:avLst/>
          </a:prstGeom>
        </p:spPr>
      </p:pic>
      <p:sp>
        <p:nvSpPr>
          <p:cNvPr id="14" name="object 38">
            <a:extLst>
              <a:ext uri="{FF2B5EF4-FFF2-40B4-BE49-F238E27FC236}">
                <a16:creationId xmlns:a16="http://schemas.microsoft.com/office/drawing/2014/main" id="{1A5E282F-FC28-45E5-81A7-A28557C59E47}"/>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3" name="Platshållare för sidfot 2">
            <a:extLst>
              <a:ext uri="{FF2B5EF4-FFF2-40B4-BE49-F238E27FC236}">
                <a16:creationId xmlns:a16="http://schemas.microsoft.com/office/drawing/2014/main" id="{F19CC616-6A81-4F3E-BF5F-34271257EE96}"/>
              </a:ext>
            </a:extLst>
          </p:cNvPr>
          <p:cNvSpPr>
            <a:spLocks noGrp="1"/>
          </p:cNvSpPr>
          <p:nvPr>
            <p:ph type="ftr" sz="quarter" idx="16"/>
          </p:nvPr>
        </p:nvSpPr>
        <p:spPr/>
        <p:txBody>
          <a:bodyPr/>
          <a:lstStyle/>
          <a:p>
            <a:endParaRPr lang="sv-SE"/>
          </a:p>
        </p:txBody>
      </p:sp>
      <p:sp>
        <p:nvSpPr>
          <p:cNvPr id="2" name="Platshållare för datum 1">
            <a:extLst>
              <a:ext uri="{FF2B5EF4-FFF2-40B4-BE49-F238E27FC236}">
                <a16:creationId xmlns:a16="http://schemas.microsoft.com/office/drawing/2014/main" id="{50D26B19-8998-4002-9818-0406EEBB00B5}"/>
              </a:ext>
            </a:extLst>
          </p:cNvPr>
          <p:cNvSpPr>
            <a:spLocks noGrp="1"/>
          </p:cNvSpPr>
          <p:nvPr>
            <p:ph type="dt" sz="half" idx="15"/>
          </p:nvPr>
        </p:nvSpPr>
        <p:spPr/>
        <p:txBody>
          <a:bodyPr/>
          <a:lstStyle/>
          <a:p>
            <a:fld id="{3E32E934-0E34-41D0-99D0-BBB1DE02E0D8}" type="datetime1">
              <a:rPr lang="sv-SE" smtClean="0"/>
              <a:t>2025-11-13</a:t>
            </a:fld>
            <a:endParaRPr lang="en-US"/>
          </a:p>
        </p:txBody>
      </p:sp>
      <p:sp>
        <p:nvSpPr>
          <p:cNvPr id="4" name="Platshållare för bildnummer 3">
            <a:extLst>
              <a:ext uri="{FF2B5EF4-FFF2-40B4-BE49-F238E27FC236}">
                <a16:creationId xmlns:a16="http://schemas.microsoft.com/office/drawing/2014/main" id="{90D7DA48-029C-41BC-BD3D-A195A10DF343}"/>
              </a:ext>
            </a:extLst>
          </p:cNvPr>
          <p:cNvSpPr>
            <a:spLocks noGrp="1"/>
          </p:cNvSpPr>
          <p:nvPr>
            <p:ph type="sldNum" sz="quarter" idx="17"/>
          </p:nvPr>
        </p:nvSpPr>
        <p:spPr/>
        <p:txBody>
          <a:bodyPr/>
          <a:lstStyle/>
          <a:p>
            <a:fld id="{B6F15528-21DE-4FAA-801E-634DDDAF4B2B}" type="slidenum">
              <a:rPr lang="sv-SE" smtClean="0"/>
              <a:pPr/>
              <a:t>‹#›</a:t>
            </a:fld>
            <a:endParaRPr lang="sv-SE"/>
          </a:p>
        </p:txBody>
      </p:sp>
      <p:sp>
        <p:nvSpPr>
          <p:cNvPr id="11" name="Rektangel 10">
            <a:extLst>
              <a:ext uri="{FF2B5EF4-FFF2-40B4-BE49-F238E27FC236}">
                <a16:creationId xmlns:a16="http://schemas.microsoft.com/office/drawing/2014/main" id="{51345448-A017-46A4-AAEE-65BAAA13935B}"/>
              </a:ext>
            </a:extLst>
          </p:cNvPr>
          <p:cNvSpPr/>
          <p:nvPr userDrawn="1"/>
        </p:nvSpPr>
        <p:spPr>
          <a:xfrm>
            <a:off x="6309438" y="425693"/>
            <a:ext cx="5462358" cy="6007735"/>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2" name="Platshållare för innehåll 2">
            <a:extLst>
              <a:ext uri="{FF2B5EF4-FFF2-40B4-BE49-F238E27FC236}">
                <a16:creationId xmlns:a16="http://schemas.microsoft.com/office/drawing/2014/main" id="{C261A0B5-3A30-4187-8CDB-DBD6610369E0}"/>
              </a:ext>
            </a:extLst>
          </p:cNvPr>
          <p:cNvSpPr>
            <a:spLocks noGrp="1"/>
          </p:cNvSpPr>
          <p:nvPr>
            <p:ph idx="1" hasCustomPrompt="1"/>
          </p:nvPr>
        </p:nvSpPr>
        <p:spPr>
          <a:xfrm>
            <a:off x="6309438" y="425693"/>
            <a:ext cx="5462358" cy="6007735"/>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5" name="Platshållare för text 2">
            <a:extLst>
              <a:ext uri="{FF2B5EF4-FFF2-40B4-BE49-F238E27FC236}">
                <a16:creationId xmlns:a16="http://schemas.microsoft.com/office/drawing/2014/main" id="{3DEFBAF8-794C-4460-BDFB-4AFAF7A4B315}"/>
              </a:ext>
            </a:extLst>
          </p:cNvPr>
          <p:cNvSpPr>
            <a:spLocks noGrp="1"/>
          </p:cNvSpPr>
          <p:nvPr>
            <p:ph type="body" sz="quarter" idx="13"/>
          </p:nvPr>
        </p:nvSpPr>
        <p:spPr>
          <a:xfrm>
            <a:off x="754274" y="2066703"/>
            <a:ext cx="4747685" cy="3274565"/>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9" name="Rubrik 7">
            <a:extLst>
              <a:ext uri="{FF2B5EF4-FFF2-40B4-BE49-F238E27FC236}">
                <a16:creationId xmlns:a16="http://schemas.microsoft.com/office/drawing/2014/main" id="{6A68B911-846D-40C0-89C1-092024565A98}"/>
              </a:ext>
            </a:extLst>
          </p:cNvPr>
          <p:cNvSpPr>
            <a:spLocks noGrp="1"/>
          </p:cNvSpPr>
          <p:nvPr>
            <p:ph type="title"/>
          </p:nvPr>
        </p:nvSpPr>
        <p:spPr>
          <a:xfrm>
            <a:off x="754274" y="744083"/>
            <a:ext cx="4747685" cy="1239266"/>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1199190"/>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EC5BF2F-A06E-4DBE-BE34-10563FBAB941}"/>
              </a:ext>
            </a:extLst>
          </p:cNvPr>
          <p:cNvSpPr/>
          <p:nvPr userDrawn="1"/>
        </p:nvSpPr>
        <p:spPr>
          <a:xfrm>
            <a:off x="755386" y="1510666"/>
            <a:ext cx="10684563" cy="4804878"/>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1" name="Platshållare för innehåll 2">
            <a:extLst>
              <a:ext uri="{FF2B5EF4-FFF2-40B4-BE49-F238E27FC236}">
                <a16:creationId xmlns:a16="http://schemas.microsoft.com/office/drawing/2014/main" id="{76D3E448-F04D-42F2-A71F-AB7E9594DFAE}"/>
              </a:ext>
            </a:extLst>
          </p:cNvPr>
          <p:cNvSpPr>
            <a:spLocks noGrp="1"/>
          </p:cNvSpPr>
          <p:nvPr>
            <p:ph idx="1" hasCustomPrompt="1"/>
          </p:nvPr>
        </p:nvSpPr>
        <p:spPr>
          <a:xfrm>
            <a:off x="755386" y="1510666"/>
            <a:ext cx="10684563" cy="4804878"/>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pic>
        <p:nvPicPr>
          <p:cNvPr id="19" name="Bildobjekt 18">
            <a:extLst>
              <a:ext uri="{FF2B5EF4-FFF2-40B4-BE49-F238E27FC236}">
                <a16:creationId xmlns:a16="http://schemas.microsoft.com/office/drawing/2014/main" id="{1F92EFCA-73A8-4BBA-8B6E-84A5162570A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66" r="88987" b="40999"/>
          <a:stretch/>
        </p:blipFill>
        <p:spPr>
          <a:xfrm>
            <a:off x="11527277" y="0"/>
            <a:ext cx="664723" cy="1451693"/>
          </a:xfrm>
          <a:prstGeom prst="rect">
            <a:avLst/>
          </a:prstGeom>
        </p:spPr>
      </p:pic>
      <p:sp>
        <p:nvSpPr>
          <p:cNvPr id="21" name="Rubrik 12">
            <a:extLst>
              <a:ext uri="{FF2B5EF4-FFF2-40B4-BE49-F238E27FC236}">
                <a16:creationId xmlns:a16="http://schemas.microsoft.com/office/drawing/2014/main" id="{56F830A9-B7E5-4459-9325-1EB46228AF10}"/>
              </a:ext>
            </a:extLst>
          </p:cNvPr>
          <p:cNvSpPr>
            <a:spLocks noGrp="1"/>
          </p:cNvSpPr>
          <p:nvPr>
            <p:ph type="title"/>
          </p:nvPr>
        </p:nvSpPr>
        <p:spPr>
          <a:xfrm>
            <a:off x="754274" y="532186"/>
            <a:ext cx="10683452" cy="632634"/>
          </a:xfrm>
        </p:spPr>
        <p:txBody>
          <a:bodyPr/>
          <a:lstStyle>
            <a:lvl1pPr>
              <a:defRPr>
                <a:solidFill>
                  <a:schemeClr val="accent1"/>
                </a:solidFill>
              </a:defRPr>
            </a:lvl1pPr>
          </a:lstStyle>
          <a:p>
            <a:r>
              <a:rPr lang="sv-SE"/>
              <a:t>Klicka här för att ändra mall för rubrikformat</a:t>
            </a:r>
          </a:p>
        </p:txBody>
      </p:sp>
      <p:sp>
        <p:nvSpPr>
          <p:cNvPr id="12" name="Platshållare för text 6">
            <a:extLst>
              <a:ext uri="{FF2B5EF4-FFF2-40B4-BE49-F238E27FC236}">
                <a16:creationId xmlns:a16="http://schemas.microsoft.com/office/drawing/2014/main" id="{75DB120C-DE3F-4D0F-9C20-C0178B697AC8}"/>
              </a:ext>
            </a:extLst>
          </p:cNvPr>
          <p:cNvSpPr>
            <a:spLocks noGrp="1"/>
          </p:cNvSpPr>
          <p:nvPr>
            <p:ph type="body" sz="quarter" idx="14" hasCustomPrompt="1"/>
          </p:nvPr>
        </p:nvSpPr>
        <p:spPr>
          <a:xfrm>
            <a:off x="10697663" y="5330992"/>
            <a:ext cx="1205124" cy="1205040"/>
          </a:xfrm>
          <a:prstGeom prst="rect">
            <a:avLst/>
          </a:prstGeom>
          <a:blipFill>
            <a:blip r:embed="rId3" cstate="print"/>
            <a:stretch>
              <a:fillRect/>
            </a:stretch>
          </a:blipFill>
        </p:spPr>
        <p:txBody>
          <a:bodyPr>
            <a:normAutofit/>
          </a:bodyPr>
          <a:lstStyle>
            <a:lvl1pPr>
              <a:buNone/>
              <a:defRPr sz="121"/>
            </a:lvl1pPr>
          </a:lstStyle>
          <a:p>
            <a:pPr lvl="0"/>
            <a:r>
              <a:rPr lang="sv-SE"/>
              <a:t> 4,42</a:t>
            </a:r>
          </a:p>
          <a:p>
            <a:pPr lvl="0"/>
            <a:endParaRPr lang="sv-SE"/>
          </a:p>
        </p:txBody>
      </p:sp>
      <p:sp>
        <p:nvSpPr>
          <p:cNvPr id="3" name="Platshållare för datum 2">
            <a:extLst>
              <a:ext uri="{FF2B5EF4-FFF2-40B4-BE49-F238E27FC236}">
                <a16:creationId xmlns:a16="http://schemas.microsoft.com/office/drawing/2014/main" id="{209B9E0E-3BE5-4815-9771-B94D5C0DE40C}"/>
              </a:ext>
            </a:extLst>
          </p:cNvPr>
          <p:cNvSpPr>
            <a:spLocks noGrp="1"/>
          </p:cNvSpPr>
          <p:nvPr>
            <p:ph type="dt" sz="half" idx="15"/>
          </p:nvPr>
        </p:nvSpPr>
        <p:spPr/>
        <p:txBody>
          <a:bodyPr/>
          <a:lstStyle/>
          <a:p>
            <a:fld id="{6EF6D5CF-9778-494C-91EA-967A5AD360D0}" type="datetime1">
              <a:rPr lang="sv-SE" smtClean="0"/>
              <a:t>2025-11-13</a:t>
            </a:fld>
            <a:endParaRPr lang="en-US"/>
          </a:p>
        </p:txBody>
      </p:sp>
      <p:sp>
        <p:nvSpPr>
          <p:cNvPr id="4" name="Platshållare för sidfot 3">
            <a:extLst>
              <a:ext uri="{FF2B5EF4-FFF2-40B4-BE49-F238E27FC236}">
                <a16:creationId xmlns:a16="http://schemas.microsoft.com/office/drawing/2014/main" id="{6EF21FC5-B1ED-41D6-83B6-FD9D859FF93F}"/>
              </a:ext>
            </a:extLst>
          </p:cNvPr>
          <p:cNvSpPr>
            <a:spLocks noGrp="1"/>
          </p:cNvSpPr>
          <p:nvPr>
            <p:ph type="ftr" sz="quarter" idx="16"/>
          </p:nvPr>
        </p:nvSpPr>
        <p:spPr/>
        <p:txBody>
          <a:bodyPr/>
          <a:lstStyle/>
          <a:p>
            <a:endParaRPr lang="sv-SE"/>
          </a:p>
        </p:txBody>
      </p:sp>
      <p:sp>
        <p:nvSpPr>
          <p:cNvPr id="5" name="Platshållare för bildnummer 4">
            <a:extLst>
              <a:ext uri="{FF2B5EF4-FFF2-40B4-BE49-F238E27FC236}">
                <a16:creationId xmlns:a16="http://schemas.microsoft.com/office/drawing/2014/main" id="{4605CF9C-A296-49D6-8F7C-7E99496CBACA}"/>
              </a:ext>
            </a:extLst>
          </p:cNvPr>
          <p:cNvSpPr>
            <a:spLocks noGrp="1"/>
          </p:cNvSpPr>
          <p:nvPr>
            <p:ph type="sldNum" sz="quarter" idx="17"/>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832624448"/>
      </p:ext>
    </p:extLst>
  </p:cSld>
  <p:clrMapOvr>
    <a:masterClrMapping/>
  </p:clrMapOvr>
  <p:extLst>
    <p:ext uri="{DCECCB84-F9BA-43D5-87BE-67443E8EF086}">
      <p15:sldGuideLst xmlns:p15="http://schemas.microsoft.com/office/powerpoint/2012/main">
        <p15:guide id="1" orient="horz" pos="1258">
          <p15:clr>
            <a:srgbClr val="FBAE40"/>
          </p15:clr>
        </p15:guide>
        <p15:guide id="2" pos="6332">
          <p15:clr>
            <a:srgbClr val="FBAE40"/>
          </p15:clr>
        </p15:guide>
        <p15:guide id="3" pos="24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02854FE-EDD8-4818-A46F-40A61668FA7E}"/>
              </a:ext>
            </a:extLst>
          </p:cNvPr>
          <p:cNvSpPr>
            <a:spLocks noGrp="1"/>
          </p:cNvSpPr>
          <p:nvPr>
            <p:ph type="dt" sz="half" idx="10"/>
          </p:nvPr>
        </p:nvSpPr>
        <p:spPr/>
        <p:txBody>
          <a:bodyPr/>
          <a:lstStyle/>
          <a:p>
            <a:fld id="{9B53F66B-2BAD-41D5-8BD8-DC9CAAC7051D}" type="datetimeFigureOut">
              <a:rPr lang="sv-SE" smtClean="0"/>
              <a:t>2025-11-13</a:t>
            </a:fld>
            <a:endParaRPr lang="sv-SE"/>
          </a:p>
        </p:txBody>
      </p:sp>
      <p:sp>
        <p:nvSpPr>
          <p:cNvPr id="3" name="Platshållare för sidfot 2">
            <a:extLst>
              <a:ext uri="{FF2B5EF4-FFF2-40B4-BE49-F238E27FC236}">
                <a16:creationId xmlns:a16="http://schemas.microsoft.com/office/drawing/2014/main" id="{92706B29-DDBA-4573-B550-77E9868F347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D503139-26A4-4D6A-A343-5E7DD15354FD}"/>
              </a:ext>
            </a:extLst>
          </p:cNvPr>
          <p:cNvSpPr>
            <a:spLocks noGrp="1"/>
          </p:cNvSpPr>
          <p:nvPr>
            <p:ph type="sldNum" sz="quarter" idx="12"/>
          </p:nvPr>
        </p:nvSpPr>
        <p:spPr/>
        <p:txBody>
          <a:bodyPr/>
          <a:lstStyle/>
          <a:p>
            <a:fld id="{BEB7BA27-B4A6-472C-B712-46D392936A61}" type="slidenum">
              <a:rPr lang="sv-SE" smtClean="0"/>
              <a:t>‹#›</a:t>
            </a:fld>
            <a:endParaRPr lang="sv-SE"/>
          </a:p>
        </p:txBody>
      </p:sp>
    </p:spTree>
    <p:extLst>
      <p:ext uri="{BB962C8B-B14F-4D97-AF65-F5344CB8AC3E}">
        <p14:creationId xmlns:p14="http://schemas.microsoft.com/office/powerpoint/2010/main" val="29085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117" name="Bildobjekt 116">
            <a:extLst>
              <a:ext uri="{FF2B5EF4-FFF2-40B4-BE49-F238E27FC236}">
                <a16:creationId xmlns:a16="http://schemas.microsoft.com/office/drawing/2014/main" id="{33477E7E-42C3-4788-A1BB-FDC82EC597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74" b="4216"/>
          <a:stretch/>
        </p:blipFill>
        <p:spPr>
          <a:xfrm>
            <a:off x="6558322" y="0"/>
            <a:ext cx="5633678" cy="6858000"/>
          </a:xfrm>
          <a:prstGeom prst="rect">
            <a:avLst/>
          </a:prstGeom>
        </p:spPr>
      </p:pic>
      <p:sp>
        <p:nvSpPr>
          <p:cNvPr id="118" name="object 38">
            <a:extLst>
              <a:ext uri="{FF2B5EF4-FFF2-40B4-BE49-F238E27FC236}">
                <a16:creationId xmlns:a16="http://schemas.microsoft.com/office/drawing/2014/main" id="{72F77CA4-0BCE-4432-8426-61300A583404}"/>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119" name="Rubrik 1">
            <a:extLst>
              <a:ext uri="{FF2B5EF4-FFF2-40B4-BE49-F238E27FC236}">
                <a16:creationId xmlns:a16="http://schemas.microsoft.com/office/drawing/2014/main" id="{656A818D-9B35-4279-A10A-068A34BAA297}"/>
              </a:ext>
            </a:extLst>
          </p:cNvPr>
          <p:cNvSpPr>
            <a:spLocks noGrp="1"/>
          </p:cNvSpPr>
          <p:nvPr>
            <p:ph type="ctrTitle" hasCustomPrompt="1"/>
          </p:nvPr>
        </p:nvSpPr>
        <p:spPr>
          <a:xfrm>
            <a:off x="1524001" y="1442067"/>
            <a:ext cx="8268879" cy="2067797"/>
          </a:xfrm>
        </p:spPr>
        <p:txBody>
          <a:bodyPr anchor="b">
            <a:normAutofit/>
          </a:bodyPr>
          <a:lstStyle>
            <a:lvl1pPr algn="l">
              <a:lnSpc>
                <a:spcPct val="75000"/>
              </a:lnSpc>
              <a:defRPr sz="7216" spc="-243" baseline="0">
                <a:solidFill>
                  <a:schemeClr val="accent1"/>
                </a:solidFill>
              </a:defRPr>
            </a:lvl1pPr>
          </a:lstStyle>
          <a:p>
            <a:r>
              <a:rPr lang="sv-SE"/>
              <a:t>Rubrik på en eller två rader</a:t>
            </a:r>
          </a:p>
        </p:txBody>
      </p:sp>
      <p:sp>
        <p:nvSpPr>
          <p:cNvPr id="120" name="Underrubrik 2">
            <a:extLst>
              <a:ext uri="{FF2B5EF4-FFF2-40B4-BE49-F238E27FC236}">
                <a16:creationId xmlns:a16="http://schemas.microsoft.com/office/drawing/2014/main" id="{3DE99F72-0CDC-477B-85F2-1E356EF224FA}"/>
              </a:ext>
            </a:extLst>
          </p:cNvPr>
          <p:cNvSpPr>
            <a:spLocks noGrp="1"/>
          </p:cNvSpPr>
          <p:nvPr>
            <p:ph type="subTitle" idx="1" hasCustomPrompt="1"/>
          </p:nvPr>
        </p:nvSpPr>
        <p:spPr>
          <a:xfrm>
            <a:off x="1524001" y="3808060"/>
            <a:ext cx="8268879" cy="1459395"/>
          </a:xfrm>
        </p:spPr>
        <p:txBody>
          <a:bodyPr>
            <a:normAutofit/>
          </a:bodyPr>
          <a:lstStyle>
            <a:lvl1pPr marL="0" indent="0" algn="l">
              <a:spcAft>
                <a:spcPts val="0"/>
              </a:spcAft>
              <a:buNone/>
              <a:defRPr sz="2729" spc="-121" baseline="0"/>
            </a:lvl1pPr>
            <a:lvl2pPr marL="277246" indent="0" algn="ctr">
              <a:buNone/>
              <a:defRPr sz="1213"/>
            </a:lvl2pPr>
            <a:lvl3pPr marL="554492" indent="0" algn="ctr">
              <a:buNone/>
              <a:defRPr sz="1092"/>
            </a:lvl3pPr>
            <a:lvl4pPr marL="831738" indent="0" algn="ctr">
              <a:buNone/>
              <a:defRPr sz="970"/>
            </a:lvl4pPr>
            <a:lvl5pPr marL="1108984" indent="0" algn="ctr">
              <a:buNone/>
              <a:defRPr sz="970"/>
            </a:lvl5pPr>
            <a:lvl6pPr marL="1386230" indent="0" algn="ctr">
              <a:buNone/>
              <a:defRPr sz="970"/>
            </a:lvl6pPr>
            <a:lvl7pPr marL="1663476" indent="0" algn="ctr">
              <a:buNone/>
              <a:defRPr sz="970"/>
            </a:lvl7pPr>
            <a:lvl8pPr marL="1940723" indent="0" algn="ctr">
              <a:buNone/>
              <a:defRPr sz="970"/>
            </a:lvl8pPr>
            <a:lvl9pPr marL="2217969" indent="0" algn="ctr">
              <a:buNone/>
              <a:defRPr sz="970"/>
            </a:lvl9pPr>
          </a:lstStyle>
          <a:p>
            <a:r>
              <a:rPr lang="sv-SE"/>
              <a:t>Underrubrik</a:t>
            </a:r>
          </a:p>
        </p:txBody>
      </p:sp>
    </p:spTree>
    <p:extLst>
      <p:ext uri="{BB962C8B-B14F-4D97-AF65-F5344CB8AC3E}">
        <p14:creationId xmlns:p14="http://schemas.microsoft.com/office/powerpoint/2010/main" val="3650431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pic>
        <p:nvPicPr>
          <p:cNvPr id="16" name="Bildobjekt 15">
            <a:extLst>
              <a:ext uri="{FF2B5EF4-FFF2-40B4-BE49-F238E27FC236}">
                <a16:creationId xmlns:a16="http://schemas.microsoft.com/office/drawing/2014/main" id="{4A2BB9E4-4D0C-429C-86B2-73D19EAEC80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9" b="40999"/>
          <a:stretch/>
        </p:blipFill>
        <p:spPr>
          <a:xfrm>
            <a:off x="11527277" y="0"/>
            <a:ext cx="664723" cy="1950352"/>
          </a:xfrm>
          <a:prstGeom prst="rect">
            <a:avLst/>
          </a:prstGeom>
        </p:spPr>
      </p:pic>
      <p:sp>
        <p:nvSpPr>
          <p:cNvPr id="17" name="Platshållare för text 10">
            <a:extLst>
              <a:ext uri="{FF2B5EF4-FFF2-40B4-BE49-F238E27FC236}">
                <a16:creationId xmlns:a16="http://schemas.microsoft.com/office/drawing/2014/main" id="{C9E204E3-63A1-4474-A22C-5B6EBCE2EED5}"/>
              </a:ext>
            </a:extLst>
          </p:cNvPr>
          <p:cNvSpPr>
            <a:spLocks noGrp="1"/>
          </p:cNvSpPr>
          <p:nvPr>
            <p:ph type="body" sz="quarter" idx="13"/>
          </p:nvPr>
        </p:nvSpPr>
        <p:spPr>
          <a:xfrm>
            <a:off x="754274" y="2061563"/>
            <a:ext cx="10683451" cy="3628218"/>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9A8E34-5052-4F38-988C-0D97C66154E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307201E-B19A-4211-B823-348FBA9EC29E}"/>
              </a:ext>
            </a:extLst>
          </p:cNvPr>
          <p:cNvSpPr>
            <a:spLocks noGrp="1"/>
          </p:cNvSpPr>
          <p:nvPr>
            <p:ph type="dt" sz="half" idx="14"/>
          </p:nvPr>
        </p:nvSpPr>
        <p:spPr/>
        <p:txBody>
          <a:bodyPr/>
          <a:lstStyle/>
          <a:p>
            <a:fld id="{995C967C-67C7-4621-A3F4-421FC821AE41}" type="datetime1">
              <a:rPr lang="sv-SE" smtClean="0"/>
              <a:t>2025-11-13</a:t>
            </a:fld>
            <a:endParaRPr lang="en-US"/>
          </a:p>
        </p:txBody>
      </p:sp>
      <p:sp>
        <p:nvSpPr>
          <p:cNvPr id="4" name="Platshållare för sidfot 3">
            <a:extLst>
              <a:ext uri="{FF2B5EF4-FFF2-40B4-BE49-F238E27FC236}">
                <a16:creationId xmlns:a16="http://schemas.microsoft.com/office/drawing/2014/main" id="{30AA7B2E-985F-4673-A4FB-6FC32C2C34ED}"/>
              </a:ext>
            </a:extLst>
          </p:cNvPr>
          <p:cNvSpPr>
            <a:spLocks noGrp="1"/>
          </p:cNvSpPr>
          <p:nvPr>
            <p:ph type="ftr" sz="quarter" idx="15"/>
          </p:nvPr>
        </p:nvSpPr>
        <p:spPr/>
        <p:txBody>
          <a:bodyPr/>
          <a:lstStyle/>
          <a:p>
            <a:endParaRPr lang="sv-SE"/>
          </a:p>
        </p:txBody>
      </p:sp>
      <p:sp>
        <p:nvSpPr>
          <p:cNvPr id="5" name="Platshållare för bildnummer 4">
            <a:extLst>
              <a:ext uri="{FF2B5EF4-FFF2-40B4-BE49-F238E27FC236}">
                <a16:creationId xmlns:a16="http://schemas.microsoft.com/office/drawing/2014/main" id="{9B649E5A-1919-43B2-BBF2-01932005A467}"/>
              </a:ext>
            </a:extLst>
          </p:cNvPr>
          <p:cNvSpPr>
            <a:spLocks noGrp="1"/>
          </p:cNvSpPr>
          <p:nvPr>
            <p:ph type="sldNum" sz="quarter" idx="16"/>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3570195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85" name="AutoShape 18">
            <a:extLst>
              <a:ext uri="{FF2B5EF4-FFF2-40B4-BE49-F238E27FC236}">
                <a16:creationId xmlns:a16="http://schemas.microsoft.com/office/drawing/2014/main" id="{3137100E-AD01-4413-A769-147ED2DBD7FF}"/>
              </a:ext>
            </a:extLst>
          </p:cNvPr>
          <p:cNvSpPr>
            <a:spLocks noChangeAspect="1" noChangeArrowheads="1" noTextEdit="1"/>
          </p:cNvSpPr>
          <p:nvPr userDrawn="1"/>
        </p:nvSpPr>
        <p:spPr bwMode="auto">
          <a:xfrm>
            <a:off x="0" y="0"/>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6" name="AutoShape 18">
            <a:extLst>
              <a:ext uri="{FF2B5EF4-FFF2-40B4-BE49-F238E27FC236}">
                <a16:creationId xmlns:a16="http://schemas.microsoft.com/office/drawing/2014/main" id="{72A7E8A6-C02F-4DDB-893A-A2DE3452A3B3}"/>
              </a:ext>
            </a:extLst>
          </p:cNvPr>
          <p:cNvSpPr>
            <a:spLocks noChangeAspect="1" noChangeArrowheads="1" noTextEdit="1"/>
          </p:cNvSpPr>
          <p:nvPr userDrawn="1"/>
        </p:nvSpPr>
        <p:spPr bwMode="auto">
          <a:xfrm>
            <a:off x="92422" y="92416"/>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7" name="AutoShape 18">
            <a:extLst>
              <a:ext uri="{FF2B5EF4-FFF2-40B4-BE49-F238E27FC236}">
                <a16:creationId xmlns:a16="http://schemas.microsoft.com/office/drawing/2014/main" id="{B680042A-CED3-424E-BC74-1F9AD53398B7}"/>
              </a:ext>
            </a:extLst>
          </p:cNvPr>
          <p:cNvSpPr>
            <a:spLocks noChangeAspect="1" noChangeArrowheads="1" noTextEdit="1"/>
          </p:cNvSpPr>
          <p:nvPr userDrawn="1"/>
        </p:nvSpPr>
        <p:spPr bwMode="auto">
          <a:xfrm>
            <a:off x="184844" y="184831"/>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8" name="Platshållare för innehåll 2">
            <a:extLst>
              <a:ext uri="{FF2B5EF4-FFF2-40B4-BE49-F238E27FC236}">
                <a16:creationId xmlns:a16="http://schemas.microsoft.com/office/drawing/2014/main" id="{EDEB1E76-DA8C-4821-B2EB-EED0A44C494E}"/>
              </a:ext>
            </a:extLst>
          </p:cNvPr>
          <p:cNvSpPr>
            <a:spLocks noGrp="1"/>
          </p:cNvSpPr>
          <p:nvPr>
            <p:ph sz="half" idx="1"/>
          </p:nvPr>
        </p:nvSpPr>
        <p:spPr>
          <a:xfrm>
            <a:off x="754274" y="2065871"/>
            <a:ext cx="5238714" cy="3623852"/>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90" name="Bildobjekt 89">
            <a:extLst>
              <a:ext uri="{FF2B5EF4-FFF2-40B4-BE49-F238E27FC236}">
                <a16:creationId xmlns:a16="http://schemas.microsoft.com/office/drawing/2014/main" id="{52C1F324-DEFA-416F-B72F-6051C31AFFF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8221" t="51033" b="-60375"/>
          <a:stretch/>
        </p:blipFill>
        <p:spPr>
          <a:xfrm>
            <a:off x="0" y="3798663"/>
            <a:ext cx="751167" cy="3059337"/>
          </a:xfrm>
          <a:prstGeom prst="rect">
            <a:avLst/>
          </a:prstGeom>
        </p:spPr>
      </p:pic>
      <p:sp>
        <p:nvSpPr>
          <p:cNvPr id="2" name="Rubrik 1">
            <a:extLst>
              <a:ext uri="{FF2B5EF4-FFF2-40B4-BE49-F238E27FC236}">
                <a16:creationId xmlns:a16="http://schemas.microsoft.com/office/drawing/2014/main" id="{199169CA-2D7A-43B7-AB45-92143F3B1B07}"/>
              </a:ext>
            </a:extLst>
          </p:cNvPr>
          <p:cNvSpPr>
            <a:spLocks noGrp="1"/>
          </p:cNvSpPr>
          <p:nvPr>
            <p:ph type="title"/>
          </p:nvPr>
        </p:nvSpPr>
        <p:spPr/>
        <p:txBody>
          <a:bodyPr/>
          <a:lstStyle/>
          <a:p>
            <a:r>
              <a:rPr lang="sv-SE"/>
              <a:t>Klicka här för att ändra mall för rubrikformat</a:t>
            </a:r>
          </a:p>
        </p:txBody>
      </p:sp>
      <p:sp>
        <p:nvSpPr>
          <p:cNvPr id="12" name="Platshållare för innehåll 2">
            <a:extLst>
              <a:ext uri="{FF2B5EF4-FFF2-40B4-BE49-F238E27FC236}">
                <a16:creationId xmlns:a16="http://schemas.microsoft.com/office/drawing/2014/main" id="{C2266FDE-E7E1-4894-A463-420093AA5D7B}"/>
              </a:ext>
            </a:extLst>
          </p:cNvPr>
          <p:cNvSpPr>
            <a:spLocks noGrp="1"/>
          </p:cNvSpPr>
          <p:nvPr>
            <p:ph sz="half" idx="12"/>
          </p:nvPr>
        </p:nvSpPr>
        <p:spPr>
          <a:xfrm>
            <a:off x="6199014" y="2065872"/>
            <a:ext cx="5238714" cy="3623852"/>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AFD0371-4BC2-4B1E-AF08-C39AD685810B}"/>
              </a:ext>
            </a:extLst>
          </p:cNvPr>
          <p:cNvSpPr>
            <a:spLocks noGrp="1"/>
          </p:cNvSpPr>
          <p:nvPr>
            <p:ph type="dt" sz="half" idx="13"/>
          </p:nvPr>
        </p:nvSpPr>
        <p:spPr/>
        <p:txBody>
          <a:bodyPr/>
          <a:lstStyle/>
          <a:p>
            <a:fld id="{3929E917-5370-4653-ABC0-4F0AA954FE77}" type="datetime1">
              <a:rPr lang="sv-SE" smtClean="0"/>
              <a:t>2025-11-13</a:t>
            </a:fld>
            <a:endParaRPr lang="en-US"/>
          </a:p>
        </p:txBody>
      </p:sp>
      <p:sp>
        <p:nvSpPr>
          <p:cNvPr id="8" name="Platshållare för sidfot 7">
            <a:extLst>
              <a:ext uri="{FF2B5EF4-FFF2-40B4-BE49-F238E27FC236}">
                <a16:creationId xmlns:a16="http://schemas.microsoft.com/office/drawing/2014/main" id="{9B503087-80B1-4939-BF99-75E89592FC50}"/>
              </a:ext>
            </a:extLst>
          </p:cNvPr>
          <p:cNvSpPr>
            <a:spLocks noGrp="1"/>
          </p:cNvSpPr>
          <p:nvPr>
            <p:ph type="ftr" sz="quarter" idx="14"/>
          </p:nvPr>
        </p:nvSpPr>
        <p:spPr/>
        <p:txBody>
          <a:bodyPr/>
          <a:lstStyle/>
          <a:p>
            <a:endParaRPr lang="sv-SE"/>
          </a:p>
        </p:txBody>
      </p:sp>
      <p:sp>
        <p:nvSpPr>
          <p:cNvPr id="9" name="Platshållare för bildnummer 8">
            <a:extLst>
              <a:ext uri="{FF2B5EF4-FFF2-40B4-BE49-F238E27FC236}">
                <a16:creationId xmlns:a16="http://schemas.microsoft.com/office/drawing/2014/main" id="{67DA98C4-0904-4159-B0D2-48927D0D4B23}"/>
              </a:ext>
            </a:extLst>
          </p:cNvPr>
          <p:cNvSpPr>
            <a:spLocks noGrp="1"/>
          </p:cNvSpPr>
          <p:nvPr>
            <p:ph type="sldNum" sz="quarter" idx="15"/>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82966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7.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1415380" y="290234"/>
            <a:ext cx="4672040" cy="113518"/>
          </a:xfrm>
          <a:prstGeom prst="rect">
            <a:avLst/>
          </a:prstGeom>
        </p:spPr>
        <p:txBody>
          <a:bodyPr wrap="square" lIns="0" tIns="0" rIns="0" bIns="0">
            <a:spAutoFit/>
          </a:bodyPr>
          <a:lstStyle>
            <a:lvl1pPr algn="l">
              <a:defRPr sz="728">
                <a:solidFill>
                  <a:schemeClr val="tx1">
                    <a:tint val="75000"/>
                  </a:schemeClr>
                </a:solidFill>
              </a:defRPr>
            </a:lvl1pPr>
          </a:lstStyle>
          <a:p>
            <a:endParaRPr lang="sv-SE"/>
          </a:p>
        </p:txBody>
      </p:sp>
      <p:sp>
        <p:nvSpPr>
          <p:cNvPr id="5" name="Holder 5"/>
          <p:cNvSpPr>
            <a:spLocks noGrp="1"/>
          </p:cNvSpPr>
          <p:nvPr>
            <p:ph type="dt" sz="half" idx="6"/>
          </p:nvPr>
        </p:nvSpPr>
        <p:spPr>
          <a:xfrm>
            <a:off x="829919" y="290234"/>
            <a:ext cx="480303" cy="113518"/>
          </a:xfrm>
          <a:prstGeom prst="rect">
            <a:avLst/>
          </a:prstGeom>
        </p:spPr>
        <p:txBody>
          <a:bodyPr wrap="square" lIns="0" tIns="0" rIns="0" bIns="0">
            <a:spAutoFit/>
          </a:bodyPr>
          <a:lstStyle>
            <a:lvl1pPr algn="l">
              <a:defRPr sz="728">
                <a:solidFill>
                  <a:schemeClr val="tx1">
                    <a:tint val="75000"/>
                  </a:schemeClr>
                </a:solidFill>
              </a:defRPr>
            </a:lvl1pPr>
          </a:lstStyle>
          <a:p>
            <a:fld id="{0D5C8A90-D85D-4561-9F0D-D91F6DA549C8}" type="datetime1">
              <a:rPr lang="sv-SE" smtClean="0"/>
              <a:t>2025-11-13</a:t>
            </a:fld>
            <a:endParaRPr lang="en-US"/>
          </a:p>
        </p:txBody>
      </p:sp>
      <p:sp>
        <p:nvSpPr>
          <p:cNvPr id="6" name="Holder 6"/>
          <p:cNvSpPr>
            <a:spLocks noGrp="1"/>
          </p:cNvSpPr>
          <p:nvPr>
            <p:ph type="sldNum" sz="quarter" idx="7"/>
          </p:nvPr>
        </p:nvSpPr>
        <p:spPr>
          <a:xfrm>
            <a:off x="506442" y="290234"/>
            <a:ext cx="218320" cy="113518"/>
          </a:xfrm>
          <a:prstGeom prst="rect">
            <a:avLst/>
          </a:prstGeom>
        </p:spPr>
        <p:txBody>
          <a:bodyPr wrap="square" lIns="0" tIns="0" rIns="0" bIns="0">
            <a:spAutoFit/>
          </a:bodyPr>
          <a:lstStyle>
            <a:lvl1pPr algn="r">
              <a:defRPr sz="728">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754274" y="744083"/>
            <a:ext cx="10683452" cy="1239266"/>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1081557" y="5778097"/>
            <a:ext cx="789766" cy="758778"/>
          </a:xfrm>
          <a:prstGeom prst="rect">
            <a:avLst/>
          </a:prstGeom>
          <a:blipFill>
            <a:blip r:embed="rId8" cstate="print"/>
            <a:stretch>
              <a:fillRect/>
            </a:stretch>
          </a:blipFill>
        </p:spPr>
        <p:txBody>
          <a:bodyPr wrap="square" lIns="0" tIns="0" rIns="0" bIns="0" rtlCol="0"/>
          <a:lstStyle/>
          <a:p>
            <a:endParaRPr sz="1092"/>
          </a:p>
        </p:txBody>
      </p:sp>
      <p:sp>
        <p:nvSpPr>
          <p:cNvPr id="2" name="Platshållare för text 1">
            <a:extLst>
              <a:ext uri="{FF2B5EF4-FFF2-40B4-BE49-F238E27FC236}">
                <a16:creationId xmlns:a16="http://schemas.microsoft.com/office/drawing/2014/main" id="{A5BA178A-7D73-4B39-A47A-E9668CC0BE49}"/>
              </a:ext>
            </a:extLst>
          </p:cNvPr>
          <p:cNvSpPr>
            <a:spLocks noGrp="1"/>
          </p:cNvSpPr>
          <p:nvPr>
            <p:ph type="body" idx="1"/>
          </p:nvPr>
        </p:nvSpPr>
        <p:spPr>
          <a:xfrm>
            <a:off x="754274" y="2062976"/>
            <a:ext cx="10684563" cy="3630401"/>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6044586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p:txStyles>
    <p:titleStyle>
      <a:lvl1pPr>
        <a:lnSpc>
          <a:spcPct val="85000"/>
        </a:lnSpc>
        <a:defRPr sz="3911" b="1" spc="-170" baseline="0">
          <a:solidFill>
            <a:schemeClr val="accent1"/>
          </a:solidFill>
          <a:latin typeface="+mj-lt"/>
          <a:ea typeface="+mj-ea"/>
          <a:cs typeface="+mj-cs"/>
        </a:defRPr>
      </a:lvl1pPr>
    </p:titleStyle>
    <p:bodyStyle>
      <a:lvl1pPr marL="209572" indent="-209572">
        <a:lnSpc>
          <a:spcPct val="84000"/>
        </a:lnSpc>
        <a:spcAft>
          <a:spcPts val="1395"/>
        </a:spcAft>
        <a:buSzPct val="100000"/>
        <a:buFontTx/>
        <a:buBlip>
          <a:blip r:embed="rId9"/>
        </a:buBlip>
        <a:tabLst/>
        <a:defRPr lang="sv-SE" sz="2577" spc="-67" baseline="0" dirty="0" smtClean="0">
          <a:latin typeface="+mn-lt"/>
          <a:ea typeface="+mn-ea"/>
          <a:cs typeface="+mn-cs"/>
        </a:defRPr>
      </a:lvl1pPr>
      <a:lvl2pPr marL="458438" indent="-196474">
        <a:lnSpc>
          <a:spcPct val="84000"/>
        </a:lnSpc>
        <a:spcAft>
          <a:spcPts val="1455"/>
        </a:spcAft>
        <a:buFontTx/>
        <a:buBlip>
          <a:blip r:embed="rId9"/>
        </a:buBlip>
        <a:defRPr lang="sv-SE" sz="2335" spc="-67" baseline="0" dirty="0" smtClean="0">
          <a:latin typeface="+mn-lt"/>
          <a:ea typeface="+mn-ea"/>
          <a:cs typeface="+mn-cs"/>
        </a:defRPr>
      </a:lvl2pPr>
      <a:lvl3pPr marL="676742" indent="-174643">
        <a:lnSpc>
          <a:spcPct val="84000"/>
        </a:lnSpc>
        <a:spcAft>
          <a:spcPts val="1516"/>
        </a:spcAft>
        <a:buFontTx/>
        <a:buBlip>
          <a:blip r:embed="rId9"/>
        </a:buBlip>
        <a:defRPr lang="sv-SE" sz="2062" spc="-67" baseline="0" dirty="0" smtClean="0">
          <a:latin typeface="+mn-lt"/>
          <a:ea typeface="+mn-ea"/>
          <a:cs typeface="+mn-cs"/>
        </a:defRPr>
      </a:lvl3pPr>
      <a:lvl4pPr marL="884131" indent="-157179">
        <a:lnSpc>
          <a:spcPct val="84000"/>
        </a:lnSpc>
        <a:spcAft>
          <a:spcPts val="1577"/>
        </a:spcAft>
        <a:buFontTx/>
        <a:buBlip>
          <a:blip r:embed="rId9"/>
        </a:buBlip>
        <a:defRPr lang="sv-SE" sz="1819" spc="-67" baseline="0" dirty="0" smtClean="0">
          <a:latin typeface="+mn-lt"/>
          <a:ea typeface="+mn-ea"/>
          <a:cs typeface="+mn-cs"/>
        </a:defRPr>
      </a:lvl4pPr>
      <a:lvl5pPr marL="1069690" indent="-152813">
        <a:lnSpc>
          <a:spcPct val="86000"/>
        </a:lnSpc>
        <a:spcAft>
          <a:spcPts val="910"/>
        </a:spcAft>
        <a:buFontTx/>
        <a:buBlip>
          <a:blip r:embed="rId9"/>
        </a:buBlip>
        <a:defRPr lang="sv-SE" sz="1698" spc="-67" baseline="0" dirty="0" smtClean="0">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754274" y="2062714"/>
            <a:ext cx="10683452" cy="3630466"/>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Holder 4"/>
          <p:cNvSpPr>
            <a:spLocks noGrp="1"/>
          </p:cNvSpPr>
          <p:nvPr>
            <p:ph type="ftr" sz="quarter" idx="5"/>
          </p:nvPr>
        </p:nvSpPr>
        <p:spPr>
          <a:xfrm>
            <a:off x="1415380" y="290234"/>
            <a:ext cx="4672040" cy="113518"/>
          </a:xfrm>
          <a:prstGeom prst="rect">
            <a:avLst/>
          </a:prstGeom>
        </p:spPr>
        <p:txBody>
          <a:bodyPr wrap="square" lIns="0" tIns="0" rIns="0" bIns="0">
            <a:spAutoFit/>
          </a:bodyPr>
          <a:lstStyle>
            <a:lvl1pPr algn="l">
              <a:defRPr sz="728">
                <a:solidFill>
                  <a:schemeClr val="tx1">
                    <a:tint val="75000"/>
                  </a:schemeClr>
                </a:solidFill>
              </a:defRPr>
            </a:lvl1pPr>
          </a:lstStyle>
          <a:p>
            <a:endParaRPr lang="sv-SE"/>
          </a:p>
        </p:txBody>
      </p:sp>
      <p:sp>
        <p:nvSpPr>
          <p:cNvPr id="5" name="Holder 5"/>
          <p:cNvSpPr>
            <a:spLocks noGrp="1"/>
          </p:cNvSpPr>
          <p:nvPr>
            <p:ph type="dt" sz="half" idx="6"/>
          </p:nvPr>
        </p:nvSpPr>
        <p:spPr>
          <a:xfrm>
            <a:off x="829919" y="290234"/>
            <a:ext cx="480303" cy="113518"/>
          </a:xfrm>
          <a:prstGeom prst="rect">
            <a:avLst/>
          </a:prstGeom>
        </p:spPr>
        <p:txBody>
          <a:bodyPr wrap="square" lIns="0" tIns="0" rIns="0" bIns="0">
            <a:spAutoFit/>
          </a:bodyPr>
          <a:lstStyle>
            <a:lvl1pPr algn="l">
              <a:defRPr sz="728">
                <a:solidFill>
                  <a:schemeClr val="tx1">
                    <a:tint val="75000"/>
                  </a:schemeClr>
                </a:solidFill>
              </a:defRPr>
            </a:lvl1pPr>
          </a:lstStyle>
          <a:p>
            <a:fld id="{3CB3D5FD-A08D-49A7-8412-76F29BA46CE4}" type="datetime1">
              <a:rPr lang="sv-SE" smtClean="0"/>
              <a:t>2025-11-13</a:t>
            </a:fld>
            <a:endParaRPr lang="en-US"/>
          </a:p>
        </p:txBody>
      </p:sp>
      <p:sp>
        <p:nvSpPr>
          <p:cNvPr id="6" name="Holder 6"/>
          <p:cNvSpPr>
            <a:spLocks noGrp="1"/>
          </p:cNvSpPr>
          <p:nvPr>
            <p:ph type="sldNum" sz="quarter" idx="7"/>
          </p:nvPr>
        </p:nvSpPr>
        <p:spPr>
          <a:xfrm>
            <a:off x="506442" y="290234"/>
            <a:ext cx="218320" cy="113518"/>
          </a:xfrm>
          <a:prstGeom prst="rect">
            <a:avLst/>
          </a:prstGeom>
        </p:spPr>
        <p:txBody>
          <a:bodyPr wrap="square" lIns="0" tIns="0" rIns="0" bIns="0">
            <a:spAutoFit/>
          </a:bodyPr>
          <a:lstStyle>
            <a:lvl1pPr algn="r">
              <a:defRPr sz="728">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754274" y="744083"/>
            <a:ext cx="10683452" cy="1239266"/>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1081557" y="5778097"/>
            <a:ext cx="789766" cy="758778"/>
          </a:xfrm>
          <a:prstGeom prst="rect">
            <a:avLst/>
          </a:prstGeom>
          <a:blipFill>
            <a:blip r:embed="rId13"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327488230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ftr="0"/>
  <p:txStyles>
    <p:titleStyle>
      <a:lvl1pPr>
        <a:lnSpc>
          <a:spcPct val="85000"/>
        </a:lnSpc>
        <a:defRPr sz="3911" b="1" spc="-170" baseline="0">
          <a:solidFill>
            <a:schemeClr val="accent1"/>
          </a:solidFill>
          <a:latin typeface="+mj-lt"/>
          <a:ea typeface="+mj-ea"/>
          <a:cs typeface="+mj-cs"/>
        </a:defRPr>
      </a:lvl1pPr>
    </p:titleStyle>
    <p:bodyStyle>
      <a:lvl1pPr marL="209572" indent="-209572">
        <a:lnSpc>
          <a:spcPct val="84000"/>
        </a:lnSpc>
        <a:spcAft>
          <a:spcPts val="1395"/>
        </a:spcAft>
        <a:buSzPct val="100000"/>
        <a:buFontTx/>
        <a:buBlip>
          <a:blip r:embed="rId14"/>
        </a:buBlip>
        <a:tabLst/>
        <a:defRPr sz="2577" spc="-67" baseline="0">
          <a:latin typeface="+mn-lt"/>
          <a:ea typeface="+mn-ea"/>
          <a:cs typeface="+mn-cs"/>
        </a:defRPr>
      </a:lvl1pPr>
      <a:lvl2pPr marL="458438" indent="-196474">
        <a:lnSpc>
          <a:spcPct val="84000"/>
        </a:lnSpc>
        <a:spcAft>
          <a:spcPts val="1455"/>
        </a:spcAft>
        <a:buFontTx/>
        <a:buBlip>
          <a:blip r:embed="rId14"/>
        </a:buBlip>
        <a:defRPr sz="2335" spc="-67" baseline="0">
          <a:latin typeface="+mn-lt"/>
          <a:ea typeface="+mn-ea"/>
          <a:cs typeface="+mn-cs"/>
        </a:defRPr>
      </a:lvl2pPr>
      <a:lvl3pPr marL="676742" indent="-174643">
        <a:lnSpc>
          <a:spcPct val="84000"/>
        </a:lnSpc>
        <a:spcAft>
          <a:spcPts val="1516"/>
        </a:spcAft>
        <a:buFontTx/>
        <a:buBlip>
          <a:blip r:embed="rId14"/>
        </a:buBlip>
        <a:defRPr sz="2062" spc="-67" baseline="0">
          <a:latin typeface="+mn-lt"/>
          <a:ea typeface="+mn-ea"/>
          <a:cs typeface="+mn-cs"/>
        </a:defRPr>
      </a:lvl3pPr>
      <a:lvl4pPr marL="884131" indent="-157179">
        <a:lnSpc>
          <a:spcPct val="84000"/>
        </a:lnSpc>
        <a:spcAft>
          <a:spcPts val="1577"/>
        </a:spcAft>
        <a:buFontTx/>
        <a:buBlip>
          <a:blip r:embed="rId14"/>
        </a:buBlip>
        <a:defRPr sz="1819" spc="-67" baseline="0">
          <a:latin typeface="+mn-lt"/>
          <a:ea typeface="+mn-ea"/>
          <a:cs typeface="+mn-cs"/>
        </a:defRPr>
      </a:lvl4pPr>
      <a:lvl5pPr marL="1069690" indent="-152813">
        <a:lnSpc>
          <a:spcPct val="86000"/>
        </a:lnSpc>
        <a:spcAft>
          <a:spcPts val="910"/>
        </a:spcAft>
        <a:buFontTx/>
        <a:buBlip>
          <a:blip r:embed="rId14"/>
        </a:buBlip>
        <a:defRPr sz="1698" spc="-67" baseline="0">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regionvastmanland.se/vardgivare/behandlingsstod/vardhygien/arshjul-systematiskt-vardhygienarbete/bhk-basala-hygienrutiner-och-kladregler/" TargetMode="External"/><Relationship Id="rId13" Type="http://schemas.openxmlformats.org/officeDocument/2006/relationships/hyperlink" Target="https://ledningssystemet.regionvastmanland.se/RegNo/39105" TargetMode="External"/><Relationship Id="rId3" Type="http://schemas.openxmlformats.org/officeDocument/2006/relationships/hyperlink" Target="https://regionvastmanland.se/vardgivare/behandlingsstod/vardhygien/Punktprevalensmatningbasalahygienrutinerochkladreglerppmbhk/" TargetMode="External"/><Relationship Id="rId7" Type="http://schemas.openxmlformats.org/officeDocument/2006/relationships/hyperlink" Target="https://regionvastmanland.se/vardgivare/behandlingsstod/vardhygien/arshjul-systematiskt-vardhygienarbete/vek-vardhygienisk-egenkontroll/" TargetMode="External"/><Relationship Id="rId12" Type="http://schemas.openxmlformats.org/officeDocument/2006/relationships/hyperlink" Target="https://ledningssystemet.regionvastmanland.se/RegNo/39094"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hyperlink" Target="https://ltv.luvit.se/extern/index.aspx?ReturnUrl=%2fextern" TargetMode="External"/><Relationship Id="rId11" Type="http://schemas.openxmlformats.org/officeDocument/2006/relationships/hyperlink" Target="https://regionvastmanland.se/vardgivare/behandlingsstod/vardhygien/arshjul-systematiskt-vardhygienarbete/forrad/" TargetMode="External"/><Relationship Id="rId5" Type="http://schemas.openxmlformats.org/officeDocument/2006/relationships/hyperlink" Target="https://ltv.luvit.se/LuvitPortal/activities/onlinecoursedetails.aspx?inapp=1&amp;courseid=5743" TargetMode="External"/><Relationship Id="rId10" Type="http://schemas.openxmlformats.org/officeDocument/2006/relationships/hyperlink" Target="https://regionvastmanland.se/vardgivare/behandlingsstod/vardhygien/kad-projekt/" TargetMode="External"/><Relationship Id="rId4" Type="http://schemas.openxmlformats.org/officeDocument/2006/relationships/hyperlink" Target="https://app.powerbi.com/view?r=eyJrIjoiNzAzNTMxMTAtM2MxNi00NDBiLTllOTctNjYwNDY5YjY3YTNiIiwidCI6ImMyNzg4N2VkLTBmNGQtNGZmYS04OGFmLTIzOWNmOTg4NDE3OCIsImMiOjh9" TargetMode="External"/><Relationship Id="rId9" Type="http://schemas.openxmlformats.org/officeDocument/2006/relationships/hyperlink" Target="https://regionvastmanland.se/vardgivare/behandlingsstod/vardhygien/arshjul-systematiskt-vardhygienarbete/handhygien-och-skyddshandskar/" TargetMode="External"/><Relationship Id="rId14" Type="http://schemas.openxmlformats.org/officeDocument/2006/relationships/hyperlink" Target="https://ledningssystemet.regionvastmanland.se/RegNo/63271"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D035BE2-0CFA-BF88-9348-4372C4B25C3D}"/>
              </a:ext>
            </a:extLst>
          </p:cNvPr>
          <p:cNvSpPr>
            <a:spLocks noGrp="1"/>
          </p:cNvSpPr>
          <p:nvPr>
            <p:ph type="dt" sz="half" idx="10"/>
          </p:nvPr>
        </p:nvSpPr>
        <p:spPr/>
        <p:txBody>
          <a:bodyPr/>
          <a:lstStyle/>
          <a:p>
            <a:fld id="{27129ABF-34AF-4771-8C65-17474087DDAF}" type="datetime1">
              <a:rPr lang="sv-SE" smtClean="0"/>
              <a:t>2025-11-13</a:t>
            </a:fld>
            <a:endParaRPr lang="sv-SE"/>
          </a:p>
        </p:txBody>
      </p:sp>
      <p:sp>
        <p:nvSpPr>
          <p:cNvPr id="3" name="Platshållare för bildnummer 2">
            <a:extLst>
              <a:ext uri="{FF2B5EF4-FFF2-40B4-BE49-F238E27FC236}">
                <a16:creationId xmlns:a16="http://schemas.microsoft.com/office/drawing/2014/main" id="{6A34904E-8786-9BF4-A117-F1088B971DA0}"/>
              </a:ext>
            </a:extLst>
          </p:cNvPr>
          <p:cNvSpPr>
            <a:spLocks noGrp="1"/>
          </p:cNvSpPr>
          <p:nvPr>
            <p:ph type="sldNum" sz="quarter" idx="12"/>
          </p:nvPr>
        </p:nvSpPr>
        <p:spPr/>
        <p:txBody>
          <a:bodyPr/>
          <a:lstStyle/>
          <a:p>
            <a:fld id="{38480145-259A-47DA-A30D-C906B9DB5C99}" type="slidenum">
              <a:rPr lang="sv-SE" smtClean="0"/>
              <a:t>1</a:t>
            </a:fld>
            <a:endParaRPr lang="sv-SE"/>
          </a:p>
        </p:txBody>
      </p:sp>
      <p:sp>
        <p:nvSpPr>
          <p:cNvPr id="5" name="Rubrik 4">
            <a:extLst>
              <a:ext uri="{FF2B5EF4-FFF2-40B4-BE49-F238E27FC236}">
                <a16:creationId xmlns:a16="http://schemas.microsoft.com/office/drawing/2014/main" id="{8CE67347-9AAE-9ACE-2DCB-F9A7CB67C873}"/>
              </a:ext>
            </a:extLst>
          </p:cNvPr>
          <p:cNvSpPr>
            <a:spLocks noGrp="1"/>
          </p:cNvSpPr>
          <p:nvPr>
            <p:ph type="title"/>
          </p:nvPr>
        </p:nvSpPr>
        <p:spPr>
          <a:xfrm>
            <a:off x="754274" y="744083"/>
            <a:ext cx="10683452" cy="627517"/>
          </a:xfrm>
        </p:spPr>
        <p:txBody>
          <a:bodyPr/>
          <a:lstStyle/>
          <a:p>
            <a:r>
              <a:rPr lang="sv-SE"/>
              <a:t>A3 – ständiga förbättringar</a:t>
            </a:r>
          </a:p>
        </p:txBody>
      </p:sp>
      <p:sp>
        <p:nvSpPr>
          <p:cNvPr id="6" name="Rektangel 5">
            <a:extLst>
              <a:ext uri="{FF2B5EF4-FFF2-40B4-BE49-F238E27FC236}">
                <a16:creationId xmlns:a16="http://schemas.microsoft.com/office/drawing/2014/main" id="{5187593C-6945-53D9-40B2-5A927C68C607}"/>
              </a:ext>
            </a:extLst>
          </p:cNvPr>
          <p:cNvSpPr/>
          <p:nvPr/>
        </p:nvSpPr>
        <p:spPr>
          <a:xfrm>
            <a:off x="11009745" y="5781964"/>
            <a:ext cx="960582" cy="831272"/>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sv-SE"/>
          </a:p>
        </p:txBody>
      </p:sp>
      <p:sp>
        <p:nvSpPr>
          <p:cNvPr id="4" name="Platshållare för text 3">
            <a:extLst>
              <a:ext uri="{FF2B5EF4-FFF2-40B4-BE49-F238E27FC236}">
                <a16:creationId xmlns:a16="http://schemas.microsoft.com/office/drawing/2014/main" id="{8186ACB9-0D77-F136-5F2B-B8F5CA1C3FD1}"/>
              </a:ext>
            </a:extLst>
          </p:cNvPr>
          <p:cNvSpPr>
            <a:spLocks noGrp="1"/>
          </p:cNvSpPr>
          <p:nvPr>
            <p:ph type="body" sz="quarter" idx="13"/>
          </p:nvPr>
        </p:nvSpPr>
        <p:spPr>
          <a:xfrm>
            <a:off x="755386" y="1465118"/>
            <a:ext cx="10684366" cy="5392882"/>
          </a:xfrm>
        </p:spPr>
        <p:txBody>
          <a:bodyPr>
            <a:normAutofit/>
          </a:bodyPr>
          <a:lstStyle/>
          <a:p>
            <a:r>
              <a:rPr lang="sv-SE" dirty="0"/>
              <a:t>A3 är ett verktyg för att dokumentera förbättringsarbeten på ett enkelt och tydligt sätt. </a:t>
            </a:r>
            <a:br>
              <a:rPr lang="sv-SE" dirty="0"/>
            </a:br>
            <a:r>
              <a:rPr lang="sv-SE" dirty="0"/>
              <a:t>Den heter A3 för att den passar bra att skriva ut i A3-format och ger en översikt på en sida.</a:t>
            </a:r>
          </a:p>
          <a:p>
            <a:r>
              <a:rPr lang="sv-SE" dirty="0"/>
              <a:t>Använd A3 under förbättringsarbetets gång för att visa vad ni har åstadkommit. A3 är ett bra sätt att sprida information om arbetet. Skriv ut med jämna mellanrum och sätt upp på lämpligt ställe där berörda kan se den. </a:t>
            </a:r>
          </a:p>
          <a:p>
            <a:r>
              <a:rPr lang="sv-SE" dirty="0"/>
              <a:t>Det är viktigt att löpande stämma av arbetet med ansvariga och/eller uppdragsgivare för att säkerställa att arbetet leder i rätt riktning.</a:t>
            </a:r>
          </a:p>
        </p:txBody>
      </p:sp>
    </p:spTree>
    <p:extLst>
      <p:ext uri="{BB962C8B-B14F-4D97-AF65-F5344CB8AC3E}">
        <p14:creationId xmlns:p14="http://schemas.microsoft.com/office/powerpoint/2010/main" val="2332139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41D9C692-BF50-46C2-9D7B-8C3BFD65BC24}"/>
              </a:ext>
            </a:extLst>
          </p:cNvPr>
          <p:cNvSpPr txBox="1">
            <a:spLocks noGrp="1" noRot="1" noMove="1" noResize="1" noEditPoints="1" noAdjustHandles="1" noChangeArrowheads="1" noChangeShapeType="1"/>
          </p:cNvSpPr>
          <p:nvPr/>
        </p:nvSpPr>
        <p:spPr>
          <a:xfrm>
            <a:off x="393540" y="135313"/>
            <a:ext cx="5703462" cy="390876"/>
          </a:xfrm>
          <a:prstGeom prst="rect">
            <a:avLst/>
          </a:prstGeom>
          <a:noFill/>
        </p:spPr>
        <p:txBody>
          <a:bodyPr wrap="square" rtlCol="0">
            <a:spAutoFit/>
          </a:bodyPr>
          <a:lstStyle/>
          <a:p>
            <a:pPr defTabSz="914358">
              <a:defRPr/>
            </a:pPr>
            <a:r>
              <a:rPr lang="sv-SE" sz="1940" dirty="0">
                <a:solidFill>
                  <a:prstClr val="black"/>
                </a:solidFill>
                <a:latin typeface="Calibri"/>
              </a:rPr>
              <a:t>A3 för </a:t>
            </a:r>
            <a:r>
              <a:rPr lang="sv-SE" sz="1940" dirty="0">
                <a:solidFill>
                  <a:prstClr val="black"/>
                </a:solidFill>
                <a:latin typeface="Calibri"/>
                <a:hlinkClick r:id="rId3"/>
              </a:rPr>
              <a:t>PPM BHK</a:t>
            </a:r>
            <a:endParaRPr lang="sv-SE" sz="1940" dirty="0">
              <a:solidFill>
                <a:prstClr val="black"/>
              </a:solidFill>
              <a:latin typeface="Calibri"/>
            </a:endParaRPr>
          </a:p>
        </p:txBody>
      </p:sp>
      <p:sp>
        <p:nvSpPr>
          <p:cNvPr id="3" name="textruta 2">
            <a:extLst>
              <a:ext uri="{FF2B5EF4-FFF2-40B4-BE49-F238E27FC236}">
                <a16:creationId xmlns:a16="http://schemas.microsoft.com/office/drawing/2014/main" id="{20F43201-3A81-4E48-9182-42CF278B5A58}"/>
              </a:ext>
            </a:extLst>
          </p:cNvPr>
          <p:cNvSpPr txBox="1">
            <a:spLocks/>
          </p:cNvSpPr>
          <p:nvPr/>
        </p:nvSpPr>
        <p:spPr>
          <a:xfrm>
            <a:off x="5619794" y="23650"/>
            <a:ext cx="3425342" cy="523220"/>
          </a:xfrm>
          <a:prstGeom prst="rect">
            <a:avLst/>
          </a:prstGeom>
          <a:noFill/>
        </p:spPr>
        <p:txBody>
          <a:bodyPr wrap="square" rtlCol="0">
            <a:spAutoFit/>
          </a:bodyPr>
          <a:lstStyle/>
          <a:p>
            <a:pPr defTabSz="914358">
              <a:defRPr/>
            </a:pPr>
            <a:r>
              <a:rPr lang="sv-SE" sz="1400">
                <a:solidFill>
                  <a:prstClr val="black"/>
                </a:solidFill>
                <a:latin typeface="Calibri"/>
              </a:rPr>
              <a:t>Uppdragsledare:</a:t>
            </a:r>
          </a:p>
          <a:p>
            <a:pPr defTabSz="914358">
              <a:defRPr/>
            </a:pPr>
            <a:r>
              <a:rPr lang="sv-SE" sz="1400">
                <a:solidFill>
                  <a:prstClr val="black"/>
                </a:solidFill>
                <a:latin typeface="Calibri"/>
              </a:rPr>
              <a:t>Klinik/verksamhet:</a:t>
            </a:r>
          </a:p>
        </p:txBody>
      </p:sp>
      <p:sp>
        <p:nvSpPr>
          <p:cNvPr id="4" name="textruta 3">
            <a:extLst>
              <a:ext uri="{FF2B5EF4-FFF2-40B4-BE49-F238E27FC236}">
                <a16:creationId xmlns:a16="http://schemas.microsoft.com/office/drawing/2014/main" id="{D3B51399-CF80-4996-A339-D88EDB00F5C4}"/>
              </a:ext>
            </a:extLst>
          </p:cNvPr>
          <p:cNvSpPr txBox="1">
            <a:spLocks/>
          </p:cNvSpPr>
          <p:nvPr/>
        </p:nvSpPr>
        <p:spPr>
          <a:xfrm>
            <a:off x="9528464" y="141966"/>
            <a:ext cx="2462402" cy="307777"/>
          </a:xfrm>
          <a:prstGeom prst="rect">
            <a:avLst/>
          </a:prstGeom>
          <a:noFill/>
        </p:spPr>
        <p:txBody>
          <a:bodyPr wrap="square" rtlCol="0">
            <a:spAutoFit/>
          </a:bodyPr>
          <a:lstStyle/>
          <a:p>
            <a:pPr defTabSz="914358">
              <a:defRPr/>
            </a:pPr>
            <a:r>
              <a:rPr lang="sv-SE" sz="1400" dirty="0">
                <a:solidFill>
                  <a:prstClr val="black"/>
                </a:solidFill>
                <a:latin typeface="Calibri"/>
              </a:rPr>
              <a:t>Datum:</a:t>
            </a:r>
          </a:p>
        </p:txBody>
      </p:sp>
      <p:sp>
        <p:nvSpPr>
          <p:cNvPr id="5" name="Rektangel 4">
            <a:extLst>
              <a:ext uri="{FF2B5EF4-FFF2-40B4-BE49-F238E27FC236}">
                <a16:creationId xmlns:a16="http://schemas.microsoft.com/office/drawing/2014/main" id="{1A0C2CDB-A0E7-47E0-AD76-93C3E1A0C4A2}"/>
              </a:ext>
            </a:extLst>
          </p:cNvPr>
          <p:cNvSpPr>
            <a:spLocks noGrp="1" noRot="1" noMove="1" noResize="1" noEditPoints="1" noAdjustHandles="1" noChangeArrowheads="1" noChangeShapeType="1"/>
          </p:cNvSpPr>
          <p:nvPr/>
        </p:nvSpPr>
        <p:spPr>
          <a:xfrm>
            <a:off x="201129" y="497911"/>
            <a:ext cx="5840860" cy="266197"/>
          </a:xfrm>
          <a:prstGeom prst="rect">
            <a:avLst/>
          </a:prstGeom>
          <a:solidFill>
            <a:srgbClr val="D1F0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Bakgrund, syfte och avgränsningar</a:t>
            </a:r>
          </a:p>
        </p:txBody>
      </p:sp>
      <p:sp>
        <p:nvSpPr>
          <p:cNvPr id="9" name="Rektangel 8">
            <a:extLst>
              <a:ext uri="{FF2B5EF4-FFF2-40B4-BE49-F238E27FC236}">
                <a16:creationId xmlns:a16="http://schemas.microsoft.com/office/drawing/2014/main" id="{E77FC7C7-20F9-4433-A498-930E0194A24E}"/>
              </a:ext>
            </a:extLst>
          </p:cNvPr>
          <p:cNvSpPr>
            <a:spLocks noGrp="1" noRot="1" noMove="1" noResize="1" noEditPoints="1" noAdjustHandles="1" noChangeArrowheads="1" noChangeShapeType="1"/>
          </p:cNvSpPr>
          <p:nvPr/>
        </p:nvSpPr>
        <p:spPr>
          <a:xfrm>
            <a:off x="201129" y="764110"/>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dirty="0">
                <a:solidFill>
                  <a:prstClr val="black"/>
                </a:solidFill>
                <a:latin typeface="Calibri"/>
              </a:rPr>
              <a:t>Följsamhet till basala hygienrutiner och klädregler är viktigt i det förebyggande arbetet mot vårdrelaterade infektioner. Punktprevalensmätning av basala hygienrutiner och klädregler (PPM-BHK) genomförs minst två gånger per år.</a:t>
            </a:r>
          </a:p>
          <a:p>
            <a:pPr defTabSz="914358">
              <a:defRPr/>
            </a:pPr>
            <a:endParaRPr lang="sv-SE" sz="1213" dirty="0">
              <a:solidFill>
                <a:prstClr val="black"/>
              </a:solidFill>
              <a:latin typeface="Calibri"/>
            </a:endParaRPr>
          </a:p>
          <a:p>
            <a:pPr defTabSz="914358">
              <a:defRPr/>
            </a:pPr>
            <a:r>
              <a:rPr lang="sv-SE" sz="1213" dirty="0">
                <a:solidFill>
                  <a:prstClr val="black"/>
                </a:solidFill>
                <a:latin typeface="Calibri"/>
              </a:rPr>
              <a:t>Verksamhetschef har ansvar för att följa upp resultatet av PPM BHK. Resultat som inte når målvärdet (minst 90% följsamhet i samtliga 8 steg) föranleder uppföljning och åtgärd.</a:t>
            </a:r>
          </a:p>
          <a:p>
            <a:pPr defTabSz="914358">
              <a:defRPr/>
            </a:pPr>
            <a:endParaRPr lang="sv-SE" sz="1213" dirty="0">
              <a:solidFill>
                <a:prstClr val="black"/>
              </a:solidFill>
              <a:latin typeface="Calibri"/>
            </a:endParaRPr>
          </a:p>
          <a:p>
            <a:pPr defTabSz="914358">
              <a:defRPr/>
            </a:pPr>
            <a:r>
              <a:rPr lang="sv-SE" sz="1213" dirty="0">
                <a:solidFill>
                  <a:prstClr val="black"/>
                </a:solidFill>
                <a:latin typeface="Calibri"/>
              </a:rPr>
              <a:t>Syfte: att öka verksamhetens medvetenhet om vikten av en god patientsäkerhetskultur och stärka arbetet med att förebygga vårdrelaterade infektioner.</a:t>
            </a:r>
          </a:p>
        </p:txBody>
      </p:sp>
      <p:sp>
        <p:nvSpPr>
          <p:cNvPr id="11" name="Rektangel 10">
            <a:extLst>
              <a:ext uri="{FF2B5EF4-FFF2-40B4-BE49-F238E27FC236}">
                <a16:creationId xmlns:a16="http://schemas.microsoft.com/office/drawing/2014/main" id="{6893C3C2-F8CF-426B-AB5E-277CD21A28F0}"/>
              </a:ext>
            </a:extLst>
          </p:cNvPr>
          <p:cNvSpPr>
            <a:spLocks noGrp="1" noRot="1" noMove="1" noResize="1" noEditPoints="1" noAdjustHandles="1" noChangeArrowheads="1" noChangeShapeType="1"/>
          </p:cNvSpPr>
          <p:nvPr/>
        </p:nvSpPr>
        <p:spPr>
          <a:xfrm>
            <a:off x="201129" y="2590854"/>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Nuläge</a:t>
            </a:r>
          </a:p>
        </p:txBody>
      </p:sp>
      <p:sp>
        <p:nvSpPr>
          <p:cNvPr id="12" name="Rektangel 11">
            <a:extLst>
              <a:ext uri="{FF2B5EF4-FFF2-40B4-BE49-F238E27FC236}">
                <a16:creationId xmlns:a16="http://schemas.microsoft.com/office/drawing/2014/main" id="{C11BAE3A-7A56-4EF2-BEEE-A8E40B03054D}"/>
              </a:ext>
            </a:extLst>
          </p:cNvPr>
          <p:cNvSpPr>
            <a:spLocks noGrp="1" noRot="1" noMove="1" noResize="1" noEditPoints="1" noAdjustHandles="1" noChangeArrowheads="1" noChangeShapeType="1"/>
          </p:cNvSpPr>
          <p:nvPr/>
        </p:nvSpPr>
        <p:spPr>
          <a:xfrm>
            <a:off x="6041989" y="2590854"/>
            <a:ext cx="5948880" cy="266198"/>
          </a:xfrm>
          <a:prstGeom prst="rect">
            <a:avLst/>
          </a:prstGeom>
          <a:solidFill>
            <a:srgbClr val="4D0B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Huvudsakliga aktiviteter</a:t>
            </a:r>
          </a:p>
        </p:txBody>
      </p:sp>
      <p:sp>
        <p:nvSpPr>
          <p:cNvPr id="13" name="Rektangel 12">
            <a:extLst>
              <a:ext uri="{FF2B5EF4-FFF2-40B4-BE49-F238E27FC236}">
                <a16:creationId xmlns:a16="http://schemas.microsoft.com/office/drawing/2014/main" id="{FC834DB5-9067-4BB0-A5EB-2C82DBC8DB15}"/>
              </a:ext>
            </a:extLst>
          </p:cNvPr>
          <p:cNvSpPr>
            <a:spLocks noGrp="1" noRot="1" noMove="1" noResize="1" noEditPoints="1" noAdjustHandles="1" noChangeArrowheads="1" noChangeShapeType="1"/>
          </p:cNvSpPr>
          <p:nvPr/>
        </p:nvSpPr>
        <p:spPr>
          <a:xfrm>
            <a:off x="201129" y="4683799"/>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Önskat läge och mål</a:t>
            </a:r>
          </a:p>
        </p:txBody>
      </p:sp>
      <p:sp>
        <p:nvSpPr>
          <p:cNvPr id="14" name="Rektangel 13">
            <a:extLst>
              <a:ext uri="{FF2B5EF4-FFF2-40B4-BE49-F238E27FC236}">
                <a16:creationId xmlns:a16="http://schemas.microsoft.com/office/drawing/2014/main" id="{D074BF59-7333-4186-9CBB-BC3650CB1758}"/>
              </a:ext>
            </a:extLst>
          </p:cNvPr>
          <p:cNvSpPr>
            <a:spLocks noGrp="1" noRot="1" noMove="1" noResize="1" noEditPoints="1" noAdjustHandles="1" noChangeArrowheads="1" noChangeShapeType="1"/>
          </p:cNvSpPr>
          <p:nvPr/>
        </p:nvSpPr>
        <p:spPr>
          <a:xfrm>
            <a:off x="201129" y="2857054"/>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dirty="0">
                <a:solidFill>
                  <a:prstClr val="black"/>
                </a:solidFill>
                <a:latin typeface="Calibri"/>
              </a:rPr>
              <a:t>Vid mättillfället PPM BHK </a:t>
            </a:r>
            <a:r>
              <a:rPr lang="sv-SE" sz="1213" dirty="0">
                <a:solidFill>
                  <a:prstClr val="black"/>
                </a:solidFill>
                <a:highlight>
                  <a:srgbClr val="FFFF00"/>
                </a:highlight>
                <a:latin typeface="Calibri"/>
              </a:rPr>
              <a:t>XXXX-XX-XX</a:t>
            </a:r>
            <a:r>
              <a:rPr lang="sv-SE" sz="1213" dirty="0">
                <a:solidFill>
                  <a:prstClr val="black"/>
                </a:solidFill>
                <a:latin typeface="Calibri"/>
              </a:rPr>
              <a:t> var det </a:t>
            </a:r>
            <a:r>
              <a:rPr lang="sv-SE" sz="1213" dirty="0">
                <a:solidFill>
                  <a:prstClr val="black"/>
                </a:solidFill>
                <a:latin typeface="Calibri"/>
                <a:hlinkClick r:id="rId4"/>
              </a:rPr>
              <a:t>sammanräknade resultatet </a:t>
            </a:r>
            <a:r>
              <a:rPr lang="sv-SE" sz="1213" dirty="0">
                <a:solidFill>
                  <a:prstClr val="black"/>
                </a:solidFill>
                <a:latin typeface="Calibri"/>
              </a:rPr>
              <a:t>för vår enhet </a:t>
            </a:r>
            <a:r>
              <a:rPr lang="sv-SE" sz="1213" dirty="0">
                <a:solidFill>
                  <a:prstClr val="black"/>
                </a:solidFill>
                <a:highlight>
                  <a:srgbClr val="FFFF00"/>
                </a:highlight>
                <a:latin typeface="Calibri"/>
              </a:rPr>
              <a:t>XX</a:t>
            </a:r>
            <a:r>
              <a:rPr lang="sv-SE" sz="1213" dirty="0">
                <a:solidFill>
                  <a:prstClr val="black"/>
                </a:solidFill>
                <a:latin typeface="Calibri"/>
              </a:rPr>
              <a:t> %.</a:t>
            </a:r>
          </a:p>
          <a:p>
            <a:pPr defTabSz="914358">
              <a:defRPr/>
            </a:pPr>
            <a:r>
              <a:rPr lang="sv-SE" sz="1213" dirty="0">
                <a:solidFill>
                  <a:prstClr val="black"/>
                </a:solidFill>
                <a:latin typeface="Calibri"/>
              </a:rPr>
              <a:t>De områden där brister sågs var [</a:t>
            </a:r>
            <a:r>
              <a:rPr lang="sv-SE" sz="1213" dirty="0">
                <a:solidFill>
                  <a:prstClr val="black"/>
                </a:solidFill>
                <a:highlight>
                  <a:srgbClr val="FFFF00"/>
                </a:highlight>
                <a:latin typeface="Calibri"/>
              </a:rPr>
              <a:t>handskar/skyddsförkläde/handdesinfektion före patientkontakt/handdesinfektion efter patientkontakt/arbetsdräkt/ringar, klockor o </a:t>
            </a:r>
            <a:r>
              <a:rPr lang="sv-SE" sz="1213" dirty="0" err="1">
                <a:solidFill>
                  <a:prstClr val="black"/>
                </a:solidFill>
                <a:highlight>
                  <a:srgbClr val="FFFF00"/>
                </a:highlight>
                <a:latin typeface="Calibri"/>
              </a:rPr>
              <a:t>dyl</a:t>
            </a:r>
            <a:r>
              <a:rPr lang="sv-SE" sz="1213" dirty="0">
                <a:solidFill>
                  <a:prstClr val="black"/>
                </a:solidFill>
                <a:highlight>
                  <a:srgbClr val="FFFF00"/>
                </a:highlight>
                <a:latin typeface="Calibri"/>
              </a:rPr>
              <a:t>/hår/naglar</a:t>
            </a:r>
            <a:r>
              <a:rPr lang="sv-SE" sz="1213" dirty="0">
                <a:solidFill>
                  <a:prstClr val="black"/>
                </a:solidFill>
                <a:latin typeface="Calibri"/>
              </a:rPr>
              <a:t>]</a:t>
            </a:r>
          </a:p>
          <a:p>
            <a:pPr defTabSz="914358">
              <a:defRPr/>
            </a:pPr>
            <a:r>
              <a:rPr lang="sv-SE" sz="1213" dirty="0">
                <a:solidFill>
                  <a:prstClr val="black"/>
                </a:solidFill>
                <a:latin typeface="Calibri"/>
              </a:rPr>
              <a:t>De yrkesgrupper som observerats med bristande resultat är </a:t>
            </a:r>
            <a:r>
              <a:rPr lang="sv-SE" sz="1213" dirty="0">
                <a:solidFill>
                  <a:prstClr val="black"/>
                </a:solidFill>
                <a:highlight>
                  <a:srgbClr val="FFFF00"/>
                </a:highlight>
                <a:latin typeface="Calibri"/>
              </a:rPr>
              <a:t>XXXX</a:t>
            </a:r>
          </a:p>
          <a:p>
            <a:pPr defTabSz="914358">
              <a:defRPr/>
            </a:pPr>
            <a:r>
              <a:rPr lang="sv-SE" sz="1213" dirty="0">
                <a:solidFill>
                  <a:prstClr val="black"/>
                </a:solidFill>
                <a:latin typeface="Calibri"/>
              </a:rPr>
              <a:t>Yrkesgrupper som är anställda vid vår enhet men inte observerats vid mätningen är </a:t>
            </a:r>
            <a:r>
              <a:rPr lang="sv-SE" sz="1213" dirty="0">
                <a:solidFill>
                  <a:prstClr val="black"/>
                </a:solidFill>
                <a:highlight>
                  <a:srgbClr val="FFFF00"/>
                </a:highlight>
                <a:latin typeface="Calibri"/>
              </a:rPr>
              <a:t>XXXX</a:t>
            </a:r>
          </a:p>
        </p:txBody>
      </p:sp>
      <p:sp>
        <p:nvSpPr>
          <p:cNvPr id="15" name="Rektangel 14">
            <a:extLst>
              <a:ext uri="{FF2B5EF4-FFF2-40B4-BE49-F238E27FC236}">
                <a16:creationId xmlns:a16="http://schemas.microsoft.com/office/drawing/2014/main" id="{B31B5E2E-DB8E-466D-A9CD-85F79CB0FB80}"/>
              </a:ext>
            </a:extLst>
          </p:cNvPr>
          <p:cNvSpPr>
            <a:spLocks noGrp="1" noRot="1" noMove="1" noResize="1" noEditPoints="1" noAdjustHandles="1" noChangeArrowheads="1" noChangeShapeType="1"/>
          </p:cNvSpPr>
          <p:nvPr/>
        </p:nvSpPr>
        <p:spPr>
          <a:xfrm>
            <a:off x="6041988" y="2857054"/>
            <a:ext cx="5948883"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dirty="0">
                <a:solidFill>
                  <a:prstClr val="black"/>
                </a:solidFill>
                <a:latin typeface="Calibri"/>
              </a:rPr>
              <a:t>Planera aktiviteter som är relevanta för enheten, exempelvis:</a:t>
            </a:r>
          </a:p>
          <a:p>
            <a:pPr marL="285750" indent="-285750" defTabSz="914358">
              <a:buFont typeface="Arial" panose="020B0604020202020204" pitchFamily="34" charset="0"/>
              <a:buChar char="•"/>
              <a:defRPr/>
            </a:pPr>
            <a:r>
              <a:rPr lang="sv-SE" sz="1213" dirty="0">
                <a:solidFill>
                  <a:prstClr val="black"/>
                </a:solidFill>
                <a:latin typeface="Calibri"/>
              </a:rPr>
              <a:t>Alla anställda har genomgått utbildningen Basala hygienrutiner – kompetenskort (</a:t>
            </a:r>
            <a:r>
              <a:rPr lang="sv-SE" sz="1213" dirty="0">
                <a:solidFill>
                  <a:prstClr val="black"/>
                </a:solidFill>
                <a:latin typeface="Calibri"/>
                <a:hlinkClick r:id="rId5"/>
              </a:rPr>
              <a:t>region</a:t>
            </a:r>
            <a:r>
              <a:rPr lang="sv-SE" sz="1213" dirty="0">
                <a:solidFill>
                  <a:prstClr val="black"/>
                </a:solidFill>
                <a:latin typeface="Calibri"/>
              </a:rPr>
              <a:t>/</a:t>
            </a:r>
            <a:r>
              <a:rPr lang="sv-SE" sz="1213" dirty="0">
                <a:solidFill>
                  <a:prstClr val="black"/>
                </a:solidFill>
                <a:latin typeface="Calibri"/>
                <a:hlinkClick r:id="rId6"/>
              </a:rPr>
              <a:t>kommun</a:t>
            </a:r>
            <a:r>
              <a:rPr lang="sv-SE" sz="1213" dirty="0">
                <a:solidFill>
                  <a:prstClr val="black"/>
                </a:solidFill>
                <a:latin typeface="Calibri"/>
              </a:rPr>
              <a:t>)</a:t>
            </a:r>
          </a:p>
          <a:p>
            <a:pPr marL="285750" indent="-285750" defTabSz="914358">
              <a:buFont typeface="Arial" panose="020B0604020202020204" pitchFamily="34" charset="0"/>
              <a:buChar char="•"/>
              <a:defRPr/>
            </a:pPr>
            <a:r>
              <a:rPr lang="sv-SE" sz="1213" dirty="0">
                <a:solidFill>
                  <a:prstClr val="black"/>
                </a:solidFill>
                <a:latin typeface="Calibri"/>
                <a:hlinkClick r:id="rId7"/>
              </a:rPr>
              <a:t>Vårdhygienisk egenkontroll</a:t>
            </a:r>
            <a:r>
              <a:rPr lang="sv-SE" sz="1213" dirty="0">
                <a:solidFill>
                  <a:prstClr val="black"/>
                </a:solidFill>
                <a:latin typeface="Calibri"/>
              </a:rPr>
              <a:t> genomförs årligen</a:t>
            </a:r>
          </a:p>
          <a:p>
            <a:pPr marL="285750" indent="-285750" defTabSz="914358">
              <a:buFont typeface="Arial" panose="020B0604020202020204" pitchFamily="34" charset="0"/>
              <a:buChar char="•"/>
              <a:defRPr/>
            </a:pPr>
            <a:r>
              <a:rPr lang="sv-SE" sz="1213" dirty="0">
                <a:solidFill>
                  <a:prstClr val="black"/>
                </a:solidFill>
                <a:latin typeface="Calibri"/>
              </a:rPr>
              <a:t>Aktiviteter och egna utbildningsinsatser inom i relevanta områden:</a:t>
            </a:r>
          </a:p>
          <a:p>
            <a:pPr marL="742950" lvl="1" indent="-285750" defTabSz="914358">
              <a:buFont typeface="Arial" panose="020B0604020202020204" pitchFamily="34" charset="0"/>
              <a:buChar char="•"/>
              <a:defRPr/>
            </a:pPr>
            <a:r>
              <a:rPr lang="sv-SE" sz="1213" dirty="0">
                <a:solidFill>
                  <a:prstClr val="black"/>
                </a:solidFill>
                <a:latin typeface="Calibri"/>
                <a:hlinkClick r:id="rId8"/>
              </a:rPr>
              <a:t>BHK allmänt</a:t>
            </a:r>
            <a:endParaRPr lang="sv-SE" sz="1213" dirty="0">
              <a:solidFill>
                <a:prstClr val="black"/>
              </a:solidFill>
              <a:latin typeface="Calibri"/>
            </a:endParaRPr>
          </a:p>
          <a:p>
            <a:pPr marL="742950" lvl="1" indent="-285750" defTabSz="914358">
              <a:buFont typeface="Arial" panose="020B0604020202020204" pitchFamily="34" charset="0"/>
              <a:buChar char="•"/>
              <a:defRPr/>
            </a:pPr>
            <a:r>
              <a:rPr lang="sv-SE" sz="1213" dirty="0">
                <a:solidFill>
                  <a:prstClr val="black"/>
                </a:solidFill>
                <a:latin typeface="Calibri"/>
                <a:hlinkClick r:id="rId9"/>
              </a:rPr>
              <a:t>Handhygien och skyddshandskar</a:t>
            </a:r>
            <a:endParaRPr lang="sv-SE" sz="1213" dirty="0">
              <a:solidFill>
                <a:prstClr val="black"/>
              </a:solidFill>
              <a:latin typeface="Calibri"/>
            </a:endParaRPr>
          </a:p>
          <a:p>
            <a:pPr marL="742950" lvl="1" indent="-285750" defTabSz="914358">
              <a:buFont typeface="Arial" panose="020B0604020202020204" pitchFamily="34" charset="0"/>
              <a:buChar char="•"/>
              <a:defRPr/>
            </a:pPr>
            <a:r>
              <a:rPr lang="sv-SE" sz="1213" dirty="0">
                <a:solidFill>
                  <a:prstClr val="black"/>
                </a:solidFill>
                <a:latin typeface="Calibri"/>
                <a:hlinkClick r:id="rId10"/>
              </a:rPr>
              <a:t>Aktivitetspaket för att förebygga KAD-relaterad UVI</a:t>
            </a:r>
            <a:r>
              <a:rPr lang="sv-SE" sz="1213" dirty="0">
                <a:solidFill>
                  <a:prstClr val="black"/>
                </a:solidFill>
                <a:latin typeface="Calibri"/>
              </a:rPr>
              <a:t> </a:t>
            </a:r>
          </a:p>
          <a:p>
            <a:pPr marL="742950" lvl="1" indent="-285750" defTabSz="914358">
              <a:buFont typeface="Arial" panose="020B0604020202020204" pitchFamily="34" charset="0"/>
              <a:buChar char="•"/>
              <a:defRPr/>
            </a:pPr>
            <a:r>
              <a:rPr lang="sv-SE" sz="1213" dirty="0">
                <a:solidFill>
                  <a:prstClr val="black"/>
                </a:solidFill>
                <a:latin typeface="Calibri"/>
                <a:hlinkClick r:id="rId11"/>
              </a:rPr>
              <a:t>Förråd</a:t>
            </a:r>
            <a:endParaRPr lang="sv-SE" sz="1213" dirty="0">
              <a:solidFill>
                <a:prstClr val="black"/>
              </a:solidFill>
              <a:latin typeface="Calibri"/>
            </a:endParaRPr>
          </a:p>
        </p:txBody>
      </p:sp>
      <p:sp>
        <p:nvSpPr>
          <p:cNvPr id="16" name="Rektangel 15">
            <a:extLst>
              <a:ext uri="{FF2B5EF4-FFF2-40B4-BE49-F238E27FC236}">
                <a16:creationId xmlns:a16="http://schemas.microsoft.com/office/drawing/2014/main" id="{61C0FE09-CA30-4027-98F8-7CED1A50BF01}"/>
              </a:ext>
            </a:extLst>
          </p:cNvPr>
          <p:cNvSpPr>
            <a:spLocks noGrp="1" noRot="1" noMove="1" noResize="1" noEditPoints="1" noAdjustHandles="1" noChangeArrowheads="1" noChangeShapeType="1"/>
          </p:cNvSpPr>
          <p:nvPr/>
        </p:nvSpPr>
        <p:spPr>
          <a:xfrm>
            <a:off x="201129" y="4949998"/>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defTabSz="914358">
              <a:buFontTx/>
              <a:buChar char="-"/>
              <a:defRPr/>
            </a:pPr>
            <a:r>
              <a:rPr lang="sv-SE" sz="1213" dirty="0">
                <a:solidFill>
                  <a:prstClr val="black"/>
                </a:solidFill>
                <a:latin typeface="Calibri"/>
              </a:rPr>
              <a:t>Ökad följsamhet till basala hygienrutiner och klädregler</a:t>
            </a:r>
          </a:p>
          <a:p>
            <a:pPr marL="285750" indent="-285750" defTabSz="914358">
              <a:buFontTx/>
              <a:buChar char="-"/>
              <a:defRPr/>
            </a:pPr>
            <a:r>
              <a:rPr lang="sv-SE" sz="1213" dirty="0">
                <a:solidFill>
                  <a:prstClr val="black"/>
                </a:solidFill>
                <a:latin typeface="Calibri"/>
              </a:rPr>
              <a:t>Ett observerat resultat på minst 90% vid uppföljande mätning</a:t>
            </a:r>
          </a:p>
          <a:p>
            <a:pPr marL="285750" indent="-285750" defTabSz="914358">
              <a:buFontTx/>
              <a:buChar char="-"/>
              <a:defRPr/>
            </a:pPr>
            <a:r>
              <a:rPr lang="sv-SE" sz="1213" dirty="0">
                <a:solidFill>
                  <a:prstClr val="black"/>
                </a:solidFill>
                <a:latin typeface="Calibri"/>
              </a:rPr>
              <a:t>Ökad medvetenhet om vikten av god hygien i arbetet med att motverka vårdrelaterade infektioner.</a:t>
            </a:r>
          </a:p>
          <a:p>
            <a:pPr marL="285750" indent="-285750" defTabSz="914358">
              <a:buFontTx/>
              <a:buChar char="-"/>
              <a:defRPr/>
            </a:pPr>
            <a:r>
              <a:rPr lang="sv-SE" sz="1213" dirty="0">
                <a:solidFill>
                  <a:prstClr val="black"/>
                </a:solidFill>
                <a:latin typeface="Calibri"/>
              </a:rPr>
              <a:t>Att PPM BHK omfattar alla yrkesgrupper som är anställda vid enheten, i rimliga proportioner.</a:t>
            </a:r>
          </a:p>
          <a:p>
            <a:pPr marL="285750" indent="-285750" defTabSz="914358">
              <a:buFontTx/>
              <a:buChar char="-"/>
              <a:defRPr/>
            </a:pPr>
            <a:endParaRPr lang="sv-SE" sz="1213" dirty="0">
              <a:solidFill>
                <a:prstClr val="black"/>
              </a:solidFill>
              <a:latin typeface="Calibri"/>
            </a:endParaRPr>
          </a:p>
        </p:txBody>
      </p:sp>
      <p:sp>
        <p:nvSpPr>
          <p:cNvPr id="17" name="Rektangel 16">
            <a:extLst>
              <a:ext uri="{FF2B5EF4-FFF2-40B4-BE49-F238E27FC236}">
                <a16:creationId xmlns:a16="http://schemas.microsoft.com/office/drawing/2014/main" id="{07B55637-1C21-4488-8B40-20D0CAE43026}"/>
              </a:ext>
            </a:extLst>
          </p:cNvPr>
          <p:cNvSpPr>
            <a:spLocks noGrp="1" noRot="1" noMove="1" noResize="1" noEditPoints="1" noAdjustHandles="1" noChangeArrowheads="1" noChangeShapeType="1"/>
          </p:cNvSpPr>
          <p:nvPr/>
        </p:nvSpPr>
        <p:spPr>
          <a:xfrm>
            <a:off x="6041989" y="4683799"/>
            <a:ext cx="5948880" cy="266198"/>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Resultat och lärdomar</a:t>
            </a:r>
          </a:p>
        </p:txBody>
      </p:sp>
      <p:sp>
        <p:nvSpPr>
          <p:cNvPr id="18" name="Rektangel 17">
            <a:extLst>
              <a:ext uri="{FF2B5EF4-FFF2-40B4-BE49-F238E27FC236}">
                <a16:creationId xmlns:a16="http://schemas.microsoft.com/office/drawing/2014/main" id="{105CBEC2-B520-4F60-92E5-3FF1BD732CFA}"/>
              </a:ext>
            </a:extLst>
          </p:cNvPr>
          <p:cNvSpPr>
            <a:spLocks noGrp="1" noRot="1" noMove="1" noResize="1" noEditPoints="1" noAdjustHandles="1" noChangeArrowheads="1" noChangeShapeType="1"/>
          </p:cNvSpPr>
          <p:nvPr/>
        </p:nvSpPr>
        <p:spPr>
          <a:xfrm>
            <a:off x="6041988" y="5730270"/>
            <a:ext cx="5948881" cy="266199"/>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Uppföljning</a:t>
            </a:r>
          </a:p>
        </p:txBody>
      </p:sp>
      <p:sp>
        <p:nvSpPr>
          <p:cNvPr id="19" name="Rektangel 18">
            <a:extLst>
              <a:ext uri="{FF2B5EF4-FFF2-40B4-BE49-F238E27FC236}">
                <a16:creationId xmlns:a16="http://schemas.microsoft.com/office/drawing/2014/main" id="{5E18F824-8B15-459E-BC32-3213832A6CE4}"/>
              </a:ext>
            </a:extLst>
          </p:cNvPr>
          <p:cNvSpPr>
            <a:spLocks noGrp="1" noRot="1" noMove="1" noResize="1" noEditPoints="1" noAdjustHandles="1" noChangeArrowheads="1" noChangeShapeType="1"/>
          </p:cNvSpPr>
          <p:nvPr/>
        </p:nvSpPr>
        <p:spPr>
          <a:xfrm>
            <a:off x="6041988" y="4949998"/>
            <a:ext cx="5948882" cy="7802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dirty="0">
                <a:solidFill>
                  <a:prstClr val="black"/>
                </a:solidFill>
                <a:highlight>
                  <a:srgbClr val="FFFF00"/>
                </a:highlight>
                <a:latin typeface="Calibri"/>
              </a:rPr>
              <a:t>Skriv här</a:t>
            </a:r>
          </a:p>
        </p:txBody>
      </p:sp>
      <p:sp>
        <p:nvSpPr>
          <p:cNvPr id="20" name="Rektangel 19">
            <a:extLst>
              <a:ext uri="{FF2B5EF4-FFF2-40B4-BE49-F238E27FC236}">
                <a16:creationId xmlns:a16="http://schemas.microsoft.com/office/drawing/2014/main" id="{7675AF6D-DE69-4F28-8232-69E64D2CA3CF}"/>
              </a:ext>
            </a:extLst>
          </p:cNvPr>
          <p:cNvSpPr>
            <a:spLocks noGrp="1" noRot="1" noMove="1" noResize="1" noEditPoints="1" noAdjustHandles="1" noChangeArrowheads="1" noChangeShapeType="1"/>
          </p:cNvSpPr>
          <p:nvPr/>
        </p:nvSpPr>
        <p:spPr>
          <a:xfrm>
            <a:off x="6041989" y="5996471"/>
            <a:ext cx="5948881" cy="7802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dirty="0">
                <a:solidFill>
                  <a:prstClr val="black"/>
                </a:solidFill>
                <a:latin typeface="Calibri"/>
              </a:rPr>
              <a:t>Förnyad </a:t>
            </a:r>
            <a:r>
              <a:rPr lang="sv-SE" sz="1213" dirty="0">
                <a:solidFill>
                  <a:prstClr val="black"/>
                </a:solidFill>
                <a:latin typeface="Calibri"/>
                <a:hlinkClick r:id="rId3"/>
              </a:rPr>
              <a:t>PPM BHK-mätning </a:t>
            </a:r>
            <a:r>
              <a:rPr lang="sv-SE" sz="1213" dirty="0">
                <a:solidFill>
                  <a:prstClr val="black"/>
                </a:solidFill>
                <a:latin typeface="Calibri"/>
              </a:rPr>
              <a:t>inom 2 månader gav följande resultat: </a:t>
            </a:r>
            <a:r>
              <a:rPr lang="sv-SE" sz="1213" dirty="0">
                <a:solidFill>
                  <a:prstClr val="black"/>
                </a:solidFill>
                <a:highlight>
                  <a:srgbClr val="FFFF00"/>
                </a:highlight>
                <a:latin typeface="Calibri"/>
              </a:rPr>
              <a:t>XXXX</a:t>
            </a:r>
            <a:r>
              <a:rPr lang="sv-SE" sz="1213" dirty="0">
                <a:solidFill>
                  <a:prstClr val="black"/>
                </a:solidFill>
                <a:latin typeface="Calibri"/>
              </a:rPr>
              <a:t>.</a:t>
            </a:r>
          </a:p>
        </p:txBody>
      </p:sp>
      <p:sp>
        <p:nvSpPr>
          <p:cNvPr id="21" name="Rektangel 20">
            <a:extLst>
              <a:ext uri="{FF2B5EF4-FFF2-40B4-BE49-F238E27FC236}">
                <a16:creationId xmlns:a16="http://schemas.microsoft.com/office/drawing/2014/main" id="{D5917DEF-5C22-4B83-AD3B-6724BCF6BD77}"/>
              </a:ext>
            </a:extLst>
          </p:cNvPr>
          <p:cNvSpPr>
            <a:spLocks noGrp="1" noRot="1" noMove="1" noResize="1" noEditPoints="1" noAdjustHandles="1" noChangeArrowheads="1" noChangeShapeType="1"/>
          </p:cNvSpPr>
          <p:nvPr/>
        </p:nvSpPr>
        <p:spPr>
          <a:xfrm>
            <a:off x="6041986" y="762025"/>
            <a:ext cx="5948880" cy="1828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dirty="0">
                <a:solidFill>
                  <a:prstClr val="black"/>
                </a:solidFill>
                <a:latin typeface="Calibri"/>
              </a:rPr>
              <a:t>PPM BHK-resultatet ligger under målvärdet på &gt;90%.</a:t>
            </a:r>
          </a:p>
          <a:p>
            <a:pPr defTabSz="914358">
              <a:defRPr/>
            </a:pPr>
            <a:endParaRPr lang="sv-SE" sz="1213" dirty="0">
              <a:solidFill>
                <a:prstClr val="black"/>
              </a:solidFill>
              <a:highlight>
                <a:srgbClr val="FFFF00"/>
              </a:highlight>
              <a:latin typeface="Calibri"/>
            </a:endParaRPr>
          </a:p>
          <a:p>
            <a:pPr defTabSz="914358">
              <a:defRPr/>
            </a:pPr>
            <a:r>
              <a:rPr lang="sv-SE" sz="1213" dirty="0">
                <a:solidFill>
                  <a:prstClr val="black"/>
                </a:solidFill>
                <a:highlight>
                  <a:srgbClr val="FFFF00"/>
                </a:highlight>
                <a:latin typeface="Calibri"/>
              </a:rPr>
              <a:t>På vilka områden finns skillnader mellan det önskade läget och nuläget? Kopiera gärna texten från rutan Nuläge. Använd vid behov verktyg för problemanalys: t ex </a:t>
            </a:r>
            <a:r>
              <a:rPr lang="sv-SE" sz="1213" dirty="0">
                <a:solidFill>
                  <a:prstClr val="black"/>
                </a:solidFill>
                <a:highlight>
                  <a:srgbClr val="FFFF00"/>
                </a:highlight>
                <a:latin typeface="Calibri"/>
                <a:hlinkClick r:id="rId12"/>
              </a:rPr>
              <a:t>Fem varför</a:t>
            </a:r>
            <a:r>
              <a:rPr lang="sv-SE" sz="1213" dirty="0">
                <a:solidFill>
                  <a:prstClr val="black"/>
                </a:solidFill>
                <a:highlight>
                  <a:srgbClr val="FFFF00"/>
                </a:highlight>
                <a:latin typeface="Calibri"/>
              </a:rPr>
              <a:t>, </a:t>
            </a:r>
            <a:r>
              <a:rPr lang="sv-SE" sz="1213" dirty="0">
                <a:solidFill>
                  <a:prstClr val="black"/>
                </a:solidFill>
                <a:highlight>
                  <a:srgbClr val="FFFF00"/>
                </a:highlight>
                <a:latin typeface="Calibri"/>
                <a:hlinkClick r:id="rId13"/>
              </a:rPr>
              <a:t>fiskbensdiagram</a:t>
            </a:r>
            <a:r>
              <a:rPr lang="sv-SE" sz="1213" dirty="0">
                <a:solidFill>
                  <a:prstClr val="black"/>
                </a:solidFill>
                <a:highlight>
                  <a:srgbClr val="FFFF00"/>
                </a:highlight>
                <a:latin typeface="Calibri"/>
              </a:rPr>
              <a:t> eller </a:t>
            </a:r>
            <a:r>
              <a:rPr lang="sv-SE" sz="1213" dirty="0">
                <a:solidFill>
                  <a:prstClr val="black"/>
                </a:solidFill>
                <a:highlight>
                  <a:srgbClr val="FFFF00"/>
                </a:highlight>
                <a:latin typeface="Calibri"/>
                <a:hlinkClick r:id="rId14"/>
              </a:rPr>
              <a:t>GAP-analysmall</a:t>
            </a:r>
            <a:r>
              <a:rPr lang="sv-SE" sz="1213" dirty="0">
                <a:solidFill>
                  <a:prstClr val="black"/>
                </a:solidFill>
                <a:highlight>
                  <a:srgbClr val="FFFF00"/>
                </a:highlight>
                <a:latin typeface="Calibri"/>
              </a:rPr>
              <a:t>.</a:t>
            </a:r>
          </a:p>
        </p:txBody>
      </p:sp>
      <p:sp>
        <p:nvSpPr>
          <p:cNvPr id="22" name="Rektangel 21">
            <a:extLst>
              <a:ext uri="{FF2B5EF4-FFF2-40B4-BE49-F238E27FC236}">
                <a16:creationId xmlns:a16="http://schemas.microsoft.com/office/drawing/2014/main" id="{B4A84FBB-7FD1-43DE-832B-89F5BE5F71D2}"/>
              </a:ext>
            </a:extLst>
          </p:cNvPr>
          <p:cNvSpPr>
            <a:spLocks noGrp="1" noRot="1" noMove="1" noResize="1" noEditPoints="1" noAdjustHandles="1" noChangeArrowheads="1" noChangeShapeType="1"/>
          </p:cNvSpPr>
          <p:nvPr/>
        </p:nvSpPr>
        <p:spPr>
          <a:xfrm>
            <a:off x="6041986" y="497911"/>
            <a:ext cx="5948880" cy="26619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Problemanalys/GAP</a:t>
            </a:r>
          </a:p>
        </p:txBody>
      </p:sp>
    </p:spTree>
    <p:extLst>
      <p:ext uri="{BB962C8B-B14F-4D97-AF65-F5344CB8AC3E}">
        <p14:creationId xmlns:p14="http://schemas.microsoft.com/office/powerpoint/2010/main" val="1101414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Platshållare för innehåll 8">
            <a:extLst>
              <a:ext uri="{FF2B5EF4-FFF2-40B4-BE49-F238E27FC236}">
                <a16:creationId xmlns:a16="http://schemas.microsoft.com/office/drawing/2014/main" id="{C0B4EFFE-BF02-40BB-8E33-3CE2284D1954}"/>
              </a:ext>
            </a:extLst>
          </p:cNvPr>
          <p:cNvGraphicFramePr>
            <a:graphicFrameLocks noGrp="1"/>
          </p:cNvGraphicFramePr>
          <p:nvPr>
            <p:ph idx="1"/>
            <p:extLst>
              <p:ext uri="{D42A27DB-BD31-4B8C-83A1-F6EECF244321}">
                <p14:modId xmlns:p14="http://schemas.microsoft.com/office/powerpoint/2010/main" val="4005112084"/>
              </p:ext>
            </p:extLst>
          </p:nvPr>
        </p:nvGraphicFramePr>
        <p:xfrm>
          <a:off x="756117" y="1510416"/>
          <a:ext cx="10683617" cy="4922070"/>
        </p:xfrm>
        <a:graphic>
          <a:graphicData uri="http://schemas.openxmlformats.org/drawingml/2006/table">
            <a:tbl>
              <a:tblPr firstRow="1" bandRow="1">
                <a:tableStyleId>{5C22544A-7EE6-4342-B048-85BDC9FD1C3A}</a:tableStyleId>
              </a:tblPr>
              <a:tblGrid>
                <a:gridCol w="4684897">
                  <a:extLst>
                    <a:ext uri="{9D8B030D-6E8A-4147-A177-3AD203B41FA5}">
                      <a16:colId xmlns:a16="http://schemas.microsoft.com/office/drawing/2014/main" val="2405698775"/>
                    </a:ext>
                  </a:extLst>
                </a:gridCol>
                <a:gridCol w="742317">
                  <a:extLst>
                    <a:ext uri="{9D8B030D-6E8A-4147-A177-3AD203B41FA5}">
                      <a16:colId xmlns:a16="http://schemas.microsoft.com/office/drawing/2014/main" val="1861899177"/>
                    </a:ext>
                  </a:extLst>
                </a:gridCol>
                <a:gridCol w="5256403">
                  <a:extLst>
                    <a:ext uri="{9D8B030D-6E8A-4147-A177-3AD203B41FA5}">
                      <a16:colId xmlns:a16="http://schemas.microsoft.com/office/drawing/2014/main" val="2896689126"/>
                    </a:ext>
                  </a:extLst>
                </a:gridCol>
              </a:tblGrid>
              <a:tr h="687914">
                <a:tc>
                  <a:txBody>
                    <a:bodyPr/>
                    <a:lstStyle/>
                    <a:p>
                      <a:r>
                        <a:rPr lang="sv-SE" sz="1900"/>
                        <a:t>Gå igenom följande frågor</a:t>
                      </a:r>
                    </a:p>
                  </a:txBody>
                  <a:tcPr marL="55449" marR="55449" marT="27725" marB="27725"/>
                </a:tc>
                <a:tc>
                  <a:txBody>
                    <a:bodyPr/>
                    <a:lstStyle/>
                    <a:p>
                      <a:pPr marL="457200" indent="-457200" algn="l">
                        <a:buFont typeface="Wingdings" panose="05000000000000000000" pitchFamily="2" charset="2"/>
                        <a:buChar char="ü"/>
                      </a:pPr>
                      <a:r>
                        <a:rPr lang="sv-SE" sz="1900"/>
                        <a:t> </a:t>
                      </a:r>
                    </a:p>
                  </a:txBody>
                  <a:tcPr marL="55449" marR="55449" marT="27725" marB="27725"/>
                </a:tc>
                <a:tc>
                  <a:txBody>
                    <a:bodyPr/>
                    <a:lstStyle/>
                    <a:p>
                      <a:r>
                        <a:rPr lang="sv-SE" sz="1900"/>
                        <a:t>Kommentar</a:t>
                      </a:r>
                    </a:p>
                  </a:txBody>
                  <a:tcPr marL="55449" marR="55449" marT="27725" marB="27725"/>
                </a:tc>
                <a:extLst>
                  <a:ext uri="{0D108BD9-81ED-4DB2-BD59-A6C34878D82A}">
                    <a16:rowId xmlns:a16="http://schemas.microsoft.com/office/drawing/2014/main" val="2406547402"/>
                  </a:ext>
                </a:extLst>
              </a:tr>
              <a:tr h="687914">
                <a:tc>
                  <a:txBody>
                    <a:bodyPr/>
                    <a:lstStyle/>
                    <a:p>
                      <a:r>
                        <a:rPr lang="sv-SE" sz="1500" dirty="0"/>
                        <a:t>Är innehållet i handlingsplanen bra?</a:t>
                      </a:r>
                      <a:endParaRPr lang="sv-SE" sz="1500" baseline="0" dirty="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399456429"/>
                  </a:ext>
                </a:extLst>
              </a:tr>
              <a:tr h="720841">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sv-SE" sz="1500" dirty="0"/>
                        <a:t>Finns tydliga förslag på aktiviteter för</a:t>
                      </a:r>
                      <a:r>
                        <a:rPr lang="sv-SE" sz="1500" baseline="0" dirty="0"/>
                        <a:t> att ta sig mot det önskade läget? </a:t>
                      </a:r>
                      <a:endParaRPr lang="sv-SE" sz="1500" dirty="0"/>
                    </a:p>
                    <a:p>
                      <a:endParaRPr lang="sv-SE" sz="1500" dirty="0"/>
                    </a:p>
                  </a:txBody>
                  <a:tcPr marL="55449" marR="55449" marT="27725" marB="27725"/>
                </a:tc>
                <a:tc>
                  <a:txBody>
                    <a:bodyPr/>
                    <a:lstStyle/>
                    <a:p>
                      <a:endParaRPr lang="sv-SE" sz="1500"/>
                    </a:p>
                  </a:txBody>
                  <a:tcPr marL="55449" marR="55449" marT="27725" marB="27725"/>
                </a:tc>
                <a:tc>
                  <a:txBody>
                    <a:bodyPr/>
                    <a:lstStyle/>
                    <a:p>
                      <a:endParaRPr lang="sv-SE" sz="1500" dirty="0"/>
                    </a:p>
                  </a:txBody>
                  <a:tcPr marL="55449" marR="55449" marT="27725" marB="27725"/>
                </a:tc>
                <a:extLst>
                  <a:ext uri="{0D108BD9-81ED-4DB2-BD59-A6C34878D82A}">
                    <a16:rowId xmlns:a16="http://schemas.microsoft.com/office/drawing/2014/main" val="992649284"/>
                  </a:ext>
                </a:extLst>
              </a:tr>
              <a:tr h="687914">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sv-SE" sz="1500" dirty="0"/>
                        <a:t>Är vi överens om hur arbetet ska mätas och följas upp?</a:t>
                      </a:r>
                    </a:p>
                  </a:txBody>
                  <a:tcPr marL="55449" marR="55449" marT="27725" marB="27725"/>
                </a:tc>
                <a:tc>
                  <a:txBody>
                    <a:bodyPr/>
                    <a:lstStyle/>
                    <a:p>
                      <a:endParaRPr lang="sv-SE" sz="1500" dirty="0"/>
                    </a:p>
                  </a:txBody>
                  <a:tcPr marL="55449" marR="55449" marT="27725" marB="27725"/>
                </a:tc>
                <a:tc>
                  <a:txBody>
                    <a:bodyPr/>
                    <a:lstStyle/>
                    <a:p>
                      <a:endParaRPr lang="sv-SE" sz="1500" dirty="0"/>
                    </a:p>
                  </a:txBody>
                  <a:tcPr marL="55449" marR="55449" marT="27725" marB="27725"/>
                </a:tc>
                <a:extLst>
                  <a:ext uri="{0D108BD9-81ED-4DB2-BD59-A6C34878D82A}">
                    <a16:rowId xmlns:a16="http://schemas.microsoft.com/office/drawing/2014/main" val="392923886"/>
                  </a:ext>
                </a:extLst>
              </a:tr>
              <a:tr h="687914">
                <a:tc>
                  <a:txBody>
                    <a:bodyPr/>
                    <a:lstStyle/>
                    <a:p>
                      <a:r>
                        <a:rPr lang="sv-SE" sz="1500" dirty="0"/>
                        <a:t>Är vi överens om att starta aktiviteterna enligt handlingsplanen?</a:t>
                      </a:r>
                    </a:p>
                  </a:txBody>
                  <a:tcPr marL="55449" marR="55449" marT="27725" marB="27725"/>
                </a:tc>
                <a:tc>
                  <a:txBody>
                    <a:bodyPr/>
                    <a:lstStyle/>
                    <a:p>
                      <a:endParaRPr lang="sv-SE" sz="1500" dirty="0"/>
                    </a:p>
                  </a:txBody>
                  <a:tcPr marL="55449" marR="55449" marT="27725" marB="27725"/>
                </a:tc>
                <a:tc>
                  <a:txBody>
                    <a:bodyPr/>
                    <a:lstStyle/>
                    <a:p>
                      <a:endParaRPr lang="sv-SE" sz="1500" dirty="0"/>
                    </a:p>
                  </a:txBody>
                  <a:tcPr marL="55449" marR="55449" marT="27725" marB="27725"/>
                </a:tc>
                <a:extLst>
                  <a:ext uri="{0D108BD9-81ED-4DB2-BD59-A6C34878D82A}">
                    <a16:rowId xmlns:a16="http://schemas.microsoft.com/office/drawing/2014/main" val="611591981"/>
                  </a:ext>
                </a:extLst>
              </a:tr>
              <a:tr h="687914">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sv-SE" sz="1500" dirty="0"/>
                        <a:t>Hur ser vi till att vi håller i det nya arbetssättet och inte faller tillbaka i gamla fotspår?</a:t>
                      </a:r>
                    </a:p>
                  </a:txBody>
                  <a:tcPr marL="55449" marR="55449" marT="27725" marB="27725"/>
                </a:tc>
                <a:tc>
                  <a:txBody>
                    <a:bodyPr/>
                    <a:lstStyle/>
                    <a:p>
                      <a:endParaRPr lang="sv-SE" sz="1500" dirty="0"/>
                    </a:p>
                  </a:txBody>
                  <a:tcPr marL="55449" marR="55449" marT="27725" marB="27725"/>
                </a:tc>
                <a:tc>
                  <a:txBody>
                    <a:bodyPr/>
                    <a:lstStyle/>
                    <a:p>
                      <a:endParaRPr lang="sv-SE" sz="1500" dirty="0"/>
                    </a:p>
                  </a:txBody>
                  <a:tcPr marL="55449" marR="55449" marT="27725" marB="27725"/>
                </a:tc>
                <a:extLst>
                  <a:ext uri="{0D108BD9-81ED-4DB2-BD59-A6C34878D82A}">
                    <a16:rowId xmlns:a16="http://schemas.microsoft.com/office/drawing/2014/main" val="883999459"/>
                  </a:ext>
                </a:extLst>
              </a:tr>
              <a:tr h="687914">
                <a:tc>
                  <a:txBody>
                    <a:bodyPr/>
                    <a:lstStyle/>
                    <a:p>
                      <a:r>
                        <a:rPr lang="sv-SE" sz="1500" dirty="0"/>
                        <a:t>Har vi förslag till fortsatt arbete?</a:t>
                      </a:r>
                    </a:p>
                    <a:p>
                      <a:r>
                        <a:rPr lang="sv-SE" sz="1500" dirty="0"/>
                        <a:t>(Det här har vi sett behöver förbättras, men det var inte inom ramarna för detta arbete)</a:t>
                      </a:r>
                    </a:p>
                  </a:txBody>
                  <a:tcPr marL="55449" marR="55449" marT="27725" marB="27725"/>
                </a:tc>
                <a:tc>
                  <a:txBody>
                    <a:bodyPr/>
                    <a:lstStyle/>
                    <a:p>
                      <a:endParaRPr lang="sv-SE" sz="1500" dirty="0"/>
                    </a:p>
                  </a:txBody>
                  <a:tcPr marL="55449" marR="55449" marT="27725" marB="27725"/>
                </a:tc>
                <a:tc>
                  <a:txBody>
                    <a:bodyPr/>
                    <a:lstStyle/>
                    <a:p>
                      <a:endParaRPr lang="sv-SE" sz="1500" dirty="0"/>
                    </a:p>
                  </a:txBody>
                  <a:tcPr marL="55449" marR="55449" marT="27725" marB="27725"/>
                </a:tc>
                <a:extLst>
                  <a:ext uri="{0D108BD9-81ED-4DB2-BD59-A6C34878D82A}">
                    <a16:rowId xmlns:a16="http://schemas.microsoft.com/office/drawing/2014/main" val="1620591762"/>
                  </a:ext>
                </a:extLst>
              </a:tr>
            </a:tbl>
          </a:graphicData>
        </a:graphic>
      </p:graphicFrame>
      <p:sp>
        <p:nvSpPr>
          <p:cNvPr id="2" name="Rubrik 1">
            <a:extLst>
              <a:ext uri="{FF2B5EF4-FFF2-40B4-BE49-F238E27FC236}">
                <a16:creationId xmlns:a16="http://schemas.microsoft.com/office/drawing/2014/main" id="{989698DC-091A-4A93-8514-874B109ECB7B}"/>
              </a:ext>
            </a:extLst>
          </p:cNvPr>
          <p:cNvSpPr>
            <a:spLocks noGrp="1"/>
          </p:cNvSpPr>
          <p:nvPr>
            <p:ph type="title"/>
          </p:nvPr>
        </p:nvSpPr>
        <p:spPr/>
        <p:txBody>
          <a:bodyPr/>
          <a:lstStyle/>
          <a:p>
            <a:r>
              <a:rPr lang="sv-SE"/>
              <a:t>Frågor att stämma av med beslutsfattare</a:t>
            </a:r>
          </a:p>
        </p:txBody>
      </p:sp>
      <p:sp>
        <p:nvSpPr>
          <p:cNvPr id="4" name="Platshållare för text 3">
            <a:extLst>
              <a:ext uri="{FF2B5EF4-FFF2-40B4-BE49-F238E27FC236}">
                <a16:creationId xmlns:a16="http://schemas.microsoft.com/office/drawing/2014/main" id="{0D6CC7A3-4F6F-4EDF-9463-F237EC854076}"/>
              </a:ext>
            </a:extLst>
          </p:cNvPr>
          <p:cNvSpPr>
            <a:spLocks noGrp="1"/>
          </p:cNvSpPr>
          <p:nvPr>
            <p:ph type="body" sz="quarter" idx="14"/>
          </p:nvPr>
        </p:nvSpPr>
        <p:spPr/>
        <p:txBody>
          <a:bodyPr/>
          <a:lstStyle/>
          <a:p>
            <a:endParaRPr lang="sv-SE"/>
          </a:p>
        </p:txBody>
      </p:sp>
      <p:sp>
        <p:nvSpPr>
          <p:cNvPr id="3" name="Platshållare för bildnummer 2"/>
          <p:cNvSpPr>
            <a:spLocks noGrp="1"/>
          </p:cNvSpPr>
          <p:nvPr>
            <p:ph type="sldNum" sz="quarter" idx="4294967295"/>
          </p:nvPr>
        </p:nvSpPr>
        <p:spPr/>
        <p:txBody>
          <a:bodyPr/>
          <a:lstStyle/>
          <a:p>
            <a:pPr>
              <a:defRPr/>
            </a:pPr>
            <a:fld id="{70672515-F3D1-2446-A1A6-6C377D25326B}" type="slidenum">
              <a:rPr lang="sv-SE" smtClean="0"/>
              <a:pPr>
                <a:defRPr/>
              </a:pPr>
              <a:t>3</a:t>
            </a:fld>
            <a:endParaRPr lang="sv-SE"/>
          </a:p>
        </p:txBody>
      </p:sp>
      <p:sp>
        <p:nvSpPr>
          <p:cNvPr id="8" name="textruta 7"/>
          <p:cNvSpPr txBox="1"/>
          <p:nvPr/>
        </p:nvSpPr>
        <p:spPr>
          <a:xfrm>
            <a:off x="725139" y="1128297"/>
            <a:ext cx="8531401" cy="316240"/>
          </a:xfrm>
          <a:prstGeom prst="rect">
            <a:avLst/>
          </a:prstGeom>
          <a:noFill/>
          <a:ln>
            <a:noFill/>
          </a:ln>
        </p:spPr>
        <p:txBody>
          <a:bodyPr wrap="square" rtlCol="0">
            <a:spAutoFit/>
          </a:bodyPr>
          <a:lstStyle/>
          <a:p>
            <a:r>
              <a:rPr lang="sv-SE" sz="1455" b="1"/>
              <a:t>Datum: 		Deltagare:</a:t>
            </a:r>
          </a:p>
        </p:txBody>
      </p:sp>
    </p:spTree>
    <p:extLst>
      <p:ext uri="{BB962C8B-B14F-4D97-AF65-F5344CB8AC3E}">
        <p14:creationId xmlns:p14="http://schemas.microsoft.com/office/powerpoint/2010/main" val="2586831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p:cNvSpPr>
            <a:spLocks noGrp="1"/>
          </p:cNvSpPr>
          <p:nvPr>
            <p:ph type="sldNum" sz="quarter" idx="12"/>
          </p:nvPr>
        </p:nvSpPr>
        <p:spPr/>
        <p:txBody>
          <a:bodyPr/>
          <a:lstStyle/>
          <a:p>
            <a:pPr defTabSz="554492">
              <a:defRPr/>
            </a:pPr>
            <a:fld id="{70672515-F3D1-2446-A1A6-6C377D25326B}" type="slidenum">
              <a:rPr lang="sv-SE">
                <a:solidFill>
                  <a:prstClr val="black">
                    <a:tint val="75000"/>
                  </a:prstClr>
                </a:solidFill>
                <a:latin typeface="Calibri Light"/>
              </a:rPr>
              <a:pPr defTabSz="554492">
                <a:defRPr/>
              </a:pPr>
              <a:t>4</a:t>
            </a:fld>
            <a:endParaRPr lang="sv-SE">
              <a:solidFill>
                <a:prstClr val="black">
                  <a:tint val="75000"/>
                </a:prstClr>
              </a:solidFill>
              <a:latin typeface="Calibri Light"/>
            </a:endParaRPr>
          </a:p>
        </p:txBody>
      </p:sp>
      <p:sp>
        <p:nvSpPr>
          <p:cNvPr id="2" name="Rubrik 1">
            <a:extLst>
              <a:ext uri="{FF2B5EF4-FFF2-40B4-BE49-F238E27FC236}">
                <a16:creationId xmlns:a16="http://schemas.microsoft.com/office/drawing/2014/main" id="{94D08DA4-7EF7-41CD-B554-5C6CE92EECC4}"/>
              </a:ext>
            </a:extLst>
          </p:cNvPr>
          <p:cNvSpPr>
            <a:spLocks noGrp="1"/>
          </p:cNvSpPr>
          <p:nvPr>
            <p:ph type="title"/>
          </p:nvPr>
        </p:nvSpPr>
        <p:spPr>
          <a:xfrm>
            <a:off x="585711" y="744083"/>
            <a:ext cx="10852015" cy="1239266"/>
          </a:xfrm>
        </p:spPr>
        <p:txBody>
          <a:bodyPr anchor="t"/>
          <a:lstStyle/>
          <a:p>
            <a:r>
              <a:rPr lang="sv-SE"/>
              <a:t>Checklista för uppföljning</a:t>
            </a:r>
          </a:p>
        </p:txBody>
      </p:sp>
      <p:graphicFrame>
        <p:nvGraphicFramePr>
          <p:cNvPr id="8" name="Platshållare för innehåll 7">
            <a:extLst>
              <a:ext uri="{FF2B5EF4-FFF2-40B4-BE49-F238E27FC236}">
                <a16:creationId xmlns:a16="http://schemas.microsoft.com/office/drawing/2014/main" id="{3220952E-84EA-4CCB-8ABB-A88C7758AD9F}"/>
              </a:ext>
            </a:extLst>
          </p:cNvPr>
          <p:cNvGraphicFramePr>
            <a:graphicFrameLocks noGrp="1"/>
          </p:cNvGraphicFramePr>
          <p:nvPr>
            <p:ph idx="4294967295"/>
            <p:extLst>
              <p:ext uri="{D42A27DB-BD31-4B8C-83A1-F6EECF244321}">
                <p14:modId xmlns:p14="http://schemas.microsoft.com/office/powerpoint/2010/main" val="3277330767"/>
              </p:ext>
            </p:extLst>
          </p:nvPr>
        </p:nvGraphicFramePr>
        <p:xfrm>
          <a:off x="585711" y="1414793"/>
          <a:ext cx="10573903" cy="4818108"/>
        </p:xfrm>
        <a:graphic>
          <a:graphicData uri="http://schemas.openxmlformats.org/drawingml/2006/table">
            <a:tbl>
              <a:tblPr firstRow="1" bandRow="1">
                <a:tableStyleId>{5C22544A-7EE6-4342-B048-85BDC9FD1C3A}</a:tableStyleId>
              </a:tblPr>
              <a:tblGrid>
                <a:gridCol w="1403210">
                  <a:extLst>
                    <a:ext uri="{9D8B030D-6E8A-4147-A177-3AD203B41FA5}">
                      <a16:colId xmlns:a16="http://schemas.microsoft.com/office/drawing/2014/main" val="3930038601"/>
                    </a:ext>
                  </a:extLst>
                </a:gridCol>
                <a:gridCol w="1302536">
                  <a:extLst>
                    <a:ext uri="{9D8B030D-6E8A-4147-A177-3AD203B41FA5}">
                      <a16:colId xmlns:a16="http://schemas.microsoft.com/office/drawing/2014/main" val="1144637231"/>
                    </a:ext>
                  </a:extLst>
                </a:gridCol>
                <a:gridCol w="1766964">
                  <a:extLst>
                    <a:ext uri="{9D8B030D-6E8A-4147-A177-3AD203B41FA5}">
                      <a16:colId xmlns:a16="http://schemas.microsoft.com/office/drawing/2014/main" val="455341206"/>
                    </a:ext>
                  </a:extLst>
                </a:gridCol>
                <a:gridCol w="1766964">
                  <a:extLst>
                    <a:ext uri="{9D8B030D-6E8A-4147-A177-3AD203B41FA5}">
                      <a16:colId xmlns:a16="http://schemas.microsoft.com/office/drawing/2014/main" val="2854813000"/>
                    </a:ext>
                  </a:extLst>
                </a:gridCol>
                <a:gridCol w="1766964">
                  <a:extLst>
                    <a:ext uri="{9D8B030D-6E8A-4147-A177-3AD203B41FA5}">
                      <a16:colId xmlns:a16="http://schemas.microsoft.com/office/drawing/2014/main" val="657491158"/>
                    </a:ext>
                  </a:extLst>
                </a:gridCol>
                <a:gridCol w="1766964">
                  <a:extLst>
                    <a:ext uri="{9D8B030D-6E8A-4147-A177-3AD203B41FA5}">
                      <a16:colId xmlns:a16="http://schemas.microsoft.com/office/drawing/2014/main" val="3208900020"/>
                    </a:ext>
                  </a:extLst>
                </a:gridCol>
                <a:gridCol w="800301">
                  <a:extLst>
                    <a:ext uri="{9D8B030D-6E8A-4147-A177-3AD203B41FA5}">
                      <a16:colId xmlns:a16="http://schemas.microsoft.com/office/drawing/2014/main" val="1843948854"/>
                    </a:ext>
                  </a:extLst>
                </a:gridCol>
              </a:tblGrid>
              <a:tr h="477978">
                <a:tc rowSpan="2">
                  <a:txBody>
                    <a:bodyPr/>
                    <a:lstStyle/>
                    <a:p>
                      <a:r>
                        <a:rPr lang="sv-SE" sz="1900"/>
                        <a:t>Mål</a:t>
                      </a:r>
                    </a:p>
                  </a:txBody>
                  <a:tcPr marL="55449" marR="55449" marT="27725" marB="27725"/>
                </a:tc>
                <a:tc rowSpan="2">
                  <a:txBody>
                    <a:bodyPr/>
                    <a:lstStyle/>
                    <a:p>
                      <a:r>
                        <a:rPr lang="sv-SE" sz="1900"/>
                        <a:t>Mätmetod</a:t>
                      </a:r>
                    </a:p>
                  </a:txBody>
                  <a:tcPr marL="55449" marR="55449" marT="27725" marB="27725"/>
                </a:tc>
                <a:tc gridSpan="4">
                  <a:txBody>
                    <a:bodyPr/>
                    <a:lstStyle/>
                    <a:p>
                      <a:r>
                        <a:rPr lang="sv-SE" sz="1900"/>
                        <a:t>Resultat av mätning</a:t>
                      </a:r>
                    </a:p>
                  </a:txBody>
                  <a:tcPr marL="55449" marR="55449" marT="27725" marB="27725"/>
                </a:tc>
                <a:tc hMerge="1">
                  <a:txBody>
                    <a:bodyPr/>
                    <a:lstStyle/>
                    <a:p>
                      <a:endParaRPr lang="sv-SE"/>
                    </a:p>
                  </a:txBody>
                  <a:tcPr/>
                </a:tc>
                <a:tc hMerge="1">
                  <a:txBody>
                    <a:bodyPr/>
                    <a:lstStyle/>
                    <a:p>
                      <a:endParaRPr lang="sv-SE"/>
                    </a:p>
                  </a:txBody>
                  <a:tcPr/>
                </a:tc>
                <a:tc hMerge="1">
                  <a:txBody>
                    <a:bodyPr/>
                    <a:lstStyle/>
                    <a:p>
                      <a:endParaRPr lang="sv-SE"/>
                    </a:p>
                  </a:txBody>
                  <a:tcPr/>
                </a:tc>
                <a:tc rowSpan="2">
                  <a:txBody>
                    <a:bodyPr/>
                    <a:lstStyle/>
                    <a:p>
                      <a:r>
                        <a:rPr lang="sv-SE" sz="1900"/>
                        <a:t>Status</a:t>
                      </a:r>
                    </a:p>
                  </a:txBody>
                  <a:tcPr marL="55449" marR="55449" marT="27725" marB="27725"/>
                </a:tc>
                <a:extLst>
                  <a:ext uri="{0D108BD9-81ED-4DB2-BD59-A6C34878D82A}">
                    <a16:rowId xmlns:a16="http://schemas.microsoft.com/office/drawing/2014/main" val="4143390036"/>
                  </a:ext>
                </a:extLst>
              </a:tr>
              <a:tr h="477978">
                <a:tc vMerge="1">
                  <a:txBody>
                    <a:bodyPr/>
                    <a:lstStyle/>
                    <a:p>
                      <a:endParaRPr lang="sv-SE"/>
                    </a:p>
                  </a:txBody>
                  <a:tcPr/>
                </a:tc>
                <a:tc vMerge="1">
                  <a:txBody>
                    <a:bodyPr/>
                    <a:lstStyle/>
                    <a:p>
                      <a:endParaRPr lang="sv-SE"/>
                    </a:p>
                  </a:txBody>
                  <a:tcPr/>
                </a:tc>
                <a:tc>
                  <a:txBody>
                    <a:bodyPr/>
                    <a:lstStyle/>
                    <a:p>
                      <a:r>
                        <a:rPr lang="sv-SE" sz="1400"/>
                        <a:t>Datum</a:t>
                      </a:r>
                    </a:p>
                  </a:txBody>
                  <a:tcPr marL="55449" marR="55449" marT="27725" marB="27725"/>
                </a:tc>
                <a:tc>
                  <a:txBody>
                    <a:bodyPr/>
                    <a:lstStyle/>
                    <a:p>
                      <a:r>
                        <a:rPr lang="sv-SE" sz="1400"/>
                        <a:t>Datum</a:t>
                      </a:r>
                    </a:p>
                  </a:txBody>
                  <a:tcPr marL="55449" marR="55449" marT="27725" marB="27725"/>
                </a:tc>
                <a:tc>
                  <a:txBody>
                    <a:bodyPr/>
                    <a:lstStyle/>
                    <a:p>
                      <a:r>
                        <a:rPr lang="sv-SE" sz="1400"/>
                        <a:t>Datum</a:t>
                      </a:r>
                    </a:p>
                  </a:txBody>
                  <a:tcPr marL="55449" marR="55449" marT="27725" marB="27725"/>
                </a:tc>
                <a:tc>
                  <a:txBody>
                    <a:bodyPr/>
                    <a:lstStyle/>
                    <a:p>
                      <a:r>
                        <a:rPr lang="sv-SE" sz="1400"/>
                        <a:t>Datum</a:t>
                      </a:r>
                    </a:p>
                  </a:txBody>
                  <a:tcPr marL="55449" marR="55449" marT="27725" marB="27725"/>
                </a:tc>
                <a:tc vMerge="1">
                  <a:txBody>
                    <a:bodyPr/>
                    <a:lstStyle/>
                    <a:p>
                      <a:endParaRPr lang="sv-SE"/>
                    </a:p>
                  </a:txBody>
                  <a:tcPr/>
                </a:tc>
                <a:extLst>
                  <a:ext uri="{0D108BD9-81ED-4DB2-BD59-A6C34878D82A}">
                    <a16:rowId xmlns:a16="http://schemas.microsoft.com/office/drawing/2014/main" val="3679880604"/>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07986967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14176024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560610758"/>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640186851"/>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096017483"/>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603233542"/>
                  </a:ext>
                </a:extLst>
              </a:tr>
            </a:tbl>
          </a:graphicData>
        </a:graphic>
      </p:graphicFrame>
      <p:sp>
        <p:nvSpPr>
          <p:cNvPr id="21" name="Text Box 103">
            <a:extLst>
              <a:ext uri="{FF2B5EF4-FFF2-40B4-BE49-F238E27FC236}">
                <a16:creationId xmlns:a16="http://schemas.microsoft.com/office/drawing/2014/main" id="{9046DEED-D628-1C9A-438C-BCB110BD2FB1}"/>
              </a:ext>
            </a:extLst>
          </p:cNvPr>
          <p:cNvSpPr txBox="1">
            <a:spLocks noChangeAspect="1" noChangeArrowheads="1"/>
          </p:cNvSpPr>
          <p:nvPr/>
        </p:nvSpPr>
        <p:spPr bwMode="auto">
          <a:xfrm>
            <a:off x="1564093" y="6408093"/>
            <a:ext cx="255303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att nås</a:t>
            </a:r>
          </a:p>
        </p:txBody>
      </p:sp>
      <p:sp>
        <p:nvSpPr>
          <p:cNvPr id="22" name="Text Box 104">
            <a:extLst>
              <a:ext uri="{FF2B5EF4-FFF2-40B4-BE49-F238E27FC236}">
                <a16:creationId xmlns:a16="http://schemas.microsoft.com/office/drawing/2014/main" id="{2976C096-8FD7-9577-7307-48640D115769}"/>
              </a:ext>
            </a:extLst>
          </p:cNvPr>
          <p:cNvSpPr txBox="1">
            <a:spLocks noChangeAspect="1" noChangeArrowheads="1"/>
          </p:cNvSpPr>
          <p:nvPr/>
        </p:nvSpPr>
        <p:spPr bwMode="auto">
          <a:xfrm>
            <a:off x="4449463" y="6416060"/>
            <a:ext cx="3187406" cy="369332"/>
          </a:xfrm>
          <a:prstGeom prst="rect">
            <a:avLst/>
          </a:prstGeom>
          <a:noFill/>
          <a:ln>
            <a:noFill/>
          </a:ln>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Går att nå men kräver åtgärder</a:t>
            </a:r>
          </a:p>
        </p:txBody>
      </p:sp>
      <p:sp>
        <p:nvSpPr>
          <p:cNvPr id="23" name="Text Box 105">
            <a:extLst>
              <a:ext uri="{FF2B5EF4-FFF2-40B4-BE49-F238E27FC236}">
                <a16:creationId xmlns:a16="http://schemas.microsoft.com/office/drawing/2014/main" id="{3A1E4ECA-9940-C2D4-19C3-AF677C1817E7}"/>
              </a:ext>
            </a:extLst>
          </p:cNvPr>
          <p:cNvSpPr txBox="1">
            <a:spLocks noChangeAspect="1" noChangeArrowheads="1"/>
          </p:cNvSpPr>
          <p:nvPr/>
        </p:nvSpPr>
        <p:spPr bwMode="auto">
          <a:xfrm>
            <a:off x="7962678" y="6416060"/>
            <a:ext cx="33536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inte att nås</a:t>
            </a:r>
          </a:p>
        </p:txBody>
      </p:sp>
      <p:sp>
        <p:nvSpPr>
          <p:cNvPr id="20" name="Oval 102">
            <a:extLst>
              <a:ext uri="{FF2B5EF4-FFF2-40B4-BE49-F238E27FC236}">
                <a16:creationId xmlns:a16="http://schemas.microsoft.com/office/drawing/2014/main" id="{02247EA9-EBC5-CD6C-7CE8-3CD009E7B92A}"/>
              </a:ext>
            </a:extLst>
          </p:cNvPr>
          <p:cNvSpPr>
            <a:spLocks noChangeAspect="1" noChangeArrowheads="1"/>
          </p:cNvSpPr>
          <p:nvPr/>
        </p:nvSpPr>
        <p:spPr bwMode="auto">
          <a:xfrm>
            <a:off x="7612925" y="6420726"/>
            <a:ext cx="360000" cy="360000"/>
          </a:xfrm>
          <a:prstGeom prst="ellipse">
            <a:avLst/>
          </a:prstGeom>
          <a:solidFill>
            <a:srgbClr val="FF00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8" name="Oval 100">
            <a:extLst>
              <a:ext uri="{FF2B5EF4-FFF2-40B4-BE49-F238E27FC236}">
                <a16:creationId xmlns:a16="http://schemas.microsoft.com/office/drawing/2014/main" id="{8A920C96-7681-15C9-5550-4E35549A6347}"/>
              </a:ext>
            </a:extLst>
          </p:cNvPr>
          <p:cNvSpPr>
            <a:spLocks noChangeAspect="1" noChangeArrowheads="1"/>
          </p:cNvSpPr>
          <p:nvPr/>
        </p:nvSpPr>
        <p:spPr bwMode="auto">
          <a:xfrm>
            <a:off x="1267456" y="6412759"/>
            <a:ext cx="360000" cy="360000"/>
          </a:xfrm>
          <a:prstGeom prst="ellipse">
            <a:avLst/>
          </a:prstGeom>
          <a:solidFill>
            <a:srgbClr val="00B05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9" name="Oval 101">
            <a:extLst>
              <a:ext uri="{FF2B5EF4-FFF2-40B4-BE49-F238E27FC236}">
                <a16:creationId xmlns:a16="http://schemas.microsoft.com/office/drawing/2014/main" id="{F054A3FA-859F-2DB5-3B18-12C7AF2417C1}"/>
              </a:ext>
            </a:extLst>
          </p:cNvPr>
          <p:cNvSpPr>
            <a:spLocks noChangeAspect="1" noChangeArrowheads="1"/>
          </p:cNvSpPr>
          <p:nvPr/>
        </p:nvSpPr>
        <p:spPr bwMode="auto">
          <a:xfrm>
            <a:off x="4089462" y="6412759"/>
            <a:ext cx="360000" cy="360000"/>
          </a:xfrm>
          <a:prstGeom prst="ellipse">
            <a:avLst/>
          </a:prstGeom>
          <a:solidFill>
            <a:srgbClr val="FFFF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Tree>
    <p:extLst>
      <p:ext uri="{BB962C8B-B14F-4D97-AF65-F5344CB8AC3E}">
        <p14:creationId xmlns:p14="http://schemas.microsoft.com/office/powerpoint/2010/main" val="3340705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p:cNvGraphicFramePr>
            <a:graphicFrameLocks noGrp="1"/>
          </p:cNvGraphicFramePr>
          <p:nvPr>
            <p:ph idx="1"/>
          </p:nvPr>
        </p:nvGraphicFramePr>
        <p:xfrm>
          <a:off x="754168" y="589355"/>
          <a:ext cx="10683664" cy="5758133"/>
        </p:xfrm>
        <a:graphic>
          <a:graphicData uri="http://schemas.openxmlformats.org/drawingml/2006/table">
            <a:tbl>
              <a:tblPr firstRow="1" bandRow="1">
                <a:tableStyleId>{5C22544A-7EE6-4342-B048-85BDC9FD1C3A}</a:tableStyleId>
              </a:tblPr>
              <a:tblGrid>
                <a:gridCol w="2050381">
                  <a:extLst>
                    <a:ext uri="{9D8B030D-6E8A-4147-A177-3AD203B41FA5}">
                      <a16:colId xmlns:a16="http://schemas.microsoft.com/office/drawing/2014/main" val="20000"/>
                    </a:ext>
                  </a:extLst>
                </a:gridCol>
                <a:gridCol w="3175732">
                  <a:extLst>
                    <a:ext uri="{9D8B030D-6E8A-4147-A177-3AD203B41FA5}">
                      <a16:colId xmlns:a16="http://schemas.microsoft.com/office/drawing/2014/main" val="20001"/>
                    </a:ext>
                  </a:extLst>
                </a:gridCol>
                <a:gridCol w="5457551">
                  <a:extLst>
                    <a:ext uri="{9D8B030D-6E8A-4147-A177-3AD203B41FA5}">
                      <a16:colId xmlns:a16="http://schemas.microsoft.com/office/drawing/2014/main" val="1820559763"/>
                    </a:ext>
                  </a:extLst>
                </a:gridCol>
              </a:tblGrid>
              <a:tr h="803233">
                <a:tc gridSpan="3">
                  <a:txBody>
                    <a:bodyPr/>
                    <a:lstStyle/>
                    <a:p>
                      <a:pPr algn="ctr"/>
                      <a:r>
                        <a:rPr lang="sv-SE" sz="1900"/>
                        <a:t>Beskrivning av uppdrag och förutsättningar</a:t>
                      </a:r>
                    </a:p>
                  </a:txBody>
                  <a:tcPr marL="93498" marR="93498" marT="45717" marB="45717"/>
                </a:tc>
                <a:tc hMerge="1">
                  <a:txBody>
                    <a:bodyPr/>
                    <a:lstStyle/>
                    <a:p>
                      <a:endParaRPr lang="sv-SE"/>
                    </a:p>
                  </a:txBody>
                  <a:tcPr/>
                </a:tc>
                <a:tc hMerge="1">
                  <a:txBody>
                    <a:bodyPr/>
                    <a:lstStyle/>
                    <a:p>
                      <a:pPr algn="ctr"/>
                      <a:endParaRPr lang="sv-SE" sz="3200"/>
                    </a:p>
                  </a:txBody>
                  <a:tcPr marL="154185" marR="154185" marT="75390" marB="75390"/>
                </a:tc>
                <a:extLst>
                  <a:ext uri="{0D108BD9-81ED-4DB2-BD59-A6C34878D82A}">
                    <a16:rowId xmlns:a16="http://schemas.microsoft.com/office/drawing/2014/main" val="10000"/>
                  </a:ext>
                </a:extLst>
              </a:tr>
              <a:tr h="656855">
                <a:tc>
                  <a:txBody>
                    <a:bodyPr/>
                    <a:lstStyle/>
                    <a:p>
                      <a:r>
                        <a:rPr lang="sv-SE" sz="1500" b="1">
                          <a:latin typeface="+mn-lt"/>
                        </a:rPr>
                        <a:t>Uppdragsgivare</a:t>
                      </a:r>
                    </a:p>
                  </a:txBody>
                  <a:tcPr marL="93498" marR="93498" marT="45717" marB="45717" anchor="ct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sv-SE" sz="1500" i="1" baseline="0">
                          <a:latin typeface="+mn-lt"/>
                        </a:rPr>
                        <a:t>Den/de som beslutat att uppdrag ska utföras</a:t>
                      </a:r>
                      <a:endParaRPr lang="sv-SE" sz="1500" i="1">
                        <a:latin typeface="+mn-lt"/>
                      </a:endParaRPr>
                    </a:p>
                  </a:txBody>
                  <a:tcPr marL="93498" marR="93498" marT="45717" marB="45717" anchor="ctr"/>
                </a:tc>
                <a:tc>
                  <a:txBody>
                    <a:bodyPr/>
                    <a:lstStyle/>
                    <a:p>
                      <a:endParaRPr lang="sv-SE" sz="1500">
                        <a:latin typeface="+mn-lt"/>
                      </a:endParaRPr>
                    </a:p>
                  </a:txBody>
                  <a:tcPr marL="93498" marR="93498" marT="45717" marB="45717" anchor="ctr"/>
                </a:tc>
                <a:extLst>
                  <a:ext uri="{0D108BD9-81ED-4DB2-BD59-A6C34878D82A}">
                    <a16:rowId xmlns:a16="http://schemas.microsoft.com/office/drawing/2014/main" val="10001"/>
                  </a:ext>
                </a:extLst>
              </a:tr>
              <a:tr h="660656">
                <a:tc>
                  <a:txBody>
                    <a:bodyPr/>
                    <a:lstStyle/>
                    <a:p>
                      <a:r>
                        <a:rPr lang="sv-SE" sz="1500" b="1">
                          <a:latin typeface="+mn-lt"/>
                        </a:rPr>
                        <a:t>Beslutsfattare</a:t>
                      </a:r>
                    </a:p>
                    <a:p>
                      <a:endParaRPr lang="sv-SE" sz="1500" i="1">
                        <a:latin typeface="+mn-lt"/>
                      </a:endParaRPr>
                    </a:p>
                  </a:txBody>
                  <a:tcPr marL="93498" marR="93498" marT="45717" marB="45717" anchor="ctr"/>
                </a:tc>
                <a:tc>
                  <a:txBody>
                    <a:bodyPr/>
                    <a:lstStyle/>
                    <a:p>
                      <a:r>
                        <a:rPr lang="sv-SE" sz="1500" i="1">
                          <a:latin typeface="+mn-lt"/>
                        </a:rPr>
                        <a:t>Den/de som fattar beslut under arbetets gång</a:t>
                      </a:r>
                    </a:p>
                  </a:txBody>
                  <a:tcPr marL="93498" marR="93498" marT="45717" marB="45717" anchor="ctr"/>
                </a:tc>
                <a:tc>
                  <a:txBody>
                    <a:bodyPr/>
                    <a:lstStyle/>
                    <a:p>
                      <a:endParaRPr lang="sv-SE" sz="1500">
                        <a:latin typeface="+mn-lt"/>
                      </a:endParaRPr>
                    </a:p>
                  </a:txBody>
                  <a:tcPr marL="93498" marR="93498" marT="45717" marB="45717" anchor="ctr"/>
                </a:tc>
                <a:extLst>
                  <a:ext uri="{0D108BD9-81ED-4DB2-BD59-A6C34878D82A}">
                    <a16:rowId xmlns:a16="http://schemas.microsoft.com/office/drawing/2014/main" val="10002"/>
                  </a:ext>
                </a:extLst>
              </a:tr>
              <a:tr h="422758">
                <a:tc rowSpan="2">
                  <a:txBody>
                    <a:bodyPr/>
                    <a:lstStyle/>
                    <a:p>
                      <a:r>
                        <a:rPr lang="sv-SE" sz="1500" b="1">
                          <a:latin typeface="+mn-lt"/>
                        </a:rPr>
                        <a:t>Uppdragsledare</a:t>
                      </a:r>
                    </a:p>
                  </a:txBody>
                  <a:tcPr marL="93498" marR="93498" marT="45717" marB="45717" anchor="ctr"/>
                </a:tc>
                <a:tc>
                  <a:txBody>
                    <a:bodyPr/>
                    <a:lstStyle/>
                    <a:p>
                      <a:r>
                        <a:rPr lang="sv-SE" sz="1500" i="1">
                          <a:latin typeface="+mn-lt"/>
                        </a:rPr>
                        <a:t>Namn på den som ska leda arbetet</a:t>
                      </a:r>
                    </a:p>
                  </a:txBody>
                  <a:tcPr marL="93498" marR="93498" marT="45717" marB="45717" anchor="ctr"/>
                </a:tc>
                <a:tc>
                  <a:txBody>
                    <a:bodyPr/>
                    <a:lstStyle/>
                    <a:p>
                      <a:endParaRPr lang="sv-SE" sz="1500">
                        <a:latin typeface="+mn-lt"/>
                      </a:endParaRPr>
                    </a:p>
                  </a:txBody>
                  <a:tcPr marL="93498" marR="93498" marT="45717" marB="45717" anchor="ctr"/>
                </a:tc>
                <a:extLst>
                  <a:ext uri="{0D108BD9-81ED-4DB2-BD59-A6C34878D82A}">
                    <a16:rowId xmlns:a16="http://schemas.microsoft.com/office/drawing/2014/main" val="10003"/>
                  </a:ext>
                </a:extLst>
              </a:tr>
              <a:tr h="422758">
                <a:tc vMerge="1">
                  <a:txBody>
                    <a:bodyPr/>
                    <a:lstStyle/>
                    <a:p>
                      <a:endParaRPr lang="sv-SE"/>
                    </a:p>
                  </a:txBody>
                  <a:tcPr/>
                </a:tc>
                <a:tc>
                  <a:txBody>
                    <a:bodyPr/>
                    <a:lstStyle/>
                    <a:p>
                      <a:r>
                        <a:rPr lang="sv-SE" sz="1500" i="1">
                          <a:latin typeface="+mn-lt"/>
                        </a:rPr>
                        <a:t>Tid att leda/arbeta med uppdraget</a:t>
                      </a:r>
                    </a:p>
                  </a:txBody>
                  <a:tcPr marL="93498" marR="93498" marT="45717" marB="45717" anchor="ctr"/>
                </a:tc>
                <a:tc>
                  <a:txBody>
                    <a:bodyPr/>
                    <a:lstStyle/>
                    <a:p>
                      <a:endParaRPr lang="sv-SE" sz="1500">
                        <a:latin typeface="+mn-lt"/>
                      </a:endParaRPr>
                    </a:p>
                  </a:txBody>
                  <a:tcPr marL="93498" marR="93498" marT="45717" marB="45717" anchor="ctr"/>
                </a:tc>
                <a:extLst>
                  <a:ext uri="{0D108BD9-81ED-4DB2-BD59-A6C34878D82A}">
                    <a16:rowId xmlns:a16="http://schemas.microsoft.com/office/drawing/2014/main" val="301277582"/>
                  </a:ext>
                </a:extLst>
              </a:tr>
              <a:tr h="422758">
                <a:tc rowSpan="2">
                  <a:txBody>
                    <a:bodyPr/>
                    <a:lstStyle/>
                    <a:p>
                      <a:r>
                        <a:rPr lang="sv-SE" sz="1500" b="1">
                          <a:latin typeface="+mn-lt"/>
                        </a:rPr>
                        <a:t>Arbetsgrupp</a:t>
                      </a:r>
                    </a:p>
                  </a:txBody>
                  <a:tcPr marL="93498" marR="93498" marT="45717" marB="45717" anchor="ctr"/>
                </a:tc>
                <a:tc>
                  <a:txBody>
                    <a:bodyPr/>
                    <a:lstStyle/>
                    <a:p>
                      <a:r>
                        <a:rPr lang="sv-SE" sz="1500" i="1" dirty="0">
                          <a:latin typeface="+mn-lt"/>
                        </a:rPr>
                        <a:t>Namn på deltagare</a:t>
                      </a:r>
                    </a:p>
                  </a:txBody>
                  <a:tcPr marL="93498" marR="93498" marT="45717" marB="45717" anchor="ctr"/>
                </a:tc>
                <a:tc>
                  <a:txBody>
                    <a:bodyPr/>
                    <a:lstStyle/>
                    <a:p>
                      <a:endParaRPr lang="sv-SE" sz="1500">
                        <a:latin typeface="+mn-lt"/>
                      </a:endParaRPr>
                    </a:p>
                  </a:txBody>
                  <a:tcPr marL="93498" marR="93498" marT="45717" marB="45717" anchor="ctr"/>
                </a:tc>
                <a:extLst>
                  <a:ext uri="{0D108BD9-81ED-4DB2-BD59-A6C34878D82A}">
                    <a16:rowId xmlns:a16="http://schemas.microsoft.com/office/drawing/2014/main" val="10004"/>
                  </a:ext>
                </a:extLst>
              </a:tr>
              <a:tr h="422758">
                <a:tc vMerge="1">
                  <a:txBody>
                    <a:bodyPr/>
                    <a:lstStyle/>
                    <a:p>
                      <a:endParaRPr lang="sv-SE"/>
                    </a:p>
                  </a:txBody>
                  <a:tcPr/>
                </a:tc>
                <a:tc>
                  <a:txBody>
                    <a:bodyPr/>
                    <a:lstStyle/>
                    <a:p>
                      <a:r>
                        <a:rPr lang="sv-SE" sz="1500" i="1">
                          <a:latin typeface="+mn-lt"/>
                        </a:rPr>
                        <a:t>Tid att arbeta med uppdraget</a:t>
                      </a:r>
                    </a:p>
                  </a:txBody>
                  <a:tcPr marL="93498" marR="93498" marT="45717" marB="45717" anchor="ctr"/>
                </a:tc>
                <a:tc>
                  <a:txBody>
                    <a:bodyPr/>
                    <a:lstStyle/>
                    <a:p>
                      <a:endParaRPr lang="sv-SE" sz="1500">
                        <a:latin typeface="+mn-lt"/>
                      </a:endParaRPr>
                    </a:p>
                  </a:txBody>
                  <a:tcPr marL="93498" marR="93498" marT="45717" marB="45717" anchor="ctr"/>
                </a:tc>
                <a:extLst>
                  <a:ext uri="{0D108BD9-81ED-4DB2-BD59-A6C34878D82A}">
                    <a16:rowId xmlns:a16="http://schemas.microsoft.com/office/drawing/2014/main" val="4243405155"/>
                  </a:ext>
                </a:extLst>
              </a:tr>
              <a:tr h="845516">
                <a:tc>
                  <a:txBody>
                    <a:bodyPr/>
                    <a:lstStyle/>
                    <a:p>
                      <a:pPr algn="l">
                        <a:lnSpc>
                          <a:spcPct val="107000"/>
                        </a:lnSpc>
                        <a:spcAft>
                          <a:spcPts val="800"/>
                        </a:spcAft>
                      </a:pPr>
                      <a:r>
                        <a:rPr lang="sv-SE" sz="1500" b="1">
                          <a:effectLst/>
                          <a:latin typeface="+mn-lt"/>
                          <a:ea typeface="Calibri" panose="020F0502020204030204" pitchFamily="34" charset="0"/>
                          <a:cs typeface="Arial" panose="020B0604020202020204" pitchFamily="34" charset="0"/>
                        </a:rPr>
                        <a:t>Beskrivning av uppdraget</a:t>
                      </a:r>
                      <a:endParaRPr lang="sv-SE" sz="1500" b="1">
                        <a:effectLst/>
                        <a:latin typeface="+mn-lt"/>
                        <a:ea typeface="Calibri" panose="020F0502020204030204" pitchFamily="34" charset="0"/>
                        <a:cs typeface="Times New Roman" panose="02020603050405020304" pitchFamily="18" charset="0"/>
                      </a:endParaRPr>
                    </a:p>
                  </a:txBody>
                  <a:tcPr marL="91550" marR="91550" marT="0" marB="0" anchor="ctr"/>
                </a:tc>
                <a:tc>
                  <a:txBody>
                    <a:bodyPr/>
                    <a:lstStyle/>
                    <a:p>
                      <a:r>
                        <a:rPr lang="sv-SE" sz="1500" i="1" dirty="0">
                          <a:latin typeface="+mn-lt"/>
                        </a:rPr>
                        <a:t>Kortfattad beskrivning</a:t>
                      </a:r>
                    </a:p>
                  </a:txBody>
                  <a:tcPr marL="93498" marR="93498" marT="45717" marB="45717" anchor="ctr"/>
                </a:tc>
                <a:tc>
                  <a:txBody>
                    <a:bodyPr/>
                    <a:lstStyle/>
                    <a:p>
                      <a:endParaRPr lang="sv-SE" sz="1500">
                        <a:latin typeface="+mn-lt"/>
                      </a:endParaRPr>
                    </a:p>
                    <a:p>
                      <a:endParaRPr lang="sv-SE" sz="1500">
                        <a:latin typeface="+mn-lt"/>
                      </a:endParaRPr>
                    </a:p>
                    <a:p>
                      <a:endParaRPr lang="sv-SE" sz="1500">
                        <a:latin typeface="+mn-lt"/>
                      </a:endParaRPr>
                    </a:p>
                  </a:txBody>
                  <a:tcPr marL="93498" marR="93498" marT="45717" marB="45717" anchor="ctr"/>
                </a:tc>
                <a:extLst>
                  <a:ext uri="{0D108BD9-81ED-4DB2-BD59-A6C34878D82A}">
                    <a16:rowId xmlns:a16="http://schemas.microsoft.com/office/drawing/2014/main" val="10005"/>
                  </a:ext>
                </a:extLst>
              </a:tr>
              <a:tr h="656855">
                <a:tc>
                  <a:txBody>
                    <a:bodyPr/>
                    <a:lstStyle/>
                    <a:p>
                      <a:r>
                        <a:rPr lang="sv-SE" sz="1500" b="1">
                          <a:latin typeface="+mn-lt"/>
                        </a:rPr>
                        <a:t>Grov</a:t>
                      </a:r>
                      <a:r>
                        <a:rPr lang="sv-SE" sz="1500" b="1" baseline="0">
                          <a:latin typeface="+mn-lt"/>
                        </a:rPr>
                        <a:t> tidplan</a:t>
                      </a:r>
                    </a:p>
                  </a:txBody>
                  <a:tcPr marL="93498" marR="93498" marT="45717" marB="45717" anchor="ct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sv-SE" sz="1500" b="0" i="1" baseline="0">
                          <a:latin typeface="+mn-lt"/>
                        </a:rPr>
                        <a:t>Start- och slutdatum</a:t>
                      </a:r>
                      <a:endParaRPr lang="sv-SE" sz="1500" b="0" i="1">
                        <a:latin typeface="+mn-lt"/>
                      </a:endParaRPr>
                    </a:p>
                  </a:txBody>
                  <a:tcPr marL="93498" marR="93498" marT="45717" marB="45717" anchor="ctr"/>
                </a:tc>
                <a:tc>
                  <a:txBody>
                    <a:bodyPr/>
                    <a:lstStyle/>
                    <a:p>
                      <a:endParaRPr lang="sv-SE" sz="1500">
                        <a:latin typeface="+mn-lt"/>
                      </a:endParaRPr>
                    </a:p>
                  </a:txBody>
                  <a:tcPr marL="93498" marR="93498" marT="45717" marB="45717" anchor="ctr"/>
                </a:tc>
                <a:extLst>
                  <a:ext uri="{0D108BD9-81ED-4DB2-BD59-A6C34878D82A}">
                    <a16:rowId xmlns:a16="http://schemas.microsoft.com/office/drawing/2014/main" val="10006"/>
                  </a:ext>
                </a:extLst>
              </a:tr>
              <a:tr h="443986">
                <a:tc>
                  <a:txBody>
                    <a:bodyPr/>
                    <a:lstStyle/>
                    <a:p>
                      <a:r>
                        <a:rPr lang="sv-SE" sz="1500" b="1">
                          <a:latin typeface="+mn-lt"/>
                        </a:rPr>
                        <a:t>Eventuella bilagor</a:t>
                      </a:r>
                    </a:p>
                  </a:txBody>
                  <a:tcPr marL="93498" marR="93498" marT="45717" marB="45717" anchor="ctr"/>
                </a:tc>
                <a:tc gridSpan="2">
                  <a:txBody>
                    <a:bodyPr/>
                    <a:lstStyle/>
                    <a:p>
                      <a:endParaRPr lang="sv-SE" sz="1500" dirty="0">
                        <a:latin typeface="+mn-lt"/>
                      </a:endParaRPr>
                    </a:p>
                  </a:txBody>
                  <a:tcPr marL="93498" marR="93498" marT="45717" marB="45717" anchor="ctr"/>
                </a:tc>
                <a:tc hMerge="1">
                  <a:txBody>
                    <a:bodyPr/>
                    <a:lstStyle/>
                    <a:p>
                      <a:endParaRPr lang="sv-SE" sz="2400">
                        <a:latin typeface="+mn-lt"/>
                      </a:endParaRPr>
                    </a:p>
                  </a:txBody>
                  <a:tcPr marL="154185" marR="154185" marT="75390" marB="75390" anchor="ctr"/>
                </a:tc>
                <a:extLst>
                  <a:ext uri="{0D108BD9-81ED-4DB2-BD59-A6C34878D82A}">
                    <a16:rowId xmlns:a16="http://schemas.microsoft.com/office/drawing/2014/main" val="10008"/>
                  </a:ext>
                </a:extLst>
              </a:tr>
            </a:tbl>
          </a:graphicData>
        </a:graphic>
      </p:graphicFrame>
      <p:sp>
        <p:nvSpPr>
          <p:cNvPr id="8" name="Platshållare för text 7">
            <a:extLst>
              <a:ext uri="{FF2B5EF4-FFF2-40B4-BE49-F238E27FC236}">
                <a16:creationId xmlns:a16="http://schemas.microsoft.com/office/drawing/2014/main" id="{DC366AC3-B362-4B72-BFBB-80A738D880CA}"/>
              </a:ext>
            </a:extLst>
          </p:cNvPr>
          <p:cNvSpPr>
            <a:spLocks noGrp="1"/>
          </p:cNvSpPr>
          <p:nvPr>
            <p:ph type="body" sz="quarter" idx="14"/>
          </p:nvPr>
        </p:nvSpPr>
        <p:spPr/>
        <p:txBody>
          <a:bodyPr/>
          <a:lstStyle/>
          <a:p>
            <a:endParaRPr lang="sv-SE"/>
          </a:p>
        </p:txBody>
      </p:sp>
    </p:spTree>
    <p:extLst>
      <p:ext uri="{BB962C8B-B14F-4D97-AF65-F5344CB8AC3E}">
        <p14:creationId xmlns:p14="http://schemas.microsoft.com/office/powerpoint/2010/main" val="3748430664"/>
      </p:ext>
    </p:extLst>
  </p:cSld>
  <p:clrMapOvr>
    <a:masterClrMapping/>
  </p:clrMapOvr>
</p:sld>
</file>

<file path=ppt/theme/theme1.xml><?xml version="1.0" encoding="utf-8"?>
<a:theme xmlns:a="http://schemas.openxmlformats.org/drawingml/2006/main" name="Region Västmanland Grön">
  <a:themeElements>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72B876D8-DEED-4268-B914-085C35FD99C3}"/>
    </a:ext>
  </a:extLst>
</a:theme>
</file>

<file path=ppt/theme/theme2.xml><?xml version="1.0" encoding="utf-8"?>
<a:theme xmlns:a="http://schemas.openxmlformats.org/drawingml/2006/main" name="Region Västmanland Blå">
  <a:themeElements>
    <a:clrScheme name="Region Västmanland Blå">
      <a:dk1>
        <a:sysClr val="windowText" lastClr="000000"/>
      </a:dk1>
      <a:lt1>
        <a:sysClr val="window" lastClr="FFFFFF"/>
      </a:lt1>
      <a:dk2>
        <a:srgbClr val="7F7F7F"/>
      </a:dk2>
      <a:lt2>
        <a:srgbClr val="FFFFFF"/>
      </a:lt2>
      <a:accent1>
        <a:srgbClr val="3C82AF"/>
      </a:accent1>
      <a:accent2>
        <a:srgbClr val="4B467D"/>
      </a:accent2>
      <a:accent3>
        <a:srgbClr val="339D94"/>
      </a:accent3>
      <a:accent4>
        <a:srgbClr val="670F3B"/>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2459BC67-DD28-465A-A611-64CAAD410A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ppt/theme/themeOverride2.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561874D5281FB44955F9341FC2592F5" ma:contentTypeVersion="14" ma:contentTypeDescription="Skapa ett nytt dokument." ma:contentTypeScope="" ma:versionID="e33bf8f018029dc68985deaea6b0eba9">
  <xsd:schema xmlns:xsd="http://www.w3.org/2001/XMLSchema" xmlns:xs="http://www.w3.org/2001/XMLSchema" xmlns:p="http://schemas.microsoft.com/office/2006/metadata/properties" xmlns:ns2="c1ceb8f6-b9d5-4195-b289-8c7d660e1863" xmlns:ns3="3c41718f-236a-45f8-83ce-eee260d81304" targetNamespace="http://schemas.microsoft.com/office/2006/metadata/properties" ma:root="true" ma:fieldsID="a44685eb73a3100772be8c2e67218b46" ns2:_="" ns3:_="">
    <xsd:import namespace="c1ceb8f6-b9d5-4195-b289-8c7d660e1863"/>
    <xsd:import namespace="3c41718f-236a-45f8-83ce-eee260d8130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ceb8f6-b9d5-4195-b289-8c7d660e18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e12c2e29-3876-4f0c-ba25-f8f57cb655d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c41718f-236a-45f8-83ce-eee260d81304"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TaxCatchAll" ma:index="14" nillable="true" ma:displayName="Taxonomy Catch All Column" ma:hidden="true" ma:list="{a4bb811e-e9d4-422e-8f4c-8b885ac7b687}" ma:internalName="TaxCatchAll" ma:showField="CatchAllData" ma:web="3c41718f-236a-45f8-83ce-eee260d813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c41718f-236a-45f8-83ce-eee260d81304" xsi:nil="true"/>
    <lcf76f155ced4ddcb4097134ff3c332f xmlns="c1ceb8f6-b9d5-4195-b289-8c7d660e186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026B52-2AAD-4BEE-A258-B0B38E1B2F0C}">
  <ds:schemaRefs>
    <ds:schemaRef ds:uri="3c41718f-236a-45f8-83ce-eee260d81304"/>
    <ds:schemaRef ds:uri="c1ceb8f6-b9d5-4195-b289-8c7d660e18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33FBEC3-AEC6-4A87-ACC3-1E082324548A}">
  <ds:schemaRefs>
    <ds:schemaRef ds:uri="3c41718f-236a-45f8-83ce-eee260d81304"/>
    <ds:schemaRef ds:uri="c1ceb8f6-b9d5-4195-b289-8c7d660e1863"/>
    <ds:schemaRef ds:uri="http://schemas.microsoft.com/office/2006/metadata/properties"/>
    <ds:schemaRef ds:uri="http://schemas.microsoft.com/office/2006/documentManagement/types"/>
    <ds:schemaRef ds:uri="http://purl.org/dc/elements/1.1/"/>
    <ds:schemaRef ds:uri="http://purl.org/dc/dcmitype/"/>
    <ds:schemaRef ds:uri="http://www.w3.org/XML/1998/namespace"/>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B01DE1DA-71A6-44F0-A51E-27A2564A375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388</TotalTime>
  <Words>1065</Words>
  <Application>Microsoft Office PowerPoint</Application>
  <PresentationFormat>Bredbild</PresentationFormat>
  <Paragraphs>117</Paragraphs>
  <Slides>5</Slides>
  <Notes>5</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5</vt:i4>
      </vt:variant>
    </vt:vector>
  </HeadingPairs>
  <TitlesOfParts>
    <vt:vector size="11" baseType="lpstr">
      <vt:lpstr>Arial</vt:lpstr>
      <vt:lpstr>Calibri</vt:lpstr>
      <vt:lpstr>Calibri Light</vt:lpstr>
      <vt:lpstr>Wingdings</vt:lpstr>
      <vt:lpstr>Region Västmanland Grön</vt:lpstr>
      <vt:lpstr>Region Västmanland Blå</vt:lpstr>
      <vt:lpstr>A3 – ständiga förbättringar</vt:lpstr>
      <vt:lpstr>PowerPoint-presentation</vt:lpstr>
      <vt:lpstr>Frågor att stämma av med beslutsfattare</vt:lpstr>
      <vt:lpstr>Checklista för uppföljning</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Maria Gill</dc:creator>
  <cp:lastModifiedBy>Ulrika Toresson Silfvernagel</cp:lastModifiedBy>
  <cp:revision>8</cp:revision>
  <dcterms:created xsi:type="dcterms:W3CDTF">2023-10-24T09:08:16Z</dcterms:created>
  <dcterms:modified xsi:type="dcterms:W3CDTF">2025-11-13T09:17:04Z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0x010100D561874D5281FB44955F9341FC2592F5</vt:lpwstr>
  </property>
  <property fmtid="{D5CDD505-2E9C-101B-9397-08002B2CF9AE}" pid="3" name="MediaServiceImageTags">
    <vt:lpwstr/>
  </property>
</Properties>
</file>