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8"/>
  </p:notesMasterIdLst>
  <p:sldIdLst>
    <p:sldId id="461" r:id="rId8"/>
    <p:sldId id="258" r:id="rId9"/>
    <p:sldId id="8797" r:id="rId10"/>
    <p:sldId id="1221" r:id="rId11"/>
    <p:sldId id="8796" r:id="rId12"/>
    <p:sldId id="463" r:id="rId13"/>
    <p:sldId id="451" r:id="rId14"/>
    <p:sldId id="8853" r:id="rId15"/>
    <p:sldId id="8854" r:id="rId16"/>
    <p:sldId id="446" r:id="rId17"/>
    <p:sldId id="448" r:id="rId18"/>
    <p:sldId id="479" r:id="rId19"/>
    <p:sldId id="471" r:id="rId20"/>
    <p:sldId id="8860" r:id="rId21"/>
    <p:sldId id="696" r:id="rId22"/>
    <p:sldId id="457" r:id="rId23"/>
    <p:sldId id="478" r:id="rId24"/>
    <p:sldId id="8859" r:id="rId25"/>
    <p:sldId id="8858" r:id="rId26"/>
    <p:sldId id="8802" r:id="rId27"/>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61"/>
            <p14:sldId id="258"/>
            <p14:sldId id="8797"/>
            <p14:sldId id="1221"/>
            <p14:sldId id="8796"/>
            <p14:sldId id="463"/>
            <p14:sldId id="451"/>
            <p14:sldId id="8853"/>
            <p14:sldId id="8854"/>
            <p14:sldId id="446"/>
            <p14:sldId id="448"/>
            <p14:sldId id="479"/>
            <p14:sldId id="471"/>
            <p14:sldId id="8860"/>
            <p14:sldId id="696"/>
            <p14:sldId id="457"/>
            <p14:sldId id="478"/>
            <p14:sldId id="8859"/>
            <p14:sldId id="8858"/>
            <p14:sldId id="8802"/>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8222E-F13D-4997-ACFA-E9A35AC21235}" v="71" dt="2026-01-29T09:42:15.022"/>
    <p1510:client id="{3857AF7A-79DB-4A09-8D8A-9DD85DF460E0}" v="1" dt="2026-01-28T05:59:48.813"/>
    <p1510:client id="{7D701A2C-E2AF-4608-AA4C-7BCB694EBCDA}" v="1538" dt="2026-01-27T14:20:35.863"/>
    <p1510:client id="{B746D446-108F-4ACB-8DD5-0AC6776BAF1A}" v="18" dt="2026-01-27T13:36:05.816"/>
    <p1510:client id="{BB6DE4CF-D587-85E6-2218-C0DEE10C0728}" v="2" dt="2026-01-27T14:39:39.624"/>
    <p1510:client id="{CD854052-530C-4799-BF72-63F6D9D4D796}" v="571" dt="2026-01-27T14:16:11.613"/>
    <p1510:client id="{D0FC019D-393C-4EA6-80A2-745B3BFF434A}" v="35" dt="2026-01-28T10:32:41.16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300" y="42"/>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2026-01-29</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aruforsorjningen.s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ea typeface="Calibri"/>
                <a:cs typeface="Calibri"/>
              </a:rPr>
              <a:t>Till dig </a:t>
            </a:r>
            <a:r>
              <a:rPr lang="en-US" err="1">
                <a:ea typeface="Calibri"/>
                <a:cs typeface="Calibri"/>
              </a:rPr>
              <a:t>som</a:t>
            </a:r>
            <a:r>
              <a:rPr lang="en-US">
                <a:ea typeface="Calibri"/>
                <a:cs typeface="Calibri"/>
              </a:rPr>
              <a:t> </a:t>
            </a:r>
            <a:r>
              <a:rPr lang="en-US" err="1">
                <a:ea typeface="Calibri"/>
                <a:cs typeface="Calibri"/>
              </a:rPr>
              <a:t>presenterar</a:t>
            </a:r>
            <a:r>
              <a:rPr lang="en-US">
                <a:ea typeface="Calibri"/>
                <a:cs typeface="Calibri"/>
              </a:rPr>
              <a:t> </a:t>
            </a:r>
            <a:r>
              <a:rPr lang="en-US" err="1">
                <a:ea typeface="Calibri"/>
                <a:cs typeface="Calibri"/>
              </a:rPr>
              <a:t>detta</a:t>
            </a:r>
            <a:r>
              <a:rPr lang="en-US">
                <a:ea typeface="Calibri"/>
                <a:cs typeface="Calibri"/>
              </a:rPr>
              <a:t> material:</a:t>
            </a:r>
          </a:p>
          <a:p>
            <a:r>
              <a:rPr lang="en-US">
                <a:ea typeface="Calibri"/>
                <a:cs typeface="Calibri"/>
              </a:rPr>
              <a:t>För </a:t>
            </a:r>
            <a:r>
              <a:rPr lang="en-US" err="1">
                <a:ea typeface="Calibri"/>
                <a:cs typeface="Calibri"/>
              </a:rPr>
              <a:t>varje</a:t>
            </a:r>
            <a:r>
              <a:rPr lang="en-US">
                <a:ea typeface="Calibri"/>
                <a:cs typeface="Calibri"/>
              </a:rPr>
              <a:t> </a:t>
            </a:r>
            <a:r>
              <a:rPr lang="en-US" err="1">
                <a:ea typeface="Calibri"/>
                <a:cs typeface="Calibri"/>
              </a:rPr>
              <a:t>bild</a:t>
            </a:r>
            <a:r>
              <a:rPr lang="en-US">
                <a:ea typeface="Calibri"/>
                <a:cs typeface="Calibri"/>
              </a:rPr>
              <a:t> </a:t>
            </a:r>
            <a:r>
              <a:rPr lang="en-US" err="1">
                <a:ea typeface="Calibri"/>
                <a:cs typeface="Calibri"/>
              </a:rPr>
              <a:t>finns</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talmanus</a:t>
            </a:r>
            <a:r>
              <a:rPr lang="en-US">
                <a:ea typeface="Calibri"/>
                <a:cs typeface="Calibri"/>
              </a:rPr>
              <a:t> </a:t>
            </a:r>
            <a:r>
              <a:rPr lang="en-US" err="1">
                <a:ea typeface="Calibri"/>
                <a:cs typeface="Calibri"/>
              </a:rPr>
              <a:t>som</a:t>
            </a:r>
            <a:r>
              <a:rPr lang="en-US">
                <a:ea typeface="Calibri"/>
                <a:cs typeface="Calibri"/>
              </a:rPr>
              <a:t> du </a:t>
            </a:r>
            <a:r>
              <a:rPr lang="en-US" err="1">
                <a:ea typeface="Calibri"/>
                <a:cs typeface="Calibri"/>
              </a:rPr>
              <a:t>kan</a:t>
            </a:r>
            <a:r>
              <a:rPr lang="en-US">
                <a:ea typeface="Calibri"/>
                <a:cs typeface="Calibri"/>
              </a:rPr>
              <a:t> </a:t>
            </a:r>
            <a:r>
              <a:rPr lang="en-US" err="1">
                <a:ea typeface="Calibri"/>
                <a:cs typeface="Calibri"/>
              </a:rPr>
              <a:t>använd</a:t>
            </a:r>
            <a:r>
              <a:rPr lang="en-US">
                <a:ea typeface="Calibri"/>
                <a:cs typeface="Calibri"/>
              </a:rPr>
              <a:t> dig av </a:t>
            </a:r>
            <a:r>
              <a:rPr lang="en-US" err="1">
                <a:ea typeface="Calibri"/>
                <a:cs typeface="Calibri"/>
              </a:rPr>
              <a:t>när</a:t>
            </a:r>
            <a:r>
              <a:rPr lang="en-US">
                <a:ea typeface="Calibri"/>
                <a:cs typeface="Calibri"/>
              </a:rPr>
              <a:t> du </a:t>
            </a:r>
            <a:r>
              <a:rPr lang="en-US" err="1">
                <a:ea typeface="Calibri"/>
                <a:cs typeface="Calibri"/>
              </a:rPr>
              <a:t>presenterar</a:t>
            </a:r>
            <a:r>
              <a:rPr lang="en-US">
                <a:ea typeface="Calibri"/>
                <a:cs typeface="Calibri"/>
              </a:rPr>
              <a:t>. Det </a:t>
            </a:r>
            <a:r>
              <a:rPr lang="en-US" err="1">
                <a:ea typeface="Calibri"/>
                <a:cs typeface="Calibri"/>
              </a:rPr>
              <a:t>finns</a:t>
            </a:r>
            <a:r>
              <a:rPr lang="en-US">
                <a:ea typeface="Calibri"/>
                <a:cs typeface="Calibri"/>
              </a:rPr>
              <a:t> </a:t>
            </a:r>
            <a:r>
              <a:rPr lang="en-US" err="1">
                <a:ea typeface="Calibri"/>
                <a:cs typeface="Calibri"/>
              </a:rPr>
              <a:t>även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länk</a:t>
            </a:r>
            <a:r>
              <a:rPr lang="en-US">
                <a:ea typeface="Calibri"/>
                <a:cs typeface="Calibri"/>
              </a:rPr>
              <a:t> till </a:t>
            </a:r>
            <a:r>
              <a:rPr lang="en-US" err="1">
                <a:ea typeface="Calibri"/>
                <a:cs typeface="Calibri"/>
              </a:rPr>
              <a:t>källa</a:t>
            </a:r>
            <a:r>
              <a:rPr lang="en-US">
                <a:ea typeface="Calibri"/>
                <a:cs typeface="Calibri"/>
              </a:rPr>
              <a:t> för </a:t>
            </a:r>
            <a:r>
              <a:rPr lang="en-US" err="1">
                <a:ea typeface="Calibri"/>
                <a:cs typeface="Calibri"/>
              </a:rPr>
              <a:t>texten</a:t>
            </a:r>
            <a:r>
              <a:rPr lang="en-US">
                <a:ea typeface="Calibri"/>
                <a:cs typeface="Calibri"/>
              </a:rPr>
              <a:t> </a:t>
            </a:r>
            <a:r>
              <a:rPr lang="en-US" err="1">
                <a:ea typeface="Calibri"/>
                <a:cs typeface="Calibri"/>
              </a:rPr>
              <a:t>där</a:t>
            </a:r>
            <a:r>
              <a:rPr lang="en-US">
                <a:ea typeface="Calibri"/>
                <a:cs typeface="Calibri"/>
              </a:rPr>
              <a:t> du </a:t>
            </a:r>
            <a:r>
              <a:rPr lang="en-US" err="1">
                <a:ea typeface="Calibri"/>
                <a:cs typeface="Calibri"/>
              </a:rPr>
              <a:t>kan</a:t>
            </a:r>
            <a:r>
              <a:rPr lang="en-US">
                <a:ea typeface="Calibri"/>
                <a:cs typeface="Calibri"/>
              </a:rPr>
              <a:t> </a:t>
            </a:r>
            <a:r>
              <a:rPr lang="en-US" err="1">
                <a:ea typeface="Calibri"/>
                <a:cs typeface="Calibri"/>
              </a:rPr>
              <a:t>läsa</a:t>
            </a:r>
            <a:r>
              <a:rPr lang="en-US">
                <a:ea typeface="Calibri"/>
                <a:cs typeface="Calibri"/>
              </a:rPr>
              <a:t> </a:t>
            </a:r>
            <a:r>
              <a:rPr lang="en-US" err="1">
                <a:ea typeface="Calibri"/>
                <a:cs typeface="Calibri"/>
              </a:rPr>
              <a:t>mer</a:t>
            </a:r>
            <a:r>
              <a:rPr lang="en-US">
                <a:ea typeface="Calibri"/>
                <a:cs typeface="Calibri"/>
              </a:rPr>
              <a:t> om det </a:t>
            </a:r>
            <a:r>
              <a:rPr lang="en-US" err="1">
                <a:ea typeface="Calibri"/>
                <a:cs typeface="Calibri"/>
              </a:rPr>
              <a:t>som</a:t>
            </a:r>
            <a:r>
              <a:rPr lang="en-US">
                <a:ea typeface="Calibri"/>
                <a:cs typeface="Calibri"/>
              </a:rPr>
              <a:t> ska </a:t>
            </a:r>
            <a:r>
              <a:rPr lang="en-US" err="1">
                <a:ea typeface="Calibri"/>
                <a:cs typeface="Calibri"/>
              </a:rPr>
              <a:t>presenteras</a:t>
            </a:r>
            <a:r>
              <a:rPr lang="en-US">
                <a:ea typeface="Calibri"/>
                <a:cs typeface="Calibri"/>
              </a:rPr>
              <a:t> (med </a:t>
            </a:r>
            <a:r>
              <a:rPr lang="en-US" err="1">
                <a:ea typeface="Calibri"/>
                <a:cs typeface="Calibri"/>
              </a:rPr>
              <a:t>undantag</a:t>
            </a:r>
            <a:r>
              <a:rPr lang="en-US">
                <a:ea typeface="Calibri"/>
                <a:cs typeface="Calibri"/>
              </a:rPr>
              <a:t> för </a:t>
            </a:r>
            <a:r>
              <a:rPr lang="en-US" err="1">
                <a:ea typeface="Calibri"/>
                <a:cs typeface="Calibri"/>
              </a:rPr>
              <a:t>siffror</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hämtade</a:t>
            </a:r>
            <a:r>
              <a:rPr lang="en-US">
                <a:ea typeface="Calibri"/>
                <a:cs typeface="Calibri"/>
              </a:rPr>
              <a:t> </a:t>
            </a:r>
            <a:r>
              <a:rPr lang="en-US" err="1">
                <a:ea typeface="Calibri"/>
                <a:cs typeface="Calibri"/>
              </a:rPr>
              <a:t>från</a:t>
            </a:r>
            <a:r>
              <a:rPr lang="en-US">
                <a:ea typeface="Calibri"/>
                <a:cs typeface="Calibri"/>
              </a:rPr>
              <a:t> Region </a:t>
            </a:r>
            <a:r>
              <a:rPr lang="en-US" err="1">
                <a:ea typeface="Calibri"/>
                <a:cs typeface="Calibri"/>
              </a:rPr>
              <a:t>Västmanland</a:t>
            </a:r>
            <a:r>
              <a:rPr lang="en-US">
                <a:ea typeface="Calibri"/>
                <a:cs typeface="Calibri"/>
              </a:rPr>
              <a:t>). </a:t>
            </a:r>
          </a:p>
          <a:p>
            <a:r>
              <a:rPr lang="en-US" err="1">
                <a:ea typeface="Calibri"/>
                <a:cs typeface="Calibri"/>
              </a:rPr>
              <a:t>Behöver</a:t>
            </a:r>
            <a:r>
              <a:rPr lang="en-US">
                <a:ea typeface="Calibri"/>
                <a:cs typeface="Calibri"/>
              </a:rPr>
              <a:t> du </a:t>
            </a:r>
            <a:r>
              <a:rPr lang="en-US" err="1">
                <a:ea typeface="Calibri"/>
                <a:cs typeface="Calibri"/>
              </a:rPr>
              <a:t>stöd</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presentera</a:t>
            </a:r>
            <a:r>
              <a:rPr lang="en-US">
                <a:ea typeface="Calibri"/>
                <a:cs typeface="Calibri"/>
              </a:rPr>
              <a:t> </a:t>
            </a:r>
            <a:r>
              <a:rPr lang="en-US" err="1">
                <a:ea typeface="Calibri"/>
                <a:cs typeface="Calibri"/>
              </a:rPr>
              <a:t>denna</a:t>
            </a:r>
            <a:r>
              <a:rPr lang="en-US">
                <a:ea typeface="Calibri"/>
                <a:cs typeface="Calibri"/>
              </a:rPr>
              <a:t> presentation </a:t>
            </a:r>
            <a:r>
              <a:rPr lang="en-US" err="1">
                <a:ea typeface="Calibri"/>
                <a:cs typeface="Calibri"/>
              </a:rPr>
              <a:t>kontakta</a:t>
            </a:r>
            <a:r>
              <a:rPr lang="en-US">
                <a:ea typeface="Calibri"/>
                <a:cs typeface="Calibri"/>
              </a:rPr>
              <a:t> Vårdhygien </a:t>
            </a:r>
            <a:r>
              <a:rPr lang="en-US" err="1">
                <a:ea typeface="Calibri"/>
                <a:cs typeface="Calibri"/>
              </a:rPr>
              <a:t>eller</a:t>
            </a:r>
            <a:r>
              <a:rPr lang="en-US">
                <a:ea typeface="Calibri"/>
                <a:cs typeface="Calibri"/>
              </a:rPr>
              <a:t> </a:t>
            </a:r>
            <a:r>
              <a:rPr lang="en-US" err="1">
                <a:ea typeface="Calibri"/>
                <a:cs typeface="Calibri"/>
              </a:rPr>
              <a:t>Centrala</a:t>
            </a:r>
            <a:r>
              <a:rPr lang="en-US">
                <a:ea typeface="Calibri"/>
                <a:cs typeface="Calibri"/>
              </a:rPr>
              <a:t> </a:t>
            </a:r>
            <a:r>
              <a:rPr lang="en-US" err="1">
                <a:ea typeface="Calibri"/>
                <a:cs typeface="Calibri"/>
              </a:rPr>
              <a:t>Patientsäkerhetsteamet</a:t>
            </a:r>
            <a:r>
              <a:rPr lang="en-US">
                <a:ea typeface="Calibri"/>
                <a:cs typeface="Calibri"/>
              </a:rPr>
              <a:t>.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303923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Manus: </a:t>
            </a:r>
          </a:p>
          <a:p>
            <a:r>
              <a:rPr lang="sv-SE"/>
              <a:t>Som stöd för PVK-projektet används den </a:t>
            </a:r>
            <a:r>
              <a:rPr lang="sv-SE" sz="1200" b="0" i="0" kern="1200">
                <a:solidFill>
                  <a:schemeClr val="tx1"/>
                </a:solidFill>
                <a:effectLst/>
                <a:latin typeface="+mn-lt"/>
                <a:ea typeface="+mn-ea"/>
                <a:cs typeface="+mn-cs"/>
              </a:rPr>
              <a:t>nationell handlingsplan för ökad patientsäkerhet</a:t>
            </a:r>
            <a:r>
              <a:rPr lang="sv-SE"/>
              <a:t> som är framtagen av Socialstyrelsen.</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Den nationella handlingsplanen ska stärka kommuner, regioner och vårdgivare i det systematiska patientsäkerhetsarbetet och bidra till att förebygga </a:t>
            </a:r>
            <a:r>
              <a:rPr lang="sv-SE" sz="1200" b="0" i="0" kern="1200" err="1">
                <a:solidFill>
                  <a:schemeClr val="tx1"/>
                </a:solidFill>
                <a:effectLst/>
                <a:latin typeface="+mn-lt"/>
                <a:ea typeface="+mn-ea"/>
                <a:cs typeface="+mn-cs"/>
              </a:rPr>
              <a:t>vårdskador</a:t>
            </a:r>
            <a:r>
              <a:rPr lang="sv-SE"/>
              <a:t>. </a:t>
            </a:r>
            <a:endParaRPr lang="sv-SE" sz="1200" b="0" i="0" kern="1200">
              <a:solidFill>
                <a:schemeClr val="tx1"/>
              </a:solidFill>
              <a:effectLst/>
              <a:latin typeface="+mn-lt"/>
              <a:ea typeface="Calibri"/>
              <a:cs typeface="Calibri"/>
            </a:endParaRP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För att nå handlingsplanens vision och övergripande mål </a:t>
            </a:r>
            <a:r>
              <a:rPr lang="sv-SE"/>
              <a:t>(God och säker vård, överallt och alltid, Ingen patient ska behöva drabbas av en </a:t>
            </a:r>
            <a:r>
              <a:rPr lang="sv-SE" err="1"/>
              <a:t>vårdskada</a:t>
            </a:r>
            <a:r>
              <a:rPr lang="sv-SE"/>
              <a:t>) </a:t>
            </a:r>
            <a:r>
              <a:rPr lang="sv-SE" sz="1200" b="0" i="0" kern="1200">
                <a:solidFill>
                  <a:schemeClr val="tx1"/>
                </a:solidFill>
                <a:effectLst/>
                <a:latin typeface="+mn-lt"/>
                <a:ea typeface="+mn-ea"/>
                <a:cs typeface="+mn-cs"/>
              </a:rPr>
              <a:t>lyfts fyra grundläggande förutsättningar</a:t>
            </a:r>
            <a:r>
              <a:rPr lang="sv-SE"/>
              <a:t> fram</a:t>
            </a:r>
            <a:r>
              <a:rPr lang="sv-SE" sz="1200" b="0" i="0" kern="1200">
                <a:solidFill>
                  <a:schemeClr val="tx1"/>
                </a:solidFill>
                <a:effectLst/>
                <a:latin typeface="+mn-lt"/>
                <a:ea typeface="+mn-ea"/>
                <a:cs typeface="+mn-cs"/>
              </a:rPr>
              <a:t>. (De ljusblå bitarna i cirkelns mitt)</a:t>
            </a:r>
            <a:endParaRPr lang="sv-SE"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1. En engagerad ledning och tydlig styrning</a:t>
            </a:r>
            <a:endParaRPr lang="sv-SE"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2. En god säkerhetskultur</a:t>
            </a:r>
            <a:endParaRPr lang="sv-SE"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3. Adekvat kunskap och kompetens</a:t>
            </a:r>
            <a:endParaRPr lang="sv-SE"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4. Patienten som medskapare</a:t>
            </a:r>
            <a:endParaRPr lang="sv-SE"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Den nationella handlingsplanen innehåller fem prioriterade fokusområden som kan stärka arbetet för en säkrare vård. (De blå bitarna ytters i cirkel)</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De fem fokusområdena:</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Öka kunskap om inträffade </a:t>
            </a:r>
            <a:r>
              <a:rPr lang="sv-SE" sz="1200" b="0" i="0" kern="1200" err="1">
                <a:solidFill>
                  <a:schemeClr val="tx1"/>
                </a:solidFill>
                <a:effectLst/>
                <a:latin typeface="+mn-lt"/>
                <a:ea typeface="+mn-ea"/>
                <a:cs typeface="+mn-cs"/>
              </a:rPr>
              <a:t>vårdskador</a:t>
            </a:r>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Tillförlitliga och säkra system och processer</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Säker vård här och nu</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Stärka analys, lärande och utveckling</a:t>
            </a:r>
            <a:endParaRPr lang="sv-SE" sz="1200" b="0" i="0" kern="1200">
              <a:solidFill>
                <a:schemeClr val="tx1"/>
              </a:solidFill>
              <a:effectLst/>
              <a:latin typeface="+mn-lt"/>
              <a:ea typeface="Calibri"/>
              <a:cs typeface="Calibri"/>
            </a:endParaRPr>
          </a:p>
          <a:p>
            <a:r>
              <a:rPr lang="sv-SE" sz="1200" b="0" i="0" kern="1200">
                <a:solidFill>
                  <a:schemeClr val="tx1"/>
                </a:solidFill>
                <a:effectLst/>
                <a:latin typeface="+mn-lt"/>
                <a:ea typeface="+mn-ea"/>
                <a:cs typeface="+mn-cs"/>
              </a:rPr>
              <a:t>Öka riskmedvetenhet och beredskap</a:t>
            </a:r>
            <a:endParaRPr lang="sv-SE" sz="1200" b="0" i="0" kern="1200">
              <a:solidFill>
                <a:schemeClr val="tx1"/>
              </a:solidFill>
              <a:effectLst/>
              <a:latin typeface="+mn-lt"/>
              <a:ea typeface="Calibri"/>
              <a:cs typeface="Calibri"/>
            </a:endParaRP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Alla delar behöver finnas som förutsättningar för en god och säker vård, överallt och alltid</a:t>
            </a:r>
            <a:r>
              <a:rPr lang="sv-SE"/>
              <a:t>. </a:t>
            </a:r>
            <a:endParaRPr lang="sv-SE" sz="1200" b="0" i="0" kern="1200">
              <a:solidFill>
                <a:schemeClr val="tx1"/>
              </a:solidFill>
              <a:effectLst/>
              <a:latin typeface="+mn-lt"/>
              <a:ea typeface="Calibri"/>
              <a:cs typeface="Calibri"/>
            </a:endParaRPr>
          </a:p>
          <a:p>
            <a:pPr marL="0" marR="0" lvl="0" indent="0" algn="l" defTabSz="914400">
              <a:lnSpc>
                <a:spcPct val="100000"/>
              </a:lnSpc>
              <a:spcBef>
                <a:spcPts val="0"/>
              </a:spcBef>
              <a:spcAft>
                <a:spcPts val="0"/>
              </a:spcAft>
              <a:buClrTx/>
              <a:buSzTx/>
              <a:buFontTx/>
              <a:buNone/>
              <a:tabLst/>
              <a:defRPr/>
            </a:pPr>
            <a:endParaRPr lang="sv-SE" sz="1200" b="0" i="0" kern="1200">
              <a:solidFill>
                <a:schemeClr val="tx1"/>
              </a:solidFill>
              <a:effectLst/>
              <a:latin typeface="+mn-lt"/>
              <a:ea typeface="Calibri"/>
              <a:cs typeface="Calibri"/>
            </a:endParaRPr>
          </a:p>
          <a:p>
            <a:r>
              <a:rPr lang="sv-SE">
                <a:ea typeface="Calibri"/>
                <a:cs typeface="Calibri"/>
              </a:rPr>
              <a:t>För att stärka </a:t>
            </a:r>
            <a:r>
              <a:rPr lang="sv-SE" err="1">
                <a:ea typeface="Calibri"/>
                <a:cs typeface="Calibri"/>
              </a:rPr>
              <a:t>kvaliten</a:t>
            </a:r>
            <a:r>
              <a:rPr lang="sv-SE">
                <a:ea typeface="Calibri"/>
                <a:cs typeface="Calibri"/>
              </a:rPr>
              <a:t> vid hantering av PVK behöver insatser göras brett. Den nationella handlingsplanens områden ligger som grund i arbetet med framtagning av aktiviteter och insatser för att stärka en säker PVK-hantering.</a:t>
            </a:r>
            <a:endParaRPr lang="sv-SE" sz="1200" b="0" i="0" kern="1200">
              <a:solidFill>
                <a:schemeClr val="tx1"/>
              </a:solidFill>
              <a:effectLst/>
              <a:latin typeface="+mn-lt"/>
              <a:ea typeface="Calibri"/>
              <a:cs typeface="Calibri"/>
            </a:endParaRPr>
          </a:p>
          <a:p>
            <a:endParaRPr lang="sv-SE"/>
          </a:p>
          <a:p>
            <a:endParaRPr lang="sv-SE">
              <a:ea typeface="Calibri" panose="020F0502020204030204"/>
              <a:cs typeface="Calibri" panose="020F0502020204030204"/>
            </a:endParaRPr>
          </a:p>
          <a:p>
            <a:endParaRPr lang="sv-SE">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246711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Manus:</a:t>
            </a:r>
          </a:p>
          <a:p>
            <a:r>
              <a:rPr lang="sv-SE" sz="1200" b="0" i="0" kern="1200">
                <a:solidFill>
                  <a:schemeClr val="tx1"/>
                </a:solidFill>
                <a:effectLst/>
                <a:latin typeface="+mn-lt"/>
                <a:ea typeface="+mn-ea"/>
                <a:cs typeface="+mn-cs"/>
              </a:rPr>
              <a:t>För att säkerställa att patienter inte drabbas av </a:t>
            </a:r>
            <a:r>
              <a:rPr lang="sv-SE" sz="1200" b="0" i="0" kern="1200" err="1">
                <a:solidFill>
                  <a:schemeClr val="tx1"/>
                </a:solidFill>
                <a:effectLst/>
                <a:latin typeface="+mn-lt"/>
                <a:ea typeface="+mn-ea"/>
                <a:cs typeface="+mn-cs"/>
              </a:rPr>
              <a:t>vårdskada</a:t>
            </a:r>
            <a:r>
              <a:rPr lang="sv-SE" sz="1200" b="0" i="0" kern="1200">
                <a:solidFill>
                  <a:schemeClr val="tx1"/>
                </a:solidFill>
                <a:effectLst/>
                <a:latin typeface="+mn-lt"/>
                <a:ea typeface="+mn-ea"/>
                <a:cs typeface="+mn-cs"/>
              </a:rPr>
              <a:t> när det kommer till användning av PVK eller andra intravenösa infarter krävs ett brett arbete med aktiviteter som stödjer alla fyra grundläggande förutsättningar. </a:t>
            </a:r>
            <a:endParaRPr lang="sv-SE" sz="1200" b="0" i="0" kern="1200">
              <a:solidFill>
                <a:schemeClr val="tx1"/>
              </a:solidFill>
              <a:effectLst/>
              <a:latin typeface="+mn-lt"/>
              <a:ea typeface="Calibri"/>
              <a:cs typeface="Calibri"/>
            </a:endParaRP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På bilden ser ni aktiviteter </a:t>
            </a:r>
            <a:r>
              <a:rPr lang="sv-SE"/>
              <a:t>som inkluderas </a:t>
            </a:r>
            <a:r>
              <a:rPr lang="sv-SE" sz="1200" b="0" i="0" kern="1200">
                <a:solidFill>
                  <a:schemeClr val="tx1"/>
                </a:solidFill>
                <a:effectLst/>
                <a:latin typeface="+mn-lt"/>
                <a:ea typeface="+mn-ea"/>
                <a:cs typeface="+mn-cs"/>
              </a:rPr>
              <a:t>i PVK-projektet</a:t>
            </a:r>
            <a:r>
              <a:rPr lang="sv-SE"/>
              <a:t> kopplat till de olika grundläggande förutsättningarna.</a:t>
            </a:r>
            <a:endParaRPr lang="sv-SE" sz="1200" b="0" i="0" kern="1200">
              <a:solidFill>
                <a:schemeClr val="tx1"/>
              </a:solidFill>
              <a:effectLst/>
              <a:latin typeface="+mn-lt"/>
              <a:ea typeface="Calibri"/>
              <a:cs typeface="Calibri"/>
            </a:endParaRPr>
          </a:p>
          <a:p>
            <a:endParaRPr lang="sv-SE" sz="1200" b="0" i="0" kern="1200">
              <a:solidFill>
                <a:schemeClr val="tx1"/>
              </a:solidFill>
              <a:effectLst/>
              <a:latin typeface="+mn-lt"/>
              <a:ea typeface="Calibri"/>
              <a:cs typeface="Calibri"/>
            </a:endParaRPr>
          </a:p>
          <a:p>
            <a:endParaRPr lang="sv-SE">
              <a:ea typeface="Calibri"/>
              <a:cs typeface="Calibri"/>
            </a:endParaRPr>
          </a:p>
          <a:p>
            <a:endParaRPr lang="sv-SE"/>
          </a:p>
          <a:p>
            <a:endParaRPr lang="sv-SE"/>
          </a:p>
          <a:p>
            <a:endParaRPr lang="sv-SE">
              <a:ea typeface="Calibri"/>
              <a:cs typeface="Calibri"/>
            </a:endParaRPr>
          </a:p>
          <a:p>
            <a:endParaRPr lang="sv-SE">
              <a:ea typeface="Calibri"/>
              <a:cs typeface="Calibri"/>
            </a:endParaRP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235013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 </a:t>
            </a:r>
            <a:endParaRPr lang="sv-SE"/>
          </a:p>
          <a:p>
            <a:r>
              <a:rPr lang="en-US">
                <a:ea typeface="Calibri"/>
                <a:cs typeface="Calibri"/>
              </a:rPr>
              <a:t>PVK-</a:t>
            </a:r>
            <a:r>
              <a:rPr lang="en-US" err="1">
                <a:ea typeface="Calibri"/>
                <a:cs typeface="Calibri"/>
              </a:rPr>
              <a:t>projektet</a:t>
            </a:r>
            <a:r>
              <a:rPr lang="en-US">
                <a:ea typeface="Calibri"/>
                <a:cs typeface="Calibri"/>
              </a:rPr>
              <a:t> </a:t>
            </a:r>
            <a:r>
              <a:rPr lang="en-US" err="1">
                <a:ea typeface="Calibri"/>
                <a:cs typeface="Calibri"/>
              </a:rPr>
              <a:t>erbjuder</a:t>
            </a:r>
            <a:r>
              <a:rPr lang="en-US">
                <a:ea typeface="Calibri"/>
                <a:cs typeface="Calibri"/>
              </a:rPr>
              <a:t> </a:t>
            </a:r>
            <a:r>
              <a:rPr lang="en-US" err="1">
                <a:ea typeface="Calibri"/>
                <a:cs typeface="Calibri"/>
              </a:rPr>
              <a:t>en</a:t>
            </a:r>
            <a:r>
              <a:rPr lang="en-US">
                <a:ea typeface="Calibri"/>
                <a:cs typeface="Calibri"/>
              </a:rPr>
              <a:t> rad </a:t>
            </a:r>
            <a:r>
              <a:rPr lang="en-US" err="1">
                <a:ea typeface="Calibri"/>
                <a:cs typeface="Calibri"/>
              </a:rPr>
              <a:t>olika</a:t>
            </a:r>
            <a:r>
              <a:rPr lang="en-US">
                <a:ea typeface="Calibri"/>
                <a:cs typeface="Calibri"/>
              </a:rPr>
              <a:t> </a:t>
            </a:r>
            <a:r>
              <a:rPr lang="en-US" err="1">
                <a:ea typeface="Calibri"/>
                <a:cs typeface="Calibri"/>
              </a:rPr>
              <a:t>stöd</a:t>
            </a:r>
            <a:r>
              <a:rPr lang="en-US">
                <a:ea typeface="Calibri"/>
                <a:cs typeface="Calibri"/>
              </a:rPr>
              <a:t> för </a:t>
            </a:r>
            <a:r>
              <a:rPr lang="en-US" err="1">
                <a:ea typeface="Calibri"/>
                <a:cs typeface="Calibri"/>
              </a:rPr>
              <a:t>enheten</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följa</a:t>
            </a:r>
            <a:r>
              <a:rPr lang="en-US">
                <a:ea typeface="Calibri"/>
                <a:cs typeface="Calibri"/>
              </a:rPr>
              <a:t> </a:t>
            </a:r>
            <a:r>
              <a:rPr lang="en-US" err="1">
                <a:ea typeface="Calibri"/>
                <a:cs typeface="Calibri"/>
              </a:rPr>
              <a:t>upp</a:t>
            </a:r>
            <a:r>
              <a:rPr lang="en-US">
                <a:ea typeface="Calibri"/>
                <a:cs typeface="Calibri"/>
              </a:rPr>
              <a:t> och </a:t>
            </a:r>
            <a:r>
              <a:rPr lang="en-US" err="1">
                <a:ea typeface="Calibri"/>
                <a:cs typeface="Calibri"/>
              </a:rPr>
              <a:t>stärka</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säker</a:t>
            </a:r>
            <a:r>
              <a:rPr lang="en-US">
                <a:ea typeface="Calibri"/>
                <a:cs typeface="Calibri"/>
              </a:rPr>
              <a:t> PVK-</a:t>
            </a:r>
            <a:r>
              <a:rPr lang="en-US" err="1">
                <a:ea typeface="Calibri"/>
                <a:cs typeface="Calibri"/>
              </a:rPr>
              <a:t>hantering</a:t>
            </a:r>
            <a:r>
              <a:rPr lang="en-US">
                <a:ea typeface="Calibri"/>
                <a:cs typeface="Calibri"/>
              </a:rPr>
              <a:t>.  </a:t>
            </a:r>
          </a:p>
          <a:p>
            <a:r>
              <a:rPr lang="en-US">
                <a:ea typeface="Calibri"/>
                <a:cs typeface="Calibri"/>
              </a:rPr>
              <a:t>För </a:t>
            </a:r>
            <a:r>
              <a:rPr lang="en-US" err="1">
                <a:ea typeface="Calibri"/>
                <a:cs typeface="Calibri"/>
              </a:rPr>
              <a:t>att</a:t>
            </a:r>
            <a:r>
              <a:rPr lang="en-US">
                <a:ea typeface="Calibri"/>
                <a:cs typeface="Calibri"/>
              </a:rPr>
              <a:t> </a:t>
            </a:r>
            <a:r>
              <a:rPr lang="en-US" err="1">
                <a:ea typeface="Calibri"/>
                <a:cs typeface="Calibri"/>
              </a:rPr>
              <a:t>få</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struktur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arbetet</a:t>
            </a:r>
            <a:r>
              <a:rPr lang="en-US">
                <a:ea typeface="Calibri"/>
                <a:cs typeface="Calibri"/>
              </a:rPr>
              <a:t> </a:t>
            </a:r>
            <a:r>
              <a:rPr lang="en-US" err="1">
                <a:ea typeface="Calibri"/>
                <a:cs typeface="Calibri"/>
              </a:rPr>
              <a:t>rekomenderas</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utse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kontaktperson</a:t>
            </a:r>
            <a:r>
              <a:rPr lang="en-US">
                <a:ea typeface="Calibri"/>
                <a:cs typeface="Calibri"/>
              </a:rPr>
              <a:t>, </a:t>
            </a:r>
            <a:r>
              <a:rPr lang="en-US" err="1">
                <a:ea typeface="Calibri"/>
                <a:cs typeface="Calibri"/>
              </a:rPr>
              <a:t>läsa</a:t>
            </a:r>
            <a:r>
              <a:rPr lang="en-US">
                <a:ea typeface="Calibri"/>
                <a:cs typeface="Calibri"/>
              </a:rPr>
              <a:t> </a:t>
            </a:r>
            <a:r>
              <a:rPr lang="en-US" err="1">
                <a:ea typeface="Calibri"/>
                <a:cs typeface="Calibri"/>
              </a:rPr>
              <a:t>guiden</a:t>
            </a:r>
            <a:r>
              <a:rPr lang="en-US">
                <a:ea typeface="Calibri"/>
                <a:cs typeface="Calibri"/>
              </a:rPr>
              <a:t> för PVK-</a:t>
            </a:r>
            <a:r>
              <a:rPr lang="en-US" err="1">
                <a:ea typeface="Calibri"/>
                <a:cs typeface="Calibri"/>
              </a:rPr>
              <a:t>projekt</a:t>
            </a:r>
            <a:r>
              <a:rPr lang="en-US">
                <a:ea typeface="Calibri"/>
                <a:cs typeface="Calibri"/>
              </a:rPr>
              <a:t> och </a:t>
            </a:r>
            <a:r>
              <a:rPr lang="en-US" err="1">
                <a:ea typeface="Calibri"/>
                <a:cs typeface="Calibri"/>
              </a:rPr>
              <a:t>att</a:t>
            </a:r>
            <a:r>
              <a:rPr lang="en-US">
                <a:ea typeface="Calibri"/>
                <a:cs typeface="Calibri"/>
              </a:rPr>
              <a:t> </a:t>
            </a:r>
            <a:r>
              <a:rPr lang="en-US" err="1">
                <a:ea typeface="Calibri"/>
                <a:cs typeface="Calibri"/>
              </a:rPr>
              <a:t>följa</a:t>
            </a:r>
            <a:r>
              <a:rPr lang="en-US">
                <a:ea typeface="Calibri"/>
                <a:cs typeface="Calibri"/>
              </a:rPr>
              <a:t> den </a:t>
            </a:r>
            <a:r>
              <a:rPr lang="en-US" err="1">
                <a:ea typeface="Calibri"/>
                <a:cs typeface="Calibri"/>
              </a:rPr>
              <a:t>checklista</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framtagen</a:t>
            </a:r>
            <a:r>
              <a:rPr lang="en-US">
                <a:ea typeface="Calibri"/>
                <a:cs typeface="Calibri"/>
              </a:rPr>
              <a:t>. </a:t>
            </a:r>
          </a:p>
          <a:p>
            <a:r>
              <a:rPr lang="en-US" err="1">
                <a:ea typeface="Calibri"/>
                <a:cs typeface="Calibri"/>
              </a:rPr>
              <a:t>Projeket</a:t>
            </a:r>
            <a:r>
              <a:rPr lang="en-US">
                <a:ea typeface="Calibri"/>
                <a:cs typeface="Calibri"/>
              </a:rPr>
              <a:t> </a:t>
            </a:r>
            <a:r>
              <a:rPr lang="en-US" err="1">
                <a:ea typeface="Calibri"/>
                <a:cs typeface="Calibri"/>
              </a:rPr>
              <a:t>startar</a:t>
            </a:r>
            <a:r>
              <a:rPr lang="en-US">
                <a:ea typeface="Calibri"/>
                <a:cs typeface="Calibri"/>
              </a:rPr>
              <a:t> med </a:t>
            </a:r>
            <a:r>
              <a:rPr lang="en-US" err="1">
                <a:ea typeface="Calibri"/>
                <a:cs typeface="Calibri"/>
              </a:rPr>
              <a:t>att</a:t>
            </a:r>
            <a:r>
              <a:rPr lang="en-US">
                <a:ea typeface="Calibri"/>
                <a:cs typeface="Calibri"/>
              </a:rPr>
              <a:t> </a:t>
            </a:r>
            <a:r>
              <a:rPr lang="en-US" err="1">
                <a:ea typeface="Calibri"/>
                <a:cs typeface="Calibri"/>
              </a:rPr>
              <a:t>egenkontroller</a:t>
            </a:r>
            <a:r>
              <a:rPr lang="en-US">
                <a:ea typeface="Calibri"/>
                <a:cs typeface="Calibri"/>
              </a:rPr>
              <a:t> för de </a:t>
            </a:r>
            <a:r>
              <a:rPr lang="en-US" err="1">
                <a:ea typeface="Calibri"/>
                <a:cs typeface="Calibri"/>
              </a:rPr>
              <a:t>fyra</a:t>
            </a:r>
            <a:r>
              <a:rPr lang="en-US">
                <a:ea typeface="Calibri"/>
                <a:cs typeface="Calibri"/>
              </a:rPr>
              <a:t> </a:t>
            </a:r>
            <a:r>
              <a:rPr lang="en-US" err="1">
                <a:ea typeface="Calibri"/>
                <a:cs typeface="Calibri"/>
              </a:rPr>
              <a:t>områderna</a:t>
            </a:r>
            <a:r>
              <a:rPr lang="en-US">
                <a:ea typeface="Calibri"/>
                <a:cs typeface="Calibri"/>
              </a:rPr>
              <a:t> </a:t>
            </a:r>
            <a:r>
              <a:rPr lang="en-US" err="1">
                <a:ea typeface="Calibri"/>
                <a:cs typeface="Calibri"/>
              </a:rPr>
              <a:t>genomförs</a:t>
            </a:r>
            <a:r>
              <a:rPr lang="en-US">
                <a:ea typeface="Calibri"/>
                <a:cs typeface="Calibri"/>
              </a:rPr>
              <a:t>. </a:t>
            </a:r>
            <a:r>
              <a:rPr lang="en-US" err="1">
                <a:ea typeface="Calibri"/>
                <a:cs typeface="Calibri"/>
              </a:rPr>
              <a:t>Resultat</a:t>
            </a:r>
            <a:r>
              <a:rPr lang="en-US">
                <a:ea typeface="Calibri"/>
                <a:cs typeface="Calibri"/>
              </a:rPr>
              <a:t> av </a:t>
            </a:r>
            <a:r>
              <a:rPr lang="en-US" err="1">
                <a:ea typeface="Calibri"/>
                <a:cs typeface="Calibri"/>
              </a:rPr>
              <a:t>egenkontrollerna</a:t>
            </a:r>
            <a:r>
              <a:rPr lang="en-US">
                <a:ea typeface="Calibri"/>
                <a:cs typeface="Calibri"/>
              </a:rPr>
              <a:t> </a:t>
            </a:r>
            <a:r>
              <a:rPr lang="en-US" err="1">
                <a:ea typeface="Calibri"/>
                <a:cs typeface="Calibri"/>
              </a:rPr>
              <a:t>kan</a:t>
            </a:r>
            <a:r>
              <a:rPr lang="en-US">
                <a:ea typeface="Calibri"/>
                <a:cs typeface="Calibri"/>
              </a:rPr>
              <a:t> sedan </a:t>
            </a:r>
            <a:r>
              <a:rPr lang="en-US" err="1">
                <a:ea typeface="Calibri"/>
                <a:cs typeface="Calibri"/>
              </a:rPr>
              <a:t>ligga</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grund</a:t>
            </a:r>
            <a:r>
              <a:rPr lang="en-US">
                <a:ea typeface="Calibri"/>
                <a:cs typeface="Calibri"/>
              </a:rPr>
              <a:t> för </a:t>
            </a:r>
            <a:r>
              <a:rPr lang="en-US" err="1">
                <a:ea typeface="Calibri"/>
                <a:cs typeface="Calibri"/>
              </a:rPr>
              <a:t>analys</a:t>
            </a:r>
            <a:r>
              <a:rPr lang="en-US">
                <a:ea typeface="Calibri"/>
                <a:cs typeface="Calibri"/>
              </a:rPr>
              <a:t> av </a:t>
            </a:r>
            <a:r>
              <a:rPr lang="en-US" err="1">
                <a:ea typeface="Calibri"/>
                <a:cs typeface="Calibri"/>
              </a:rPr>
              <a:t>vilka</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ska </a:t>
            </a:r>
            <a:r>
              <a:rPr lang="en-US" err="1">
                <a:ea typeface="Calibri"/>
                <a:cs typeface="Calibri"/>
              </a:rPr>
              <a:t>genomföras</a:t>
            </a:r>
            <a:r>
              <a:rPr lang="en-US">
                <a:ea typeface="Calibri"/>
                <a:cs typeface="Calibri"/>
              </a:rPr>
              <a:t>. </a:t>
            </a:r>
          </a:p>
          <a:p>
            <a:r>
              <a:rPr lang="en-US">
                <a:ea typeface="Calibri"/>
                <a:cs typeface="Calibri"/>
              </a:rPr>
              <a:t>Chef och </a:t>
            </a:r>
            <a:r>
              <a:rPr lang="en-US" err="1">
                <a:ea typeface="Calibri"/>
                <a:cs typeface="Calibri"/>
              </a:rPr>
              <a:t>kontaktperson</a:t>
            </a:r>
            <a:r>
              <a:rPr lang="en-US">
                <a:ea typeface="Calibri"/>
                <a:cs typeface="Calibri"/>
              </a:rPr>
              <a:t> </a:t>
            </a:r>
            <a:r>
              <a:rPr lang="en-US" err="1">
                <a:ea typeface="Calibri"/>
                <a:cs typeface="Calibri"/>
              </a:rPr>
              <a:t>ansvarar</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planera</a:t>
            </a:r>
            <a:r>
              <a:rPr lang="en-US">
                <a:ea typeface="Calibri"/>
                <a:cs typeface="Calibri"/>
              </a:rPr>
              <a:t> och </a:t>
            </a:r>
            <a:r>
              <a:rPr lang="en-US" err="1">
                <a:ea typeface="Calibri"/>
                <a:cs typeface="Calibri"/>
              </a:rPr>
              <a:t>fylla</a:t>
            </a:r>
            <a:r>
              <a:rPr lang="en-US">
                <a:ea typeface="Calibri"/>
                <a:cs typeface="Calibri"/>
              </a:rPr>
              <a:t> </a:t>
            </a:r>
            <a:r>
              <a:rPr lang="en-US" err="1">
                <a:ea typeface="Calibri"/>
                <a:cs typeface="Calibri"/>
              </a:rPr>
              <a:t>i</a:t>
            </a:r>
            <a:r>
              <a:rPr lang="en-US">
                <a:ea typeface="Calibri"/>
                <a:cs typeface="Calibri"/>
              </a:rPr>
              <a:t> </a:t>
            </a:r>
            <a:r>
              <a:rPr lang="en-US" err="1">
                <a:ea typeface="Calibri"/>
                <a:cs typeface="Calibri"/>
              </a:rPr>
              <a:t>aktiviteterna</a:t>
            </a:r>
            <a:r>
              <a:rPr lang="en-US">
                <a:ea typeface="Calibri"/>
                <a:cs typeface="Calibri"/>
              </a:rPr>
              <a:t> </a:t>
            </a:r>
            <a:r>
              <a:rPr lang="en-US" err="1">
                <a:ea typeface="Calibri"/>
                <a:cs typeface="Calibri"/>
              </a:rPr>
              <a:t>i</a:t>
            </a:r>
            <a:r>
              <a:rPr lang="en-US">
                <a:ea typeface="Calibri"/>
                <a:cs typeface="Calibri"/>
              </a:rPr>
              <a:t> </a:t>
            </a:r>
            <a:r>
              <a:rPr lang="en-US" err="1">
                <a:ea typeface="Calibri"/>
                <a:cs typeface="Calibri"/>
              </a:rPr>
              <a:t>checklistan</a:t>
            </a:r>
            <a:r>
              <a:rPr lang="en-US">
                <a:ea typeface="Calibri"/>
                <a:cs typeface="Calibri"/>
              </a:rPr>
              <a:t>. </a:t>
            </a:r>
          </a:p>
          <a:p>
            <a:r>
              <a:rPr lang="en-US">
                <a:ea typeface="Calibri"/>
                <a:cs typeface="Calibri"/>
              </a:rPr>
              <a:t>Ta </a:t>
            </a:r>
            <a:r>
              <a:rPr lang="en-US" err="1">
                <a:ea typeface="Calibri"/>
                <a:cs typeface="Calibri"/>
              </a:rPr>
              <a:t>stöd</a:t>
            </a:r>
            <a:r>
              <a:rPr lang="en-US">
                <a:ea typeface="Calibri"/>
                <a:cs typeface="Calibri"/>
              </a:rPr>
              <a:t> av </a:t>
            </a:r>
            <a:r>
              <a:rPr lang="en-US" err="1">
                <a:ea typeface="Calibri"/>
                <a:cs typeface="Calibri"/>
              </a:rPr>
              <a:t>befintliga</a:t>
            </a:r>
            <a:r>
              <a:rPr lang="en-US">
                <a:ea typeface="Calibri"/>
                <a:cs typeface="Calibri"/>
              </a:rPr>
              <a:t> </a:t>
            </a:r>
            <a:r>
              <a:rPr lang="en-US" err="1">
                <a:ea typeface="Calibri"/>
                <a:cs typeface="Calibri"/>
              </a:rPr>
              <a:t>funktioner</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exempelvis</a:t>
            </a:r>
            <a:r>
              <a:rPr lang="en-US">
                <a:ea typeface="Calibri"/>
                <a:cs typeface="Calibri"/>
              </a:rPr>
              <a:t> </a:t>
            </a:r>
            <a:r>
              <a:rPr lang="en-US" err="1">
                <a:ea typeface="Calibri"/>
                <a:cs typeface="Calibri"/>
              </a:rPr>
              <a:t>olika</a:t>
            </a:r>
            <a:r>
              <a:rPr lang="en-US">
                <a:ea typeface="Calibri"/>
                <a:cs typeface="Calibri"/>
              </a:rPr>
              <a:t> ombud för </a:t>
            </a:r>
            <a:r>
              <a:rPr lang="en-US" err="1">
                <a:ea typeface="Calibri"/>
                <a:cs typeface="Calibri"/>
              </a:rPr>
              <a:t>att</a:t>
            </a:r>
            <a:r>
              <a:rPr lang="en-US">
                <a:ea typeface="Calibri"/>
                <a:cs typeface="Calibri"/>
              </a:rPr>
              <a:t> </a:t>
            </a:r>
            <a:r>
              <a:rPr lang="en-US" err="1">
                <a:ea typeface="Calibri"/>
                <a:cs typeface="Calibri"/>
              </a:rPr>
              <a:t>göra</a:t>
            </a:r>
            <a:r>
              <a:rPr lang="en-US">
                <a:ea typeface="Calibri"/>
                <a:cs typeface="Calibri"/>
              </a:rPr>
              <a:t> </a:t>
            </a:r>
            <a:r>
              <a:rPr lang="en-US" err="1">
                <a:ea typeface="Calibri"/>
                <a:cs typeface="Calibri"/>
              </a:rPr>
              <a:t>egenkontroller</a:t>
            </a:r>
            <a:r>
              <a:rPr lang="en-US">
                <a:ea typeface="Calibri"/>
                <a:cs typeface="Calibri"/>
              </a:rPr>
              <a:t> och </a:t>
            </a:r>
            <a:r>
              <a:rPr lang="en-US" err="1">
                <a:ea typeface="Calibri"/>
                <a:cs typeface="Calibri"/>
              </a:rPr>
              <a:t>andra</a:t>
            </a:r>
            <a:r>
              <a:rPr lang="en-US">
                <a:ea typeface="Calibri"/>
                <a:cs typeface="Calibri"/>
              </a:rPr>
              <a:t> </a:t>
            </a:r>
            <a:r>
              <a:rPr lang="en-US" err="1">
                <a:ea typeface="Calibri"/>
                <a:cs typeface="Calibri"/>
              </a:rPr>
              <a:t>insatser</a:t>
            </a:r>
            <a:r>
              <a:rPr lang="en-US">
                <a:ea typeface="Calibri"/>
                <a:cs typeface="Calibri"/>
              </a:rPr>
              <a:t>.</a:t>
            </a:r>
          </a:p>
        </p:txBody>
      </p:sp>
      <p:sp>
        <p:nvSpPr>
          <p:cNvPr id="4" name="Platshållare för bildnummer 3"/>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291134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 </a:t>
            </a:r>
          </a:p>
          <a:p>
            <a:r>
              <a:rPr lang="en-US">
                <a:ea typeface="Calibri"/>
                <a:cs typeface="Calibri"/>
              </a:rPr>
              <a:t>I </a:t>
            </a:r>
            <a:r>
              <a:rPr lang="en-US" err="1">
                <a:ea typeface="Calibri"/>
                <a:cs typeface="Calibri"/>
              </a:rPr>
              <a:t>projektet</a:t>
            </a:r>
            <a:r>
              <a:rPr lang="en-US">
                <a:ea typeface="Calibri"/>
                <a:cs typeface="Calibri"/>
              </a:rPr>
              <a:t> </a:t>
            </a:r>
            <a:r>
              <a:rPr lang="en-US" err="1">
                <a:ea typeface="Calibri"/>
                <a:cs typeface="Calibri"/>
              </a:rPr>
              <a:t>finns</a:t>
            </a:r>
            <a:r>
              <a:rPr lang="en-US">
                <a:ea typeface="Calibri"/>
                <a:cs typeface="Calibri"/>
              </a:rPr>
              <a:t> </a:t>
            </a:r>
            <a:r>
              <a:rPr lang="en-US" err="1">
                <a:ea typeface="Calibri"/>
                <a:cs typeface="Calibri"/>
              </a:rPr>
              <a:t>egenkontroller</a:t>
            </a:r>
            <a:r>
              <a:rPr lang="en-US">
                <a:ea typeface="Calibri"/>
                <a:cs typeface="Calibri"/>
              </a:rPr>
              <a:t> och </a:t>
            </a:r>
            <a:r>
              <a:rPr lang="en-US" err="1">
                <a:ea typeface="Calibri"/>
                <a:cs typeface="Calibri"/>
              </a:rPr>
              <a:t>stödmaterial</a:t>
            </a:r>
            <a:r>
              <a:rPr lang="en-US">
                <a:ea typeface="Calibri"/>
                <a:cs typeface="Calibri"/>
              </a:rPr>
              <a:t> för </a:t>
            </a:r>
            <a:r>
              <a:rPr lang="en-US" err="1">
                <a:ea typeface="Calibri"/>
                <a:cs typeface="Calibri"/>
              </a:rPr>
              <a:t>fyra</a:t>
            </a:r>
            <a:r>
              <a:rPr lang="en-US">
                <a:ea typeface="Calibri"/>
                <a:cs typeface="Calibri"/>
              </a:rPr>
              <a:t> </a:t>
            </a:r>
            <a:r>
              <a:rPr lang="en-US" err="1">
                <a:ea typeface="Calibri"/>
                <a:cs typeface="Calibri"/>
              </a:rPr>
              <a:t>områden</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viktiga</a:t>
            </a:r>
            <a:r>
              <a:rPr lang="en-US">
                <a:ea typeface="Calibri"/>
                <a:cs typeface="Calibri"/>
              </a:rPr>
              <a:t> för </a:t>
            </a:r>
            <a:r>
              <a:rPr lang="en-US" err="1">
                <a:ea typeface="Calibri"/>
                <a:cs typeface="Calibri"/>
              </a:rPr>
              <a:t>säker</a:t>
            </a:r>
            <a:r>
              <a:rPr lang="en-US">
                <a:ea typeface="Calibri"/>
                <a:cs typeface="Calibri"/>
              </a:rPr>
              <a:t> PVK-</a:t>
            </a:r>
            <a:r>
              <a:rPr lang="en-US" err="1">
                <a:ea typeface="Calibri"/>
                <a:cs typeface="Calibri"/>
              </a:rPr>
              <a:t>hantering</a:t>
            </a:r>
            <a:r>
              <a:rPr lang="en-US">
                <a:ea typeface="Calibri"/>
                <a:cs typeface="Calibri"/>
              </a:rPr>
              <a:t>. </a:t>
            </a:r>
          </a:p>
          <a:p>
            <a:r>
              <a:rPr lang="en-US" err="1">
                <a:ea typeface="Calibri"/>
                <a:cs typeface="Calibri"/>
              </a:rPr>
              <a:t>Områderna</a:t>
            </a:r>
            <a:r>
              <a:rPr lang="en-US">
                <a:ea typeface="Calibri"/>
                <a:cs typeface="Calibri"/>
              </a:rPr>
              <a:t> </a:t>
            </a:r>
            <a:r>
              <a:rPr lang="en-US" err="1">
                <a:ea typeface="Calibri"/>
                <a:cs typeface="Calibri"/>
              </a:rPr>
              <a:t>är</a:t>
            </a:r>
            <a:r>
              <a:rPr lang="en-US">
                <a:ea typeface="Calibri"/>
                <a:cs typeface="Calibri"/>
              </a:rPr>
              <a:t>: </a:t>
            </a:r>
          </a:p>
          <a:p>
            <a:pPr>
              <a:lnSpc>
                <a:spcPct val="84000"/>
              </a:lnSpc>
              <a:spcAft>
                <a:spcPts val="1395"/>
              </a:spcAft>
            </a:pPr>
            <a:r>
              <a:rPr lang="sv-SE"/>
              <a:t>Inspektion och skötsel</a:t>
            </a:r>
            <a:endParaRPr lang="en-US"/>
          </a:p>
          <a:p>
            <a:pPr>
              <a:lnSpc>
                <a:spcPct val="84000"/>
              </a:lnSpc>
              <a:spcAft>
                <a:spcPts val="1395"/>
              </a:spcAft>
            </a:pPr>
            <a:r>
              <a:rPr lang="sv-SE"/>
              <a:t>Dokumentation </a:t>
            </a:r>
            <a:endParaRPr lang="en-US"/>
          </a:p>
          <a:p>
            <a:pPr>
              <a:lnSpc>
                <a:spcPct val="84000"/>
              </a:lnSpc>
              <a:spcAft>
                <a:spcPts val="1395"/>
              </a:spcAft>
            </a:pPr>
            <a:r>
              <a:rPr lang="sv-SE"/>
              <a:t>BHK vid PVK </a:t>
            </a:r>
            <a:endParaRPr lang="en-US"/>
          </a:p>
          <a:p>
            <a:pPr>
              <a:lnSpc>
                <a:spcPct val="84000"/>
              </a:lnSpc>
              <a:spcAft>
                <a:spcPts val="1395"/>
              </a:spcAft>
            </a:pPr>
            <a:r>
              <a:rPr lang="sv-SE"/>
              <a:t>Förvaring och hantering av material</a:t>
            </a:r>
            <a:endParaRPr lang="sv-SE">
              <a:ea typeface="Calibri"/>
              <a:cs typeface="Calibri"/>
            </a:endParaRPr>
          </a:p>
          <a:p>
            <a:pPr>
              <a:lnSpc>
                <a:spcPct val="84000"/>
              </a:lnSpc>
              <a:spcAft>
                <a:spcPts val="1395"/>
              </a:spcAft>
            </a:pPr>
            <a:endParaRPr lang="sv-SE">
              <a:ea typeface="Calibri"/>
              <a:cs typeface="Calibri"/>
            </a:endParaRPr>
          </a:p>
          <a:p>
            <a:pPr>
              <a:lnSpc>
                <a:spcPct val="84000"/>
              </a:lnSpc>
              <a:spcAft>
                <a:spcPts val="1395"/>
              </a:spcAft>
            </a:pPr>
            <a:r>
              <a:rPr lang="sv-SE">
                <a:ea typeface="Calibri"/>
                <a:cs typeface="Calibri"/>
              </a:rPr>
              <a:t>Varje område har en plansch, ett PP-material för utbildning och en metod för egenkontroll. </a:t>
            </a:r>
          </a:p>
          <a:p>
            <a:pPr>
              <a:lnSpc>
                <a:spcPct val="84000"/>
              </a:lnSpc>
              <a:spcAft>
                <a:spcPts val="1395"/>
              </a:spcAft>
            </a:pPr>
            <a:r>
              <a:rPr lang="sv-SE">
                <a:ea typeface="Calibri"/>
                <a:cs typeface="Calibri"/>
              </a:rPr>
              <a:t>Förslagsvis planeras en prioriteringsordning för vilken ordning som enheten arbetar med de olika områdena.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390820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Manus: </a:t>
            </a:r>
            <a:endParaRPr lang="en-US" dirty="0">
              <a:solidFill>
                <a:srgbClr val="444444"/>
              </a:solidFill>
            </a:endParaRPr>
          </a:p>
          <a:p>
            <a:r>
              <a:rPr lang="sv-SE" dirty="0"/>
              <a:t>När egenkontroller är utförda kan resultaten och analysen av dessa ligga till grund för att identifiera aktiviteter för en stärk PVK-hantering på den aktuella enheten. </a:t>
            </a:r>
            <a:endParaRPr lang="sv-SE">
              <a:solidFill>
                <a:srgbClr val="444444"/>
              </a:solidFill>
            </a:endParaRPr>
          </a:p>
          <a:p>
            <a:r>
              <a:rPr lang="sv-SE" dirty="0" err="1">
                <a:ea typeface="Calibri"/>
                <a:cs typeface="Calibri"/>
              </a:rPr>
              <a:t>FRÖmodellen</a:t>
            </a:r>
            <a:r>
              <a:rPr lang="sv-SE" dirty="0">
                <a:ea typeface="Calibri"/>
                <a:cs typeface="Calibri"/>
              </a:rPr>
              <a:t> finns som stöd i Region Västmanland.</a:t>
            </a:r>
            <a:endParaRPr lang="sv-SE" dirty="0"/>
          </a:p>
          <a:p>
            <a:endParaRPr lang="sv-SE" dirty="0"/>
          </a:p>
          <a:p>
            <a:r>
              <a:rPr lang="sv-SE" dirty="0"/>
              <a:t>I PVK-projektet finns en delvis </a:t>
            </a:r>
            <a:r>
              <a:rPr lang="sv-SE" dirty="0" err="1"/>
              <a:t>förfylld</a:t>
            </a:r>
            <a:r>
              <a:rPr lang="sv-SE" dirty="0"/>
              <a:t> A3:mall för att underlätta att komma igång att sätta struktur på det lokala arbete. </a:t>
            </a:r>
            <a:endParaRPr lang="sv-SE">
              <a:solidFill>
                <a:srgbClr val="444444"/>
              </a:solidFill>
              <a:ea typeface="Calibri"/>
              <a:cs typeface="Calibri"/>
            </a:endParaRPr>
          </a:p>
          <a:p>
            <a:r>
              <a:rPr lang="sv-SE" dirty="0"/>
              <a:t>Bakgrund, syfte, önskat mål läge och mål finns beskrivet som stöd.</a:t>
            </a:r>
            <a:endParaRPr lang="en-US">
              <a:solidFill>
                <a:srgbClr val="444444"/>
              </a:solidFill>
            </a:endParaRPr>
          </a:p>
          <a:p>
            <a:r>
              <a:rPr lang="sv-SE" dirty="0"/>
              <a:t>Nuläge och GAP behöver beskrivas lokalt för att sedan välja aktiviteter. </a:t>
            </a:r>
            <a:endParaRPr lang="sv-SE">
              <a:solidFill>
                <a:srgbClr val="444444"/>
              </a:solidFill>
            </a:endParaRPr>
          </a:p>
          <a:p>
            <a:r>
              <a:rPr lang="sv-SE" dirty="0"/>
              <a:t>Ta hjälp at FRÖ-modellen där stöd för genomförande av de olika delarna i A3:an finns. </a:t>
            </a:r>
            <a:endParaRPr lang="en-US">
              <a:solidFill>
                <a:srgbClr val="444444"/>
              </a:solidFill>
            </a:endParaRPr>
          </a:p>
          <a:p>
            <a:r>
              <a:rPr lang="sv-SE" dirty="0"/>
              <a:t>Exemplen i de huvudsakliga aktiviteterna kan behöva lyftas ut och läggas i enskilda A3-mallar om ni ser att det finns flera olika </a:t>
            </a:r>
            <a:r>
              <a:rPr lang="sv-SE" dirty="0" err="1"/>
              <a:t>förbättrningar</a:t>
            </a:r>
            <a:r>
              <a:rPr lang="sv-SE" dirty="0"/>
              <a:t> att genomföra.</a:t>
            </a:r>
            <a:endParaRPr lang="sv-SE">
              <a:solidFill>
                <a:srgbClr val="444444"/>
              </a:solidFill>
            </a:endParaRPr>
          </a:p>
          <a:p>
            <a:r>
              <a:rPr lang="sv-SE" dirty="0"/>
              <a:t>Utbildning för olika målgrupper i ständiga förbättringar finns att hitta på Kompetensplatsen. </a:t>
            </a:r>
            <a:endParaRPr lang="sv-SE">
              <a:solidFill>
                <a:srgbClr val="444444"/>
              </a:solidFill>
            </a:endParaRPr>
          </a:p>
          <a:p>
            <a:r>
              <a:rPr lang="sv-SE" dirty="0"/>
              <a:t>Sättas upp A3:an på väggen för att engagera och medvetengöra förbättringsarbetet för hela enheten.</a:t>
            </a:r>
            <a:endParaRPr lang="sv-SE" dirty="0">
              <a:solidFill>
                <a:srgbClr val="444444"/>
              </a:solidFill>
            </a:endParaRPr>
          </a:p>
          <a:p>
            <a:endParaRPr lang="sv-SE" dirty="0">
              <a:ea typeface="Calibri"/>
              <a:cs typeface="Calibri"/>
            </a:endParaRPr>
          </a:p>
          <a:p>
            <a:r>
              <a:rPr lang="sv-SE" dirty="0">
                <a:ea typeface="Calibri"/>
                <a:cs typeface="Calibri"/>
              </a:rPr>
              <a:t>Visa A3:an på nästa sida</a:t>
            </a: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279891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D9DF-3DE5-59B5-A35B-2675C820FE1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FF65EB-A3F9-E3E6-9C35-DEE840C0E41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83A45EB-675F-35A3-9330-3AC6C5BB16C9}"/>
              </a:ext>
            </a:extLst>
          </p:cNvPr>
          <p:cNvSpPr>
            <a:spLocks noGrp="1"/>
          </p:cNvSpPr>
          <p:nvPr>
            <p:ph type="body" idx="1"/>
          </p:nvPr>
        </p:nvSpPr>
        <p:spPr/>
        <p:txBody>
          <a:bodyPr/>
          <a:lstStyle/>
          <a:p>
            <a:pPr defTabSz="486735">
              <a:defRPr/>
            </a:pPr>
            <a:r>
              <a:rPr lang="sv-SE"/>
              <a:t>Det här är en A3-mall som </a:t>
            </a:r>
            <a:r>
              <a:rPr lang="sv-SE" baseline="0"/>
              <a:t>ska beskriva ert förbättringsarbete på ett enkelt och tydligt sätt, så att en som inte har varit delaktig i arbetet kan förstå vad det handlar om. Använd mallen löpande under arbetets gång för att visa upp vad ni har åstadkommit! </a:t>
            </a:r>
          </a:p>
          <a:p>
            <a:pPr defTabSz="486735">
              <a:defRPr/>
            </a:pPr>
            <a:r>
              <a:rPr lang="sv-SE" baseline="0"/>
              <a:t>Den heter A3 just för att den passar bra att skriva ut i A3-format och den ger en översiktlig bild över förbättringsarbetet på en sida. Den är ett bra sätt att sprida information om arbetet. Skriv ut den så fort du fyllt på med någon ny information och sätt upp på lämpligt ställe eller lägg den på kaffebordet där berörda kan se den. </a:t>
            </a:r>
          </a:p>
          <a:p>
            <a:pPr defTabSz="486735">
              <a:defRPr/>
            </a:pPr>
            <a:endParaRPr lang="sv-SE" baseline="0"/>
          </a:p>
          <a:p>
            <a:r>
              <a:rPr lang="sv-SE"/>
              <a:t>Byt </a:t>
            </a:r>
            <a:r>
              <a:rPr lang="sv-SE" i="0"/>
              <a:t>ut ”namn på förbättringsarbetet” </a:t>
            </a:r>
            <a:r>
              <a:rPr lang="sv-SE"/>
              <a:t>till</a:t>
            </a:r>
            <a:r>
              <a:rPr lang="sv-SE" baseline="0"/>
              <a:t> det ni kallar ert förbättringsarbete.</a:t>
            </a:r>
          </a:p>
          <a:p>
            <a:r>
              <a:rPr lang="sv-SE" baseline="0"/>
              <a:t>Uppdragsledare: Namn på den som ska leda arbetet</a:t>
            </a:r>
          </a:p>
          <a:p>
            <a:r>
              <a:rPr lang="sv-SE" baseline="0"/>
              <a:t>Klinik/verksamhet: Ange klinik, enhet eller verksamhet där förbättringsarbetet sker.</a:t>
            </a:r>
          </a:p>
          <a:p>
            <a:endParaRPr lang="sv-SE" baseline="0"/>
          </a:p>
          <a:p>
            <a:endParaRPr lang="sv-SE" baseline="0"/>
          </a:p>
          <a:p>
            <a:pPr defTabSz="486735">
              <a:defRPr/>
            </a:pPr>
            <a:endParaRPr lang="sv-SE" baseline="0"/>
          </a:p>
          <a:p>
            <a:endParaRPr lang="sv-SE" baseline="0"/>
          </a:p>
          <a:p>
            <a:endParaRPr lang="sv-SE"/>
          </a:p>
        </p:txBody>
      </p:sp>
      <p:sp>
        <p:nvSpPr>
          <p:cNvPr id="4" name="Platshållare för bildnummer 3">
            <a:extLst>
              <a:ext uri="{FF2B5EF4-FFF2-40B4-BE49-F238E27FC236}">
                <a16:creationId xmlns:a16="http://schemas.microsoft.com/office/drawing/2014/main" id="{C68A7CCF-EF16-538E-3885-A59227EAD113}"/>
              </a:ext>
            </a:extLst>
          </p:cNvPr>
          <p:cNvSpPr>
            <a:spLocks noGrp="1"/>
          </p:cNvSpPr>
          <p:nvPr>
            <p:ph type="sldNum" sz="quarter" idx="5"/>
          </p:nvPr>
        </p:nvSpPr>
        <p:spPr/>
        <p:txBody>
          <a:bodyPr/>
          <a:lstStyle/>
          <a:p>
            <a:pPr marL="0" marR="0" lvl="0" indent="0" algn="r" defTabSz="486735" rtl="0" eaLnBrk="1" fontAlgn="auto" latinLnBrk="0" hangingPunct="1">
              <a:lnSpc>
                <a:spcPct val="100000"/>
              </a:lnSpc>
              <a:spcBef>
                <a:spcPts val="0"/>
              </a:spcBef>
              <a:spcAft>
                <a:spcPts val="0"/>
              </a:spcAft>
              <a:buClrTx/>
              <a:buSzTx/>
              <a:buFontTx/>
              <a:buNone/>
              <a:tabLst/>
              <a:defRPr/>
            </a:pPr>
            <a:fld id="{B40C73AC-7CB7-432F-B8F6-150A951E8FFC}" type="slidenum">
              <a:rPr kumimoji="0" lang="sv-SE" sz="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6735" rtl="0" eaLnBrk="1" fontAlgn="auto" latinLnBrk="0" hangingPunct="1">
                <a:lnSpc>
                  <a:spcPct val="100000"/>
                </a:lnSpc>
                <a:spcBef>
                  <a:spcPts val="0"/>
                </a:spcBef>
                <a:spcAft>
                  <a:spcPts val="0"/>
                </a:spcAft>
                <a:buClrTx/>
                <a:buSzTx/>
                <a:buFontTx/>
                <a:buNone/>
                <a:tabLst/>
                <a:defRPr/>
              </a:pPr>
              <a:t>15</a:t>
            </a:fld>
            <a:endParaRPr kumimoji="0" lang="sv-S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255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a:t>
            </a:r>
            <a:endParaRPr lang="sv-SE"/>
          </a:p>
          <a:p>
            <a:r>
              <a:rPr lang="sv-SE"/>
              <a:t>I PVK-projektet finns stöd samlat för hur ni på enheten kan stärka kunskap och kompetens vid hantering av PVK. </a:t>
            </a:r>
            <a:endParaRPr lang="sv-SE">
              <a:ea typeface="Calibri"/>
              <a:cs typeface="Calibri"/>
            </a:endParaRPr>
          </a:p>
          <a:p>
            <a:r>
              <a:rPr lang="sv-SE">
                <a:ea typeface="Calibri"/>
                <a:cs typeface="Calibri"/>
              </a:rPr>
              <a:t>På Utbildningsenheten finns utbildningar och möjlighet att träna.</a:t>
            </a:r>
          </a:p>
          <a:p>
            <a:r>
              <a:rPr lang="sv-SE">
                <a:ea typeface="Calibri"/>
                <a:cs typeface="Calibri"/>
              </a:rPr>
              <a:t>Använd och gör Vårdhandbokens rekommendationer kända och läs regionens regionala dokument för PVK i </a:t>
            </a:r>
            <a:r>
              <a:rPr lang="sv-SE" err="1">
                <a:ea typeface="Calibri"/>
                <a:cs typeface="Calibri"/>
              </a:rPr>
              <a:t>centuri</a:t>
            </a:r>
            <a:r>
              <a:rPr lang="sv-SE">
                <a:ea typeface="Calibri"/>
                <a:cs typeface="Calibri"/>
              </a:rPr>
              <a:t>.</a:t>
            </a:r>
          </a:p>
          <a:p>
            <a:r>
              <a:rPr lang="sv-SE">
                <a:ea typeface="Calibri"/>
                <a:cs typeface="Calibri"/>
              </a:rPr>
              <a:t>Under våren 2026 kommer en rad föreläsningar erbjudas på KTC som handlar om PVK-hantering på olika sätt. Datum och anmälan finns på vårdgivarwebben.</a:t>
            </a:r>
          </a:p>
          <a:p>
            <a:r>
              <a:rPr lang="sv-SE">
                <a:ea typeface="Calibri"/>
                <a:cs typeface="Calibri"/>
              </a:rPr>
              <a:t>Under hösten 2026 planeras en dag där upphandlade företag visar upp sina PVK-produkter, datum kommer på vårdgivarwebben. </a:t>
            </a:r>
          </a:p>
          <a:p>
            <a:endParaRPr lang="sv-SE">
              <a:ea typeface="Calibri"/>
              <a:cs typeface="Calibri"/>
            </a:endParaRPr>
          </a:p>
          <a:p>
            <a:r>
              <a:rPr lang="sv-SE">
                <a:ea typeface="Calibri"/>
                <a:cs typeface="Calibri"/>
              </a:rPr>
              <a:t>Gör en inventering om kunskapsläge samt ta stöd av utbildningar, APT-material, föreläsningar mm som erbjuds för att stärker medarbetare i enheten.</a:t>
            </a:r>
          </a:p>
        </p:txBody>
      </p:sp>
      <p:sp>
        <p:nvSpPr>
          <p:cNvPr id="4" name="Platshållare för bildnummer 3"/>
          <p:cNvSpPr>
            <a:spLocks noGrp="1"/>
          </p:cNvSpPr>
          <p:nvPr>
            <p:ph type="sldNum" sz="quarter" idx="5"/>
          </p:nvPr>
        </p:nvSpPr>
        <p:spPr/>
        <p:txBody>
          <a:bodyPr/>
          <a:lstStyle/>
          <a:p>
            <a:fld id="{B733DB10-64AD-4478-BAF2-10592BD0BA82}" type="slidenum">
              <a:rPr lang="sv-SE" smtClean="0"/>
              <a:t>16</a:t>
            </a:fld>
            <a:endParaRPr lang="sv-SE"/>
          </a:p>
        </p:txBody>
      </p:sp>
    </p:spTree>
    <p:extLst>
      <p:ext uri="{BB962C8B-B14F-4D97-AF65-F5344CB8AC3E}">
        <p14:creationId xmlns:p14="http://schemas.microsoft.com/office/powerpoint/2010/main" val="265505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 </a:t>
            </a:r>
            <a:endParaRPr lang="sv-SE"/>
          </a:p>
          <a:p>
            <a:r>
              <a:rPr lang="en-US" err="1">
                <a:ea typeface="Calibri"/>
                <a:cs typeface="Calibri"/>
              </a:rPr>
              <a:t>Att</a:t>
            </a:r>
            <a:r>
              <a:rPr lang="en-US">
                <a:ea typeface="Calibri"/>
                <a:cs typeface="Calibri"/>
              </a:rPr>
              <a:t> </a:t>
            </a:r>
            <a:r>
              <a:rPr lang="en-US" err="1">
                <a:ea typeface="Calibri"/>
                <a:cs typeface="Calibri"/>
              </a:rPr>
              <a:t>involvera</a:t>
            </a:r>
            <a:r>
              <a:rPr lang="en-US">
                <a:ea typeface="Calibri"/>
                <a:cs typeface="Calibri"/>
              </a:rPr>
              <a:t> patient och </a:t>
            </a:r>
            <a:r>
              <a:rPr lang="en-US" err="1">
                <a:ea typeface="Calibri"/>
                <a:cs typeface="Calibri"/>
              </a:rPr>
              <a:t>närstående</a:t>
            </a:r>
            <a:r>
              <a:rPr lang="en-US">
                <a:ea typeface="Calibri"/>
                <a:cs typeface="Calibri"/>
              </a:rPr>
              <a:t> </a:t>
            </a:r>
            <a:r>
              <a:rPr lang="en-US" err="1">
                <a:ea typeface="Calibri"/>
                <a:cs typeface="Calibri"/>
              </a:rPr>
              <a:t>i</a:t>
            </a:r>
            <a:r>
              <a:rPr lang="en-US">
                <a:ea typeface="Calibri"/>
                <a:cs typeface="Calibri"/>
              </a:rPr>
              <a:t> sin </a:t>
            </a:r>
            <a:r>
              <a:rPr lang="en-US" err="1">
                <a:ea typeface="Calibri"/>
                <a:cs typeface="Calibri"/>
              </a:rPr>
              <a:t>vård</a:t>
            </a:r>
            <a:r>
              <a:rPr lang="en-US">
                <a:ea typeface="Calibri"/>
                <a:cs typeface="Calibri"/>
              </a:rPr>
              <a:t> och </a:t>
            </a:r>
            <a:r>
              <a:rPr lang="en-US" err="1">
                <a:ea typeface="Calibri"/>
                <a:cs typeface="Calibri"/>
              </a:rPr>
              <a:t>riskhantering</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grundläggande</a:t>
            </a:r>
            <a:r>
              <a:rPr lang="en-US">
                <a:ea typeface="Calibri"/>
                <a:cs typeface="Calibri"/>
              </a:rPr>
              <a:t> </a:t>
            </a:r>
            <a:r>
              <a:rPr lang="en-US" err="1">
                <a:ea typeface="Calibri"/>
                <a:cs typeface="Calibri"/>
              </a:rPr>
              <a:t>förutsättning</a:t>
            </a:r>
            <a:r>
              <a:rPr lang="en-US">
                <a:ea typeface="Calibri"/>
                <a:cs typeface="Calibri"/>
              </a:rPr>
              <a:t> för </a:t>
            </a:r>
            <a:r>
              <a:rPr lang="en-US" err="1">
                <a:ea typeface="Calibri"/>
                <a:cs typeface="Calibri"/>
              </a:rPr>
              <a:t>en</a:t>
            </a:r>
            <a:r>
              <a:rPr lang="en-US">
                <a:ea typeface="Calibri"/>
                <a:cs typeface="Calibri"/>
              </a:rPr>
              <a:t> </a:t>
            </a:r>
            <a:r>
              <a:rPr lang="en-US" err="1">
                <a:ea typeface="Calibri"/>
                <a:cs typeface="Calibri"/>
              </a:rPr>
              <a:t>säker</a:t>
            </a:r>
            <a:r>
              <a:rPr lang="en-US">
                <a:ea typeface="Calibri"/>
                <a:cs typeface="Calibri"/>
              </a:rPr>
              <a:t> </a:t>
            </a:r>
            <a:r>
              <a:rPr lang="en-US" err="1">
                <a:ea typeface="Calibri"/>
                <a:cs typeface="Calibri"/>
              </a:rPr>
              <a:t>vård</a:t>
            </a:r>
            <a:r>
              <a:rPr lang="en-US">
                <a:ea typeface="Calibri"/>
                <a:cs typeface="Calibri"/>
              </a:rPr>
              <a:t>. </a:t>
            </a:r>
          </a:p>
          <a:p>
            <a:r>
              <a:rPr lang="en-US" err="1">
                <a:ea typeface="Calibri"/>
                <a:cs typeface="Calibri"/>
              </a:rPr>
              <a:t>Använd</a:t>
            </a:r>
            <a:r>
              <a:rPr lang="en-US">
                <a:ea typeface="Calibri"/>
                <a:cs typeface="Calibri"/>
              </a:rPr>
              <a:t> </a:t>
            </a:r>
            <a:r>
              <a:rPr lang="en-US" err="1">
                <a:ea typeface="Calibri"/>
                <a:cs typeface="Calibri"/>
              </a:rPr>
              <a:t>framtagen</a:t>
            </a:r>
            <a:r>
              <a:rPr lang="en-US">
                <a:ea typeface="Calibri"/>
                <a:cs typeface="Calibri"/>
              </a:rPr>
              <a:t> </a:t>
            </a:r>
            <a:r>
              <a:rPr lang="en-US" err="1">
                <a:ea typeface="Calibri"/>
                <a:cs typeface="Calibri"/>
              </a:rPr>
              <a:t>patientinformation</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stöd</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viss</a:t>
            </a:r>
            <a:r>
              <a:rPr lang="en-US">
                <a:ea typeface="Calibri"/>
                <a:cs typeface="Calibri"/>
              </a:rPr>
              <a:t> </a:t>
            </a:r>
            <a:r>
              <a:rPr lang="en-US" err="1">
                <a:ea typeface="Calibri"/>
                <a:cs typeface="Calibri"/>
              </a:rPr>
              <a:t>enheter</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anpassad</a:t>
            </a:r>
            <a:r>
              <a:rPr lang="en-US">
                <a:ea typeface="Calibri"/>
                <a:cs typeface="Calibri"/>
              </a:rPr>
              <a:t> information </a:t>
            </a:r>
            <a:r>
              <a:rPr lang="en-US" err="1">
                <a:ea typeface="Calibri"/>
                <a:cs typeface="Calibri"/>
              </a:rPr>
              <a:t>finnas</a:t>
            </a:r>
            <a:r>
              <a:rPr lang="en-US">
                <a:ea typeface="Calibri"/>
                <a:cs typeface="Calibri"/>
              </a:rPr>
              <a:t>, </a:t>
            </a:r>
            <a:r>
              <a:rPr lang="en-US" err="1">
                <a:ea typeface="Calibri"/>
                <a:cs typeface="Calibri"/>
              </a:rPr>
              <a:t>exempelvis</a:t>
            </a:r>
            <a:r>
              <a:rPr lang="en-US">
                <a:ea typeface="Calibri"/>
                <a:cs typeface="Calibri"/>
              </a:rPr>
              <a:t> </a:t>
            </a:r>
            <a:r>
              <a:rPr lang="en-US" err="1">
                <a:ea typeface="Calibri"/>
                <a:cs typeface="Calibri"/>
              </a:rPr>
              <a:t>på</a:t>
            </a:r>
            <a:r>
              <a:rPr lang="en-US">
                <a:ea typeface="Calibri"/>
                <a:cs typeface="Calibri"/>
              </a:rPr>
              <a:t> barnkliniken. </a:t>
            </a: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17</a:t>
            </a:fld>
            <a:endParaRPr lang="sv-SE"/>
          </a:p>
        </p:txBody>
      </p:sp>
    </p:spTree>
    <p:extLst>
      <p:ext uri="{BB962C8B-B14F-4D97-AF65-F5344CB8AC3E}">
        <p14:creationId xmlns:p14="http://schemas.microsoft.com/office/powerpoint/2010/main" val="934101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F136-C9E9-72E8-A222-1D6AFFDEB67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BB07163-FF4D-413E-FC03-564A092DA1D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F68139B-AB33-1483-CFE9-4185926C53B4}"/>
              </a:ext>
            </a:extLst>
          </p:cNvPr>
          <p:cNvSpPr>
            <a:spLocks noGrp="1"/>
          </p:cNvSpPr>
          <p:nvPr>
            <p:ph type="body" idx="1"/>
          </p:nvPr>
        </p:nvSpPr>
        <p:spPr/>
        <p:txBody>
          <a:bodyPr/>
          <a:lstStyle/>
          <a:p>
            <a:r>
              <a:rPr lang="en-US" err="1">
                <a:ea typeface="Calibri"/>
                <a:cs typeface="Calibri"/>
              </a:rPr>
              <a:t>Lägga</a:t>
            </a:r>
            <a:r>
              <a:rPr lang="en-US">
                <a:ea typeface="Calibri"/>
                <a:cs typeface="Calibri"/>
              </a:rPr>
              <a:t> till </a:t>
            </a:r>
            <a:r>
              <a:rPr lang="en-US" err="1">
                <a:ea typeface="Calibri"/>
                <a:cs typeface="Calibri"/>
              </a:rPr>
              <a:t>bild</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vårdgivarwebben</a:t>
            </a:r>
            <a:endParaRPr lang="en-US">
              <a:ea typeface="Calibri"/>
              <a:cs typeface="Calibri"/>
            </a:endParaRPr>
          </a:p>
          <a:p>
            <a:r>
              <a:rPr lang="en-US" err="1">
                <a:ea typeface="Calibri"/>
                <a:cs typeface="Calibri"/>
              </a:rPr>
              <a:t>Talmanus</a:t>
            </a:r>
            <a:r>
              <a:rPr lang="en-US">
                <a:ea typeface="Calibri"/>
                <a:cs typeface="Calibri"/>
              </a:rPr>
              <a:t>:</a:t>
            </a:r>
          </a:p>
          <a:p>
            <a:r>
              <a:rPr lang="en-US" err="1">
                <a:ea typeface="Calibri"/>
                <a:cs typeface="Calibri"/>
              </a:rPr>
              <a:t>Här</a:t>
            </a:r>
            <a:r>
              <a:rPr lang="en-US">
                <a:ea typeface="Calibri"/>
                <a:cs typeface="Calibri"/>
              </a:rPr>
              <a:t> </a:t>
            </a:r>
            <a:r>
              <a:rPr lang="en-US" err="1">
                <a:ea typeface="Calibri"/>
                <a:cs typeface="Calibri"/>
              </a:rPr>
              <a:t>hittas</a:t>
            </a:r>
            <a:r>
              <a:rPr lang="en-US">
                <a:ea typeface="Calibri"/>
                <a:cs typeface="Calibri"/>
              </a:rPr>
              <a:t> all information och </a:t>
            </a:r>
            <a:r>
              <a:rPr lang="en-US" err="1">
                <a:ea typeface="Calibri"/>
                <a:cs typeface="Calibri"/>
              </a:rPr>
              <a:t>stödmatrial</a:t>
            </a:r>
            <a:r>
              <a:rPr lang="en-US">
                <a:ea typeface="Calibri"/>
                <a:cs typeface="Calibri"/>
              </a:rPr>
              <a:t> för PVK-</a:t>
            </a:r>
            <a:r>
              <a:rPr lang="en-US" err="1">
                <a:ea typeface="Calibri"/>
                <a:cs typeface="Calibri"/>
              </a:rPr>
              <a:t>projektet</a:t>
            </a:r>
            <a:r>
              <a:rPr lang="en-US">
                <a:ea typeface="Calibri"/>
                <a:cs typeface="Calibri"/>
              </a:rPr>
              <a:t>.</a:t>
            </a:r>
          </a:p>
          <a:p>
            <a:r>
              <a:rPr lang="en-US">
                <a:ea typeface="Calibri"/>
                <a:cs typeface="Calibri"/>
              </a:rPr>
              <a:t>Det ska </a:t>
            </a:r>
            <a:r>
              <a:rPr lang="en-US" err="1">
                <a:ea typeface="Calibri"/>
                <a:cs typeface="Calibri"/>
              </a:rPr>
              <a:t>fungera</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kokbok</a:t>
            </a:r>
            <a:r>
              <a:rPr lang="en-US">
                <a:ea typeface="Calibri"/>
                <a:cs typeface="Calibri"/>
              </a:rPr>
              <a:t> med </a:t>
            </a:r>
            <a:r>
              <a:rPr lang="en-US" err="1">
                <a:ea typeface="Calibri"/>
                <a:cs typeface="Calibri"/>
              </a:rPr>
              <a:t>förslag</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och </a:t>
            </a:r>
            <a:r>
              <a:rPr lang="en-US" err="1">
                <a:ea typeface="Calibri"/>
                <a:cs typeface="Calibri"/>
              </a:rPr>
              <a:t>stöd</a:t>
            </a:r>
            <a:r>
              <a:rPr lang="en-US">
                <a:ea typeface="Calibri"/>
                <a:cs typeface="Calibri"/>
              </a:rPr>
              <a:t> för er </a:t>
            </a:r>
            <a:r>
              <a:rPr lang="en-US" err="1">
                <a:ea typeface="Calibri"/>
                <a:cs typeface="Calibri"/>
              </a:rPr>
              <a:t>att</a:t>
            </a:r>
            <a:r>
              <a:rPr lang="en-US">
                <a:ea typeface="Calibri"/>
                <a:cs typeface="Calibri"/>
              </a:rPr>
              <a:t> </a:t>
            </a:r>
            <a:r>
              <a:rPr lang="en-US" err="1">
                <a:ea typeface="Calibri"/>
                <a:cs typeface="Calibri"/>
              </a:rPr>
              <a:t>stärka</a:t>
            </a:r>
            <a:r>
              <a:rPr lang="en-US">
                <a:ea typeface="Calibri"/>
                <a:cs typeface="Calibri"/>
              </a:rPr>
              <a:t> </a:t>
            </a:r>
            <a:r>
              <a:rPr lang="en-US" err="1">
                <a:ea typeface="Calibri"/>
                <a:cs typeface="Calibri"/>
              </a:rPr>
              <a:t>kvaliten</a:t>
            </a:r>
            <a:r>
              <a:rPr lang="en-US">
                <a:ea typeface="Calibri"/>
                <a:cs typeface="Calibri"/>
              </a:rPr>
              <a:t> av PVK-</a:t>
            </a:r>
            <a:r>
              <a:rPr lang="en-US" err="1">
                <a:ea typeface="Calibri"/>
                <a:cs typeface="Calibri"/>
              </a:rPr>
              <a:t>hanteringen</a:t>
            </a:r>
            <a:r>
              <a:rPr lang="en-US">
                <a:ea typeface="Calibri"/>
                <a:cs typeface="Calibri"/>
              </a:rPr>
              <a:t>.</a:t>
            </a:r>
          </a:p>
          <a:p>
            <a:r>
              <a:rPr lang="en-US">
                <a:ea typeface="Calibri"/>
                <a:cs typeface="Calibri"/>
              </a:rPr>
              <a:t>Men </a:t>
            </a:r>
            <a:r>
              <a:rPr lang="en-US" err="1">
                <a:ea typeface="Calibri"/>
                <a:cs typeface="Calibri"/>
              </a:rPr>
              <a:t>hur</a:t>
            </a:r>
            <a:r>
              <a:rPr lang="en-US">
                <a:ea typeface="Calibri"/>
                <a:cs typeface="Calibri"/>
              </a:rPr>
              <a:t> </a:t>
            </a:r>
            <a:r>
              <a:rPr lang="en-US" err="1">
                <a:ea typeface="Calibri"/>
                <a:cs typeface="Calibri"/>
              </a:rPr>
              <a:t>går</a:t>
            </a:r>
            <a:r>
              <a:rPr lang="en-US">
                <a:ea typeface="Calibri"/>
                <a:cs typeface="Calibri"/>
              </a:rPr>
              <a:t> vi till </a:t>
            </a:r>
            <a:r>
              <a:rPr lang="en-US" err="1">
                <a:ea typeface="Calibri"/>
                <a:cs typeface="Calibri"/>
              </a:rPr>
              <a:t>väga</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identifera</a:t>
            </a:r>
            <a:r>
              <a:rPr lang="en-US">
                <a:ea typeface="Calibri"/>
                <a:cs typeface="Calibri"/>
              </a:rPr>
              <a:t> </a:t>
            </a:r>
            <a:r>
              <a:rPr lang="en-US" err="1">
                <a:ea typeface="Calibri"/>
                <a:cs typeface="Calibri"/>
              </a:rPr>
              <a:t>vilka</a:t>
            </a:r>
            <a:r>
              <a:rPr lang="en-US">
                <a:ea typeface="Calibri"/>
                <a:cs typeface="Calibri"/>
              </a:rPr>
              <a:t> </a:t>
            </a:r>
            <a:r>
              <a:rPr lang="en-US" err="1">
                <a:ea typeface="Calibri"/>
                <a:cs typeface="Calibri"/>
              </a:rPr>
              <a:t>insatser</a:t>
            </a:r>
            <a:r>
              <a:rPr lang="en-US">
                <a:ea typeface="Calibri"/>
                <a:cs typeface="Calibri"/>
              </a:rPr>
              <a:t> vi ska göra?</a:t>
            </a:r>
          </a:p>
          <a:p>
            <a:endParaRPr lang="en-US">
              <a:ea typeface="Calibri"/>
              <a:cs typeface="Calibri"/>
            </a:endParaRPr>
          </a:p>
        </p:txBody>
      </p:sp>
      <p:sp>
        <p:nvSpPr>
          <p:cNvPr id="4" name="Platshållare för bildnummer 3">
            <a:extLst>
              <a:ext uri="{FF2B5EF4-FFF2-40B4-BE49-F238E27FC236}">
                <a16:creationId xmlns:a16="http://schemas.microsoft.com/office/drawing/2014/main" id="{1E3E976D-2084-9AA3-ABAE-BBCD68093F11}"/>
              </a:ext>
            </a:extLst>
          </p:cNvPr>
          <p:cNvSpPr>
            <a:spLocks noGrp="1"/>
          </p:cNvSpPr>
          <p:nvPr>
            <p:ph type="sldNum" sz="quarter" idx="5"/>
          </p:nvPr>
        </p:nvSpPr>
        <p:spPr/>
        <p:txBody>
          <a:bodyPr/>
          <a:lstStyle/>
          <a:p>
            <a:fld id="{B733DB10-64AD-4478-BAF2-10592BD0BA82}" type="slidenum">
              <a:rPr lang="sv-SE" smtClean="0"/>
              <a:t>18</a:t>
            </a:fld>
            <a:endParaRPr lang="sv-SE"/>
          </a:p>
        </p:txBody>
      </p:sp>
    </p:spTree>
    <p:extLst>
      <p:ext uri="{BB962C8B-B14F-4D97-AF65-F5344CB8AC3E}">
        <p14:creationId xmlns:p14="http://schemas.microsoft.com/office/powerpoint/2010/main" val="73649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Plocka</a:t>
            </a:r>
            <a:r>
              <a:rPr lang="en-US">
                <a:ea typeface="Calibri"/>
                <a:cs typeface="Calibri"/>
              </a:rPr>
              <a:t> </a:t>
            </a:r>
            <a:r>
              <a:rPr lang="en-US" err="1">
                <a:ea typeface="Calibri"/>
                <a:cs typeface="Calibri"/>
              </a:rPr>
              <a:t>upp</a:t>
            </a:r>
            <a:r>
              <a:rPr lang="en-US">
                <a:ea typeface="Calibri"/>
                <a:cs typeface="Calibri"/>
              </a:rPr>
              <a:t> </a:t>
            </a:r>
            <a:r>
              <a:rPr lang="en-US" err="1">
                <a:ea typeface="Calibri"/>
                <a:cs typeface="Calibri"/>
              </a:rPr>
              <a:t>någon</a:t>
            </a:r>
            <a:r>
              <a:rPr lang="en-US">
                <a:ea typeface="Calibri"/>
                <a:cs typeface="Calibri"/>
              </a:rPr>
              <a:t> </a:t>
            </a:r>
            <a:r>
              <a:rPr lang="en-US" err="1">
                <a:ea typeface="Calibri"/>
                <a:cs typeface="Calibri"/>
              </a:rPr>
              <a:t>kommentar</a:t>
            </a:r>
            <a:r>
              <a:rPr lang="en-US">
                <a:ea typeface="Calibri"/>
                <a:cs typeface="Calibri"/>
              </a:rPr>
              <a:t> </a:t>
            </a:r>
            <a:r>
              <a:rPr lang="en-US" err="1">
                <a:ea typeface="Calibri"/>
                <a:cs typeface="Calibri"/>
              </a:rPr>
              <a:t>efter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deltagarna</a:t>
            </a:r>
            <a:r>
              <a:rPr lang="en-US">
                <a:ea typeface="Calibri"/>
                <a:cs typeface="Calibri"/>
              </a:rPr>
              <a:t> </a:t>
            </a:r>
            <a:r>
              <a:rPr lang="en-US" err="1">
                <a:ea typeface="Calibri"/>
                <a:cs typeface="Calibri"/>
              </a:rPr>
              <a:t>fått</a:t>
            </a:r>
            <a:r>
              <a:rPr lang="en-US">
                <a:ea typeface="Calibri"/>
                <a:cs typeface="Calibri"/>
              </a:rPr>
              <a:t> </a:t>
            </a:r>
            <a:r>
              <a:rPr lang="en-US" err="1">
                <a:ea typeface="Calibri"/>
                <a:cs typeface="Calibri"/>
              </a:rPr>
              <a:t>diskutera</a:t>
            </a:r>
            <a:r>
              <a:rPr lang="en-US">
                <a:ea typeface="Calibri"/>
                <a:cs typeface="Calibri"/>
              </a:rPr>
              <a:t> 2 min.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19</a:t>
            </a:fld>
            <a:endParaRPr lang="sv-SE"/>
          </a:p>
        </p:txBody>
      </p:sp>
    </p:spTree>
    <p:extLst>
      <p:ext uri="{BB962C8B-B14F-4D97-AF65-F5344CB8AC3E}">
        <p14:creationId xmlns:p14="http://schemas.microsoft.com/office/powerpoint/2010/main" val="270224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Till dig som presenterar: Utgå från texten och presentera vad en PVK är. Behöver du mer stöd så läs mer på vårdhandboken.</a:t>
            </a:r>
          </a:p>
        </p:txBody>
      </p:sp>
      <p:sp>
        <p:nvSpPr>
          <p:cNvPr id="4" name="Platshållare för bildnummer 3"/>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52115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2300"/>
              </a:spcAft>
            </a:pPr>
            <a:r>
              <a:rPr lang="sv-SE" err="1"/>
              <a:t>Talmanus</a:t>
            </a:r>
            <a:r>
              <a:rPr lang="sv-SE"/>
              <a:t>: </a:t>
            </a:r>
            <a:endParaRPr lang="en-US"/>
          </a:p>
          <a:p>
            <a:pPr>
              <a:spcAft>
                <a:spcPts val="2300"/>
              </a:spcAft>
            </a:pPr>
            <a:r>
              <a:rPr lang="sv-SE"/>
              <a:t>En </a:t>
            </a:r>
            <a:r>
              <a:rPr lang="sv-SE" err="1"/>
              <a:t>Vårdskada</a:t>
            </a:r>
            <a:r>
              <a:rPr lang="sv-SE"/>
              <a:t> är lidande, kroppsligt eller psykisk skada, sjukdom eller dödsfall som kunnat undvikas om adekvata åtgärder hade vidtagits inom vården, det finns ett orsakssamband mellan bristen i vården och skadan.</a:t>
            </a:r>
            <a:endParaRPr lang="en-US">
              <a:ea typeface="Calibri"/>
              <a:cs typeface="Calibri"/>
            </a:endParaRPr>
          </a:p>
          <a:p>
            <a:pPr>
              <a:spcAft>
                <a:spcPts val="2300"/>
              </a:spcAft>
            </a:pPr>
            <a:r>
              <a:rPr lang="sv-SE"/>
              <a:t>Vårdrelaterade infektioner (VRI) är en av de vanligaste </a:t>
            </a:r>
            <a:r>
              <a:rPr lang="sv-SE" err="1"/>
              <a:t>vårdskadorna</a:t>
            </a:r>
            <a:r>
              <a:rPr lang="sv-SE"/>
              <a:t> och innebär ett betydande lidande för patienten, förlängda vårdtider samt ökade kostnader för hälso- och sjukvården. En stor andel av VRI är kopplade till </a:t>
            </a:r>
            <a:r>
              <a:rPr lang="sv-SE" err="1"/>
              <a:t>invasiva</a:t>
            </a:r>
            <a:r>
              <a:rPr lang="sv-SE"/>
              <a:t> medicintekniska produkter, där perifera </a:t>
            </a:r>
            <a:r>
              <a:rPr lang="sv-SE" err="1"/>
              <a:t>venkatetrar</a:t>
            </a:r>
            <a:r>
              <a:rPr lang="sv-SE"/>
              <a:t> (PVK) är en av de vanligaste.</a:t>
            </a:r>
            <a:endParaRPr lang="en-US">
              <a:ea typeface="Calibri" panose="020F0502020204030204"/>
              <a:cs typeface="Calibri" panose="020F0502020204030204"/>
            </a:endParaRPr>
          </a:p>
          <a:p>
            <a:br>
              <a:rPr lang="en-US">
                <a:cs typeface="+mn-lt"/>
              </a:rPr>
            </a:br>
            <a:endParaRPr lang="en-US"/>
          </a:p>
        </p:txBody>
      </p:sp>
      <p:sp>
        <p:nvSpPr>
          <p:cNvPr id="4" name="Platshållare för bildnummer 3"/>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370053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Till dig som presenterar: Utgå från texten och presentera vad en PVK är. Behöver du mer stöd så läs mer på Socialstyrelsens hemsida.</a:t>
            </a:r>
            <a:endParaRPr lang="en-US"/>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393130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Till dig som presenterar: Utgå från texten och presentera vad en PVK är. Behöver du mer stöd så läs mer på vårdhandboken.</a:t>
            </a:r>
            <a:endParaRPr lang="en-US"/>
          </a:p>
          <a:p>
            <a:r>
              <a:rPr lang="sv-SE"/>
              <a:t>Region Västmanland finns olika </a:t>
            </a:r>
            <a:r>
              <a:rPr lang="sv-SE" err="1"/>
              <a:t>PVK;er</a:t>
            </a:r>
            <a:r>
              <a:rPr lang="sv-SE"/>
              <a:t> upphandlade vänligen se;</a:t>
            </a:r>
            <a:endParaRPr lang="en-US"/>
          </a:p>
          <a:p>
            <a:r>
              <a:rPr lang="sv-SE">
                <a:hlinkClick r:id="rId3"/>
              </a:rPr>
              <a:t>Upphandlade förbrukningsartiklar för vård och tandvård | Varuförsörjningen</a:t>
            </a:r>
            <a:r>
              <a:rPr lang="sv-SE"/>
              <a:t> </a:t>
            </a:r>
            <a:endParaRPr lang="en-US"/>
          </a:p>
          <a:p>
            <a:endParaRPr lang="sv-SE">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82259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None/>
            </a:pPr>
            <a:r>
              <a:rPr lang="sv-SE"/>
              <a:t>Under 2025 hade vi </a:t>
            </a:r>
            <a:r>
              <a:rPr lang="sv-SE" b="1"/>
              <a:t>174 infektioner med </a:t>
            </a:r>
            <a:r>
              <a:rPr lang="sv-SE" b="1" i="1" err="1"/>
              <a:t>Staphylococcus</a:t>
            </a:r>
            <a:r>
              <a:rPr lang="sv-SE" b="1" i="1"/>
              <a:t> </a:t>
            </a:r>
            <a:r>
              <a:rPr lang="sv-SE" b="1" i="1" err="1"/>
              <a:t>aureus</a:t>
            </a:r>
            <a:r>
              <a:rPr lang="sv-SE"/>
              <a:t> i Region Västmanland.</a:t>
            </a:r>
          </a:p>
          <a:p>
            <a:pPr>
              <a:buNone/>
            </a:pPr>
            <a:r>
              <a:rPr lang="sv-SE"/>
              <a:t>Det här är allvarliga infektioner – </a:t>
            </a:r>
            <a:r>
              <a:rPr lang="sv-SE" b="1"/>
              <a:t>var fjärde patient avled</a:t>
            </a:r>
            <a:r>
              <a:rPr lang="sv-SE"/>
              <a:t>, vilket säger en hel del om hur svåra de här tillstånden är.</a:t>
            </a:r>
          </a:p>
          <a:p>
            <a:pPr>
              <a:buNone/>
            </a:pPr>
            <a:r>
              <a:rPr lang="sv-SE"/>
              <a:t>När vi har tittat på våra egna data från tidigare kvalitetsarbete ser vi att </a:t>
            </a:r>
            <a:r>
              <a:rPr lang="sv-SE" b="1"/>
              <a:t>ungefär 10 procent av infektionerna sannolikt har sitt ursprung i PVK</a:t>
            </a:r>
            <a:r>
              <a:rPr lang="sv-SE"/>
              <a:t>. Det är alltså infektioner som uppstår i vården, och som i många fall </a:t>
            </a:r>
            <a:r>
              <a:rPr lang="sv-SE" b="1"/>
              <a:t>skulle kunna förebyggas</a:t>
            </a:r>
            <a:r>
              <a:rPr lang="sv-SE"/>
              <a:t>.</a:t>
            </a:r>
          </a:p>
          <a:p>
            <a:pPr>
              <a:buNone/>
            </a:pPr>
            <a:r>
              <a:rPr lang="sv-SE"/>
              <a:t>Behandlingen är dessutom krävande – </a:t>
            </a:r>
            <a:r>
              <a:rPr lang="sv-SE" b="1"/>
              <a:t>minst två veckors antibiotika</a:t>
            </a:r>
            <a:r>
              <a:rPr lang="sv-SE"/>
              <a:t>, ofta intravenöst. Det betyder långa vårdtider, mycket resurser och att patienter blir kvar på sjukhus länge.</a:t>
            </a:r>
          </a:p>
        </p:txBody>
      </p:sp>
      <p:sp>
        <p:nvSpPr>
          <p:cNvPr id="4" name="Platshållare för bildnummer 3"/>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968229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a:t>
            </a:r>
          </a:p>
          <a:p>
            <a:r>
              <a:rPr lang="sv-SE">
                <a:solidFill>
                  <a:srgbClr val="040C28"/>
                </a:solidFill>
              </a:rPr>
              <a:t>PVK-projektet syftar till att stärka en säker hantering av PVK i Region Västmanland.</a:t>
            </a:r>
          </a:p>
          <a:p>
            <a:endParaRPr lang="sv-SE">
              <a:solidFill>
                <a:srgbClr val="040C28"/>
              </a:solidFill>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48904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a:t>
            </a:r>
          </a:p>
          <a:p>
            <a:r>
              <a:rPr lang="en-US" err="1">
                <a:ea typeface="Calibri"/>
                <a:cs typeface="Calibri"/>
              </a:rPr>
              <a:t>Varför</a:t>
            </a:r>
            <a:r>
              <a:rPr lang="en-US">
                <a:ea typeface="Calibri"/>
                <a:cs typeface="Calibri"/>
              </a:rPr>
              <a:t> ska vi </a:t>
            </a:r>
            <a:r>
              <a:rPr lang="en-US" err="1">
                <a:ea typeface="Calibri"/>
                <a:cs typeface="Calibri"/>
              </a:rPr>
              <a:t>arbeta</a:t>
            </a:r>
            <a:r>
              <a:rPr lang="en-US">
                <a:ea typeface="Calibri"/>
                <a:cs typeface="Calibri"/>
              </a:rPr>
              <a:t> med </a:t>
            </a:r>
            <a:r>
              <a:rPr lang="en-US" err="1">
                <a:ea typeface="Calibri"/>
                <a:cs typeface="Calibri"/>
              </a:rPr>
              <a:t>att</a:t>
            </a:r>
            <a:r>
              <a:rPr lang="en-US">
                <a:ea typeface="Calibri"/>
                <a:cs typeface="Calibri"/>
              </a:rPr>
              <a:t> </a:t>
            </a:r>
            <a:r>
              <a:rPr lang="en-US" err="1">
                <a:ea typeface="Calibri"/>
                <a:cs typeface="Calibri"/>
              </a:rPr>
              <a:t>stärka</a:t>
            </a:r>
            <a:r>
              <a:rPr lang="en-US">
                <a:ea typeface="Calibri"/>
                <a:cs typeface="Calibri"/>
              </a:rPr>
              <a:t> </a:t>
            </a:r>
            <a:r>
              <a:rPr lang="en-US" err="1">
                <a:ea typeface="Calibri"/>
                <a:cs typeface="Calibri"/>
              </a:rPr>
              <a:t>kvaliteten</a:t>
            </a:r>
            <a:r>
              <a:rPr lang="en-US">
                <a:ea typeface="Calibri"/>
                <a:cs typeface="Calibri"/>
              </a:rPr>
              <a:t> för just PVK. </a:t>
            </a:r>
          </a:p>
          <a:p>
            <a:r>
              <a:rPr lang="en-US">
                <a:ea typeface="Calibri"/>
                <a:cs typeface="Calibri"/>
              </a:rPr>
              <a:t>Vi vet </a:t>
            </a:r>
            <a:r>
              <a:rPr lang="en-US" err="1">
                <a:ea typeface="Calibri"/>
                <a:cs typeface="Calibri"/>
              </a:rPr>
              <a:t>att</a:t>
            </a:r>
            <a:r>
              <a:rPr lang="en-US">
                <a:ea typeface="Calibri"/>
                <a:cs typeface="Calibri"/>
              </a:rPr>
              <a:t> det </a:t>
            </a:r>
            <a:r>
              <a:rPr lang="en-US" err="1">
                <a:ea typeface="Calibri"/>
                <a:cs typeface="Calibri"/>
              </a:rPr>
              <a:t>förkommer</a:t>
            </a:r>
            <a:r>
              <a:rPr lang="en-US">
                <a:ea typeface="Calibri"/>
                <a:cs typeface="Calibri"/>
              </a:rPr>
              <a:t> PVK-</a:t>
            </a:r>
            <a:r>
              <a:rPr lang="en-US" err="1">
                <a:ea typeface="Calibri"/>
                <a:cs typeface="Calibri"/>
              </a:rPr>
              <a:t>relaterade</a:t>
            </a:r>
            <a:r>
              <a:rPr lang="en-US">
                <a:ea typeface="Calibri"/>
                <a:cs typeface="Calibri"/>
              </a:rPr>
              <a:t> </a:t>
            </a:r>
            <a:r>
              <a:rPr lang="en-US" err="1">
                <a:ea typeface="Calibri"/>
                <a:cs typeface="Calibri"/>
              </a:rPr>
              <a:t>infektioner</a:t>
            </a:r>
            <a:r>
              <a:rPr lang="en-US">
                <a:ea typeface="Calibri"/>
                <a:cs typeface="Calibri"/>
              </a:rPr>
              <a:t> och </a:t>
            </a:r>
            <a:r>
              <a:rPr lang="en-US" err="1">
                <a:ea typeface="Calibri"/>
                <a:cs typeface="Calibri"/>
              </a:rPr>
              <a:t>vissa</a:t>
            </a:r>
            <a:r>
              <a:rPr lang="en-US">
                <a:ea typeface="Calibri"/>
                <a:cs typeface="Calibri"/>
              </a:rPr>
              <a:t> </a:t>
            </a:r>
            <a:r>
              <a:rPr lang="en-US" err="1">
                <a:ea typeface="Calibri"/>
                <a:cs typeface="Calibri"/>
              </a:rPr>
              <a:t>tyvärr</a:t>
            </a:r>
            <a:r>
              <a:rPr lang="en-US">
                <a:ea typeface="Calibri"/>
                <a:cs typeface="Calibri"/>
              </a:rPr>
              <a:t> med </a:t>
            </a:r>
            <a:r>
              <a:rPr lang="en-US" err="1">
                <a:ea typeface="Calibri"/>
                <a:cs typeface="Calibri"/>
              </a:rPr>
              <a:t>dödlig</a:t>
            </a:r>
            <a:r>
              <a:rPr lang="en-US">
                <a:ea typeface="Calibri"/>
                <a:cs typeface="Calibri"/>
              </a:rPr>
              <a:t> </a:t>
            </a:r>
            <a:r>
              <a:rPr lang="en-US" err="1">
                <a:ea typeface="Calibri"/>
                <a:cs typeface="Calibri"/>
              </a:rPr>
              <a:t>utgång</a:t>
            </a:r>
            <a:r>
              <a:rPr lang="en-US">
                <a:ea typeface="Calibri"/>
                <a:cs typeface="Calibri"/>
              </a:rPr>
              <a:t>. De </a:t>
            </a:r>
            <a:r>
              <a:rPr lang="en-US" err="1">
                <a:ea typeface="Calibri"/>
                <a:cs typeface="Calibri"/>
              </a:rPr>
              <a:t>är</a:t>
            </a:r>
            <a:r>
              <a:rPr lang="en-US">
                <a:ea typeface="Calibri"/>
                <a:cs typeface="Calibri"/>
              </a:rPr>
              <a:t> </a:t>
            </a:r>
            <a:r>
              <a:rPr lang="en-US" err="1">
                <a:ea typeface="Calibri"/>
                <a:cs typeface="Calibri"/>
              </a:rPr>
              <a:t>få</a:t>
            </a:r>
            <a:r>
              <a:rPr lang="en-US">
                <a:ea typeface="Calibri"/>
                <a:cs typeface="Calibri"/>
              </a:rPr>
              <a:t> men </a:t>
            </a:r>
            <a:r>
              <a:rPr lang="en-US" err="1">
                <a:ea typeface="Calibri"/>
                <a:cs typeface="Calibri"/>
              </a:rPr>
              <a:t>såklart</a:t>
            </a:r>
            <a:r>
              <a:rPr lang="en-US">
                <a:ea typeface="Calibri"/>
                <a:cs typeface="Calibri"/>
              </a:rPr>
              <a:t> ska det </a:t>
            </a:r>
            <a:r>
              <a:rPr lang="en-US" err="1">
                <a:ea typeface="Calibri"/>
                <a:cs typeface="Calibri"/>
              </a:rPr>
              <a:t>förebyggande</a:t>
            </a:r>
            <a:r>
              <a:rPr lang="en-US">
                <a:ea typeface="Calibri"/>
                <a:cs typeface="Calibri"/>
              </a:rPr>
              <a:t> </a:t>
            </a:r>
            <a:r>
              <a:rPr lang="en-US" err="1">
                <a:ea typeface="Calibri"/>
                <a:cs typeface="Calibri"/>
              </a:rPr>
              <a:t>arbetet</a:t>
            </a:r>
            <a:r>
              <a:rPr lang="en-US">
                <a:ea typeface="Calibri"/>
                <a:cs typeface="Calibri"/>
              </a:rPr>
              <a:t> vid </a:t>
            </a:r>
            <a:r>
              <a:rPr lang="en-US" err="1">
                <a:ea typeface="Calibri"/>
                <a:cs typeface="Calibri"/>
              </a:rPr>
              <a:t>hantering</a:t>
            </a:r>
            <a:r>
              <a:rPr lang="en-US">
                <a:ea typeface="Calibri"/>
                <a:cs typeface="Calibri"/>
              </a:rPr>
              <a:t> av PVK </a:t>
            </a:r>
            <a:r>
              <a:rPr lang="en-US" err="1">
                <a:ea typeface="Calibri"/>
                <a:cs typeface="Calibri"/>
              </a:rPr>
              <a:t>prioriteras</a:t>
            </a:r>
            <a:r>
              <a:rPr lang="en-US">
                <a:ea typeface="Calibri"/>
                <a:cs typeface="Calibri"/>
              </a:rPr>
              <a:t>. </a:t>
            </a:r>
          </a:p>
          <a:p>
            <a:r>
              <a:rPr lang="en-US">
                <a:ea typeface="Calibri"/>
                <a:cs typeface="Calibri"/>
              </a:rPr>
              <a:t>Vi vet </a:t>
            </a:r>
            <a:r>
              <a:rPr lang="en-US" err="1">
                <a:ea typeface="Calibri"/>
                <a:cs typeface="Calibri"/>
              </a:rPr>
              <a:t>även</a:t>
            </a:r>
            <a:r>
              <a:rPr lang="en-US">
                <a:ea typeface="Calibri"/>
                <a:cs typeface="Calibri"/>
              </a:rPr>
              <a:t> </a:t>
            </a:r>
            <a:r>
              <a:rPr lang="en-US" err="1">
                <a:ea typeface="Calibri"/>
                <a:cs typeface="Calibri"/>
              </a:rPr>
              <a:t>att</a:t>
            </a:r>
            <a:r>
              <a:rPr lang="en-US">
                <a:ea typeface="Calibri"/>
                <a:cs typeface="Calibri"/>
              </a:rPr>
              <a:t> PVK </a:t>
            </a:r>
            <a:r>
              <a:rPr lang="en-US" err="1">
                <a:ea typeface="Calibri"/>
                <a:cs typeface="Calibri"/>
              </a:rPr>
              <a:t>är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vanligt</a:t>
            </a:r>
            <a:r>
              <a:rPr lang="en-US">
                <a:ea typeface="Calibri"/>
                <a:cs typeface="Calibri"/>
              </a:rPr>
              <a:t> </a:t>
            </a:r>
            <a:r>
              <a:rPr lang="en-US" err="1">
                <a:ea typeface="Calibri"/>
                <a:cs typeface="Calibri"/>
              </a:rPr>
              <a:t>förekommande</a:t>
            </a:r>
            <a:r>
              <a:rPr lang="en-US">
                <a:ea typeface="Calibri"/>
                <a:cs typeface="Calibri"/>
              </a:rPr>
              <a:t> </a:t>
            </a:r>
            <a:r>
              <a:rPr lang="en-US" err="1">
                <a:ea typeface="Calibri"/>
                <a:cs typeface="Calibri"/>
              </a:rPr>
              <a:t>medicinskteknisk</a:t>
            </a:r>
            <a:r>
              <a:rPr lang="en-US">
                <a:ea typeface="Calibri"/>
                <a:cs typeface="Calibri"/>
              </a:rPr>
              <a:t> </a:t>
            </a:r>
            <a:r>
              <a:rPr lang="en-US" err="1">
                <a:ea typeface="Calibri"/>
                <a:cs typeface="Calibri"/>
              </a:rPr>
              <a:t>produkt</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används</a:t>
            </a:r>
            <a:r>
              <a:rPr lang="en-US">
                <a:ea typeface="Calibri"/>
                <a:cs typeface="Calibri"/>
              </a:rPr>
              <a:t> </a:t>
            </a:r>
            <a:r>
              <a:rPr lang="en-US" err="1">
                <a:ea typeface="Calibri"/>
                <a:cs typeface="Calibri"/>
              </a:rPr>
              <a:t>inom</a:t>
            </a:r>
            <a:r>
              <a:rPr lang="en-US">
                <a:ea typeface="Calibri"/>
                <a:cs typeface="Calibri"/>
              </a:rPr>
              <a:t> </a:t>
            </a:r>
            <a:r>
              <a:rPr lang="en-US" err="1">
                <a:ea typeface="Calibri"/>
                <a:cs typeface="Calibri"/>
              </a:rPr>
              <a:t>hälso</a:t>
            </a:r>
            <a:r>
              <a:rPr lang="en-US">
                <a:ea typeface="Calibri"/>
                <a:cs typeface="Calibri"/>
              </a:rPr>
              <a:t>- och </a:t>
            </a:r>
            <a:r>
              <a:rPr lang="en-US" err="1">
                <a:ea typeface="Calibri"/>
                <a:cs typeface="Calibri"/>
              </a:rPr>
              <a:t>sjukvården</a:t>
            </a:r>
            <a:r>
              <a:rPr lang="en-US">
                <a:ea typeface="Calibri"/>
                <a:cs typeface="Calibri"/>
              </a:rPr>
              <a:t>. </a:t>
            </a:r>
          </a:p>
          <a:p>
            <a:r>
              <a:rPr lang="en-US">
                <a:ea typeface="Calibri"/>
                <a:cs typeface="Calibri"/>
              </a:rPr>
              <a:t>I </a:t>
            </a:r>
            <a:r>
              <a:rPr lang="en-US" err="1">
                <a:ea typeface="Calibri"/>
                <a:cs typeface="Calibri"/>
              </a:rPr>
              <a:t>pilotstudien</a:t>
            </a:r>
            <a:r>
              <a:rPr lang="en-US">
                <a:ea typeface="Calibri"/>
                <a:cs typeface="Calibri"/>
              </a:rPr>
              <a:t> </a:t>
            </a:r>
            <a:r>
              <a:rPr lang="en-US" err="1"/>
              <a:t>i</a:t>
            </a:r>
            <a:r>
              <a:rPr lang="en-US"/>
              <a:t> </a:t>
            </a:r>
            <a:r>
              <a:rPr lang="en-US" err="1"/>
              <a:t>vår</a:t>
            </a:r>
            <a:r>
              <a:rPr lang="en-US"/>
              <a:t> region </a:t>
            </a:r>
            <a:r>
              <a:rPr lang="en-US" err="1"/>
              <a:t>där</a:t>
            </a:r>
            <a:r>
              <a:rPr lang="en-US"/>
              <a:t> </a:t>
            </a:r>
            <a:r>
              <a:rPr lang="en-US" err="1"/>
              <a:t>omvårdnadskvalitet</a:t>
            </a:r>
            <a:r>
              <a:rPr lang="en-US"/>
              <a:t> </a:t>
            </a:r>
            <a:r>
              <a:rPr lang="en-US" err="1"/>
              <a:t>följs</a:t>
            </a:r>
            <a:r>
              <a:rPr lang="en-US"/>
              <a:t> </a:t>
            </a:r>
            <a:r>
              <a:rPr lang="en-US" err="1">
                <a:ea typeface="Calibri"/>
                <a:cs typeface="Calibri"/>
              </a:rPr>
              <a:t>upp</a:t>
            </a:r>
            <a:r>
              <a:rPr lang="en-US">
                <a:ea typeface="Calibri"/>
                <a:cs typeface="Calibri"/>
              </a:rPr>
              <a:t> hade 77 % av </a:t>
            </a:r>
            <a:r>
              <a:rPr lang="en-US" err="1">
                <a:ea typeface="Calibri"/>
                <a:cs typeface="Calibri"/>
              </a:rPr>
              <a:t>patienterna</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infart</a:t>
            </a:r>
            <a:r>
              <a:rPr lang="en-US">
                <a:ea typeface="Calibri"/>
                <a:cs typeface="Calibri"/>
              </a:rPr>
              <a:t> och </a:t>
            </a:r>
            <a:r>
              <a:rPr lang="en-US" err="1">
                <a:ea typeface="Calibri"/>
                <a:cs typeface="Calibri"/>
              </a:rPr>
              <a:t>övervägande</a:t>
            </a:r>
            <a:r>
              <a:rPr lang="en-US">
                <a:ea typeface="Calibri"/>
                <a:cs typeface="Calibri"/>
              </a:rPr>
              <a:t> var </a:t>
            </a:r>
            <a:r>
              <a:rPr lang="en-US" err="1">
                <a:ea typeface="Calibri"/>
                <a:cs typeface="Calibri"/>
              </a:rPr>
              <a:t>en</a:t>
            </a:r>
            <a:r>
              <a:rPr lang="en-US">
                <a:ea typeface="Calibri"/>
                <a:cs typeface="Calibri"/>
              </a:rPr>
              <a:t> PVK. </a:t>
            </a:r>
          </a:p>
          <a:p>
            <a:r>
              <a:rPr lang="en-US">
                <a:ea typeface="Calibri"/>
                <a:cs typeface="Calibri"/>
              </a:rPr>
              <a:t>En </a:t>
            </a:r>
            <a:r>
              <a:rPr lang="en-US" err="1">
                <a:ea typeface="Calibri"/>
                <a:cs typeface="Calibri"/>
              </a:rPr>
              <a:t>stor</a:t>
            </a:r>
            <a:r>
              <a:rPr lang="en-US">
                <a:ea typeface="Calibri"/>
                <a:cs typeface="Calibri"/>
              </a:rPr>
              <a:t> </a:t>
            </a:r>
            <a:r>
              <a:rPr lang="en-US" err="1">
                <a:ea typeface="Calibri"/>
                <a:cs typeface="Calibri"/>
              </a:rPr>
              <a:t>andel</a:t>
            </a:r>
            <a:r>
              <a:rPr lang="en-US">
                <a:ea typeface="Calibri"/>
                <a:cs typeface="Calibri"/>
              </a:rPr>
              <a:t> </a:t>
            </a:r>
            <a:r>
              <a:rPr lang="en-US" err="1">
                <a:ea typeface="Calibri"/>
                <a:cs typeface="Calibri"/>
              </a:rPr>
              <a:t>patienter</a:t>
            </a:r>
            <a:r>
              <a:rPr lang="en-US">
                <a:ea typeface="Calibri"/>
                <a:cs typeface="Calibri"/>
              </a:rPr>
              <a:t> </a:t>
            </a:r>
            <a:r>
              <a:rPr lang="en-US" err="1">
                <a:ea typeface="Calibri"/>
                <a:cs typeface="Calibri"/>
              </a:rPr>
              <a:t>har</a:t>
            </a:r>
            <a:r>
              <a:rPr lang="en-US">
                <a:ea typeface="Calibri"/>
                <a:cs typeface="Calibri"/>
              </a:rPr>
              <a:t> under sin </a:t>
            </a:r>
            <a:r>
              <a:rPr lang="en-US" err="1">
                <a:ea typeface="Calibri"/>
                <a:cs typeface="Calibri"/>
              </a:rPr>
              <a:t>vårdtid</a:t>
            </a:r>
            <a:r>
              <a:rPr lang="en-US">
                <a:ea typeface="Calibri"/>
                <a:cs typeface="Calibri"/>
              </a:rPr>
              <a:t> </a:t>
            </a:r>
            <a:r>
              <a:rPr lang="en-US" err="1">
                <a:ea typeface="Calibri"/>
                <a:cs typeface="Calibri"/>
              </a:rPr>
              <a:t>en</a:t>
            </a:r>
            <a:r>
              <a:rPr lang="en-US">
                <a:ea typeface="Calibri"/>
                <a:cs typeface="Calibri"/>
              </a:rPr>
              <a:t> PVK och det ger motivation till </a:t>
            </a:r>
            <a:r>
              <a:rPr lang="en-US" err="1">
                <a:ea typeface="Calibri"/>
                <a:cs typeface="Calibri"/>
              </a:rPr>
              <a:t>att</a:t>
            </a:r>
            <a:r>
              <a:rPr lang="en-US">
                <a:ea typeface="Calibri"/>
                <a:cs typeface="Calibri"/>
              </a:rPr>
              <a:t> </a:t>
            </a:r>
            <a:r>
              <a:rPr lang="en-US" err="1">
                <a:ea typeface="Calibri"/>
                <a:cs typeface="Calibri"/>
              </a:rPr>
              <a:t>arbeta</a:t>
            </a:r>
            <a:r>
              <a:rPr lang="en-US">
                <a:ea typeface="Calibri"/>
                <a:cs typeface="Calibri"/>
              </a:rPr>
              <a:t> </a:t>
            </a:r>
            <a:r>
              <a:rPr lang="en-US" err="1">
                <a:ea typeface="Calibri"/>
                <a:cs typeface="Calibri"/>
              </a:rPr>
              <a:t>aktivt</a:t>
            </a:r>
            <a:r>
              <a:rPr lang="en-US">
                <a:ea typeface="Calibri"/>
                <a:cs typeface="Calibri"/>
              </a:rPr>
              <a:t> med </a:t>
            </a:r>
            <a:r>
              <a:rPr lang="en-US" err="1">
                <a:ea typeface="Calibri"/>
                <a:cs typeface="Calibri"/>
              </a:rPr>
              <a:t>att</a:t>
            </a:r>
            <a:r>
              <a:rPr lang="en-US">
                <a:ea typeface="Calibri"/>
                <a:cs typeface="Calibri"/>
              </a:rPr>
              <a:t> </a:t>
            </a:r>
            <a:r>
              <a:rPr lang="en-US" err="1">
                <a:ea typeface="Calibri"/>
                <a:cs typeface="Calibri"/>
              </a:rPr>
              <a:t>säkerställa</a:t>
            </a:r>
            <a:r>
              <a:rPr lang="en-US">
                <a:ea typeface="Calibri"/>
                <a:cs typeface="Calibri"/>
              </a:rPr>
              <a:t> </a:t>
            </a:r>
            <a:r>
              <a:rPr lang="en-US" err="1">
                <a:ea typeface="Calibri"/>
                <a:cs typeface="Calibri"/>
              </a:rPr>
              <a:t>en</a:t>
            </a:r>
            <a:r>
              <a:rPr lang="en-US">
                <a:ea typeface="Calibri"/>
                <a:cs typeface="Calibri"/>
              </a:rPr>
              <a:t> god </a:t>
            </a:r>
            <a:r>
              <a:rPr lang="en-US" err="1">
                <a:ea typeface="Calibri"/>
                <a:cs typeface="Calibri"/>
              </a:rPr>
              <a:t>kvalitet</a:t>
            </a:r>
            <a:r>
              <a:rPr lang="en-US">
                <a:ea typeface="Calibri"/>
                <a:cs typeface="Calibri"/>
              </a:rPr>
              <a:t> för </a:t>
            </a:r>
            <a:r>
              <a:rPr lang="en-US" err="1">
                <a:ea typeface="Calibri"/>
                <a:cs typeface="Calibri"/>
              </a:rPr>
              <a:t>en</a:t>
            </a:r>
            <a:r>
              <a:rPr lang="en-US">
                <a:ea typeface="Calibri"/>
                <a:cs typeface="Calibri"/>
              </a:rPr>
              <a:t> </a:t>
            </a:r>
            <a:r>
              <a:rPr lang="en-US" err="1">
                <a:ea typeface="Calibri"/>
                <a:cs typeface="Calibri"/>
              </a:rPr>
              <a:t>säker</a:t>
            </a:r>
            <a:r>
              <a:rPr lang="en-US">
                <a:ea typeface="Calibri"/>
                <a:cs typeface="Calibri"/>
              </a:rPr>
              <a:t> PVK-</a:t>
            </a:r>
            <a:r>
              <a:rPr lang="en-US" err="1">
                <a:ea typeface="Calibri"/>
                <a:cs typeface="Calibri"/>
              </a:rPr>
              <a:t>hantering</a:t>
            </a:r>
            <a:r>
              <a:rPr lang="en-US">
                <a:ea typeface="Calibri"/>
                <a:cs typeface="Calibri"/>
              </a:rPr>
              <a:t>. </a:t>
            </a: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89814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9AD78-88A9-4CBC-315E-6282BBE5540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FFBD3E9-94DD-052A-9DDA-133712F0BA5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6A8744F-BC05-6FAF-4B59-56C08407577C}"/>
              </a:ext>
            </a:extLst>
          </p:cNvPr>
          <p:cNvSpPr>
            <a:spLocks noGrp="1"/>
          </p:cNvSpPr>
          <p:nvPr>
            <p:ph type="body" idx="1"/>
          </p:nvPr>
        </p:nvSpPr>
        <p:spPr/>
        <p:txBody>
          <a:bodyPr/>
          <a:lstStyle/>
          <a:p>
            <a:r>
              <a:rPr lang="en-US" err="1">
                <a:ea typeface="Calibri"/>
                <a:cs typeface="Calibri"/>
              </a:rPr>
              <a:t>Lägga</a:t>
            </a:r>
            <a:r>
              <a:rPr lang="en-US">
                <a:ea typeface="Calibri"/>
                <a:cs typeface="Calibri"/>
              </a:rPr>
              <a:t> till </a:t>
            </a:r>
            <a:r>
              <a:rPr lang="en-US" err="1">
                <a:ea typeface="Calibri"/>
                <a:cs typeface="Calibri"/>
              </a:rPr>
              <a:t>bild</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vårdgivarwebben</a:t>
            </a:r>
            <a:endParaRPr lang="en-US">
              <a:ea typeface="Calibri"/>
              <a:cs typeface="Calibri"/>
            </a:endParaRPr>
          </a:p>
          <a:p>
            <a:r>
              <a:rPr lang="en-US" err="1">
                <a:ea typeface="Calibri"/>
                <a:cs typeface="Calibri"/>
              </a:rPr>
              <a:t>Talmanus</a:t>
            </a:r>
            <a:r>
              <a:rPr lang="en-US">
                <a:ea typeface="Calibri"/>
                <a:cs typeface="Calibri"/>
              </a:rPr>
              <a:t>:</a:t>
            </a:r>
          </a:p>
          <a:p>
            <a:r>
              <a:rPr lang="en-US" err="1">
                <a:ea typeface="Calibri"/>
                <a:cs typeface="Calibri"/>
              </a:rPr>
              <a:t>Här</a:t>
            </a:r>
            <a:r>
              <a:rPr lang="en-US">
                <a:ea typeface="Calibri"/>
                <a:cs typeface="Calibri"/>
              </a:rPr>
              <a:t> </a:t>
            </a:r>
            <a:r>
              <a:rPr lang="en-US" err="1">
                <a:ea typeface="Calibri"/>
                <a:cs typeface="Calibri"/>
              </a:rPr>
              <a:t>hittas</a:t>
            </a:r>
            <a:r>
              <a:rPr lang="en-US">
                <a:ea typeface="Calibri"/>
                <a:cs typeface="Calibri"/>
              </a:rPr>
              <a:t> all information och </a:t>
            </a:r>
            <a:r>
              <a:rPr lang="en-US" err="1">
                <a:ea typeface="Calibri"/>
                <a:cs typeface="Calibri"/>
              </a:rPr>
              <a:t>stödmatrial</a:t>
            </a:r>
            <a:r>
              <a:rPr lang="en-US">
                <a:ea typeface="Calibri"/>
                <a:cs typeface="Calibri"/>
              </a:rPr>
              <a:t> för PVK-</a:t>
            </a:r>
            <a:r>
              <a:rPr lang="en-US" err="1">
                <a:ea typeface="Calibri"/>
                <a:cs typeface="Calibri"/>
              </a:rPr>
              <a:t>projektet</a:t>
            </a:r>
            <a:r>
              <a:rPr lang="en-US">
                <a:ea typeface="Calibri"/>
                <a:cs typeface="Calibri"/>
              </a:rPr>
              <a:t>.</a:t>
            </a:r>
          </a:p>
          <a:p>
            <a:r>
              <a:rPr lang="en-US">
                <a:ea typeface="Calibri"/>
                <a:cs typeface="Calibri"/>
              </a:rPr>
              <a:t>Det ska </a:t>
            </a:r>
            <a:r>
              <a:rPr lang="en-US" err="1">
                <a:ea typeface="Calibri"/>
                <a:cs typeface="Calibri"/>
              </a:rPr>
              <a:t>fungera</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kokbok</a:t>
            </a:r>
            <a:r>
              <a:rPr lang="en-US">
                <a:ea typeface="Calibri"/>
                <a:cs typeface="Calibri"/>
              </a:rPr>
              <a:t> med </a:t>
            </a:r>
            <a:r>
              <a:rPr lang="en-US" err="1">
                <a:ea typeface="Calibri"/>
                <a:cs typeface="Calibri"/>
              </a:rPr>
              <a:t>förslag</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och </a:t>
            </a:r>
            <a:r>
              <a:rPr lang="en-US" err="1">
                <a:ea typeface="Calibri"/>
                <a:cs typeface="Calibri"/>
              </a:rPr>
              <a:t>stöd</a:t>
            </a:r>
            <a:r>
              <a:rPr lang="en-US">
                <a:ea typeface="Calibri"/>
                <a:cs typeface="Calibri"/>
              </a:rPr>
              <a:t> för er </a:t>
            </a:r>
            <a:r>
              <a:rPr lang="en-US" err="1">
                <a:ea typeface="Calibri"/>
                <a:cs typeface="Calibri"/>
              </a:rPr>
              <a:t>att</a:t>
            </a:r>
            <a:r>
              <a:rPr lang="en-US">
                <a:ea typeface="Calibri"/>
                <a:cs typeface="Calibri"/>
              </a:rPr>
              <a:t> </a:t>
            </a:r>
            <a:r>
              <a:rPr lang="en-US" err="1">
                <a:ea typeface="Calibri"/>
                <a:cs typeface="Calibri"/>
              </a:rPr>
              <a:t>stärka</a:t>
            </a:r>
            <a:r>
              <a:rPr lang="en-US">
                <a:ea typeface="Calibri"/>
                <a:cs typeface="Calibri"/>
              </a:rPr>
              <a:t> </a:t>
            </a:r>
            <a:r>
              <a:rPr lang="en-US" err="1">
                <a:ea typeface="Calibri"/>
                <a:cs typeface="Calibri"/>
              </a:rPr>
              <a:t>kvaliten</a:t>
            </a:r>
            <a:r>
              <a:rPr lang="en-US">
                <a:ea typeface="Calibri"/>
                <a:cs typeface="Calibri"/>
              </a:rPr>
              <a:t> av PVK-</a:t>
            </a:r>
            <a:r>
              <a:rPr lang="en-US" err="1">
                <a:ea typeface="Calibri"/>
                <a:cs typeface="Calibri"/>
              </a:rPr>
              <a:t>hanteringen</a:t>
            </a:r>
            <a:r>
              <a:rPr lang="en-US">
                <a:ea typeface="Calibri"/>
                <a:cs typeface="Calibri"/>
              </a:rPr>
              <a:t>.</a:t>
            </a:r>
          </a:p>
          <a:p>
            <a:r>
              <a:rPr lang="en-US">
                <a:ea typeface="Calibri"/>
                <a:cs typeface="Calibri"/>
              </a:rPr>
              <a:t>Men </a:t>
            </a:r>
            <a:r>
              <a:rPr lang="en-US" err="1">
                <a:ea typeface="Calibri"/>
                <a:cs typeface="Calibri"/>
              </a:rPr>
              <a:t>hur</a:t>
            </a:r>
            <a:r>
              <a:rPr lang="en-US">
                <a:ea typeface="Calibri"/>
                <a:cs typeface="Calibri"/>
              </a:rPr>
              <a:t> </a:t>
            </a:r>
            <a:r>
              <a:rPr lang="en-US" err="1">
                <a:ea typeface="Calibri"/>
                <a:cs typeface="Calibri"/>
              </a:rPr>
              <a:t>går</a:t>
            </a:r>
            <a:r>
              <a:rPr lang="en-US">
                <a:ea typeface="Calibri"/>
                <a:cs typeface="Calibri"/>
              </a:rPr>
              <a:t> vi till </a:t>
            </a:r>
            <a:r>
              <a:rPr lang="en-US" err="1">
                <a:ea typeface="Calibri"/>
                <a:cs typeface="Calibri"/>
              </a:rPr>
              <a:t>väga</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identifera</a:t>
            </a:r>
            <a:r>
              <a:rPr lang="en-US">
                <a:ea typeface="Calibri"/>
                <a:cs typeface="Calibri"/>
              </a:rPr>
              <a:t> </a:t>
            </a:r>
            <a:r>
              <a:rPr lang="en-US" err="1">
                <a:ea typeface="Calibri"/>
                <a:cs typeface="Calibri"/>
              </a:rPr>
              <a:t>vilka</a:t>
            </a:r>
            <a:r>
              <a:rPr lang="en-US">
                <a:ea typeface="Calibri"/>
                <a:cs typeface="Calibri"/>
              </a:rPr>
              <a:t> </a:t>
            </a:r>
            <a:r>
              <a:rPr lang="en-US" err="1">
                <a:ea typeface="Calibri"/>
                <a:cs typeface="Calibri"/>
              </a:rPr>
              <a:t>insatser</a:t>
            </a:r>
            <a:r>
              <a:rPr lang="en-US">
                <a:ea typeface="Calibri"/>
                <a:cs typeface="Calibri"/>
              </a:rPr>
              <a:t> vi ska göra?</a:t>
            </a:r>
          </a:p>
          <a:p>
            <a:endParaRPr lang="en-US">
              <a:ea typeface="Calibri"/>
              <a:cs typeface="Calibri"/>
            </a:endParaRPr>
          </a:p>
        </p:txBody>
      </p:sp>
      <p:sp>
        <p:nvSpPr>
          <p:cNvPr id="4" name="Platshållare för bildnummer 3">
            <a:extLst>
              <a:ext uri="{FF2B5EF4-FFF2-40B4-BE49-F238E27FC236}">
                <a16:creationId xmlns:a16="http://schemas.microsoft.com/office/drawing/2014/main" id="{F8D7F4D0-7D40-0584-D03F-65603EBCACCB}"/>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38390389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7.sv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svg"/><Relationship Id="rId7" Type="http://schemas.openxmlformats.org/officeDocument/2006/relationships/image" Target="../media/image2.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3.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3.svg"/><Relationship Id="rId7" Type="http://schemas.openxmlformats.org/officeDocument/2006/relationships/image" Target="../media/image25.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5.svg"/><Relationship Id="rId7" Type="http://schemas.openxmlformats.org/officeDocument/2006/relationships/image" Target="../media/image2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94010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51622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554925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25614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58157119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6044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02854FE-EDD8-4818-A46F-40A61668FA7E}"/>
              </a:ext>
            </a:extLst>
          </p:cNvPr>
          <p:cNvSpPr>
            <a:spLocks noGrp="1"/>
          </p:cNvSpPr>
          <p:nvPr>
            <p:ph type="dt" sz="half" idx="10"/>
          </p:nvPr>
        </p:nvSpPr>
        <p:spPr/>
        <p:txBody>
          <a:bodyPr/>
          <a:lstStyle/>
          <a:p>
            <a:fld id="{9B53F66B-2BAD-41D5-8BD8-DC9CAAC7051D}" type="datetimeFigureOut">
              <a:rPr lang="sv-SE" smtClean="0"/>
              <a:t>2026-01-29</a:t>
            </a:fld>
            <a:endParaRPr lang="sv-SE"/>
          </a:p>
        </p:txBody>
      </p:sp>
      <p:sp>
        <p:nvSpPr>
          <p:cNvPr id="3" name="Platshållare för sidfot 2">
            <a:extLst>
              <a:ext uri="{FF2B5EF4-FFF2-40B4-BE49-F238E27FC236}">
                <a16:creationId xmlns:a16="http://schemas.microsoft.com/office/drawing/2014/main" id="{92706B29-DDBA-4573-B550-77E9868F347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D503139-26A4-4D6A-A343-5E7DD15354FD}"/>
              </a:ext>
            </a:extLst>
          </p:cNvPr>
          <p:cNvSpPr>
            <a:spLocks noGrp="1"/>
          </p:cNvSpPr>
          <p:nvPr>
            <p:ph type="sldNum" sz="quarter" idx="12"/>
          </p:nvPr>
        </p:nvSpPr>
        <p:spPr/>
        <p:txBody>
          <a:bodyPr/>
          <a:lstStyle/>
          <a:p>
            <a:fld id="{BEB7BA27-B4A6-472C-B712-46D392936A61}" type="slidenum">
              <a:rPr lang="sv-SE" smtClean="0"/>
              <a:t>‹#›</a:t>
            </a:fld>
            <a:endParaRPr lang="sv-SE"/>
          </a:p>
        </p:txBody>
      </p:sp>
    </p:spTree>
    <p:extLst>
      <p:ext uri="{BB962C8B-B14F-4D97-AF65-F5344CB8AC3E}">
        <p14:creationId xmlns:p14="http://schemas.microsoft.com/office/powerpoint/2010/main" val="2912465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938187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2.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2.sv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2.sv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image" Target="../media/image1.png"/><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4.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3.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4.sv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heme" Target="../theme/theme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3.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2">
              <a:extLst>
                <a:ext uri="{96DAC541-7B7A-43D3-8B79-37D633B846F1}">
                  <asvg:svgBlip xmlns:asvg="http://schemas.microsoft.com/office/drawing/2016/SVG/main" r:embed="rId33"/>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4">
              <a:extLst>
                <a:ext uri="{96DAC541-7B7A-43D3-8B79-37D633B846F1}">
                  <asvg:svgBlip xmlns:asvg="http://schemas.microsoft.com/office/drawing/2016/SVG/main" r:embed="rId3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4" r:id="rId26"/>
    <p:sldLayoutId id="2147484105" r:id="rId27"/>
    <p:sldLayoutId id="2147484108" r:id="rId28"/>
    <p:sldLayoutId id="2147484110" r:id="rId29"/>
    <p:sldLayoutId id="2147484112" r:id="rId30"/>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 id="2147484106" r:id="rId26"/>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1">
              <a:extLst>
                <a:ext uri="{96DAC541-7B7A-43D3-8B79-37D633B846F1}">
                  <asvg:svgBlip xmlns:asvg="http://schemas.microsoft.com/office/drawing/2016/SVG/main" r:embed="rId3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 id="2147484103" r:id="rId26"/>
    <p:sldLayoutId id="2147484111" r:id="rId27"/>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hyperlink" Target="https://patientsakerhet.socialstyrelsen.se/ledning-och-styrning/nationell-handlingspl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hyperlink" Target="https://ledningssystemet.regionvastmanland.se/RegNo/36411/public" TargetMode="External"/><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www.vardhandboken.se/katetrar-sonder-och-dran/perifer-venkatete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hyperlink" Target="https://ledningssystemet.regionvastmanland.se/RegNo/1314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enturi-api.regionvastmanland.se/Transfer/RegistrationNumbers/2aa0f394-54d3-42da-9f5e-ab66fa487ad7/76460/Download" TargetMode="External"/><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hyperlink" Target="https://regionvastmanland.se/vardgivare/behandlingsstod/vardhygien/pvk/" TargetMode="External"/><Relationship Id="rId2" Type="http://schemas.openxmlformats.org/officeDocument/2006/relationships/notesSlide" Target="../notesSlides/notesSlide18.xml"/><Relationship Id="rId1" Type="http://schemas.openxmlformats.org/officeDocument/2006/relationships/slideLayout" Target="../slideLayouts/slideLayout108.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hyperlink" Target="https://www.vardhandboken.se/katetrar-sonder-och-dran/perifer-venkateter/" TargetMode="External"/><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90.xml"/><Relationship Id="rId4" Type="http://schemas.openxmlformats.org/officeDocument/2006/relationships/hyperlink" Target="https://patientsakerhet.socialstyrelsen.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hyperlink" Target="https://patientsakerhet.socialstyrelsen.se/risker-och-vardskador/vardskador/vri--vardrelaterade-infektione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vardhandboken.se/katetrar-sonder-och-dran/perifer-venkateter/" TargetMode="External"/><Relationship Id="rId2" Type="http://schemas.openxmlformats.org/officeDocument/2006/relationships/notesSlide" Target="../notesSlides/notesSlide5.xml"/><Relationship Id="rId1" Type="http://schemas.openxmlformats.org/officeDocument/2006/relationships/slideLayout" Target="../slideLayouts/slideLayout91.xml"/><Relationship Id="rId5" Type="http://schemas.openxmlformats.org/officeDocument/2006/relationships/image" Target="../media/image52.jpeg"/><Relationship Id="rId4" Type="http://schemas.openxmlformats.org/officeDocument/2006/relationships/hyperlink" Target="https://varuforsorjningen.s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pbiduva.ltvastmanland.se:8084/Reports/powerbi/RV%20publik/V%C3%A5rdhygien/PPM%20Omv%C3%A5rdnad" TargetMode="Externa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hyperlink" Target="https://regionvastmanland.se/vardgivare/behandlingsstod/vardhygien/pvk/"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3F237E-BF46-C33B-F3FE-FFBC6A19927D}"/>
              </a:ext>
            </a:extLst>
          </p:cNvPr>
          <p:cNvSpPr>
            <a:spLocks noGrp="1"/>
          </p:cNvSpPr>
          <p:nvPr>
            <p:ph type="ctrTitle"/>
          </p:nvPr>
        </p:nvSpPr>
        <p:spPr>
          <a:xfrm>
            <a:off x="1241999" y="830139"/>
            <a:ext cx="11838569" cy="4525838"/>
          </a:xfrm>
        </p:spPr>
        <p:txBody>
          <a:bodyPr/>
          <a:lstStyle/>
          <a:p>
            <a:r>
              <a:rPr lang="sv-SE"/>
              <a:t>PVK-projekt</a:t>
            </a:r>
          </a:p>
        </p:txBody>
      </p:sp>
      <p:sp>
        <p:nvSpPr>
          <p:cNvPr id="3" name="Underrubrik 2">
            <a:extLst>
              <a:ext uri="{FF2B5EF4-FFF2-40B4-BE49-F238E27FC236}">
                <a16:creationId xmlns:a16="http://schemas.microsoft.com/office/drawing/2014/main" id="{DBE8194D-25BE-1EC1-954E-0096C8C708B0}"/>
              </a:ext>
            </a:extLst>
          </p:cNvPr>
          <p:cNvSpPr>
            <a:spLocks noGrp="1"/>
          </p:cNvSpPr>
          <p:nvPr>
            <p:ph type="subTitle" idx="1"/>
          </p:nvPr>
        </p:nvSpPr>
        <p:spPr/>
        <p:txBody>
          <a:bodyPr/>
          <a:lstStyle/>
          <a:p>
            <a:r>
              <a:rPr lang="sv-SE"/>
              <a:t>Säker hantering </a:t>
            </a:r>
          </a:p>
        </p:txBody>
      </p:sp>
    </p:spTree>
    <p:extLst>
      <p:ext uri="{BB962C8B-B14F-4D97-AF65-F5344CB8AC3E}">
        <p14:creationId xmlns:p14="http://schemas.microsoft.com/office/powerpoint/2010/main" val="2294841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skärmbild, cirkel, diagram&#10;&#10;AI-genererat innehåll kan vara felaktigt.">
            <a:extLst>
              <a:ext uri="{FF2B5EF4-FFF2-40B4-BE49-F238E27FC236}">
                <a16:creationId xmlns:a16="http://schemas.microsoft.com/office/drawing/2014/main" id="{7453654E-61DF-3158-F1B5-C7056EB53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29" y="1404925"/>
            <a:ext cx="8103198" cy="8499962"/>
          </a:xfrm>
          <a:prstGeom prst="rect">
            <a:avLst/>
          </a:prstGeom>
        </p:spPr>
      </p:pic>
      <p:sp>
        <p:nvSpPr>
          <p:cNvPr id="2" name="textruta 1">
            <a:extLst>
              <a:ext uri="{FF2B5EF4-FFF2-40B4-BE49-F238E27FC236}">
                <a16:creationId xmlns:a16="http://schemas.microsoft.com/office/drawing/2014/main" id="{ADE4766D-C117-761C-904D-DB9BB5D3155D}"/>
              </a:ext>
            </a:extLst>
          </p:cNvPr>
          <p:cNvSpPr txBox="1"/>
          <p:nvPr/>
        </p:nvSpPr>
        <p:spPr>
          <a:xfrm>
            <a:off x="14723706" y="10412964"/>
            <a:ext cx="2424574" cy="369332"/>
          </a:xfrm>
          <a:prstGeom prst="rect">
            <a:avLst/>
          </a:prstGeom>
          <a:noFill/>
        </p:spPr>
        <p:txBody>
          <a:bodyPr wrap="none" rtlCol="0">
            <a:spAutoFit/>
          </a:bodyPr>
          <a:lstStyle/>
          <a:p>
            <a:r>
              <a:rPr lang="sv-SE"/>
              <a:t>Bildkälla: Socialstyrelsen</a:t>
            </a:r>
          </a:p>
        </p:txBody>
      </p:sp>
      <p:sp>
        <p:nvSpPr>
          <p:cNvPr id="3" name="Pratbubbla: oval 2">
            <a:extLst>
              <a:ext uri="{FF2B5EF4-FFF2-40B4-BE49-F238E27FC236}">
                <a16:creationId xmlns:a16="http://schemas.microsoft.com/office/drawing/2014/main" id="{D40866B0-B333-C48C-72A2-7657D130A560}"/>
              </a:ext>
            </a:extLst>
          </p:cNvPr>
          <p:cNvSpPr/>
          <p:nvPr/>
        </p:nvSpPr>
        <p:spPr>
          <a:xfrm>
            <a:off x="13902610" y="527054"/>
            <a:ext cx="5150501" cy="3129753"/>
          </a:xfrm>
          <a:prstGeom prst="wedgeEllipseCallout">
            <a:avLst>
              <a:gd name="adj1" fmla="val -47382"/>
              <a:gd name="adj2" fmla="val 4698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800"/>
              <a:t>Läs mer:</a:t>
            </a:r>
          </a:p>
          <a:p>
            <a:pPr algn="ctr"/>
            <a:r>
              <a:rPr lang="sv-SE" sz="2800">
                <a:solidFill>
                  <a:schemeClr val="bg1"/>
                </a:solidFill>
                <a:hlinkClick r:id="rId4">
                  <a:extLst>
                    <a:ext uri="{A12FA001-AC4F-418D-AE19-62706E023703}">
                      <ahyp:hlinkClr xmlns:ahyp="http://schemas.microsoft.com/office/drawing/2018/hyperlinkcolor" val="tx"/>
                    </a:ext>
                  </a:extLst>
                </a:hlinkClick>
              </a:rPr>
              <a:t>Nationell handlingsplan för ökad patientsäkerhet - Patientsäkerhet</a:t>
            </a:r>
            <a:endParaRPr lang="sv-SE" sz="2800">
              <a:solidFill>
                <a:schemeClr val="bg1"/>
              </a:solidFill>
            </a:endParaRPr>
          </a:p>
        </p:txBody>
      </p:sp>
    </p:spTree>
    <p:extLst>
      <p:ext uri="{BB962C8B-B14F-4D97-AF65-F5344CB8AC3E}">
        <p14:creationId xmlns:p14="http://schemas.microsoft.com/office/powerpoint/2010/main" val="26016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91F36C6-5233-FC6E-6C12-6B19190847B7}"/>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3" name="Platshållare för bildnummer 2">
            <a:extLst>
              <a:ext uri="{FF2B5EF4-FFF2-40B4-BE49-F238E27FC236}">
                <a16:creationId xmlns:a16="http://schemas.microsoft.com/office/drawing/2014/main" id="{13C6F9C4-10D9-542C-D41C-C2F35DA2ADF5}"/>
              </a:ext>
            </a:extLst>
          </p:cNvPr>
          <p:cNvSpPr>
            <a:spLocks noGrp="1"/>
          </p:cNvSpPr>
          <p:nvPr>
            <p:ph type="sldNum" sz="quarter" idx="12"/>
          </p:nvPr>
        </p:nvSpPr>
        <p:spPr/>
        <p:txBody>
          <a:bodyPr/>
          <a:lstStyle/>
          <a:p>
            <a:fld id="{38480145-259A-47DA-A30D-C906B9DB5C99}" type="slidenum">
              <a:rPr lang="sv-SE" smtClean="0"/>
              <a:pPr/>
              <a:t>11</a:t>
            </a:fld>
            <a:endParaRPr lang="sv-SE"/>
          </a:p>
        </p:txBody>
      </p:sp>
      <p:sp>
        <p:nvSpPr>
          <p:cNvPr id="5" name="Platshållare för text 1">
            <a:extLst>
              <a:ext uri="{FF2B5EF4-FFF2-40B4-BE49-F238E27FC236}">
                <a16:creationId xmlns:a16="http://schemas.microsoft.com/office/drawing/2014/main" id="{2333C4AE-18B4-B520-5F46-4BE2D2E3C7C3}"/>
              </a:ext>
            </a:extLst>
          </p:cNvPr>
          <p:cNvSpPr txBox="1">
            <a:spLocks/>
          </p:cNvSpPr>
          <p:nvPr/>
        </p:nvSpPr>
        <p:spPr>
          <a:xfrm>
            <a:off x="7824923" y="8393765"/>
            <a:ext cx="6241204" cy="2687020"/>
          </a:xfrm>
          <a:prstGeom prst="rect">
            <a:avLst/>
          </a:prstGeom>
        </p:spPr>
        <p:txBody>
          <a:bodyPr vert="horz" lIns="0" tIns="0" rIns="0" bIns="0" rtlCol="0" anchor="t">
            <a:normAutofit/>
          </a:bodyPr>
          <a:lstStyle>
            <a:defPPr>
              <a:defRPr lang="sv-SE"/>
            </a:defPPr>
            <a:lvl1pPr marL="209572" indent="-209572" algn="l" defTabSz="914400" rtl="0" eaLnBrk="1" latinLnBrk="0" hangingPunct="1">
              <a:lnSpc>
                <a:spcPct val="84000"/>
              </a:lnSpc>
              <a:spcAft>
                <a:spcPts val="1395"/>
              </a:spcAft>
              <a:buSzPct val="100000"/>
              <a:buFontTx/>
              <a:buBlip>
                <a:blip r:embed="rId3"/>
              </a:buBlip>
              <a:tabLst/>
              <a:defRPr lang="sv-SE" sz="2577" kern="1200" spc="-67" baseline="0" dirty="0" smtClean="0">
                <a:solidFill>
                  <a:schemeClr val="tx1"/>
                </a:solidFill>
                <a:latin typeface="+mn-lt"/>
                <a:ea typeface="+mn-ea"/>
                <a:cs typeface="+mn-cs"/>
              </a:defRPr>
            </a:lvl1pPr>
            <a:lvl2pPr marL="458438" indent="-196474" algn="l" defTabSz="914400" rtl="0" eaLnBrk="1" latinLnBrk="0" hangingPunct="1">
              <a:lnSpc>
                <a:spcPct val="84000"/>
              </a:lnSpc>
              <a:spcAft>
                <a:spcPts val="1455"/>
              </a:spcAft>
              <a:buFontTx/>
              <a:buBlip>
                <a:blip r:embed="rId3"/>
              </a:buBlip>
              <a:defRPr lang="sv-SE" sz="2335" kern="1200" spc="-67" baseline="0" dirty="0" smtClean="0">
                <a:solidFill>
                  <a:schemeClr val="tx1"/>
                </a:solidFill>
                <a:latin typeface="+mn-lt"/>
                <a:ea typeface="+mn-ea"/>
                <a:cs typeface="+mn-cs"/>
              </a:defRPr>
            </a:lvl2pPr>
            <a:lvl3pPr marL="676742" indent="-174643" algn="l" defTabSz="914400" rtl="0" eaLnBrk="1" latinLnBrk="0" hangingPunct="1">
              <a:lnSpc>
                <a:spcPct val="84000"/>
              </a:lnSpc>
              <a:spcAft>
                <a:spcPts val="1516"/>
              </a:spcAft>
              <a:buFontTx/>
              <a:buBlip>
                <a:blip r:embed="rId3"/>
              </a:buBlip>
              <a:defRPr lang="sv-SE" sz="2062" kern="1200" spc="-67" baseline="0" dirty="0" smtClean="0">
                <a:solidFill>
                  <a:schemeClr val="tx1"/>
                </a:solidFill>
                <a:latin typeface="+mn-lt"/>
                <a:ea typeface="+mn-ea"/>
                <a:cs typeface="+mn-cs"/>
              </a:defRPr>
            </a:lvl3pPr>
            <a:lvl4pPr marL="884131" indent="-157179" algn="l" defTabSz="914400" rtl="0" eaLnBrk="1" latinLnBrk="0" hangingPunct="1">
              <a:lnSpc>
                <a:spcPct val="84000"/>
              </a:lnSpc>
              <a:spcAft>
                <a:spcPts val="1577"/>
              </a:spcAft>
              <a:buFontTx/>
              <a:buBlip>
                <a:blip r:embed="rId3"/>
              </a:buBlip>
              <a:defRPr lang="sv-SE" sz="1819" kern="1200" spc="-67" baseline="0" dirty="0" smtClean="0">
                <a:solidFill>
                  <a:schemeClr val="tx1"/>
                </a:solidFill>
                <a:latin typeface="+mn-lt"/>
                <a:ea typeface="+mn-ea"/>
                <a:cs typeface="+mn-cs"/>
              </a:defRPr>
            </a:lvl4pPr>
            <a:lvl5pPr marL="1069690" indent="-152813" algn="l" defTabSz="914400" rtl="0" eaLnBrk="1" latinLnBrk="0" hangingPunct="1">
              <a:lnSpc>
                <a:spcPct val="86000"/>
              </a:lnSpc>
              <a:spcAft>
                <a:spcPts val="910"/>
              </a:spcAft>
              <a:buFontTx/>
              <a:buBlip>
                <a:blip r:embed="rId3"/>
              </a:buBlip>
              <a:defRPr lang="sv-SE" sz="1698" kern="1200" spc="-67" baseline="0" dirty="0" smtClean="0">
                <a:solidFill>
                  <a:schemeClr val="tx1"/>
                </a:solidFill>
                <a:latin typeface="+mn-lt"/>
                <a:ea typeface="+mn-ea"/>
                <a:cs typeface="+mn-cs"/>
              </a:defRPr>
            </a:lvl5pPr>
            <a:lvl6pPr marL="1386230" algn="l" defTabSz="914400" rtl="0" eaLnBrk="1" latinLnBrk="0" hangingPunct="1">
              <a:defRPr sz="1800" kern="1200">
                <a:solidFill>
                  <a:schemeClr val="tx1"/>
                </a:solidFill>
                <a:latin typeface="+mn-lt"/>
                <a:ea typeface="+mn-ea"/>
                <a:cs typeface="+mn-cs"/>
              </a:defRPr>
            </a:lvl6pPr>
            <a:lvl7pPr marL="1663476" algn="l" defTabSz="914400" rtl="0" eaLnBrk="1" latinLnBrk="0" hangingPunct="1">
              <a:defRPr sz="1800" kern="1200">
                <a:solidFill>
                  <a:schemeClr val="tx1"/>
                </a:solidFill>
                <a:latin typeface="+mn-lt"/>
                <a:ea typeface="+mn-ea"/>
                <a:cs typeface="+mn-cs"/>
              </a:defRPr>
            </a:lvl7pPr>
            <a:lvl8pPr marL="1940723" algn="l" defTabSz="914400" rtl="0" eaLnBrk="1" latinLnBrk="0" hangingPunct="1">
              <a:defRPr sz="1800" kern="1200">
                <a:solidFill>
                  <a:schemeClr val="tx1"/>
                </a:solidFill>
                <a:latin typeface="+mn-lt"/>
                <a:ea typeface="+mn-ea"/>
                <a:cs typeface="+mn-cs"/>
              </a:defRPr>
            </a:lvl8pPr>
            <a:lvl9pPr marL="2217969" algn="l" defTabSz="914400" rtl="0" eaLnBrk="1" latinLnBrk="0" hangingPunct="1">
              <a:defRPr sz="1800" kern="1200">
                <a:solidFill>
                  <a:schemeClr val="tx1"/>
                </a:solidFill>
                <a:latin typeface="+mn-lt"/>
                <a:ea typeface="+mn-ea"/>
                <a:cs typeface="+mn-cs"/>
              </a:defRPr>
            </a:lvl9pPr>
          </a:lstStyle>
          <a:p>
            <a:pPr marL="209550" indent="-209550">
              <a:lnSpc>
                <a:spcPct val="74000"/>
              </a:lnSpc>
              <a:buFont typeface="Calibri"/>
              <a:buChar char="-"/>
            </a:pPr>
            <a:r>
              <a:rPr lang="sv-SE" sz="2200" b="1" kern="0">
                <a:solidFill>
                  <a:sysClr val="windowText" lastClr="000000"/>
                </a:solidFill>
                <a:ea typeface="Calibri Light"/>
                <a:cs typeface="Calibri Light"/>
              </a:rPr>
              <a:t>Kunskapskoll + självstyrt lärande PVK </a:t>
            </a:r>
            <a:endParaRPr lang="sv-SE" sz="2200" kern="0">
              <a:solidFill>
                <a:sysClr val="windowText" lastClr="000000"/>
              </a:solidFill>
              <a:ea typeface="Calibri Light"/>
              <a:cs typeface="Calibri Light"/>
            </a:endParaRPr>
          </a:p>
          <a:p>
            <a:pPr marL="209550" indent="-209550">
              <a:lnSpc>
                <a:spcPct val="74000"/>
              </a:lnSpc>
              <a:buFont typeface="Calibri"/>
              <a:buChar char="-"/>
            </a:pPr>
            <a:r>
              <a:rPr lang="sv-SE" sz="2200" b="1" kern="0">
                <a:solidFill>
                  <a:sysClr val="windowText" lastClr="000000"/>
                </a:solidFill>
                <a:ea typeface="Calibri Light"/>
                <a:cs typeface="Calibri Light"/>
              </a:rPr>
              <a:t>Instruktioner och rutiner </a:t>
            </a:r>
            <a:endParaRPr lang="sv-SE" sz="2200" kern="0">
              <a:solidFill>
                <a:sysClr val="windowText" lastClr="000000"/>
              </a:solidFill>
              <a:ea typeface="Calibri Light"/>
              <a:cs typeface="Calibri Light"/>
            </a:endParaRPr>
          </a:p>
          <a:p>
            <a:pPr marL="209550" indent="-209550">
              <a:lnSpc>
                <a:spcPct val="74000"/>
              </a:lnSpc>
              <a:buFont typeface="Calibri"/>
              <a:buChar char="-"/>
            </a:pPr>
            <a:r>
              <a:rPr lang="sv-SE" sz="2200" b="1" kern="0">
                <a:solidFill>
                  <a:sysClr val="windowText" lastClr="000000"/>
                </a:solidFill>
                <a:ea typeface="Calibri Light"/>
                <a:cs typeface="Calibri Light"/>
              </a:rPr>
              <a:t>APT – PP- material PVK </a:t>
            </a:r>
            <a:endParaRPr lang="sv-SE" sz="2200" kern="0">
              <a:solidFill>
                <a:sysClr val="windowText" lastClr="000000"/>
              </a:solidFill>
              <a:ea typeface="Calibri Light"/>
              <a:cs typeface="Calibri Light"/>
            </a:endParaRPr>
          </a:p>
          <a:p>
            <a:pPr marL="209550" indent="-209550">
              <a:lnSpc>
                <a:spcPct val="74000"/>
              </a:lnSpc>
              <a:buFont typeface="Calibri"/>
              <a:buChar char="-"/>
            </a:pPr>
            <a:r>
              <a:rPr lang="sv-SE" sz="2200" b="1" kern="0">
                <a:solidFill>
                  <a:sysClr val="windowText" lastClr="000000"/>
                </a:solidFill>
                <a:ea typeface="Calibri Light"/>
                <a:cs typeface="Calibri Light"/>
              </a:rPr>
              <a:t>Föreläsningar PVK</a:t>
            </a:r>
            <a:endParaRPr lang="sv-SE" sz="2200" kern="0">
              <a:solidFill>
                <a:sysClr val="windowText" lastClr="000000"/>
              </a:solidFill>
              <a:ea typeface="Calibri Light"/>
              <a:cs typeface="Calibri Light"/>
            </a:endParaRPr>
          </a:p>
          <a:p>
            <a:pPr marL="209550" indent="-209550">
              <a:lnSpc>
                <a:spcPct val="74000"/>
              </a:lnSpc>
              <a:buFont typeface="Calibri"/>
              <a:buChar char="-"/>
            </a:pPr>
            <a:r>
              <a:rPr lang="sv-SE" sz="2200" b="1" kern="0">
                <a:solidFill>
                  <a:sysClr val="windowText" lastClr="000000"/>
                </a:solidFill>
                <a:ea typeface="Calibri Light"/>
                <a:cs typeface="Calibri Light"/>
              </a:rPr>
              <a:t>Produktvisning PVK</a:t>
            </a:r>
            <a:endParaRPr lang="sv-SE" sz="2200" kern="0">
              <a:solidFill>
                <a:sysClr val="windowText" lastClr="000000"/>
              </a:solidFill>
              <a:ea typeface="Calibri Light"/>
              <a:cs typeface="Calibri Light"/>
            </a:endParaRPr>
          </a:p>
          <a:p>
            <a:pPr marL="209550" indent="-209550">
              <a:lnSpc>
                <a:spcPct val="74000"/>
              </a:lnSpc>
              <a:buFont typeface="Calibri"/>
              <a:buChar char="-"/>
            </a:pPr>
            <a:endParaRPr lang="sv-SE" sz="2200" b="1" kern="0">
              <a:solidFill>
                <a:sysClr val="windowText" lastClr="000000"/>
              </a:solidFill>
              <a:ea typeface="Calibri Light"/>
              <a:cs typeface="Calibri Light"/>
            </a:endParaRPr>
          </a:p>
          <a:p>
            <a:pPr marL="209550" indent="-209550" algn="ctr">
              <a:lnSpc>
                <a:spcPct val="74000"/>
              </a:lnSpc>
              <a:buFont typeface="Calibri"/>
              <a:buChar char="-"/>
            </a:pPr>
            <a:endParaRPr lang="sv-SE" sz="2200" b="1" kern="0">
              <a:solidFill>
                <a:sysClr val="windowText" lastClr="000000"/>
              </a:solidFill>
              <a:ea typeface="Calibri Light"/>
              <a:cs typeface="Calibri Light"/>
            </a:endParaRPr>
          </a:p>
          <a:p>
            <a:pPr marL="209550" indent="-209550" algn="ctr">
              <a:lnSpc>
                <a:spcPct val="74000"/>
              </a:lnSpc>
              <a:buFont typeface="Calibri"/>
              <a:buChar char="-"/>
            </a:pPr>
            <a:endParaRPr lang="sv-SE" sz="2200" b="1" kern="0">
              <a:solidFill>
                <a:sysClr val="windowText" lastClr="000000"/>
              </a:solidFill>
              <a:ea typeface="Calibri Light"/>
              <a:cs typeface="Calibri Light"/>
            </a:endParaRPr>
          </a:p>
        </p:txBody>
      </p:sp>
      <p:sp>
        <p:nvSpPr>
          <p:cNvPr id="6" name="Platshållare för text 1">
            <a:extLst>
              <a:ext uri="{FF2B5EF4-FFF2-40B4-BE49-F238E27FC236}">
                <a16:creationId xmlns:a16="http://schemas.microsoft.com/office/drawing/2014/main" id="{D91E2EEC-E9AC-CEEE-00D0-4C940D0661DC}"/>
              </a:ext>
            </a:extLst>
          </p:cNvPr>
          <p:cNvSpPr txBox="1">
            <a:spLocks/>
          </p:cNvSpPr>
          <p:nvPr/>
        </p:nvSpPr>
        <p:spPr>
          <a:xfrm>
            <a:off x="7818269" y="585500"/>
            <a:ext cx="5122796" cy="1193071"/>
          </a:xfrm>
          <a:prstGeom prst="rect">
            <a:avLst/>
          </a:prstGeom>
        </p:spPr>
        <p:txBody>
          <a:bodyPr vert="horz" lIns="0" tIns="0" rIns="0" bIns="0" rtlCol="0" anchor="t">
            <a:noAutofit/>
          </a:bodyPr>
          <a:lstStyle>
            <a:defPPr>
              <a:defRPr lang="sv-SE"/>
            </a:defPPr>
            <a:lvl1pPr marL="209572" indent="-209572" algn="l" defTabSz="914400" rtl="0" eaLnBrk="1" latinLnBrk="0" hangingPunct="1">
              <a:lnSpc>
                <a:spcPct val="84000"/>
              </a:lnSpc>
              <a:spcAft>
                <a:spcPts val="1395"/>
              </a:spcAft>
              <a:buSzPct val="100000"/>
              <a:buFontTx/>
              <a:buBlip>
                <a:blip r:embed="rId3"/>
              </a:buBlip>
              <a:tabLst/>
              <a:defRPr lang="sv-SE" sz="2577" kern="1200" spc="-67" baseline="0" dirty="0" smtClean="0">
                <a:solidFill>
                  <a:schemeClr val="tx1"/>
                </a:solidFill>
                <a:latin typeface="+mn-lt"/>
                <a:ea typeface="+mn-ea"/>
                <a:cs typeface="+mn-cs"/>
              </a:defRPr>
            </a:lvl1pPr>
            <a:lvl2pPr marL="458438" indent="-196474" algn="l" defTabSz="914400" rtl="0" eaLnBrk="1" latinLnBrk="0" hangingPunct="1">
              <a:lnSpc>
                <a:spcPct val="84000"/>
              </a:lnSpc>
              <a:spcAft>
                <a:spcPts val="1455"/>
              </a:spcAft>
              <a:buFontTx/>
              <a:buBlip>
                <a:blip r:embed="rId3"/>
              </a:buBlip>
              <a:defRPr lang="sv-SE" sz="2335" kern="1200" spc="-67" baseline="0" dirty="0" smtClean="0">
                <a:solidFill>
                  <a:schemeClr val="tx1"/>
                </a:solidFill>
                <a:latin typeface="+mn-lt"/>
                <a:ea typeface="+mn-ea"/>
                <a:cs typeface="+mn-cs"/>
              </a:defRPr>
            </a:lvl2pPr>
            <a:lvl3pPr marL="676742" indent="-174643" algn="l" defTabSz="914400" rtl="0" eaLnBrk="1" latinLnBrk="0" hangingPunct="1">
              <a:lnSpc>
                <a:spcPct val="84000"/>
              </a:lnSpc>
              <a:spcAft>
                <a:spcPts val="1516"/>
              </a:spcAft>
              <a:buFontTx/>
              <a:buBlip>
                <a:blip r:embed="rId3"/>
              </a:buBlip>
              <a:defRPr lang="sv-SE" sz="2062" kern="1200" spc="-67" baseline="0" dirty="0" smtClean="0">
                <a:solidFill>
                  <a:schemeClr val="tx1"/>
                </a:solidFill>
                <a:latin typeface="+mn-lt"/>
                <a:ea typeface="+mn-ea"/>
                <a:cs typeface="+mn-cs"/>
              </a:defRPr>
            </a:lvl3pPr>
            <a:lvl4pPr marL="884131" indent="-157179" algn="l" defTabSz="914400" rtl="0" eaLnBrk="1" latinLnBrk="0" hangingPunct="1">
              <a:lnSpc>
                <a:spcPct val="84000"/>
              </a:lnSpc>
              <a:spcAft>
                <a:spcPts val="1577"/>
              </a:spcAft>
              <a:buFontTx/>
              <a:buBlip>
                <a:blip r:embed="rId3"/>
              </a:buBlip>
              <a:defRPr lang="sv-SE" sz="1819" kern="1200" spc="-67" baseline="0" dirty="0" smtClean="0">
                <a:solidFill>
                  <a:schemeClr val="tx1"/>
                </a:solidFill>
                <a:latin typeface="+mn-lt"/>
                <a:ea typeface="+mn-ea"/>
                <a:cs typeface="+mn-cs"/>
              </a:defRPr>
            </a:lvl4pPr>
            <a:lvl5pPr marL="1069690" indent="-152813" algn="l" defTabSz="914400" rtl="0" eaLnBrk="1" latinLnBrk="0" hangingPunct="1">
              <a:lnSpc>
                <a:spcPct val="86000"/>
              </a:lnSpc>
              <a:spcAft>
                <a:spcPts val="910"/>
              </a:spcAft>
              <a:buFontTx/>
              <a:buBlip>
                <a:blip r:embed="rId3"/>
              </a:buBlip>
              <a:defRPr lang="sv-SE" sz="1698" kern="1200" spc="-67" baseline="0" dirty="0" smtClean="0">
                <a:solidFill>
                  <a:schemeClr val="tx1"/>
                </a:solidFill>
                <a:latin typeface="+mn-lt"/>
                <a:ea typeface="+mn-ea"/>
                <a:cs typeface="+mn-cs"/>
              </a:defRPr>
            </a:lvl5pPr>
            <a:lvl6pPr marL="1386230" algn="l" defTabSz="914400" rtl="0" eaLnBrk="1" latinLnBrk="0" hangingPunct="1">
              <a:defRPr sz="1800" kern="1200">
                <a:solidFill>
                  <a:schemeClr val="tx1"/>
                </a:solidFill>
                <a:latin typeface="+mn-lt"/>
                <a:ea typeface="+mn-ea"/>
                <a:cs typeface="+mn-cs"/>
              </a:defRPr>
            </a:lvl6pPr>
            <a:lvl7pPr marL="1663476" algn="l" defTabSz="914400" rtl="0" eaLnBrk="1" latinLnBrk="0" hangingPunct="1">
              <a:defRPr sz="1800" kern="1200">
                <a:solidFill>
                  <a:schemeClr val="tx1"/>
                </a:solidFill>
                <a:latin typeface="+mn-lt"/>
                <a:ea typeface="+mn-ea"/>
                <a:cs typeface="+mn-cs"/>
              </a:defRPr>
            </a:lvl7pPr>
            <a:lvl8pPr marL="1940723" algn="l" defTabSz="914400" rtl="0" eaLnBrk="1" latinLnBrk="0" hangingPunct="1">
              <a:defRPr sz="1800" kern="1200">
                <a:solidFill>
                  <a:schemeClr val="tx1"/>
                </a:solidFill>
                <a:latin typeface="+mn-lt"/>
                <a:ea typeface="+mn-ea"/>
                <a:cs typeface="+mn-cs"/>
              </a:defRPr>
            </a:lvl8pPr>
            <a:lvl9pPr marL="2217969" algn="l" defTabSz="914400" rtl="0" eaLnBrk="1" latinLnBrk="0" hangingPunct="1">
              <a:defRPr sz="1800" kern="1200">
                <a:solidFill>
                  <a:schemeClr val="tx1"/>
                </a:solidFill>
                <a:latin typeface="+mn-lt"/>
                <a:ea typeface="+mn-ea"/>
                <a:cs typeface="+mn-cs"/>
              </a:defRPr>
            </a:lvl9pPr>
          </a:lstStyle>
          <a:p>
            <a:pPr marL="209550" indent="-209550">
              <a:buFontTx/>
              <a:buChar char="-"/>
            </a:pPr>
            <a:r>
              <a:rPr lang="sv-SE" sz="2200" b="1" kern="0">
                <a:solidFill>
                  <a:sysClr val="windowText" lastClr="000000"/>
                </a:solidFill>
                <a:ea typeface="Calibri Light"/>
                <a:cs typeface="Calibri Light"/>
              </a:rPr>
              <a:t>Boka uppstart och avstämningsmöte med Vårdhygien och patientsäkerhet</a:t>
            </a:r>
            <a:endParaRPr lang="sv-SE"/>
          </a:p>
          <a:p>
            <a:pPr marL="209550" indent="-209550">
              <a:buFontTx/>
              <a:buChar char="-"/>
            </a:pPr>
            <a:r>
              <a:rPr lang="sv-SE" sz="2200" b="1" kern="0">
                <a:solidFill>
                  <a:sysClr val="windowText" lastClr="000000"/>
                </a:solidFill>
                <a:ea typeface="Calibri Light"/>
                <a:cs typeface="Calibri Light"/>
              </a:rPr>
              <a:t>Tydliggöra rutiner och arbetssätt </a:t>
            </a:r>
            <a:endParaRPr lang="sv-SE" sz="2200" kern="0">
              <a:solidFill>
                <a:sysClr val="windowText" lastClr="000000"/>
              </a:solidFill>
              <a:ea typeface="Calibri Light"/>
              <a:cs typeface="Calibri Light"/>
            </a:endParaRPr>
          </a:p>
          <a:p>
            <a:pPr marL="209550" indent="-209550">
              <a:buFontTx/>
              <a:buChar char="-"/>
            </a:pPr>
            <a:r>
              <a:rPr lang="sv-SE" sz="2200" b="1" kern="0">
                <a:solidFill>
                  <a:sysClr val="windowText" lastClr="000000"/>
                </a:solidFill>
                <a:ea typeface="Calibri Light"/>
                <a:cs typeface="Calibri Light"/>
              </a:rPr>
              <a:t>Uppföljning av egenkontroller</a:t>
            </a:r>
            <a:endParaRPr lang="sv-SE" sz="2200" kern="0">
              <a:solidFill>
                <a:sysClr val="windowText" lastClr="000000"/>
              </a:solidFill>
              <a:ea typeface="Calibri Light"/>
              <a:cs typeface="Calibri Light"/>
            </a:endParaRPr>
          </a:p>
          <a:p>
            <a:pPr marL="0" indent="0" algn="ctr">
              <a:buNone/>
            </a:pPr>
            <a:endParaRPr lang="sv-SE" sz="2200" kern="0">
              <a:solidFill>
                <a:sysClr val="windowText" lastClr="000000"/>
              </a:solidFill>
              <a:ea typeface="Calibri Light"/>
              <a:cs typeface="Calibri Light"/>
            </a:endParaRPr>
          </a:p>
          <a:p>
            <a:pPr marL="209550" indent="-209550" algn="ctr">
              <a:buFontTx/>
              <a:buChar char="-"/>
            </a:pPr>
            <a:endParaRPr lang="sv-SE" sz="2200" kern="0">
              <a:solidFill>
                <a:sysClr val="windowText" lastClr="000000"/>
              </a:solidFill>
              <a:ea typeface="Calibri Light"/>
              <a:cs typeface="Calibri Light"/>
            </a:endParaRPr>
          </a:p>
          <a:p>
            <a:pPr marL="209550" indent="-209550" algn="ctr">
              <a:buFontTx/>
              <a:buChar char="-"/>
            </a:pPr>
            <a:endParaRPr lang="sv-SE" sz="2200" kern="0">
              <a:solidFill>
                <a:sysClr val="windowText" lastClr="000000"/>
              </a:solidFill>
              <a:ea typeface="Calibri Light"/>
              <a:cs typeface="Calibri Light"/>
            </a:endParaRPr>
          </a:p>
          <a:p>
            <a:pPr marL="209550" indent="-209550" algn="ctr">
              <a:buFontTx/>
              <a:buChar char="-"/>
            </a:pPr>
            <a:endParaRPr lang="sv-SE" sz="2200" kern="0">
              <a:solidFill>
                <a:sysClr val="windowText" lastClr="000000"/>
              </a:solidFill>
              <a:ea typeface="Calibri Light"/>
              <a:cs typeface="Calibri Light"/>
            </a:endParaRPr>
          </a:p>
        </p:txBody>
      </p:sp>
      <p:sp>
        <p:nvSpPr>
          <p:cNvPr id="7" name="Platshållare för text 1">
            <a:extLst>
              <a:ext uri="{FF2B5EF4-FFF2-40B4-BE49-F238E27FC236}">
                <a16:creationId xmlns:a16="http://schemas.microsoft.com/office/drawing/2014/main" id="{38E74C0F-638B-5D24-6BC9-87734B67EC5E}"/>
              </a:ext>
            </a:extLst>
          </p:cNvPr>
          <p:cNvSpPr txBox="1">
            <a:spLocks/>
          </p:cNvSpPr>
          <p:nvPr/>
        </p:nvSpPr>
        <p:spPr>
          <a:xfrm>
            <a:off x="3425334" y="4336798"/>
            <a:ext cx="3661609" cy="1193071"/>
          </a:xfrm>
          <a:prstGeom prst="rect">
            <a:avLst/>
          </a:prstGeom>
        </p:spPr>
        <p:txBody>
          <a:bodyPr vert="horz" lIns="0" tIns="0" rIns="0" bIns="0" rtlCol="0" anchor="t">
            <a:normAutofit/>
          </a:bodyPr>
          <a:lstStyle>
            <a:defPPr>
              <a:defRPr lang="sv-SE"/>
            </a:defPPr>
            <a:lvl1pPr marL="209572" indent="-209572" algn="l" defTabSz="914400" rtl="0" eaLnBrk="1" latinLnBrk="0" hangingPunct="1">
              <a:lnSpc>
                <a:spcPct val="84000"/>
              </a:lnSpc>
              <a:spcAft>
                <a:spcPts val="1395"/>
              </a:spcAft>
              <a:buSzPct val="100000"/>
              <a:buFontTx/>
              <a:buBlip>
                <a:blip r:embed="rId3"/>
              </a:buBlip>
              <a:tabLst/>
              <a:defRPr lang="sv-SE" sz="2577" kern="1200" spc="-67" baseline="0" dirty="0" smtClean="0">
                <a:solidFill>
                  <a:schemeClr val="tx1"/>
                </a:solidFill>
                <a:latin typeface="+mn-lt"/>
                <a:ea typeface="+mn-ea"/>
                <a:cs typeface="+mn-cs"/>
              </a:defRPr>
            </a:lvl1pPr>
            <a:lvl2pPr marL="458438" indent="-196474" algn="l" defTabSz="914400" rtl="0" eaLnBrk="1" latinLnBrk="0" hangingPunct="1">
              <a:lnSpc>
                <a:spcPct val="84000"/>
              </a:lnSpc>
              <a:spcAft>
                <a:spcPts val="1455"/>
              </a:spcAft>
              <a:buFontTx/>
              <a:buBlip>
                <a:blip r:embed="rId3"/>
              </a:buBlip>
              <a:defRPr lang="sv-SE" sz="2335" kern="1200" spc="-67" baseline="0" dirty="0" smtClean="0">
                <a:solidFill>
                  <a:schemeClr val="tx1"/>
                </a:solidFill>
                <a:latin typeface="+mn-lt"/>
                <a:ea typeface="+mn-ea"/>
                <a:cs typeface="+mn-cs"/>
              </a:defRPr>
            </a:lvl2pPr>
            <a:lvl3pPr marL="676742" indent="-174643" algn="l" defTabSz="914400" rtl="0" eaLnBrk="1" latinLnBrk="0" hangingPunct="1">
              <a:lnSpc>
                <a:spcPct val="84000"/>
              </a:lnSpc>
              <a:spcAft>
                <a:spcPts val="1516"/>
              </a:spcAft>
              <a:buFontTx/>
              <a:buBlip>
                <a:blip r:embed="rId3"/>
              </a:buBlip>
              <a:defRPr lang="sv-SE" sz="2062" kern="1200" spc="-67" baseline="0" dirty="0" smtClean="0">
                <a:solidFill>
                  <a:schemeClr val="tx1"/>
                </a:solidFill>
                <a:latin typeface="+mn-lt"/>
                <a:ea typeface="+mn-ea"/>
                <a:cs typeface="+mn-cs"/>
              </a:defRPr>
            </a:lvl3pPr>
            <a:lvl4pPr marL="884131" indent="-157179" algn="l" defTabSz="914400" rtl="0" eaLnBrk="1" latinLnBrk="0" hangingPunct="1">
              <a:lnSpc>
                <a:spcPct val="84000"/>
              </a:lnSpc>
              <a:spcAft>
                <a:spcPts val="1577"/>
              </a:spcAft>
              <a:buFontTx/>
              <a:buBlip>
                <a:blip r:embed="rId3"/>
              </a:buBlip>
              <a:defRPr lang="sv-SE" sz="1819" kern="1200" spc="-67" baseline="0" dirty="0" smtClean="0">
                <a:solidFill>
                  <a:schemeClr val="tx1"/>
                </a:solidFill>
                <a:latin typeface="+mn-lt"/>
                <a:ea typeface="+mn-ea"/>
                <a:cs typeface="+mn-cs"/>
              </a:defRPr>
            </a:lvl4pPr>
            <a:lvl5pPr marL="1069690" indent="-152813" algn="l" defTabSz="914400" rtl="0" eaLnBrk="1" latinLnBrk="0" hangingPunct="1">
              <a:lnSpc>
                <a:spcPct val="86000"/>
              </a:lnSpc>
              <a:spcAft>
                <a:spcPts val="910"/>
              </a:spcAft>
              <a:buFontTx/>
              <a:buBlip>
                <a:blip r:embed="rId3"/>
              </a:buBlip>
              <a:defRPr lang="sv-SE" sz="1698" kern="1200" spc="-67" baseline="0" dirty="0" smtClean="0">
                <a:solidFill>
                  <a:schemeClr val="tx1"/>
                </a:solidFill>
                <a:latin typeface="+mn-lt"/>
                <a:ea typeface="+mn-ea"/>
                <a:cs typeface="+mn-cs"/>
              </a:defRPr>
            </a:lvl5pPr>
            <a:lvl6pPr marL="1386230" algn="l" defTabSz="914400" rtl="0" eaLnBrk="1" latinLnBrk="0" hangingPunct="1">
              <a:defRPr sz="1800" kern="1200">
                <a:solidFill>
                  <a:schemeClr val="tx1"/>
                </a:solidFill>
                <a:latin typeface="+mn-lt"/>
                <a:ea typeface="+mn-ea"/>
                <a:cs typeface="+mn-cs"/>
              </a:defRPr>
            </a:lvl6pPr>
            <a:lvl7pPr marL="1663476" algn="l" defTabSz="914400" rtl="0" eaLnBrk="1" latinLnBrk="0" hangingPunct="1">
              <a:defRPr sz="1800" kern="1200">
                <a:solidFill>
                  <a:schemeClr val="tx1"/>
                </a:solidFill>
                <a:latin typeface="+mn-lt"/>
                <a:ea typeface="+mn-ea"/>
                <a:cs typeface="+mn-cs"/>
              </a:defRPr>
            </a:lvl7pPr>
            <a:lvl8pPr marL="1940723" algn="l" defTabSz="914400" rtl="0" eaLnBrk="1" latinLnBrk="0" hangingPunct="1">
              <a:defRPr sz="1800" kern="1200">
                <a:solidFill>
                  <a:schemeClr val="tx1"/>
                </a:solidFill>
                <a:latin typeface="+mn-lt"/>
                <a:ea typeface="+mn-ea"/>
                <a:cs typeface="+mn-cs"/>
              </a:defRPr>
            </a:lvl8pPr>
            <a:lvl9pPr marL="2217969" algn="l" defTabSz="914400" rtl="0" eaLnBrk="1" latinLnBrk="0" hangingPunct="1">
              <a:defRPr sz="1800" kern="1200">
                <a:solidFill>
                  <a:schemeClr val="tx1"/>
                </a:solidFill>
                <a:latin typeface="+mn-lt"/>
                <a:ea typeface="+mn-ea"/>
                <a:cs typeface="+mn-cs"/>
              </a:defRPr>
            </a:lvl9pPr>
          </a:lstStyle>
          <a:p>
            <a:pPr marL="0" indent="0">
              <a:buNone/>
            </a:pPr>
            <a:r>
              <a:rPr lang="sv-SE" sz="2200" b="1" kern="0">
                <a:solidFill>
                  <a:sysClr val="windowText" lastClr="000000"/>
                </a:solidFill>
                <a:ea typeface="Calibri Light"/>
                <a:cs typeface="Calibri Light"/>
              </a:rPr>
              <a:t>- Patientinformation </a:t>
            </a:r>
            <a:endParaRPr lang="sv-SE" sz="3200" kern="0">
              <a:solidFill>
                <a:sysClr val="windowText" lastClr="000000"/>
              </a:solidFill>
              <a:ea typeface="Calibri Light"/>
              <a:cs typeface="Calibri Light"/>
            </a:endParaRPr>
          </a:p>
        </p:txBody>
      </p:sp>
      <p:sp>
        <p:nvSpPr>
          <p:cNvPr id="8" name="Platshållare för text 1">
            <a:extLst>
              <a:ext uri="{FF2B5EF4-FFF2-40B4-BE49-F238E27FC236}">
                <a16:creationId xmlns:a16="http://schemas.microsoft.com/office/drawing/2014/main" id="{B289A4D1-FC47-8291-8E50-96201DEDE5EF}"/>
              </a:ext>
            </a:extLst>
          </p:cNvPr>
          <p:cNvSpPr txBox="1">
            <a:spLocks/>
          </p:cNvSpPr>
          <p:nvPr/>
        </p:nvSpPr>
        <p:spPr>
          <a:xfrm>
            <a:off x="13377139" y="4336345"/>
            <a:ext cx="5129062" cy="2808692"/>
          </a:xfrm>
          <a:prstGeom prst="rect">
            <a:avLst/>
          </a:prstGeom>
        </p:spPr>
        <p:txBody>
          <a:bodyPr vert="horz" lIns="0" tIns="0" rIns="0" bIns="0" rtlCol="0" anchor="t">
            <a:normAutofit/>
          </a:bodyPr>
          <a:lstStyle>
            <a:defPPr>
              <a:defRPr lang="sv-SE"/>
            </a:defPPr>
            <a:lvl1pPr marL="209572" indent="-209572" algn="l" defTabSz="914400" rtl="0" eaLnBrk="1" latinLnBrk="0" hangingPunct="1">
              <a:lnSpc>
                <a:spcPct val="84000"/>
              </a:lnSpc>
              <a:spcAft>
                <a:spcPts val="1395"/>
              </a:spcAft>
              <a:buSzPct val="100000"/>
              <a:buFontTx/>
              <a:buBlip>
                <a:blip r:embed="rId3"/>
              </a:buBlip>
              <a:tabLst/>
              <a:defRPr lang="sv-SE" sz="2577" kern="1200" spc="-67" baseline="0" dirty="0" smtClean="0">
                <a:solidFill>
                  <a:schemeClr val="tx1"/>
                </a:solidFill>
                <a:latin typeface="+mn-lt"/>
                <a:ea typeface="+mn-ea"/>
                <a:cs typeface="+mn-cs"/>
              </a:defRPr>
            </a:lvl1pPr>
            <a:lvl2pPr marL="458438" indent="-196474" algn="l" defTabSz="914400" rtl="0" eaLnBrk="1" latinLnBrk="0" hangingPunct="1">
              <a:lnSpc>
                <a:spcPct val="84000"/>
              </a:lnSpc>
              <a:spcAft>
                <a:spcPts val="1455"/>
              </a:spcAft>
              <a:buFontTx/>
              <a:buBlip>
                <a:blip r:embed="rId3"/>
              </a:buBlip>
              <a:defRPr lang="sv-SE" sz="2335" kern="1200" spc="-67" baseline="0" dirty="0" smtClean="0">
                <a:solidFill>
                  <a:schemeClr val="tx1"/>
                </a:solidFill>
                <a:latin typeface="+mn-lt"/>
                <a:ea typeface="+mn-ea"/>
                <a:cs typeface="+mn-cs"/>
              </a:defRPr>
            </a:lvl2pPr>
            <a:lvl3pPr marL="676742" indent="-174643" algn="l" defTabSz="914400" rtl="0" eaLnBrk="1" latinLnBrk="0" hangingPunct="1">
              <a:lnSpc>
                <a:spcPct val="84000"/>
              </a:lnSpc>
              <a:spcAft>
                <a:spcPts val="1516"/>
              </a:spcAft>
              <a:buFontTx/>
              <a:buBlip>
                <a:blip r:embed="rId3"/>
              </a:buBlip>
              <a:defRPr lang="sv-SE" sz="2062" kern="1200" spc="-67" baseline="0" dirty="0" smtClean="0">
                <a:solidFill>
                  <a:schemeClr val="tx1"/>
                </a:solidFill>
                <a:latin typeface="+mn-lt"/>
                <a:ea typeface="+mn-ea"/>
                <a:cs typeface="+mn-cs"/>
              </a:defRPr>
            </a:lvl3pPr>
            <a:lvl4pPr marL="884131" indent="-157179" algn="l" defTabSz="914400" rtl="0" eaLnBrk="1" latinLnBrk="0" hangingPunct="1">
              <a:lnSpc>
                <a:spcPct val="84000"/>
              </a:lnSpc>
              <a:spcAft>
                <a:spcPts val="1577"/>
              </a:spcAft>
              <a:buFontTx/>
              <a:buBlip>
                <a:blip r:embed="rId3"/>
              </a:buBlip>
              <a:defRPr lang="sv-SE" sz="1819" kern="1200" spc="-67" baseline="0" dirty="0" smtClean="0">
                <a:solidFill>
                  <a:schemeClr val="tx1"/>
                </a:solidFill>
                <a:latin typeface="+mn-lt"/>
                <a:ea typeface="+mn-ea"/>
                <a:cs typeface="+mn-cs"/>
              </a:defRPr>
            </a:lvl4pPr>
            <a:lvl5pPr marL="1069690" indent="-152813" algn="l" defTabSz="914400" rtl="0" eaLnBrk="1" latinLnBrk="0" hangingPunct="1">
              <a:lnSpc>
                <a:spcPct val="86000"/>
              </a:lnSpc>
              <a:spcAft>
                <a:spcPts val="910"/>
              </a:spcAft>
              <a:buFontTx/>
              <a:buBlip>
                <a:blip r:embed="rId3"/>
              </a:buBlip>
              <a:defRPr lang="sv-SE" sz="1698" kern="1200" spc="-67" baseline="0" dirty="0" smtClean="0">
                <a:solidFill>
                  <a:schemeClr val="tx1"/>
                </a:solidFill>
                <a:latin typeface="+mn-lt"/>
                <a:ea typeface="+mn-ea"/>
                <a:cs typeface="+mn-cs"/>
              </a:defRPr>
            </a:lvl5pPr>
            <a:lvl6pPr marL="1386230" algn="l" defTabSz="914400" rtl="0" eaLnBrk="1" latinLnBrk="0" hangingPunct="1">
              <a:defRPr sz="1800" kern="1200">
                <a:solidFill>
                  <a:schemeClr val="tx1"/>
                </a:solidFill>
                <a:latin typeface="+mn-lt"/>
                <a:ea typeface="+mn-ea"/>
                <a:cs typeface="+mn-cs"/>
              </a:defRPr>
            </a:lvl6pPr>
            <a:lvl7pPr marL="1663476" algn="l" defTabSz="914400" rtl="0" eaLnBrk="1" latinLnBrk="0" hangingPunct="1">
              <a:defRPr sz="1800" kern="1200">
                <a:solidFill>
                  <a:schemeClr val="tx1"/>
                </a:solidFill>
                <a:latin typeface="+mn-lt"/>
                <a:ea typeface="+mn-ea"/>
                <a:cs typeface="+mn-cs"/>
              </a:defRPr>
            </a:lvl7pPr>
            <a:lvl8pPr marL="1940723" algn="l" defTabSz="914400" rtl="0" eaLnBrk="1" latinLnBrk="0" hangingPunct="1">
              <a:defRPr sz="1800" kern="1200">
                <a:solidFill>
                  <a:schemeClr val="tx1"/>
                </a:solidFill>
                <a:latin typeface="+mn-lt"/>
                <a:ea typeface="+mn-ea"/>
                <a:cs typeface="+mn-cs"/>
              </a:defRPr>
            </a:lvl8pPr>
            <a:lvl9pPr marL="2217969" algn="l" defTabSz="914400" rtl="0" eaLnBrk="1" latinLnBrk="0" hangingPunct="1">
              <a:defRPr sz="1800" kern="1200">
                <a:solidFill>
                  <a:schemeClr val="tx1"/>
                </a:solidFill>
                <a:latin typeface="+mn-lt"/>
                <a:ea typeface="+mn-ea"/>
                <a:cs typeface="+mn-cs"/>
              </a:defRPr>
            </a:lvl9pPr>
          </a:lstStyle>
          <a:p>
            <a:pPr marL="0" indent="0">
              <a:buNone/>
            </a:pPr>
            <a:r>
              <a:rPr lang="sv-SE" sz="2200" b="1" kern="0">
                <a:solidFill>
                  <a:sysClr val="windowText" lastClr="000000"/>
                </a:solidFill>
                <a:ea typeface="Calibri Light"/>
                <a:cs typeface="Calibri Light"/>
              </a:rPr>
              <a:t>- Plansch och broschyrer   </a:t>
            </a:r>
            <a:endParaRPr lang="sv-SE" sz="2200" kern="0">
              <a:solidFill>
                <a:sysClr val="windowText" lastClr="000000"/>
              </a:solidFill>
              <a:ea typeface="Calibri Light"/>
              <a:cs typeface="Calibri Light"/>
            </a:endParaRPr>
          </a:p>
          <a:p>
            <a:pPr marL="0" indent="0">
              <a:buNone/>
            </a:pPr>
            <a:r>
              <a:rPr lang="sv-SE" sz="2200" b="1" kern="0">
                <a:solidFill>
                  <a:sysClr val="windowText" lastClr="000000"/>
                </a:solidFill>
                <a:ea typeface="Calibri Light"/>
                <a:cs typeface="Calibri Light"/>
              </a:rPr>
              <a:t>-Egenkontroll: </a:t>
            </a:r>
            <a:endParaRPr lang="sv-SE" sz="2550">
              <a:solidFill>
                <a:sysClr val="windowText" lastClr="000000"/>
              </a:solidFill>
              <a:ea typeface="Calibri Light"/>
              <a:cs typeface="Calibri Light"/>
            </a:endParaRPr>
          </a:p>
          <a:p>
            <a:pPr marL="209550" indent="-209550">
              <a:buNone/>
            </a:pPr>
            <a:r>
              <a:rPr lang="sv-SE" sz="2000" kern="0">
                <a:solidFill>
                  <a:sysClr val="windowText" lastClr="000000"/>
                </a:solidFill>
                <a:ea typeface="Calibri Light"/>
                <a:cs typeface="Calibri Light"/>
              </a:rPr>
              <a:t>Daglig inspektion och skötsel </a:t>
            </a:r>
            <a:endParaRPr lang="sv-SE">
              <a:solidFill>
                <a:sysClr val="windowText" lastClr="000000"/>
              </a:solidFill>
              <a:ea typeface="Calibri Light"/>
              <a:cs typeface="Calibri Light"/>
            </a:endParaRPr>
          </a:p>
          <a:p>
            <a:pPr marL="0" indent="0">
              <a:buNone/>
            </a:pPr>
            <a:r>
              <a:rPr lang="sv-SE" sz="2000" kern="0">
                <a:solidFill>
                  <a:sysClr val="windowText" lastClr="000000"/>
                </a:solidFill>
                <a:ea typeface="Calibri Light"/>
                <a:cs typeface="Calibri Light"/>
              </a:rPr>
              <a:t>Dokumentation </a:t>
            </a:r>
          </a:p>
          <a:p>
            <a:pPr marL="0" indent="0">
              <a:buNone/>
            </a:pPr>
            <a:r>
              <a:rPr lang="sv-SE" sz="2000" kern="0">
                <a:solidFill>
                  <a:sysClr val="windowText" lastClr="000000"/>
                </a:solidFill>
                <a:ea typeface="Calibri Light"/>
                <a:cs typeface="Calibri Light"/>
              </a:rPr>
              <a:t>BHK vid PVK </a:t>
            </a:r>
          </a:p>
          <a:p>
            <a:pPr marL="0" indent="0">
              <a:buNone/>
            </a:pPr>
            <a:r>
              <a:rPr lang="sv-SE" sz="2000" kern="0">
                <a:solidFill>
                  <a:sysClr val="windowText" lastClr="000000"/>
                </a:solidFill>
                <a:ea typeface="Calibri Light"/>
                <a:cs typeface="Calibri Light"/>
              </a:rPr>
              <a:t>Förvaring och hantering av material</a:t>
            </a:r>
          </a:p>
          <a:p>
            <a:pPr marL="0" indent="0">
              <a:buNone/>
            </a:pPr>
            <a:endParaRPr lang="sv-SE" sz="2200">
              <a:ea typeface="Calibri Light"/>
              <a:cs typeface="Calibri Light"/>
            </a:endParaRPr>
          </a:p>
        </p:txBody>
      </p:sp>
      <p:pic>
        <p:nvPicPr>
          <p:cNvPr id="10" name="Bildobjekt 9" descr="En bild som visar text, cirkel, CD, skärmbild&#10;&#10;AI-genererat innehåll kan vara felaktigt.">
            <a:extLst>
              <a:ext uri="{FF2B5EF4-FFF2-40B4-BE49-F238E27FC236}">
                <a16:creationId xmlns:a16="http://schemas.microsoft.com/office/drawing/2014/main" id="{7B78F97D-A6FE-4541-C499-65BB91637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838" y="2440016"/>
            <a:ext cx="5763264" cy="5740025"/>
          </a:xfrm>
          <a:prstGeom prst="rect">
            <a:avLst/>
          </a:prstGeom>
        </p:spPr>
      </p:pic>
      <p:sp>
        <p:nvSpPr>
          <p:cNvPr id="9" name="Rubrik 4">
            <a:extLst>
              <a:ext uri="{FF2B5EF4-FFF2-40B4-BE49-F238E27FC236}">
                <a16:creationId xmlns:a16="http://schemas.microsoft.com/office/drawing/2014/main" id="{7EAA6589-1788-FF12-681E-88B7B93A1242}"/>
              </a:ext>
            </a:extLst>
          </p:cNvPr>
          <p:cNvSpPr>
            <a:spLocks noGrp="1"/>
          </p:cNvSpPr>
          <p:nvPr>
            <p:ph type="title"/>
          </p:nvPr>
        </p:nvSpPr>
        <p:spPr>
          <a:xfrm>
            <a:off x="1242000" y="758131"/>
            <a:ext cx="5995708" cy="2052000"/>
          </a:xfrm>
        </p:spPr>
        <p:txBody>
          <a:bodyPr/>
          <a:lstStyle/>
          <a:p>
            <a:pPr algn="l"/>
            <a:r>
              <a:rPr lang="sv-SE">
                <a:ea typeface="Calibri Light"/>
                <a:cs typeface="Calibri Light"/>
              </a:rPr>
              <a:t>Säker PVK-hantering</a:t>
            </a:r>
          </a:p>
        </p:txBody>
      </p:sp>
      <p:sp>
        <p:nvSpPr>
          <p:cNvPr id="4" name="textruta 3">
            <a:extLst>
              <a:ext uri="{FF2B5EF4-FFF2-40B4-BE49-F238E27FC236}">
                <a16:creationId xmlns:a16="http://schemas.microsoft.com/office/drawing/2014/main" id="{23614DC6-6C7F-A8ED-D02D-807CD483BD7D}"/>
              </a:ext>
            </a:extLst>
          </p:cNvPr>
          <p:cNvSpPr txBox="1"/>
          <p:nvPr/>
        </p:nvSpPr>
        <p:spPr>
          <a:xfrm>
            <a:off x="14723706" y="10412964"/>
            <a:ext cx="2424574" cy="369332"/>
          </a:xfrm>
          <a:prstGeom prst="rect">
            <a:avLst/>
          </a:prstGeom>
          <a:noFill/>
        </p:spPr>
        <p:txBody>
          <a:bodyPr wrap="none" rtlCol="0">
            <a:spAutoFit/>
          </a:bodyPr>
          <a:lstStyle/>
          <a:p>
            <a:r>
              <a:rPr lang="sv-SE"/>
              <a:t>Bildkälla: Socialstyrelsen</a:t>
            </a:r>
          </a:p>
        </p:txBody>
      </p:sp>
    </p:spTree>
    <p:extLst>
      <p:ext uri="{BB962C8B-B14F-4D97-AF65-F5344CB8AC3E}">
        <p14:creationId xmlns:p14="http://schemas.microsoft.com/office/powerpoint/2010/main" val="12230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skärmbild, logotyp, Teckensnitt&#10;&#10;AI-genererat innehåll kan vara felaktigt.">
            <a:extLst>
              <a:ext uri="{FF2B5EF4-FFF2-40B4-BE49-F238E27FC236}">
                <a16:creationId xmlns:a16="http://schemas.microsoft.com/office/drawing/2014/main" id="{F15ADB6E-FAC5-5B6F-FDE7-3E14628C6B16}"/>
              </a:ext>
            </a:extLst>
          </p:cNvPr>
          <p:cNvPicPr>
            <a:picLocks noChangeAspect="1"/>
          </p:cNvPicPr>
          <p:nvPr/>
        </p:nvPicPr>
        <p:blipFill>
          <a:blip r:embed="rId3"/>
          <a:stretch>
            <a:fillRect/>
          </a:stretch>
        </p:blipFill>
        <p:spPr>
          <a:xfrm>
            <a:off x="9659528" y="1995054"/>
            <a:ext cx="5389242" cy="7886728"/>
          </a:xfrm>
          <a:prstGeom prst="rect">
            <a:avLst/>
          </a:prstGeom>
        </p:spPr>
      </p:pic>
      <p:sp>
        <p:nvSpPr>
          <p:cNvPr id="2" name="Rubrik 1">
            <a:extLst>
              <a:ext uri="{FF2B5EF4-FFF2-40B4-BE49-F238E27FC236}">
                <a16:creationId xmlns:a16="http://schemas.microsoft.com/office/drawing/2014/main" id="{8D56D742-8D65-D8D9-A33E-C02735832FBC}"/>
              </a:ext>
            </a:extLst>
          </p:cNvPr>
          <p:cNvSpPr>
            <a:spLocks noGrp="1"/>
          </p:cNvSpPr>
          <p:nvPr>
            <p:ph type="title"/>
          </p:nvPr>
        </p:nvSpPr>
        <p:spPr>
          <a:xfrm>
            <a:off x="1237666" y="204258"/>
            <a:ext cx="15840000" cy="2052000"/>
          </a:xfrm>
        </p:spPr>
        <p:txBody>
          <a:bodyPr/>
          <a:lstStyle/>
          <a:p>
            <a:r>
              <a:rPr lang="sv-SE"/>
              <a:t>Start av PVK-projekt</a:t>
            </a:r>
          </a:p>
        </p:txBody>
      </p:sp>
      <p:sp>
        <p:nvSpPr>
          <p:cNvPr id="3" name="Platshållare för datum 2">
            <a:extLst>
              <a:ext uri="{FF2B5EF4-FFF2-40B4-BE49-F238E27FC236}">
                <a16:creationId xmlns:a16="http://schemas.microsoft.com/office/drawing/2014/main" id="{D562BFDA-B092-CB03-66B3-78DF0EEDB8D2}"/>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CD0F284A-63F6-85FF-119B-3821D7433FF1}"/>
              </a:ext>
            </a:extLst>
          </p:cNvPr>
          <p:cNvSpPr>
            <a:spLocks noGrp="1"/>
          </p:cNvSpPr>
          <p:nvPr>
            <p:ph type="sldNum" sz="quarter" idx="12"/>
          </p:nvPr>
        </p:nvSpPr>
        <p:spPr/>
        <p:txBody>
          <a:bodyPr/>
          <a:lstStyle/>
          <a:p>
            <a:fld id="{38480145-259A-47DA-A30D-C906B9DB5C99}" type="slidenum">
              <a:rPr lang="sv-SE" smtClean="0"/>
              <a:pPr/>
              <a:t>12</a:t>
            </a:fld>
            <a:endParaRPr lang="sv-SE"/>
          </a:p>
        </p:txBody>
      </p:sp>
      <p:sp>
        <p:nvSpPr>
          <p:cNvPr id="5" name="Platshållare för innehåll 4">
            <a:extLst>
              <a:ext uri="{FF2B5EF4-FFF2-40B4-BE49-F238E27FC236}">
                <a16:creationId xmlns:a16="http://schemas.microsoft.com/office/drawing/2014/main" id="{5597983E-E789-9893-1DC6-A7F5198A3770}"/>
              </a:ext>
            </a:extLst>
          </p:cNvPr>
          <p:cNvSpPr>
            <a:spLocks noGrp="1"/>
          </p:cNvSpPr>
          <p:nvPr>
            <p:ph sz="quarter" idx="14"/>
          </p:nvPr>
        </p:nvSpPr>
        <p:spPr>
          <a:xfrm>
            <a:off x="1242000" y="3239092"/>
            <a:ext cx="8810050" cy="6840000"/>
          </a:xfrm>
        </p:spPr>
        <p:txBody>
          <a:bodyPr vert="horz" lIns="0" tIns="0" rIns="0" bIns="0" rtlCol="0" anchor="t">
            <a:noAutofit/>
          </a:bodyPr>
          <a:lstStyle/>
          <a:p>
            <a:pPr marL="345440" indent="-345440">
              <a:buFont typeface="Calibri" panose="020B0604020202020204" pitchFamily="34" charset="0"/>
              <a:buChar char="-"/>
            </a:pPr>
            <a:r>
              <a:rPr lang="sv-SE"/>
              <a:t>Utse en kontaktperson i verksamheten</a:t>
            </a:r>
          </a:p>
          <a:p>
            <a:pPr marL="345440" indent="-345440">
              <a:buFont typeface="Calibri" panose="020B0604020202020204" pitchFamily="34" charset="0"/>
              <a:buChar char="-"/>
            </a:pPr>
            <a:r>
              <a:rPr lang="sv-SE"/>
              <a:t>Använd checklistan som guide  </a:t>
            </a:r>
            <a:endParaRPr lang="sv-SE">
              <a:ea typeface="Calibri Light"/>
              <a:cs typeface="Calibri Light"/>
            </a:endParaRPr>
          </a:p>
          <a:p>
            <a:pPr marL="345440" indent="-345440">
              <a:buFont typeface="Calibri" panose="020B0604020202020204" pitchFamily="34" charset="0"/>
              <a:buChar char="-"/>
            </a:pPr>
            <a:r>
              <a:rPr lang="sv-SE">
                <a:ea typeface="Calibri Light"/>
                <a:cs typeface="Calibri Light"/>
              </a:rPr>
              <a:t>Egenkontroll inom fyra områden</a:t>
            </a:r>
          </a:p>
          <a:p>
            <a:pPr marL="0" indent="0">
              <a:buNone/>
            </a:pPr>
            <a:r>
              <a:rPr lang="sv-SE" sz="3200">
                <a:ea typeface="Calibri Light"/>
                <a:cs typeface="Calibri Light"/>
              </a:rPr>
              <a:t>Koppla på ombuden i de olika delarna ex.</a:t>
            </a:r>
          </a:p>
          <a:p>
            <a:pPr marL="0" indent="0">
              <a:buNone/>
            </a:pPr>
            <a:r>
              <a:rPr lang="sv-SE" sz="3200">
                <a:ea typeface="Calibri Light"/>
                <a:cs typeface="Calibri Light"/>
              </a:rPr>
              <a:t>Hygienombud (PPM BHK)</a:t>
            </a:r>
          </a:p>
          <a:p>
            <a:pPr marL="0" indent="0">
              <a:buNone/>
            </a:pPr>
            <a:r>
              <a:rPr lang="sv-SE" sz="3200">
                <a:ea typeface="Calibri Light"/>
                <a:cs typeface="Calibri Light"/>
              </a:rPr>
              <a:t>Dokumentationsansvariga (Rutinkollen)</a:t>
            </a:r>
          </a:p>
          <a:p>
            <a:pPr marL="0" indent="0">
              <a:buNone/>
            </a:pPr>
            <a:r>
              <a:rPr lang="sv-SE" sz="3200">
                <a:ea typeface="Calibri Light"/>
                <a:cs typeface="Calibri Light"/>
              </a:rPr>
              <a:t>Förrådsombud (Förråd)</a:t>
            </a:r>
          </a:p>
          <a:p>
            <a:pPr marL="0" indent="0">
              <a:buNone/>
            </a:pPr>
            <a:r>
              <a:rPr lang="sv-SE" sz="3200">
                <a:ea typeface="Calibri Light"/>
                <a:cs typeface="Calibri Light"/>
              </a:rPr>
              <a:t>Ex Trycksårsombud (PPM trycksår)</a:t>
            </a:r>
          </a:p>
          <a:p>
            <a:pPr marL="345440" indent="-345440">
              <a:buFont typeface="Calibri" panose="020B0604020202020204" pitchFamily="34" charset="0"/>
              <a:buChar char="-"/>
            </a:pPr>
            <a:endParaRPr lang="sv-SE">
              <a:ea typeface="Calibri Light"/>
              <a:cs typeface="Calibri Light"/>
            </a:endParaRPr>
          </a:p>
          <a:p>
            <a:pPr marL="345440" indent="-345440">
              <a:buFont typeface="Calibri" panose="020B0604020202020204" pitchFamily="34" charset="0"/>
              <a:buChar char="-"/>
            </a:pPr>
            <a:endParaRPr lang="sv-SE">
              <a:ea typeface="Calibri Light"/>
              <a:cs typeface="Calibri Light"/>
            </a:endParaRPr>
          </a:p>
        </p:txBody>
      </p:sp>
      <p:pic>
        <p:nvPicPr>
          <p:cNvPr id="7" name="Bildobjekt 6">
            <a:extLst>
              <a:ext uri="{FF2B5EF4-FFF2-40B4-BE49-F238E27FC236}">
                <a16:creationId xmlns:a16="http://schemas.microsoft.com/office/drawing/2014/main" id="{1434D99A-937F-62BE-CF64-A297956FA3C1}"/>
              </a:ext>
            </a:extLst>
          </p:cNvPr>
          <p:cNvPicPr>
            <a:picLocks noChangeAspect="1"/>
          </p:cNvPicPr>
          <p:nvPr/>
        </p:nvPicPr>
        <p:blipFill>
          <a:blip r:embed="rId4"/>
          <a:stretch>
            <a:fillRect/>
          </a:stretch>
        </p:blipFill>
        <p:spPr>
          <a:xfrm>
            <a:off x="14437149" y="550549"/>
            <a:ext cx="5466162" cy="7886728"/>
          </a:xfrm>
          <a:prstGeom prst="rect">
            <a:avLst/>
          </a:prstGeom>
        </p:spPr>
      </p:pic>
    </p:spTree>
    <p:extLst>
      <p:ext uri="{BB962C8B-B14F-4D97-AF65-F5344CB8AC3E}">
        <p14:creationId xmlns:p14="http://schemas.microsoft.com/office/powerpoint/2010/main" val="272796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D4FA62-E900-F8B9-E0C5-200F9E87585B}"/>
              </a:ext>
            </a:extLst>
          </p:cNvPr>
          <p:cNvSpPr>
            <a:spLocks noGrp="1"/>
          </p:cNvSpPr>
          <p:nvPr>
            <p:ph type="body" sz="quarter" idx="13"/>
          </p:nvPr>
        </p:nvSpPr>
        <p:spPr>
          <a:xfrm>
            <a:off x="988656" y="2993725"/>
            <a:ext cx="8280000" cy="6840000"/>
          </a:xfrm>
        </p:spPr>
        <p:txBody>
          <a:bodyPr vert="horz" lIns="0" tIns="0" rIns="0" bIns="0" rtlCol="0" anchor="t">
            <a:noAutofit/>
          </a:bodyPr>
          <a:lstStyle/>
          <a:p>
            <a:pPr marL="345440" indent="-345440" algn="l">
              <a:spcAft>
                <a:spcPts val="1395"/>
              </a:spcAft>
              <a:buFont typeface="Arial"/>
              <a:buChar char="•"/>
            </a:pPr>
            <a:r>
              <a:rPr lang="sv-SE">
                <a:solidFill>
                  <a:sysClr val="windowText" lastClr="000000"/>
                </a:solidFill>
                <a:ea typeface="Calibri Light"/>
                <a:cs typeface="Calibri Light"/>
              </a:rPr>
              <a:t>Plansch och broschyrer   </a:t>
            </a:r>
          </a:p>
          <a:p>
            <a:pPr marL="345440" indent="-345440" algn="l">
              <a:spcAft>
                <a:spcPts val="1395"/>
              </a:spcAft>
              <a:buFont typeface="Arial"/>
              <a:buChar char="•"/>
            </a:pPr>
            <a:r>
              <a:rPr lang="sv-SE">
                <a:solidFill>
                  <a:sysClr val="windowText" lastClr="000000"/>
                </a:solidFill>
                <a:ea typeface="Calibri Light"/>
                <a:cs typeface="Calibri Light"/>
              </a:rPr>
              <a:t>Egenkontroll: </a:t>
            </a:r>
          </a:p>
          <a:p>
            <a:pPr marL="0" indent="0" algn="l">
              <a:spcAft>
                <a:spcPts val="1395"/>
              </a:spcAft>
              <a:buNone/>
            </a:pPr>
            <a:r>
              <a:rPr lang="sv-SE">
                <a:solidFill>
                  <a:sysClr val="windowText" lastClr="000000"/>
                </a:solidFill>
                <a:ea typeface="Calibri Light"/>
                <a:cs typeface="Calibri Light"/>
              </a:rPr>
              <a:t>Inspektion och skötsel</a:t>
            </a:r>
            <a:endParaRPr lang="en-US">
              <a:solidFill>
                <a:sysClr val="windowText" lastClr="000000"/>
              </a:solidFill>
              <a:ea typeface="Calibri Light"/>
              <a:cs typeface="Calibri Light"/>
            </a:endParaRPr>
          </a:p>
          <a:p>
            <a:pPr marL="0" indent="0" algn="l">
              <a:spcAft>
                <a:spcPts val="1395"/>
              </a:spcAft>
              <a:buNone/>
            </a:pPr>
            <a:r>
              <a:rPr lang="sv-SE">
                <a:solidFill>
                  <a:sysClr val="windowText" lastClr="000000"/>
                </a:solidFill>
                <a:ea typeface="Calibri Light"/>
                <a:cs typeface="Calibri Light"/>
              </a:rPr>
              <a:t>Dokumentation </a:t>
            </a:r>
            <a:endParaRPr lang="en-US">
              <a:solidFill>
                <a:sysClr val="windowText" lastClr="000000"/>
              </a:solidFill>
              <a:ea typeface="Calibri Light"/>
              <a:cs typeface="Calibri Light"/>
            </a:endParaRPr>
          </a:p>
          <a:p>
            <a:pPr marL="0" indent="0" algn="l">
              <a:spcAft>
                <a:spcPts val="1395"/>
              </a:spcAft>
              <a:buNone/>
            </a:pPr>
            <a:r>
              <a:rPr lang="sv-SE">
                <a:solidFill>
                  <a:sysClr val="windowText" lastClr="000000"/>
                </a:solidFill>
                <a:ea typeface="Calibri Light"/>
                <a:cs typeface="Calibri Light"/>
              </a:rPr>
              <a:t>BHK vid PVK </a:t>
            </a:r>
            <a:endParaRPr lang="en-US">
              <a:solidFill>
                <a:sysClr val="windowText" lastClr="000000"/>
              </a:solidFill>
              <a:ea typeface="Calibri Light"/>
              <a:cs typeface="Calibri Light"/>
            </a:endParaRPr>
          </a:p>
          <a:p>
            <a:pPr marL="0" indent="0" algn="l">
              <a:spcAft>
                <a:spcPts val="1395"/>
              </a:spcAft>
              <a:buNone/>
            </a:pPr>
            <a:r>
              <a:rPr lang="sv-SE">
                <a:solidFill>
                  <a:sysClr val="windowText" lastClr="000000"/>
                </a:solidFill>
                <a:ea typeface="Calibri Light"/>
                <a:cs typeface="Calibri Light"/>
              </a:rPr>
              <a:t>Förvaring och hantering av  material </a:t>
            </a:r>
          </a:p>
          <a:p>
            <a:pPr marL="345440" indent="-345440"/>
            <a:endParaRPr lang="sv-SE">
              <a:ea typeface="Calibri Light"/>
              <a:cs typeface="Calibri Light"/>
            </a:endParaRPr>
          </a:p>
        </p:txBody>
      </p:sp>
      <p:sp>
        <p:nvSpPr>
          <p:cNvPr id="3" name="Rubrik 2">
            <a:extLst>
              <a:ext uri="{FF2B5EF4-FFF2-40B4-BE49-F238E27FC236}">
                <a16:creationId xmlns:a16="http://schemas.microsoft.com/office/drawing/2014/main" id="{35E5AE67-4E1D-E4D4-2B5E-D56E2E4ADD87}"/>
              </a:ext>
            </a:extLst>
          </p:cNvPr>
          <p:cNvSpPr>
            <a:spLocks noGrp="1"/>
          </p:cNvSpPr>
          <p:nvPr>
            <p:ph type="title"/>
          </p:nvPr>
        </p:nvSpPr>
        <p:spPr>
          <a:xfrm>
            <a:off x="864607" y="758131"/>
            <a:ext cx="8280000" cy="2052000"/>
          </a:xfrm>
        </p:spPr>
        <p:txBody>
          <a:bodyPr/>
          <a:lstStyle/>
          <a:p>
            <a:br>
              <a:rPr lang="sv-SE"/>
            </a:br>
            <a:endParaRPr lang="sv-SE">
              <a:solidFill>
                <a:schemeClr val="accent3"/>
              </a:solidFill>
            </a:endParaRPr>
          </a:p>
        </p:txBody>
      </p:sp>
      <p:sp>
        <p:nvSpPr>
          <p:cNvPr id="4" name="Platshållare för datum 3">
            <a:extLst>
              <a:ext uri="{FF2B5EF4-FFF2-40B4-BE49-F238E27FC236}">
                <a16:creationId xmlns:a16="http://schemas.microsoft.com/office/drawing/2014/main" id="{2956FE97-B019-29DC-BE38-A87FCE87ABCE}"/>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5" name="Platshållare för bildnummer 4">
            <a:extLst>
              <a:ext uri="{FF2B5EF4-FFF2-40B4-BE49-F238E27FC236}">
                <a16:creationId xmlns:a16="http://schemas.microsoft.com/office/drawing/2014/main" id="{FDC4CB34-4591-5356-F0BF-15A01EFD301C}"/>
              </a:ext>
            </a:extLst>
          </p:cNvPr>
          <p:cNvSpPr>
            <a:spLocks noGrp="1"/>
          </p:cNvSpPr>
          <p:nvPr>
            <p:ph type="sldNum" sz="quarter" idx="12"/>
          </p:nvPr>
        </p:nvSpPr>
        <p:spPr/>
        <p:txBody>
          <a:bodyPr/>
          <a:lstStyle/>
          <a:p>
            <a:fld id="{38480145-259A-47DA-A30D-C906B9DB5C99}" type="slidenum">
              <a:rPr lang="sv-SE" smtClean="0"/>
              <a:pPr/>
              <a:t>13</a:t>
            </a:fld>
            <a:endParaRPr lang="sv-SE"/>
          </a:p>
        </p:txBody>
      </p:sp>
      <p:pic>
        <p:nvPicPr>
          <p:cNvPr id="6" name="Bildobjekt 5" descr="En bild som visar text, dator, skärmbild, inomhus&#10;&#10;AI-genererat innehåll kan vara felaktigt.">
            <a:extLst>
              <a:ext uri="{FF2B5EF4-FFF2-40B4-BE49-F238E27FC236}">
                <a16:creationId xmlns:a16="http://schemas.microsoft.com/office/drawing/2014/main" id="{1ED54DE0-2D2C-9AC5-3C96-76F7682D94A1}"/>
              </a:ext>
            </a:extLst>
          </p:cNvPr>
          <p:cNvPicPr>
            <a:picLocks noChangeAspect="1"/>
          </p:cNvPicPr>
          <p:nvPr/>
        </p:nvPicPr>
        <p:blipFill>
          <a:blip r:embed="rId3"/>
          <a:stretch>
            <a:fillRect/>
          </a:stretch>
        </p:blipFill>
        <p:spPr>
          <a:xfrm>
            <a:off x="8173328" y="4508362"/>
            <a:ext cx="3750604" cy="5328182"/>
          </a:xfrm>
          <a:prstGeom prst="rect">
            <a:avLst/>
          </a:prstGeom>
        </p:spPr>
      </p:pic>
      <p:pic>
        <p:nvPicPr>
          <p:cNvPr id="8" name="Bildobjekt 7" descr="En bild som visar text, klädsel, person, Människoansikte&#10;&#10;AI-genererat innehåll kan vara felaktigt.">
            <a:extLst>
              <a:ext uri="{FF2B5EF4-FFF2-40B4-BE49-F238E27FC236}">
                <a16:creationId xmlns:a16="http://schemas.microsoft.com/office/drawing/2014/main" id="{89CF99C3-FCBB-266C-64C9-9A1CAE82ADC9}"/>
              </a:ext>
            </a:extLst>
          </p:cNvPr>
          <p:cNvPicPr>
            <a:picLocks noChangeAspect="1"/>
          </p:cNvPicPr>
          <p:nvPr/>
        </p:nvPicPr>
        <p:blipFill>
          <a:blip r:embed="rId4"/>
          <a:stretch>
            <a:fillRect/>
          </a:stretch>
        </p:blipFill>
        <p:spPr>
          <a:xfrm>
            <a:off x="10649726" y="3234438"/>
            <a:ext cx="3761309" cy="5334000"/>
          </a:xfrm>
          <a:prstGeom prst="rect">
            <a:avLst/>
          </a:prstGeom>
        </p:spPr>
      </p:pic>
      <p:pic>
        <p:nvPicPr>
          <p:cNvPr id="9" name="Bildobjekt 8" descr="En bild som visar text, skärmbild, design&#10;&#10;AI-genererat innehåll kan vara felaktigt.">
            <a:extLst>
              <a:ext uri="{FF2B5EF4-FFF2-40B4-BE49-F238E27FC236}">
                <a16:creationId xmlns:a16="http://schemas.microsoft.com/office/drawing/2014/main" id="{0BE674A2-5B90-188C-E1D6-4EB1486A3505}"/>
              </a:ext>
            </a:extLst>
          </p:cNvPr>
          <p:cNvPicPr>
            <a:picLocks noChangeAspect="1"/>
          </p:cNvPicPr>
          <p:nvPr/>
        </p:nvPicPr>
        <p:blipFill>
          <a:blip r:embed="rId5"/>
          <a:stretch>
            <a:fillRect/>
          </a:stretch>
        </p:blipFill>
        <p:spPr>
          <a:xfrm>
            <a:off x="13305002" y="2033510"/>
            <a:ext cx="3764408" cy="5523113"/>
          </a:xfrm>
          <a:prstGeom prst="rect">
            <a:avLst/>
          </a:prstGeom>
        </p:spPr>
      </p:pic>
      <p:pic>
        <p:nvPicPr>
          <p:cNvPr id="11" name="Bildobjekt 10" descr="En bild som visar text, klädsel, Människoansikte, person&#10;&#10;AI-genererat innehåll kan vara felaktigt.">
            <a:extLst>
              <a:ext uri="{FF2B5EF4-FFF2-40B4-BE49-F238E27FC236}">
                <a16:creationId xmlns:a16="http://schemas.microsoft.com/office/drawing/2014/main" id="{F9627F84-FAE2-F08E-E1A2-C9FB1E661436}"/>
              </a:ext>
            </a:extLst>
          </p:cNvPr>
          <p:cNvPicPr>
            <a:picLocks noChangeAspect="1"/>
          </p:cNvPicPr>
          <p:nvPr/>
        </p:nvPicPr>
        <p:blipFill>
          <a:blip r:embed="rId6"/>
          <a:stretch>
            <a:fillRect/>
          </a:stretch>
        </p:blipFill>
        <p:spPr>
          <a:xfrm>
            <a:off x="15576417" y="728167"/>
            <a:ext cx="3682376" cy="5526857"/>
          </a:xfrm>
          <a:prstGeom prst="rect">
            <a:avLst/>
          </a:prstGeom>
        </p:spPr>
      </p:pic>
      <p:sp>
        <p:nvSpPr>
          <p:cNvPr id="12" name="Rubrik 1">
            <a:extLst>
              <a:ext uri="{FF2B5EF4-FFF2-40B4-BE49-F238E27FC236}">
                <a16:creationId xmlns:a16="http://schemas.microsoft.com/office/drawing/2014/main" id="{51F740B1-8E4A-AC86-6B3F-C6E2CC4938EC}"/>
              </a:ext>
            </a:extLst>
          </p:cNvPr>
          <p:cNvSpPr txBox="1">
            <a:spLocks/>
          </p:cNvSpPr>
          <p:nvPr/>
        </p:nvSpPr>
        <p:spPr>
          <a:xfrm>
            <a:off x="845307" y="136010"/>
            <a:ext cx="15840000" cy="2052000"/>
          </a:xfrm>
          <a:prstGeom prst="rect">
            <a:avLst/>
          </a:prstGeom>
        </p:spPr>
        <p:txBody>
          <a:bodyPr vert="horz" lIns="0" tIns="0" rIns="0" bIns="0" rtlCol="0" anchor="b" anchorCtr="0">
            <a:noAutofit/>
          </a:bodyPr>
          <a:lstStyle>
            <a:lvl1pPr eaLnBrk="1" hangingPunct="1">
              <a:lnSpc>
                <a:spcPct val="85000"/>
              </a:lnSpc>
              <a:defRPr sz="7200" b="0" spc="-280" baseline="0">
                <a:solidFill>
                  <a:schemeClr val="accent1"/>
                </a:solidFill>
                <a:latin typeface="+mn-lt"/>
                <a:ea typeface="+mj-ea"/>
                <a:cs typeface="+mj-cs"/>
              </a:defRPr>
            </a:lvl1pPr>
          </a:lstStyle>
          <a:p>
            <a:r>
              <a:rPr lang="sv-SE">
                <a:solidFill>
                  <a:schemeClr val="accent3"/>
                </a:solidFill>
              </a:rPr>
              <a:t>Arbeta med fyra områden</a:t>
            </a:r>
          </a:p>
        </p:txBody>
      </p:sp>
    </p:spTree>
    <p:extLst>
      <p:ext uri="{BB962C8B-B14F-4D97-AF65-F5344CB8AC3E}">
        <p14:creationId xmlns:p14="http://schemas.microsoft.com/office/powerpoint/2010/main" val="144738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86657C79-8A94-9815-C1CA-2314A6950550}"/>
              </a:ext>
            </a:extLst>
          </p:cNvPr>
          <p:cNvSpPr>
            <a:spLocks noGrp="1"/>
          </p:cNvSpPr>
          <p:nvPr>
            <p:ph sz="half" idx="1"/>
          </p:nvPr>
        </p:nvSpPr>
        <p:spPr>
          <a:xfrm>
            <a:off x="1242000" y="3239092"/>
            <a:ext cx="7740000" cy="6840000"/>
          </a:xfrm>
        </p:spPr>
        <p:txBody>
          <a:bodyPr vert="horz" lIns="0" tIns="0" rIns="0" bIns="0" rtlCol="0" anchor="t">
            <a:normAutofit/>
          </a:bodyPr>
          <a:lstStyle/>
          <a:p>
            <a:pPr marL="345440" indent="-345440"/>
            <a:r>
              <a:rPr lang="sv-SE" dirty="0"/>
              <a:t>Identifiera förbättringsområden </a:t>
            </a:r>
          </a:p>
          <a:p>
            <a:pPr marL="345440" indent="-345440"/>
            <a:r>
              <a:rPr lang="sv-SE" dirty="0">
                <a:hlinkClick r:id="rId3">
                  <a:extLst>
                    <a:ext uri="{A12FA001-AC4F-418D-AE19-62706E023703}">
                      <ahyp:hlinkClr xmlns:ahyp="http://schemas.microsoft.com/office/drawing/2018/hyperlinkcolor" val="tx"/>
                    </a:ext>
                  </a:extLst>
                </a:hlinkClick>
              </a:rPr>
              <a:t>Frömodell</a:t>
            </a:r>
            <a:endParaRPr lang="sv-SE" dirty="0"/>
          </a:p>
          <a:p>
            <a:pPr marL="345440" indent="-345440"/>
            <a:r>
              <a:rPr lang="sv-SE">
                <a:ea typeface="Calibri Light"/>
                <a:cs typeface="Calibri Light"/>
              </a:rPr>
              <a:t>Arbeta strukturerat</a:t>
            </a:r>
          </a:p>
          <a:p>
            <a:pPr marL="345440" indent="-345440"/>
            <a:r>
              <a:rPr lang="sv-SE">
                <a:ea typeface="Calibri Light"/>
                <a:cs typeface="Calibri Light"/>
              </a:rPr>
              <a:t>Förfylld A3:a för PVK</a:t>
            </a:r>
          </a:p>
          <a:p>
            <a:pPr marL="345440" indent="-345440"/>
            <a:endParaRPr lang="sv-SE">
              <a:ea typeface="Calibri Light"/>
              <a:cs typeface="Calibri Light"/>
            </a:endParaRPr>
          </a:p>
          <a:p>
            <a:pPr marL="345440" indent="-345440"/>
            <a:endParaRPr lang="sv-SE">
              <a:ea typeface="Calibri Light"/>
              <a:cs typeface="Calibri Light"/>
            </a:endParaRPr>
          </a:p>
        </p:txBody>
      </p:sp>
      <p:sp>
        <p:nvSpPr>
          <p:cNvPr id="2" name="Rubrik 1">
            <a:extLst>
              <a:ext uri="{FF2B5EF4-FFF2-40B4-BE49-F238E27FC236}">
                <a16:creationId xmlns:a16="http://schemas.microsoft.com/office/drawing/2014/main" id="{E5F95FF5-4F20-74EE-7C45-A6B6E6B34DA4}"/>
              </a:ext>
            </a:extLst>
          </p:cNvPr>
          <p:cNvSpPr>
            <a:spLocks noGrp="1"/>
          </p:cNvSpPr>
          <p:nvPr>
            <p:ph type="title"/>
          </p:nvPr>
        </p:nvSpPr>
        <p:spPr>
          <a:xfrm>
            <a:off x="1242000" y="759600"/>
            <a:ext cx="15840000" cy="2052000"/>
          </a:xfrm>
        </p:spPr>
        <p:txBody>
          <a:bodyPr anchor="b">
            <a:normAutofit/>
          </a:bodyPr>
          <a:lstStyle/>
          <a:p>
            <a:r>
              <a:rPr lang="sv-SE"/>
              <a:t>Ständiga förbättringar</a:t>
            </a:r>
            <a:endParaRPr lang="sv-SE" dirty="0"/>
          </a:p>
        </p:txBody>
      </p:sp>
      <p:pic>
        <p:nvPicPr>
          <p:cNvPr id="6" name="Bildobjekt 5" descr="En bild som visar text, skärmbild, Teckensnitt, nummer&#10;&#10;AI-genererat innehåll kan vara felaktigt.">
            <a:extLst>
              <a:ext uri="{FF2B5EF4-FFF2-40B4-BE49-F238E27FC236}">
                <a16:creationId xmlns:a16="http://schemas.microsoft.com/office/drawing/2014/main" id="{E1729A55-3B40-113B-FE52-931848D881CA}"/>
              </a:ext>
            </a:extLst>
          </p:cNvPr>
          <p:cNvPicPr>
            <a:picLocks noChangeAspect="1"/>
          </p:cNvPicPr>
          <p:nvPr/>
        </p:nvPicPr>
        <p:blipFill>
          <a:blip r:embed="rId4"/>
          <a:srcRect r="13116" b="2"/>
          <a:stretch>
            <a:fillRect/>
          </a:stretch>
        </p:blipFill>
        <p:spPr>
          <a:xfrm>
            <a:off x="10046114" y="1975083"/>
            <a:ext cx="7740000" cy="6840000"/>
          </a:xfrm>
          <a:prstGeom prst="rect">
            <a:avLst/>
          </a:prstGeom>
          <a:noFill/>
        </p:spPr>
      </p:pic>
      <p:sp>
        <p:nvSpPr>
          <p:cNvPr id="3" name="Platshållare för datum 2">
            <a:extLst>
              <a:ext uri="{FF2B5EF4-FFF2-40B4-BE49-F238E27FC236}">
                <a16:creationId xmlns:a16="http://schemas.microsoft.com/office/drawing/2014/main" id="{FEE36CF2-6C25-0163-DCE7-9B93BB78ED0D}"/>
              </a:ext>
            </a:extLst>
          </p:cNvPr>
          <p:cNvSpPr>
            <a:spLocks noGrp="1"/>
          </p:cNvSpPr>
          <p:nvPr>
            <p:ph type="dt" sz="half" idx="10"/>
          </p:nvPr>
        </p:nvSpPr>
        <p:spPr>
          <a:xfrm>
            <a:off x="1771066" y="10548000"/>
            <a:ext cx="792000" cy="187200"/>
          </a:xfrm>
        </p:spPr>
        <p:txBody>
          <a:bodyPr wrap="square">
            <a:normAutofit/>
          </a:bodyPr>
          <a:lstStyle/>
          <a:p>
            <a:pPr>
              <a:spcAft>
                <a:spcPts val="600"/>
              </a:spcAft>
            </a:pPr>
            <a:fld id="{22A7701B-8AEB-47E6-B4CC-5A851E887FD1}" type="datetime1">
              <a:rPr lang="sv-SE" smtClean="0"/>
              <a:pPr>
                <a:spcAft>
                  <a:spcPts val="600"/>
                </a:spcAft>
              </a:pPr>
              <a:t>2026-01-29</a:t>
            </a:fld>
            <a:endParaRPr lang="sv-SE"/>
          </a:p>
        </p:txBody>
      </p:sp>
      <p:sp>
        <p:nvSpPr>
          <p:cNvPr id="4" name="Platshållare för bildnummer 3">
            <a:extLst>
              <a:ext uri="{FF2B5EF4-FFF2-40B4-BE49-F238E27FC236}">
                <a16:creationId xmlns:a16="http://schemas.microsoft.com/office/drawing/2014/main" id="{96912425-EE51-8400-8BF1-A93BE20AE2B6}"/>
              </a:ext>
            </a:extLst>
          </p:cNvPr>
          <p:cNvSpPr>
            <a:spLocks noGrp="1"/>
          </p:cNvSpPr>
          <p:nvPr>
            <p:ph type="sldNum" sz="quarter" idx="12"/>
          </p:nvPr>
        </p:nvSpPr>
        <p:spPr>
          <a:xfrm>
            <a:off x="1237666" y="10548000"/>
            <a:ext cx="360000" cy="187200"/>
          </a:xfrm>
        </p:spPr>
        <p:txBody>
          <a:bodyPr wrap="square">
            <a:normAutofit/>
          </a:bodyPr>
          <a:lstStyle/>
          <a:p>
            <a:pPr>
              <a:spcAft>
                <a:spcPts val="600"/>
              </a:spcAft>
            </a:pPr>
            <a:fld id="{38480145-259A-47DA-A30D-C906B9DB5C99}" type="slidenum">
              <a:rPr lang="sv-SE" smtClean="0"/>
              <a:pPr>
                <a:spcAft>
                  <a:spcPts val="600"/>
                </a:spcAft>
              </a:pPr>
              <a:t>14</a:t>
            </a:fld>
            <a:endParaRPr lang="sv-SE"/>
          </a:p>
        </p:txBody>
      </p:sp>
    </p:spTree>
    <p:extLst>
      <p:ext uri="{BB962C8B-B14F-4D97-AF65-F5344CB8AC3E}">
        <p14:creationId xmlns:p14="http://schemas.microsoft.com/office/powerpoint/2010/main" val="395507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2ED1D-0B69-3C39-67B1-419662D3C0BC}"/>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8A3183A8-C49B-96EC-2872-8959DD4FFB7C}"/>
              </a:ext>
            </a:extLst>
          </p:cNvPr>
          <p:cNvSpPr txBox="1">
            <a:spLocks noGrp="1" noRot="1" noMove="1" noResize="1" noEditPoints="1" noAdjustHandles="1" noChangeArrowheads="1" noChangeShapeType="1"/>
          </p:cNvSpPr>
          <p:nvPr/>
        </p:nvSpPr>
        <p:spPr>
          <a:xfrm>
            <a:off x="648931" y="223522"/>
            <a:ext cx="9404771" cy="644538"/>
          </a:xfrm>
          <a:prstGeom prst="rect">
            <a:avLst/>
          </a:prstGeom>
          <a:noFill/>
        </p:spPr>
        <p:txBody>
          <a:bodyPr wrap="square" lIns="150781" tIns="75390" rIns="150781" bIns="75390" rtlCol="0" anchor="t">
            <a:spAutoFit/>
          </a:bodyP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3133">
                <a:solidFill>
                  <a:prstClr val="black"/>
                </a:solidFill>
                <a:latin typeface="Calibri"/>
              </a:rPr>
              <a:t>A3 för (PVK)</a:t>
            </a:r>
          </a:p>
        </p:txBody>
      </p:sp>
      <p:sp>
        <p:nvSpPr>
          <p:cNvPr id="3" name="textruta 2">
            <a:extLst>
              <a:ext uri="{FF2B5EF4-FFF2-40B4-BE49-F238E27FC236}">
                <a16:creationId xmlns:a16="http://schemas.microsoft.com/office/drawing/2014/main" id="{F652CFCF-395E-C741-BD5E-6D5FB19C9B91}"/>
              </a:ext>
            </a:extLst>
          </p:cNvPr>
          <p:cNvSpPr txBox="1">
            <a:spLocks/>
          </p:cNvSpPr>
          <p:nvPr/>
        </p:nvSpPr>
        <p:spPr>
          <a:xfrm>
            <a:off x="9266806" y="39395"/>
            <a:ext cx="5648246" cy="803040"/>
          </a:xfrm>
          <a:prstGeom prst="rect">
            <a:avLst/>
          </a:prstGeom>
          <a:noFill/>
        </p:spPr>
        <p:txBody>
          <a:bodyPr wrap="square" rtlCol="0">
            <a:spAutoFit/>
          </a:bodyP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09">
                <a:solidFill>
                  <a:prstClr val="black"/>
                </a:solidFill>
                <a:latin typeface="Calibri"/>
              </a:rPr>
              <a:t>Uppdragsledare:</a:t>
            </a:r>
          </a:p>
          <a:p>
            <a:pPr defTabSz="1507776">
              <a:defRPr/>
            </a:pPr>
            <a:r>
              <a:rPr lang="sv-SE" sz="2309">
                <a:solidFill>
                  <a:prstClr val="black"/>
                </a:solidFill>
                <a:latin typeface="Calibri"/>
              </a:rPr>
              <a:t>Klinik/verksamhet:</a:t>
            </a:r>
          </a:p>
        </p:txBody>
      </p:sp>
      <p:sp>
        <p:nvSpPr>
          <p:cNvPr id="4" name="textruta 3">
            <a:extLst>
              <a:ext uri="{FF2B5EF4-FFF2-40B4-BE49-F238E27FC236}">
                <a16:creationId xmlns:a16="http://schemas.microsoft.com/office/drawing/2014/main" id="{12F97F8E-9CBA-C8CD-505C-3830F6DD4D29}"/>
              </a:ext>
            </a:extLst>
          </p:cNvPr>
          <p:cNvSpPr txBox="1">
            <a:spLocks/>
          </p:cNvSpPr>
          <p:nvPr/>
        </p:nvSpPr>
        <p:spPr>
          <a:xfrm>
            <a:off x="15712040" y="234494"/>
            <a:ext cx="4060398" cy="447687"/>
          </a:xfrm>
          <a:prstGeom prst="rect">
            <a:avLst/>
          </a:prstGeom>
          <a:noFill/>
        </p:spPr>
        <p:txBody>
          <a:bodyPr wrap="square" rtlCol="0">
            <a:spAutoFit/>
          </a:bodyP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09">
                <a:solidFill>
                  <a:prstClr val="black"/>
                </a:solidFill>
                <a:latin typeface="Calibri"/>
              </a:rPr>
              <a:t>Datum:</a:t>
            </a:r>
          </a:p>
        </p:txBody>
      </p:sp>
      <p:sp>
        <p:nvSpPr>
          <p:cNvPr id="5" name="Rektangel 4">
            <a:extLst>
              <a:ext uri="{FF2B5EF4-FFF2-40B4-BE49-F238E27FC236}">
                <a16:creationId xmlns:a16="http://schemas.microsoft.com/office/drawing/2014/main" id="{289CE372-6720-BE5F-950B-09FC6486AEF2}"/>
              </a:ext>
            </a:extLst>
          </p:cNvPr>
          <p:cNvSpPr>
            <a:spLocks noGrp="1" noRot="1" noMove="1" noResize="1" noEditPoints="1" noAdjustHandles="1" noChangeArrowheads="1" noChangeShapeType="1"/>
          </p:cNvSpPr>
          <p:nvPr/>
        </p:nvSpPr>
        <p:spPr>
          <a:xfrm>
            <a:off x="331653" y="821432"/>
            <a:ext cx="9631335" cy="438948"/>
          </a:xfrm>
          <a:prstGeom prst="rect">
            <a:avLst/>
          </a:prstGeom>
          <a:solidFill>
            <a:srgbClr val="D1F0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black"/>
                </a:solidFill>
                <a:latin typeface="Calibri"/>
              </a:rPr>
              <a:t>Bakgrund, syfte och avgränsningar</a:t>
            </a:r>
          </a:p>
        </p:txBody>
      </p:sp>
      <p:sp>
        <p:nvSpPr>
          <p:cNvPr id="9" name="Rektangel 8">
            <a:extLst>
              <a:ext uri="{FF2B5EF4-FFF2-40B4-BE49-F238E27FC236}">
                <a16:creationId xmlns:a16="http://schemas.microsoft.com/office/drawing/2014/main" id="{B9271F24-411D-824D-D337-8CE646F5FC73}"/>
              </a:ext>
            </a:extLst>
          </p:cNvPr>
          <p:cNvSpPr>
            <a:spLocks noGrp="1" noRot="1" noMove="1" noResize="1" noEditPoints="1" noAdjustHandles="1" noChangeArrowheads="1" noChangeShapeType="1"/>
          </p:cNvSpPr>
          <p:nvPr/>
        </p:nvSpPr>
        <p:spPr>
          <a:xfrm>
            <a:off x="331653" y="1260382"/>
            <a:ext cx="9631335" cy="3012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1814">
                <a:solidFill>
                  <a:prstClr val="black"/>
                </a:solidFill>
                <a:latin typeface="Calibri"/>
                <a:ea typeface="Calibri"/>
                <a:cs typeface="Times New Roman"/>
              </a:rPr>
              <a:t>På varje vårdenhet som använder PVK bör det finnas väldokumenterade och implementerade rutiner för inläggning, skötsel och dokumentation. För att tillgodose detta bör det därför finnas </a:t>
            </a:r>
            <a:r>
              <a:rPr lang="sv-SE" sz="1814" err="1">
                <a:solidFill>
                  <a:prstClr val="black"/>
                </a:solidFill>
                <a:latin typeface="Calibri"/>
                <a:ea typeface="Calibri"/>
                <a:cs typeface="Times New Roman"/>
              </a:rPr>
              <a:t>arbetsätt</a:t>
            </a:r>
            <a:r>
              <a:rPr lang="sv-SE" sz="1814">
                <a:solidFill>
                  <a:prstClr val="black"/>
                </a:solidFill>
                <a:latin typeface="Calibri"/>
                <a:ea typeface="Calibri"/>
                <a:cs typeface="Times New Roman"/>
              </a:rPr>
              <a:t>, rutiner och kompetens för att säkerställa en god kvalitet. </a:t>
            </a:r>
          </a:p>
          <a:p>
            <a:pPr defTabSz="1507776">
              <a:defRPr/>
            </a:pPr>
            <a:endParaRPr lang="sv-SE" sz="1814">
              <a:solidFill>
                <a:prstClr val="black"/>
              </a:solidFill>
              <a:latin typeface="Calibri"/>
              <a:ea typeface="Calibri"/>
              <a:cs typeface="Times New Roman"/>
            </a:endParaRPr>
          </a:p>
          <a:p>
            <a:pPr marL="569631" indent="-569631"/>
            <a:r>
              <a:rPr lang="sv-SE" sz="1814">
                <a:solidFill>
                  <a:prstClr val="black"/>
                </a:solidFill>
                <a:latin typeface="Calibri"/>
                <a:ea typeface="Calibri"/>
                <a:cs typeface="Times New Roman"/>
              </a:rPr>
              <a:t>Syftet: A</a:t>
            </a:r>
            <a:r>
              <a:rPr lang="sv-SE" sz="1814">
                <a:solidFill>
                  <a:srgbClr val="040C28"/>
                </a:solidFill>
              </a:rPr>
              <a:t>tt stärka en säker hantering av PVK.</a:t>
            </a:r>
            <a:endParaRPr lang="sv-SE" sz="1814">
              <a:solidFill>
                <a:srgbClr val="040C28"/>
              </a:solidFill>
              <a:ea typeface="Calibri Light"/>
              <a:cs typeface="Calibri Light"/>
            </a:endParaRPr>
          </a:p>
          <a:p>
            <a:pPr defTabSz="1507776">
              <a:defRPr/>
            </a:pPr>
            <a:endParaRPr lang="sv-SE" sz="1979">
              <a:solidFill>
                <a:prstClr val="black"/>
              </a:solidFill>
              <a:latin typeface="Calibri"/>
              <a:ea typeface="Calibri"/>
              <a:cs typeface="Times New Roman"/>
            </a:endParaRPr>
          </a:p>
          <a:p>
            <a:pPr defTabSz="1507776">
              <a:defRPr/>
            </a:pPr>
            <a:endParaRPr lang="sv-SE" sz="5277">
              <a:solidFill>
                <a:srgbClr val="339D94"/>
              </a:solidFill>
              <a:latin typeface="Arial"/>
              <a:ea typeface="Calibri"/>
              <a:cs typeface="Arial"/>
            </a:endParaRPr>
          </a:p>
          <a:p>
            <a:pPr defTabSz="1507776">
              <a:defRPr/>
            </a:pPr>
            <a:endParaRPr lang="sv-SE" sz="1979">
              <a:solidFill>
                <a:prstClr val="black"/>
              </a:solidFill>
              <a:latin typeface="Calibri"/>
              <a:ea typeface="Calibri"/>
              <a:cs typeface="Times New Roman"/>
            </a:endParaRPr>
          </a:p>
          <a:p>
            <a:pPr defTabSz="1507776">
              <a:defRPr/>
            </a:pPr>
            <a:endParaRPr lang="sv-SE" sz="1979">
              <a:solidFill>
                <a:prstClr val="black"/>
              </a:solidFill>
              <a:latin typeface="Calibri"/>
              <a:ea typeface="Calibri"/>
              <a:cs typeface="Times New Roman"/>
            </a:endParaRPr>
          </a:p>
        </p:txBody>
      </p:sp>
      <p:sp>
        <p:nvSpPr>
          <p:cNvPr id="11" name="Rektangel 10">
            <a:extLst>
              <a:ext uri="{FF2B5EF4-FFF2-40B4-BE49-F238E27FC236}">
                <a16:creationId xmlns:a16="http://schemas.microsoft.com/office/drawing/2014/main" id="{E130ACA0-8BFA-0B93-B1A2-D21269A7194F}"/>
              </a:ext>
            </a:extLst>
          </p:cNvPr>
          <p:cNvSpPr>
            <a:spLocks noGrp="1" noRot="1" noMove="1" noResize="1" noEditPoints="1" noAdjustHandles="1" noChangeArrowheads="1" noChangeShapeType="1"/>
          </p:cNvSpPr>
          <p:nvPr/>
        </p:nvSpPr>
        <p:spPr>
          <a:xfrm>
            <a:off x="331653" y="4272607"/>
            <a:ext cx="9631335" cy="438949"/>
          </a:xfrm>
          <a:prstGeom prst="rect">
            <a:avLst/>
          </a:prstGeom>
          <a:solidFill>
            <a:srgbClr val="AD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black"/>
                </a:solidFill>
                <a:latin typeface="Calibri"/>
              </a:rPr>
              <a:t>Nuläge</a:t>
            </a:r>
          </a:p>
        </p:txBody>
      </p:sp>
      <p:sp>
        <p:nvSpPr>
          <p:cNvPr id="12" name="Rektangel 11">
            <a:extLst>
              <a:ext uri="{FF2B5EF4-FFF2-40B4-BE49-F238E27FC236}">
                <a16:creationId xmlns:a16="http://schemas.microsoft.com/office/drawing/2014/main" id="{997C7962-5118-9CC1-0F61-915EE7C8349B}"/>
              </a:ext>
            </a:extLst>
          </p:cNvPr>
          <p:cNvSpPr>
            <a:spLocks noGrp="1" noRot="1" noMove="1" noResize="1" noEditPoints="1" noAdjustHandles="1" noChangeArrowheads="1" noChangeShapeType="1"/>
          </p:cNvSpPr>
          <p:nvPr/>
        </p:nvSpPr>
        <p:spPr>
          <a:xfrm>
            <a:off x="9962988" y="4272607"/>
            <a:ext cx="9809455" cy="438949"/>
          </a:xfrm>
          <a:prstGeom prst="rect">
            <a:avLst/>
          </a:prstGeom>
          <a:solidFill>
            <a:srgbClr val="4D0B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white"/>
                </a:solidFill>
                <a:latin typeface="Calibri"/>
              </a:rPr>
              <a:t>Huvudsakliga aktiviteter</a:t>
            </a:r>
          </a:p>
        </p:txBody>
      </p:sp>
      <p:sp>
        <p:nvSpPr>
          <p:cNvPr id="13" name="Rektangel 12">
            <a:extLst>
              <a:ext uri="{FF2B5EF4-FFF2-40B4-BE49-F238E27FC236}">
                <a16:creationId xmlns:a16="http://schemas.microsoft.com/office/drawing/2014/main" id="{55166C77-8818-75A6-8533-26F638F4B215}"/>
              </a:ext>
            </a:extLst>
          </p:cNvPr>
          <p:cNvSpPr>
            <a:spLocks noGrp="1" noRot="1" noMove="1" noResize="1" noEditPoints="1" noAdjustHandles="1" noChangeArrowheads="1" noChangeShapeType="1"/>
          </p:cNvSpPr>
          <p:nvPr/>
        </p:nvSpPr>
        <p:spPr>
          <a:xfrm>
            <a:off x="331653" y="7723786"/>
            <a:ext cx="9631335" cy="438949"/>
          </a:xfrm>
          <a:prstGeom prst="rect">
            <a:avLst/>
          </a:prstGeom>
          <a:solidFill>
            <a:srgbClr val="AD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black"/>
                </a:solidFill>
                <a:latin typeface="Calibri"/>
              </a:rPr>
              <a:t>Önskat läge och mål</a:t>
            </a:r>
          </a:p>
        </p:txBody>
      </p:sp>
      <p:sp>
        <p:nvSpPr>
          <p:cNvPr id="14" name="Rektangel 13">
            <a:extLst>
              <a:ext uri="{FF2B5EF4-FFF2-40B4-BE49-F238E27FC236}">
                <a16:creationId xmlns:a16="http://schemas.microsoft.com/office/drawing/2014/main" id="{88DF1842-7178-1216-6D8C-1F291198EF43}"/>
              </a:ext>
            </a:extLst>
          </p:cNvPr>
          <p:cNvSpPr>
            <a:spLocks noGrp="1" noRot="1" noMove="1" noResize="1" noEditPoints="1" noAdjustHandles="1" noChangeArrowheads="1" noChangeShapeType="1"/>
          </p:cNvSpPr>
          <p:nvPr/>
        </p:nvSpPr>
        <p:spPr>
          <a:xfrm>
            <a:off x="331653" y="4711560"/>
            <a:ext cx="9631335" cy="3012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000">
                <a:solidFill>
                  <a:prstClr val="black"/>
                </a:solidFill>
                <a:latin typeface="Calibri"/>
              </a:rPr>
              <a:t>Skriv här</a:t>
            </a:r>
          </a:p>
        </p:txBody>
      </p:sp>
      <p:sp>
        <p:nvSpPr>
          <p:cNvPr id="15" name="Rektangel 14">
            <a:extLst>
              <a:ext uri="{FF2B5EF4-FFF2-40B4-BE49-F238E27FC236}">
                <a16:creationId xmlns:a16="http://schemas.microsoft.com/office/drawing/2014/main" id="{14DCE005-C665-7211-F784-26F2BBEB272E}"/>
              </a:ext>
            </a:extLst>
          </p:cNvPr>
          <p:cNvSpPr>
            <a:spLocks noGrp="1" noRot="1" noMove="1" noResize="1" noEditPoints="1" noAdjustHandles="1" noChangeArrowheads="1" noChangeShapeType="1"/>
          </p:cNvSpPr>
          <p:nvPr/>
        </p:nvSpPr>
        <p:spPr>
          <a:xfrm>
            <a:off x="9962987" y="4711560"/>
            <a:ext cx="9809460" cy="3012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1319">
                <a:solidFill>
                  <a:prstClr val="black"/>
                </a:solidFill>
                <a:latin typeface="Calibri"/>
                <a:ea typeface="Calibri"/>
                <a:cs typeface="Times New Roman"/>
              </a:rPr>
              <a:t>Genomför egenkontroll av:</a:t>
            </a:r>
          </a:p>
          <a:p>
            <a:pPr marL="282721" indent="-282721" defTabSz="1507776">
              <a:buFontTx/>
              <a:buChar char="-"/>
              <a:defRPr/>
            </a:pPr>
            <a:r>
              <a:rPr lang="sv-SE" sz="1319">
                <a:solidFill>
                  <a:prstClr val="black"/>
                </a:solidFill>
                <a:latin typeface="Calibri"/>
                <a:ea typeface="Calibri"/>
                <a:cs typeface="Times New Roman"/>
              </a:rPr>
              <a:t>Inspektion och skötsel</a:t>
            </a:r>
          </a:p>
          <a:p>
            <a:pPr marL="282721" indent="-282721" defTabSz="1507776">
              <a:buFontTx/>
              <a:buChar char="-"/>
              <a:defRPr/>
            </a:pPr>
            <a:r>
              <a:rPr lang="sv-SE" sz="1319">
                <a:solidFill>
                  <a:prstClr val="black"/>
                </a:solidFill>
                <a:latin typeface="Calibri"/>
                <a:ea typeface="Calibri"/>
                <a:cs typeface="Times New Roman"/>
              </a:rPr>
              <a:t>Dokumentation</a:t>
            </a:r>
          </a:p>
          <a:p>
            <a:pPr marL="282721" indent="-282721" defTabSz="1507776">
              <a:buFontTx/>
              <a:buChar char="-"/>
              <a:defRPr/>
            </a:pPr>
            <a:r>
              <a:rPr lang="sv-SE" sz="1319">
                <a:solidFill>
                  <a:prstClr val="black"/>
                </a:solidFill>
                <a:latin typeface="Calibri"/>
                <a:ea typeface="Calibri"/>
                <a:cs typeface="Times New Roman"/>
              </a:rPr>
              <a:t>BHK vid PVK</a:t>
            </a:r>
          </a:p>
          <a:p>
            <a:pPr marL="282721" indent="-282721" defTabSz="1507776">
              <a:buFontTx/>
              <a:buChar char="-"/>
              <a:defRPr/>
            </a:pPr>
            <a:r>
              <a:rPr lang="sv-SE" sz="1319">
                <a:solidFill>
                  <a:prstClr val="black"/>
                </a:solidFill>
                <a:latin typeface="Calibri"/>
                <a:ea typeface="Calibri"/>
                <a:cs typeface="Times New Roman"/>
              </a:rPr>
              <a:t>Förvaring och hantering av material</a:t>
            </a:r>
          </a:p>
          <a:p>
            <a:pPr defTabSz="1507776">
              <a:defRPr/>
            </a:pPr>
            <a:r>
              <a:rPr lang="sv-SE" sz="1319">
                <a:solidFill>
                  <a:prstClr val="black"/>
                </a:solidFill>
                <a:latin typeface="Calibri"/>
                <a:ea typeface="Calibri"/>
                <a:cs typeface="Times New Roman"/>
              </a:rPr>
              <a:t>Kunskap och kompetens:</a:t>
            </a:r>
          </a:p>
          <a:p>
            <a:pPr defTabSz="1507776">
              <a:defRPr/>
            </a:pPr>
            <a:r>
              <a:rPr lang="sv-SE" sz="1319">
                <a:solidFill>
                  <a:prstClr val="black"/>
                </a:solidFill>
                <a:latin typeface="Calibri"/>
                <a:ea typeface="Calibri"/>
                <a:cs typeface="Times New Roman"/>
              </a:rPr>
              <a:t>-       Använd stödmaterial för områdena ovan</a:t>
            </a:r>
          </a:p>
          <a:p>
            <a:pPr marL="282721" indent="-282721" defTabSz="1507776">
              <a:buFont typeface="Calibri"/>
              <a:buChar char="-"/>
              <a:defRPr/>
            </a:pPr>
            <a:r>
              <a:rPr lang="sv-SE" sz="1319">
                <a:solidFill>
                  <a:prstClr val="black"/>
                </a:solidFill>
                <a:latin typeface="Calibri"/>
                <a:ea typeface="Calibri"/>
                <a:cs typeface="Times New Roman"/>
              </a:rPr>
              <a:t>Tydliggöra rutiner och arbetssätt (vårdhandboken, PP-material, </a:t>
            </a:r>
            <a:r>
              <a:rPr lang="sv-SE" sz="1319" err="1">
                <a:solidFill>
                  <a:prstClr val="black"/>
                </a:solidFill>
                <a:latin typeface="Calibri"/>
                <a:ea typeface="Calibri"/>
                <a:cs typeface="Times New Roman"/>
              </a:rPr>
              <a:t>centuridokument</a:t>
            </a:r>
            <a:r>
              <a:rPr lang="sv-SE" sz="1319">
                <a:solidFill>
                  <a:prstClr val="black"/>
                </a:solidFill>
                <a:latin typeface="Calibri"/>
                <a:ea typeface="Calibri"/>
                <a:cs typeface="Times New Roman"/>
              </a:rPr>
              <a:t>)</a:t>
            </a:r>
          </a:p>
          <a:p>
            <a:pPr marL="282721" indent="-282721" defTabSz="1507776">
              <a:buFont typeface="Calibri"/>
              <a:buChar char="-"/>
              <a:defRPr/>
            </a:pPr>
            <a:r>
              <a:rPr lang="sv-SE" sz="1319">
                <a:solidFill>
                  <a:prstClr val="black"/>
                </a:solidFill>
                <a:latin typeface="Calibri"/>
                <a:ea typeface="Calibri"/>
                <a:cs typeface="Times New Roman"/>
              </a:rPr>
              <a:t>Kunskapskoll + träna PVK-hantering</a:t>
            </a:r>
          </a:p>
          <a:p>
            <a:pPr marL="282721" indent="-282721" defTabSz="1507776">
              <a:buFont typeface="Calibri"/>
              <a:buChar char="-"/>
              <a:defRPr/>
            </a:pPr>
            <a:r>
              <a:rPr lang="sv-SE" sz="1319">
                <a:solidFill>
                  <a:prstClr val="black"/>
                </a:solidFill>
                <a:latin typeface="Calibri"/>
                <a:ea typeface="Calibri"/>
                <a:cs typeface="Times New Roman"/>
              </a:rPr>
              <a:t>Föreläsningar PVK</a:t>
            </a:r>
          </a:p>
          <a:p>
            <a:pPr marL="282721" indent="-282721" defTabSz="1507776">
              <a:buFont typeface="Calibri"/>
              <a:buChar char="-"/>
              <a:defRPr/>
            </a:pPr>
            <a:r>
              <a:rPr lang="sv-SE" sz="1319">
                <a:solidFill>
                  <a:prstClr val="black"/>
                </a:solidFill>
                <a:latin typeface="Calibri"/>
                <a:ea typeface="Calibri"/>
                <a:cs typeface="Times New Roman"/>
              </a:rPr>
              <a:t>Produktvisning PVK</a:t>
            </a:r>
          </a:p>
          <a:p>
            <a:pPr defTabSz="1507776">
              <a:defRPr/>
            </a:pPr>
            <a:r>
              <a:rPr lang="sv-SE" sz="1319">
                <a:solidFill>
                  <a:prstClr val="black"/>
                </a:solidFill>
                <a:latin typeface="Calibri"/>
                <a:ea typeface="Calibri"/>
                <a:cs typeface="Times New Roman"/>
              </a:rPr>
              <a:t>Patienten som medskapare:</a:t>
            </a:r>
          </a:p>
          <a:p>
            <a:pPr marL="282721" indent="-282721" defTabSz="1507776">
              <a:buFont typeface="Calibri"/>
              <a:buChar char="-"/>
              <a:defRPr/>
            </a:pPr>
            <a:r>
              <a:rPr lang="sv-SE" sz="1319">
                <a:solidFill>
                  <a:prstClr val="black"/>
                </a:solidFill>
                <a:latin typeface="Calibri"/>
                <a:ea typeface="Calibri"/>
                <a:cs typeface="Times New Roman"/>
              </a:rPr>
              <a:t>Patientinformation</a:t>
            </a:r>
          </a:p>
          <a:p>
            <a:pPr marL="282721" indent="-282721" defTabSz="1507776">
              <a:buFont typeface="Calibri"/>
              <a:buChar char="-"/>
              <a:defRPr/>
            </a:pPr>
            <a:endParaRPr lang="sv-SE" sz="1319">
              <a:solidFill>
                <a:prstClr val="black"/>
              </a:solidFill>
              <a:latin typeface="Times New Roman"/>
              <a:cs typeface="Times New Roman"/>
            </a:endParaRPr>
          </a:p>
        </p:txBody>
      </p:sp>
      <p:sp>
        <p:nvSpPr>
          <p:cNvPr id="16" name="Rektangel 15">
            <a:extLst>
              <a:ext uri="{FF2B5EF4-FFF2-40B4-BE49-F238E27FC236}">
                <a16:creationId xmlns:a16="http://schemas.microsoft.com/office/drawing/2014/main" id="{AE5472EC-BDB8-ABEA-3755-E26EF8AE7821}"/>
              </a:ext>
            </a:extLst>
          </p:cNvPr>
          <p:cNvSpPr>
            <a:spLocks noGrp="1" noRot="1" noMove="1" noResize="1" noEditPoints="1" noAdjustHandles="1" noChangeArrowheads="1" noChangeShapeType="1"/>
          </p:cNvSpPr>
          <p:nvPr/>
        </p:nvSpPr>
        <p:spPr>
          <a:xfrm>
            <a:off x="331653" y="8162737"/>
            <a:ext cx="9631335" cy="3012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endParaRPr lang="sv-SE" sz="2000">
              <a:solidFill>
                <a:prstClr val="black"/>
              </a:solidFill>
              <a:latin typeface="Calibri"/>
            </a:endParaRPr>
          </a:p>
        </p:txBody>
      </p:sp>
      <p:sp>
        <p:nvSpPr>
          <p:cNvPr id="17" name="Rektangel 16">
            <a:extLst>
              <a:ext uri="{FF2B5EF4-FFF2-40B4-BE49-F238E27FC236}">
                <a16:creationId xmlns:a16="http://schemas.microsoft.com/office/drawing/2014/main" id="{F51EF900-92AC-940D-EED2-B16B1B38ECF1}"/>
              </a:ext>
            </a:extLst>
          </p:cNvPr>
          <p:cNvSpPr>
            <a:spLocks noGrp="1" noRot="1" noMove="1" noResize="1" noEditPoints="1" noAdjustHandles="1" noChangeArrowheads="1" noChangeShapeType="1"/>
          </p:cNvSpPr>
          <p:nvPr/>
        </p:nvSpPr>
        <p:spPr>
          <a:xfrm>
            <a:off x="9962988" y="7723786"/>
            <a:ext cx="9809455" cy="438949"/>
          </a:xfrm>
          <a:prstGeom prst="rect">
            <a:avLst/>
          </a:prstGeom>
          <a:solidFill>
            <a:srgbClr val="2676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white"/>
                </a:solidFill>
                <a:latin typeface="Calibri"/>
              </a:rPr>
              <a:t>Resultat och lärdomar</a:t>
            </a:r>
          </a:p>
        </p:txBody>
      </p:sp>
      <p:sp>
        <p:nvSpPr>
          <p:cNvPr id="18" name="Rektangel 17">
            <a:extLst>
              <a:ext uri="{FF2B5EF4-FFF2-40B4-BE49-F238E27FC236}">
                <a16:creationId xmlns:a16="http://schemas.microsoft.com/office/drawing/2014/main" id="{531906E3-40BF-EF4F-9352-CAD97B5614D3}"/>
              </a:ext>
            </a:extLst>
          </p:cNvPr>
          <p:cNvSpPr>
            <a:spLocks noGrp="1" noRot="1" noMove="1" noResize="1" noEditPoints="1" noAdjustHandles="1" noChangeArrowheads="1" noChangeShapeType="1"/>
          </p:cNvSpPr>
          <p:nvPr/>
        </p:nvSpPr>
        <p:spPr>
          <a:xfrm>
            <a:off x="9962987" y="9449374"/>
            <a:ext cx="9809457" cy="438951"/>
          </a:xfrm>
          <a:prstGeom prst="rect">
            <a:avLst/>
          </a:prstGeom>
          <a:solidFill>
            <a:srgbClr val="2676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white"/>
                </a:solidFill>
                <a:latin typeface="Calibri"/>
              </a:rPr>
              <a:t>Uppföljning</a:t>
            </a:r>
          </a:p>
        </p:txBody>
      </p:sp>
      <p:sp>
        <p:nvSpPr>
          <p:cNvPr id="19" name="Rektangel 18">
            <a:extLst>
              <a:ext uri="{FF2B5EF4-FFF2-40B4-BE49-F238E27FC236}">
                <a16:creationId xmlns:a16="http://schemas.microsoft.com/office/drawing/2014/main" id="{F031BB0E-57A2-6D14-55C1-20DC83E7EDCD}"/>
              </a:ext>
            </a:extLst>
          </p:cNvPr>
          <p:cNvSpPr>
            <a:spLocks noGrp="1" noRot="1" noMove="1" noResize="1" noEditPoints="1" noAdjustHandles="1" noChangeArrowheads="1" noChangeShapeType="1"/>
          </p:cNvSpPr>
          <p:nvPr/>
        </p:nvSpPr>
        <p:spPr>
          <a:xfrm>
            <a:off x="9962986" y="8162737"/>
            <a:ext cx="9809459" cy="12866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000">
                <a:solidFill>
                  <a:prstClr val="black"/>
                </a:solidFill>
                <a:latin typeface="Calibri"/>
              </a:rPr>
              <a:t>Skriv här</a:t>
            </a:r>
          </a:p>
        </p:txBody>
      </p:sp>
      <p:sp>
        <p:nvSpPr>
          <p:cNvPr id="20" name="Rektangel 19">
            <a:extLst>
              <a:ext uri="{FF2B5EF4-FFF2-40B4-BE49-F238E27FC236}">
                <a16:creationId xmlns:a16="http://schemas.microsoft.com/office/drawing/2014/main" id="{27FCE614-1CE5-53B1-0560-C7E59B45A5EA}"/>
              </a:ext>
            </a:extLst>
          </p:cNvPr>
          <p:cNvSpPr>
            <a:spLocks noGrp="1" noRot="1" noMove="1" noResize="1" noEditPoints="1" noAdjustHandles="1" noChangeArrowheads="1" noChangeShapeType="1"/>
          </p:cNvSpPr>
          <p:nvPr/>
        </p:nvSpPr>
        <p:spPr>
          <a:xfrm>
            <a:off x="9962989" y="9888328"/>
            <a:ext cx="9809457" cy="1286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1319">
                <a:solidFill>
                  <a:prstClr val="black"/>
                </a:solidFill>
                <a:latin typeface="Calibri"/>
                <a:ea typeface="Calibri"/>
                <a:cs typeface="Calibri"/>
              </a:rPr>
              <a:t>Av egenkontroll 2:</a:t>
            </a:r>
            <a:endParaRPr lang="en-US" sz="1319">
              <a:solidFill>
                <a:prstClr val="black"/>
              </a:solidFill>
              <a:latin typeface="Calibri"/>
              <a:ea typeface="Calibri"/>
              <a:cs typeface="Calibri"/>
            </a:endParaRPr>
          </a:p>
          <a:p>
            <a:pPr marL="282721" indent="-282721" defTabSz="1507776">
              <a:buFont typeface="Arial"/>
              <a:buChar char="•"/>
              <a:defRPr/>
            </a:pPr>
            <a:r>
              <a:rPr lang="sv-SE" sz="1319">
                <a:solidFill>
                  <a:prstClr val="black"/>
                </a:solidFill>
                <a:latin typeface="Calibri"/>
                <a:ea typeface="Calibri"/>
                <a:cs typeface="Calibri"/>
              </a:rPr>
              <a:t>Inspektion och skötsel</a:t>
            </a:r>
            <a:endParaRPr lang="en-US" sz="1319">
              <a:solidFill>
                <a:prstClr val="black"/>
              </a:solidFill>
              <a:latin typeface="Calibri"/>
              <a:ea typeface="Calibri"/>
              <a:cs typeface="Calibri"/>
            </a:endParaRPr>
          </a:p>
          <a:p>
            <a:pPr marL="282721" indent="-282721" defTabSz="1507776">
              <a:buFont typeface="Arial"/>
              <a:buChar char="•"/>
              <a:defRPr/>
            </a:pPr>
            <a:r>
              <a:rPr lang="sv-SE" sz="1319">
                <a:solidFill>
                  <a:prstClr val="black"/>
                </a:solidFill>
                <a:latin typeface="Calibri"/>
                <a:ea typeface="Calibri"/>
                <a:cs typeface="Calibri"/>
              </a:rPr>
              <a:t>Dokumentation</a:t>
            </a:r>
            <a:endParaRPr lang="en-US" sz="1319">
              <a:solidFill>
                <a:prstClr val="black"/>
              </a:solidFill>
              <a:latin typeface="Calibri"/>
              <a:ea typeface="Calibri"/>
              <a:cs typeface="Calibri"/>
            </a:endParaRPr>
          </a:p>
          <a:p>
            <a:pPr marL="282721" indent="-282721" defTabSz="1507776">
              <a:buFont typeface="Arial"/>
              <a:buChar char="•"/>
              <a:defRPr/>
            </a:pPr>
            <a:r>
              <a:rPr lang="sv-SE" sz="1319">
                <a:solidFill>
                  <a:prstClr val="black"/>
                </a:solidFill>
                <a:latin typeface="Calibri"/>
                <a:ea typeface="Calibri"/>
                <a:cs typeface="Calibri"/>
              </a:rPr>
              <a:t>BHK vid PVK</a:t>
            </a:r>
            <a:endParaRPr lang="en-US" sz="1319">
              <a:solidFill>
                <a:prstClr val="black"/>
              </a:solidFill>
              <a:latin typeface="Calibri"/>
              <a:ea typeface="Calibri"/>
              <a:cs typeface="Calibri"/>
            </a:endParaRPr>
          </a:p>
          <a:p>
            <a:pPr marL="282721" indent="-282721" defTabSz="1507776">
              <a:buFont typeface="Arial"/>
              <a:buChar char="•"/>
              <a:defRPr/>
            </a:pPr>
            <a:r>
              <a:rPr lang="sv-SE" sz="1319">
                <a:solidFill>
                  <a:prstClr val="black"/>
                </a:solidFill>
                <a:latin typeface="Calibri"/>
                <a:ea typeface="Calibri"/>
                <a:cs typeface="Calibri"/>
              </a:rPr>
              <a:t>Förvaring och hantering av material</a:t>
            </a:r>
            <a:endParaRPr lang="sv-SE" sz="4894">
              <a:ea typeface="Calibri Light"/>
              <a:cs typeface="Calibri Light"/>
            </a:endParaRPr>
          </a:p>
          <a:p>
            <a:pPr defTabSz="1507776">
              <a:defRPr/>
            </a:pPr>
            <a:endParaRPr lang="sv-SE" sz="1814">
              <a:solidFill>
                <a:prstClr val="black"/>
              </a:solidFill>
              <a:latin typeface="Calibri"/>
              <a:ea typeface="Calibri"/>
              <a:cs typeface="Times New Roman"/>
            </a:endParaRPr>
          </a:p>
          <a:p>
            <a:pPr defTabSz="1507776">
              <a:defRPr/>
            </a:pPr>
            <a:endParaRPr lang="sv-SE" sz="1814">
              <a:solidFill>
                <a:prstClr val="black"/>
              </a:solidFill>
              <a:latin typeface="Calibri"/>
              <a:ea typeface="Calibri"/>
              <a:cs typeface="Times New Roman"/>
            </a:endParaRPr>
          </a:p>
        </p:txBody>
      </p:sp>
      <p:sp>
        <p:nvSpPr>
          <p:cNvPr id="21" name="Rektangel 20">
            <a:extLst>
              <a:ext uri="{FF2B5EF4-FFF2-40B4-BE49-F238E27FC236}">
                <a16:creationId xmlns:a16="http://schemas.microsoft.com/office/drawing/2014/main" id="{FBCE1628-0100-4BF9-863A-C51AF06534D8}"/>
              </a:ext>
            </a:extLst>
          </p:cNvPr>
          <p:cNvSpPr>
            <a:spLocks noGrp="1" noRot="1" noMove="1" noResize="1" noEditPoints="1" noAdjustHandles="1" noChangeArrowheads="1" noChangeShapeType="1"/>
          </p:cNvSpPr>
          <p:nvPr/>
        </p:nvSpPr>
        <p:spPr>
          <a:xfrm>
            <a:off x="9962983" y="1256945"/>
            <a:ext cx="9809455" cy="3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50781" tIns="75390" rIns="150781" bIns="75390" rtlCol="0" anchor="t" anchorCtr="0"/>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lvl="0"/>
            <a:endParaRPr lang="sv-SE" sz="1814">
              <a:solidFill>
                <a:schemeClr val="tx1"/>
              </a:solidFill>
              <a:latin typeface="Calibri"/>
              <a:ea typeface="Calibri"/>
              <a:cs typeface="Calibri"/>
            </a:endParaRPr>
          </a:p>
        </p:txBody>
      </p:sp>
      <p:sp>
        <p:nvSpPr>
          <p:cNvPr id="22" name="Rektangel 21">
            <a:extLst>
              <a:ext uri="{FF2B5EF4-FFF2-40B4-BE49-F238E27FC236}">
                <a16:creationId xmlns:a16="http://schemas.microsoft.com/office/drawing/2014/main" id="{E2FE2A18-F27D-D083-CDD6-9425C12D2B21}"/>
              </a:ext>
            </a:extLst>
          </p:cNvPr>
          <p:cNvSpPr>
            <a:spLocks noGrp="1" noRot="1" noMove="1" noResize="1" noEditPoints="1" noAdjustHandles="1" noChangeArrowheads="1" noChangeShapeType="1"/>
          </p:cNvSpPr>
          <p:nvPr/>
        </p:nvSpPr>
        <p:spPr>
          <a:xfrm>
            <a:off x="9962983" y="821432"/>
            <a:ext cx="9809455" cy="438948"/>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defRPr/>
            </a:pPr>
            <a:r>
              <a:rPr lang="sv-SE" sz="2399" b="1">
                <a:solidFill>
                  <a:prstClr val="black"/>
                </a:solidFill>
                <a:latin typeface="Calibri"/>
              </a:rPr>
              <a:t>Problemanalys/GAP</a:t>
            </a:r>
          </a:p>
        </p:txBody>
      </p:sp>
      <p:sp>
        <p:nvSpPr>
          <p:cNvPr id="6" name="textruta 5">
            <a:extLst>
              <a:ext uri="{FF2B5EF4-FFF2-40B4-BE49-F238E27FC236}">
                <a16:creationId xmlns:a16="http://schemas.microsoft.com/office/drawing/2014/main" id="{337CADFE-D1B4-D263-8557-626DA060B9D2}"/>
              </a:ext>
            </a:extLst>
          </p:cNvPr>
          <p:cNvSpPr txBox="1"/>
          <p:nvPr/>
        </p:nvSpPr>
        <p:spPr>
          <a:xfrm>
            <a:off x="330211" y="8159724"/>
            <a:ext cx="9629104" cy="1482461"/>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507776">
              <a:lnSpc>
                <a:spcPts val="2597"/>
              </a:lnSpc>
              <a:defRPr/>
            </a:pPr>
            <a:r>
              <a:rPr lang="sv-SE" sz="1814">
                <a:solidFill>
                  <a:prstClr val="black"/>
                </a:solidFill>
                <a:latin typeface="Calibri"/>
                <a:ea typeface="Calibri"/>
                <a:cs typeface="Times New Roman"/>
              </a:rPr>
              <a:t>Säker hantering av PVK utifrån Inspektion och skötsel, dokumentation, BHK-PVK och hantering av material.</a:t>
            </a:r>
            <a:endParaRPr lang="sv-SE" sz="4894">
              <a:solidFill>
                <a:prstClr val="black"/>
              </a:solidFill>
            </a:endParaRPr>
          </a:p>
          <a:p>
            <a:pPr defTabSz="1507776">
              <a:lnSpc>
                <a:spcPts val="2597"/>
              </a:lnSpc>
              <a:defRPr/>
            </a:pPr>
            <a:endParaRPr lang="sv-SE" sz="1814">
              <a:solidFill>
                <a:prstClr val="black"/>
              </a:solidFill>
              <a:latin typeface="Calibri"/>
              <a:ea typeface="Calibri"/>
              <a:cs typeface="Times New Roman"/>
            </a:endParaRPr>
          </a:p>
          <a:p>
            <a:pPr defTabSz="1507776">
              <a:lnSpc>
                <a:spcPts val="2597"/>
              </a:lnSpc>
              <a:defRPr/>
            </a:pPr>
            <a:endParaRPr lang="sv-SE" sz="1814">
              <a:solidFill>
                <a:prstClr val="black"/>
              </a:solidFill>
              <a:latin typeface="Calibri"/>
              <a:ea typeface="Calibri"/>
              <a:cs typeface="Times New Roman"/>
            </a:endParaRPr>
          </a:p>
        </p:txBody>
      </p:sp>
      <p:sp>
        <p:nvSpPr>
          <p:cNvPr id="7" name="textruta 6">
            <a:extLst>
              <a:ext uri="{FF2B5EF4-FFF2-40B4-BE49-F238E27FC236}">
                <a16:creationId xmlns:a16="http://schemas.microsoft.com/office/drawing/2014/main" id="{18D29606-0F3D-F7D3-FC5D-29958A6E515B}"/>
              </a:ext>
            </a:extLst>
          </p:cNvPr>
          <p:cNvSpPr txBox="1"/>
          <p:nvPr/>
        </p:nvSpPr>
        <p:spPr>
          <a:xfrm>
            <a:off x="9968702" y="1262488"/>
            <a:ext cx="8458271" cy="989645"/>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defPPr>
              <a:defRPr lang="sv-SE"/>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sv-SE" sz="1814">
                <a:latin typeface="Calibri"/>
                <a:ea typeface="Calibri"/>
                <a:cs typeface="Calibri"/>
              </a:rPr>
              <a:t>Flera internationella studier har visat att man med ett strukturerat införande av adekvata inläggnings- och skötselrutiner samt bra kunskapsstöd, har kunnat minska dödligheten över tid hos patienter som får sepsis orsakade av PVK.</a:t>
            </a:r>
            <a:endParaRPr lang="sv-SE" sz="4894">
              <a:cs typeface="Calibri"/>
            </a:endParaRPr>
          </a:p>
        </p:txBody>
      </p:sp>
    </p:spTree>
    <p:extLst>
      <p:ext uri="{BB962C8B-B14F-4D97-AF65-F5344CB8AC3E}">
        <p14:creationId xmlns:p14="http://schemas.microsoft.com/office/powerpoint/2010/main" val="4208254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F63B-80EA-529C-FDC3-8241A30BEC67}"/>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188A9E86-C4D2-D9AB-5CC8-EAEC4FC03FCA}"/>
              </a:ext>
            </a:extLst>
          </p:cNvPr>
          <p:cNvSpPr>
            <a:spLocks noGrp="1"/>
          </p:cNvSpPr>
          <p:nvPr>
            <p:ph type="body" sz="quarter" idx="13"/>
          </p:nvPr>
        </p:nvSpPr>
        <p:spPr/>
        <p:txBody>
          <a:bodyPr vert="horz" lIns="0" tIns="0" rIns="0" bIns="0" rtlCol="0" anchor="t">
            <a:noAutofit/>
          </a:bodyPr>
          <a:lstStyle/>
          <a:p>
            <a:pPr marL="345440" indent="-345440" algn="l">
              <a:lnSpc>
                <a:spcPct val="74000"/>
              </a:lnSpc>
            </a:pPr>
            <a:r>
              <a:rPr lang="sv-SE">
                <a:solidFill>
                  <a:sysClr val="windowText" lastClr="000000"/>
                </a:solidFill>
                <a:ea typeface="Calibri Light"/>
                <a:cs typeface="Calibri Light"/>
              </a:rPr>
              <a:t>Kunskapskoll + träna PVK-hantering (Kompetensplatsen)</a:t>
            </a:r>
          </a:p>
          <a:p>
            <a:pPr marL="345440" indent="-345440" algn="l">
              <a:lnSpc>
                <a:spcPct val="74000"/>
              </a:lnSpc>
            </a:pPr>
            <a:r>
              <a:rPr lang="sv-SE">
                <a:solidFill>
                  <a:sysClr val="windowText" lastClr="000000"/>
                </a:solidFill>
                <a:ea typeface="Calibri Light"/>
                <a:cs typeface="Calibri Light"/>
              </a:rPr>
              <a:t>Instruktioner och rutiner  </a:t>
            </a:r>
          </a:p>
          <a:p>
            <a:pPr marL="0" indent="0" algn="l">
              <a:buNone/>
            </a:pPr>
            <a:r>
              <a:rPr lang="sv-SE">
                <a:solidFill>
                  <a:sysClr val="windowText" lastClr="000000"/>
                </a:solidFill>
                <a:ea typeface="Calibri Light"/>
                <a:cs typeface="Calibri Light"/>
                <a:hlinkClick r:id="rId3">
                  <a:extLst>
                    <a:ext uri="{A12FA001-AC4F-418D-AE19-62706E023703}">
                      <ahyp:hlinkClr xmlns:ahyp="http://schemas.microsoft.com/office/drawing/2018/hyperlinkcolor" val="tx"/>
                    </a:ext>
                  </a:extLst>
                </a:hlinkClick>
              </a:rPr>
              <a:t>- Perifer </a:t>
            </a:r>
            <a:r>
              <a:rPr lang="sv-SE" err="1">
                <a:solidFill>
                  <a:sysClr val="windowText" lastClr="000000"/>
                </a:solidFill>
                <a:ea typeface="Calibri Light"/>
                <a:cs typeface="Calibri Light"/>
                <a:hlinkClick r:id="rId3">
                  <a:extLst>
                    <a:ext uri="{A12FA001-AC4F-418D-AE19-62706E023703}">
                      <ahyp:hlinkClr xmlns:ahyp="http://schemas.microsoft.com/office/drawing/2018/hyperlinkcolor" val="tx"/>
                    </a:ext>
                  </a:extLst>
                </a:hlinkClick>
              </a:rPr>
              <a:t>venkateter</a:t>
            </a:r>
            <a:r>
              <a:rPr lang="sv-SE">
                <a:solidFill>
                  <a:sysClr val="windowText" lastClr="000000"/>
                </a:solidFill>
                <a:ea typeface="Calibri Light"/>
                <a:cs typeface="Calibri Light"/>
                <a:hlinkClick r:id="rId3">
                  <a:extLst>
                    <a:ext uri="{A12FA001-AC4F-418D-AE19-62706E023703}">
                      <ahyp:hlinkClr xmlns:ahyp="http://schemas.microsoft.com/office/drawing/2018/hyperlinkcolor" val="tx"/>
                    </a:ext>
                  </a:extLst>
                </a:hlinkClick>
              </a:rPr>
              <a:t> – Vårdhandboken</a:t>
            </a:r>
          </a:p>
          <a:p>
            <a:pPr marL="0" indent="0">
              <a:buNone/>
            </a:pPr>
            <a:r>
              <a:rPr lang="sv-SE">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 </a:t>
            </a:r>
            <a:r>
              <a:rPr lang="sv-SE" err="1">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Perifier</a:t>
            </a:r>
            <a:r>
              <a:rPr lang="sv-SE">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 </a:t>
            </a:r>
            <a:r>
              <a:rPr lang="sv-SE" err="1">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venkateter</a:t>
            </a:r>
            <a:r>
              <a:rPr lang="sv-SE">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 PVK – </a:t>
            </a:r>
            <a:r>
              <a:rPr lang="sv-SE" err="1">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rPr>
              <a:t>Centruri</a:t>
            </a:r>
            <a:endParaRPr lang="sv-SE">
              <a:solidFill>
                <a:sysClr val="windowText" lastClr="000000"/>
              </a:solidFill>
              <a:ea typeface="Calibri Light"/>
              <a:cs typeface="Calibri Light"/>
              <a:hlinkClick r:id="rId4">
                <a:extLst>
                  <a:ext uri="{A12FA001-AC4F-418D-AE19-62706E023703}">
                    <ahyp:hlinkClr xmlns:ahyp="http://schemas.microsoft.com/office/drawing/2018/hyperlinkcolor" val="tx"/>
                  </a:ext>
                </a:extLst>
              </a:hlinkClick>
            </a:endParaRPr>
          </a:p>
          <a:p>
            <a:pPr marL="345440" indent="-345440" algn="l"/>
            <a:r>
              <a:rPr lang="sv-SE">
                <a:solidFill>
                  <a:sysClr val="windowText" lastClr="000000"/>
                </a:solidFill>
                <a:ea typeface="Calibri Light"/>
                <a:cs typeface="Calibri Light"/>
              </a:rPr>
              <a:t>Föreläsningar PVK (våren 2026, KTC)</a:t>
            </a:r>
          </a:p>
          <a:p>
            <a:pPr marL="345440" indent="-345440" algn="l"/>
            <a:r>
              <a:rPr lang="sv-SE">
                <a:solidFill>
                  <a:sysClr val="windowText" lastClr="000000"/>
                </a:solidFill>
                <a:ea typeface="Calibri Light"/>
                <a:cs typeface="Calibri Light"/>
              </a:rPr>
              <a:t>Produktvisning PVK (hösten 2026)</a:t>
            </a:r>
          </a:p>
          <a:p>
            <a:pPr marL="345440" indent="-345440" algn="l"/>
            <a:endParaRPr lang="sv-SE">
              <a:solidFill>
                <a:sysClr val="windowText" lastClr="000000"/>
              </a:solidFill>
              <a:ea typeface="Calibri Light"/>
              <a:cs typeface="Calibri Light"/>
            </a:endParaRPr>
          </a:p>
          <a:p>
            <a:pPr marL="345440" indent="-345440" algn="l"/>
            <a:endParaRPr lang="sv-SE" b="1">
              <a:ea typeface="Calibri Light"/>
              <a:cs typeface="Calibri Light"/>
            </a:endParaRPr>
          </a:p>
          <a:p>
            <a:pPr marL="345440" indent="-345440"/>
            <a:endParaRPr lang="sv-SE">
              <a:solidFill>
                <a:sysClr val="windowText" lastClr="000000"/>
              </a:solidFill>
              <a:ea typeface="Calibri Light"/>
              <a:cs typeface="Calibri Light"/>
            </a:endParaRPr>
          </a:p>
          <a:p>
            <a:pPr marL="345440" indent="-345440">
              <a:buFontTx/>
              <a:buChar char="-"/>
            </a:pPr>
            <a:endParaRPr lang="sv-SE" b="1">
              <a:ea typeface="Calibri Light"/>
              <a:cs typeface="Calibri Light"/>
            </a:endParaRPr>
          </a:p>
          <a:p>
            <a:pPr marL="345440" indent="-345440">
              <a:buFontTx/>
              <a:buChar char="-"/>
            </a:pPr>
            <a:endParaRPr lang="sv-SE">
              <a:ea typeface="Calibri Light"/>
              <a:cs typeface="Calibri Light"/>
            </a:endParaRPr>
          </a:p>
        </p:txBody>
      </p:sp>
      <p:sp>
        <p:nvSpPr>
          <p:cNvPr id="5" name="Rubrik 4">
            <a:extLst>
              <a:ext uri="{FF2B5EF4-FFF2-40B4-BE49-F238E27FC236}">
                <a16:creationId xmlns:a16="http://schemas.microsoft.com/office/drawing/2014/main" id="{968E95C0-C14A-E6CF-6D77-72F9A214ED4D}"/>
              </a:ext>
            </a:extLst>
          </p:cNvPr>
          <p:cNvSpPr>
            <a:spLocks noGrp="1"/>
          </p:cNvSpPr>
          <p:nvPr>
            <p:ph type="title"/>
          </p:nvPr>
        </p:nvSpPr>
        <p:spPr>
          <a:xfrm>
            <a:off x="1242000" y="758131"/>
            <a:ext cx="11367611" cy="2068041"/>
          </a:xfrm>
        </p:spPr>
        <p:txBody>
          <a:bodyPr/>
          <a:lstStyle/>
          <a:p>
            <a:r>
              <a:rPr lang="sv-SE">
                <a:solidFill>
                  <a:schemeClr val="accent3"/>
                </a:solidFill>
              </a:rPr>
              <a:t>Stärk kunskap och kompetens </a:t>
            </a:r>
          </a:p>
        </p:txBody>
      </p:sp>
      <p:sp>
        <p:nvSpPr>
          <p:cNvPr id="6" name="Platshållare för datum 5">
            <a:extLst>
              <a:ext uri="{FF2B5EF4-FFF2-40B4-BE49-F238E27FC236}">
                <a16:creationId xmlns:a16="http://schemas.microsoft.com/office/drawing/2014/main" id="{2AA67649-3272-A954-8F13-DC45D6EB4034}"/>
              </a:ext>
            </a:extLst>
          </p:cNvPr>
          <p:cNvSpPr>
            <a:spLocks noGrp="1"/>
          </p:cNvSpPr>
          <p:nvPr>
            <p:ph type="dt" sz="half" idx="11"/>
          </p:nvPr>
        </p:nvSpPr>
        <p:spPr/>
        <p:txBody>
          <a:bodyPr/>
          <a:lstStyle/>
          <a:p>
            <a:fld id="{93E1DA4E-B23A-42CD-82EE-75C65057215D}" type="datetime1">
              <a:rPr lang="sv-SE" smtClean="0"/>
              <a:pPr/>
              <a:t>2026-01-29</a:t>
            </a:fld>
            <a:endParaRPr lang="sv-SE"/>
          </a:p>
        </p:txBody>
      </p:sp>
      <p:sp>
        <p:nvSpPr>
          <p:cNvPr id="7" name="Platshållare för bildnummer 6">
            <a:extLst>
              <a:ext uri="{FF2B5EF4-FFF2-40B4-BE49-F238E27FC236}">
                <a16:creationId xmlns:a16="http://schemas.microsoft.com/office/drawing/2014/main" id="{498E3F27-302F-6839-AF71-FE56BA194AD1}"/>
              </a:ext>
            </a:extLst>
          </p:cNvPr>
          <p:cNvSpPr>
            <a:spLocks noGrp="1"/>
          </p:cNvSpPr>
          <p:nvPr>
            <p:ph type="sldNum" sz="quarter" idx="12"/>
          </p:nvPr>
        </p:nvSpPr>
        <p:spPr/>
        <p:txBody>
          <a:bodyPr/>
          <a:lstStyle/>
          <a:p>
            <a:fld id="{B6F15528-21DE-4FAA-801E-634DDDAF4B2B}" type="slidenum">
              <a:rPr lang="sv-SE" smtClean="0"/>
              <a:pPr/>
              <a:t>16</a:t>
            </a:fld>
            <a:endParaRPr lang="sv-SE"/>
          </a:p>
        </p:txBody>
      </p:sp>
      <p:pic>
        <p:nvPicPr>
          <p:cNvPr id="12" name="Bildobjekt 11" descr="En bild som visar bok, inomhus, stack, design&#10;&#10;AI-genererat innehåll kan vara felaktigt.">
            <a:extLst>
              <a:ext uri="{FF2B5EF4-FFF2-40B4-BE49-F238E27FC236}">
                <a16:creationId xmlns:a16="http://schemas.microsoft.com/office/drawing/2014/main" id="{05C366F8-D32A-FB46-0ECB-76FCB506B7A2}"/>
              </a:ext>
            </a:extLst>
          </p:cNvPr>
          <p:cNvPicPr>
            <a:picLocks noChangeAspect="1"/>
          </p:cNvPicPr>
          <p:nvPr/>
        </p:nvPicPr>
        <p:blipFill>
          <a:blip r:embed="rId5"/>
          <a:stretch>
            <a:fillRect/>
          </a:stretch>
        </p:blipFill>
        <p:spPr>
          <a:xfrm>
            <a:off x="10642576" y="3240050"/>
            <a:ext cx="8351799" cy="5634417"/>
          </a:xfrm>
          <a:prstGeom prst="rect">
            <a:avLst/>
          </a:prstGeom>
        </p:spPr>
      </p:pic>
    </p:spTree>
    <p:extLst>
      <p:ext uri="{BB962C8B-B14F-4D97-AF65-F5344CB8AC3E}">
        <p14:creationId xmlns:p14="http://schemas.microsoft.com/office/powerpoint/2010/main" val="302675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792EE-C4DC-C733-CA05-23D4FA7D972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75BEC9-E881-814E-ED5C-BA6E2A4A37B3}"/>
              </a:ext>
            </a:extLst>
          </p:cNvPr>
          <p:cNvSpPr>
            <a:spLocks noGrp="1"/>
          </p:cNvSpPr>
          <p:nvPr>
            <p:ph type="title"/>
          </p:nvPr>
        </p:nvSpPr>
        <p:spPr/>
        <p:txBody>
          <a:bodyPr/>
          <a:lstStyle/>
          <a:p>
            <a:r>
              <a:rPr lang="sv-SE">
                <a:solidFill>
                  <a:srgbClr val="339D94"/>
                </a:solidFill>
              </a:rPr>
              <a:t>Patientinformation</a:t>
            </a:r>
            <a:endParaRPr lang="sv-SE"/>
          </a:p>
        </p:txBody>
      </p:sp>
      <p:sp>
        <p:nvSpPr>
          <p:cNvPr id="3" name="Platshållare för datum 2">
            <a:extLst>
              <a:ext uri="{FF2B5EF4-FFF2-40B4-BE49-F238E27FC236}">
                <a16:creationId xmlns:a16="http://schemas.microsoft.com/office/drawing/2014/main" id="{C1349F20-2C04-487C-59CA-B1B9126F7D99}"/>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EDF2778B-E406-8B40-8389-DB9C4304D62B}"/>
              </a:ext>
            </a:extLst>
          </p:cNvPr>
          <p:cNvSpPr>
            <a:spLocks noGrp="1"/>
          </p:cNvSpPr>
          <p:nvPr>
            <p:ph type="sldNum" sz="quarter" idx="12"/>
          </p:nvPr>
        </p:nvSpPr>
        <p:spPr/>
        <p:txBody>
          <a:bodyPr/>
          <a:lstStyle/>
          <a:p>
            <a:fld id="{38480145-259A-47DA-A30D-C906B9DB5C99}" type="slidenum">
              <a:rPr lang="sv-SE" smtClean="0"/>
              <a:pPr/>
              <a:t>17</a:t>
            </a:fld>
            <a:endParaRPr lang="sv-SE"/>
          </a:p>
        </p:txBody>
      </p:sp>
      <p:sp>
        <p:nvSpPr>
          <p:cNvPr id="5" name="Platshållare för innehåll 4">
            <a:extLst>
              <a:ext uri="{FF2B5EF4-FFF2-40B4-BE49-F238E27FC236}">
                <a16:creationId xmlns:a16="http://schemas.microsoft.com/office/drawing/2014/main" id="{A4ADCAD0-E37E-9D75-6E07-1EB71C8DD308}"/>
              </a:ext>
            </a:extLst>
          </p:cNvPr>
          <p:cNvSpPr>
            <a:spLocks noGrp="1"/>
          </p:cNvSpPr>
          <p:nvPr>
            <p:ph sz="quarter" idx="14"/>
          </p:nvPr>
        </p:nvSpPr>
        <p:spPr>
          <a:xfrm>
            <a:off x="1242000" y="3239092"/>
            <a:ext cx="8078713" cy="6840000"/>
          </a:xfrm>
        </p:spPr>
        <p:txBody>
          <a:bodyPr vert="horz" lIns="0" tIns="0" rIns="0" bIns="0" rtlCol="0" anchor="t">
            <a:noAutofit/>
          </a:bodyPr>
          <a:lstStyle/>
          <a:p>
            <a:pPr marL="345440" indent="-345440"/>
            <a:r>
              <a:rPr lang="sv-SE">
                <a:solidFill>
                  <a:sysClr val="windowText" lastClr="000000"/>
                </a:solidFill>
                <a:ea typeface="Calibri Light"/>
                <a:cs typeface="Calibri Light"/>
              </a:rPr>
              <a:t>Möjliggör för patient att vara medskapare i sin vård. </a:t>
            </a:r>
            <a:endParaRPr lang="sv-SE" sz="4800">
              <a:solidFill>
                <a:sysClr val="windowText" lastClr="000000"/>
              </a:solidFill>
              <a:ea typeface="Calibri Light"/>
              <a:cs typeface="Calibri Light"/>
            </a:endParaRPr>
          </a:p>
          <a:p>
            <a:pPr marL="0" indent="0">
              <a:buNone/>
            </a:pPr>
            <a:endParaRPr lang="sv-SE">
              <a:solidFill>
                <a:sysClr val="windowText" lastClr="000000"/>
              </a:solidFill>
              <a:ea typeface="Calibri Light"/>
              <a:cs typeface="Calibri Light"/>
            </a:endParaRPr>
          </a:p>
        </p:txBody>
      </p:sp>
      <p:pic>
        <p:nvPicPr>
          <p:cNvPr id="9" name="Bildobjekt 8">
            <a:hlinkClick r:id="rId3"/>
            <a:extLst>
              <a:ext uri="{FF2B5EF4-FFF2-40B4-BE49-F238E27FC236}">
                <a16:creationId xmlns:a16="http://schemas.microsoft.com/office/drawing/2014/main" id="{96B5CC86-E705-F603-D231-4EC082011477}"/>
              </a:ext>
            </a:extLst>
          </p:cNvPr>
          <p:cNvPicPr>
            <a:picLocks noChangeAspect="1"/>
          </p:cNvPicPr>
          <p:nvPr/>
        </p:nvPicPr>
        <p:blipFill>
          <a:blip r:embed="rId4"/>
          <a:stretch>
            <a:fillRect/>
          </a:stretch>
        </p:blipFill>
        <p:spPr>
          <a:xfrm>
            <a:off x="9523422" y="988200"/>
            <a:ext cx="7558578" cy="849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ruta 10">
            <a:extLst>
              <a:ext uri="{FF2B5EF4-FFF2-40B4-BE49-F238E27FC236}">
                <a16:creationId xmlns:a16="http://schemas.microsoft.com/office/drawing/2014/main" id="{F49B7801-EC04-964A-0098-B3A1DF5462AA}"/>
              </a:ext>
            </a:extLst>
          </p:cNvPr>
          <p:cNvSpPr txBox="1"/>
          <p:nvPr/>
        </p:nvSpPr>
        <p:spPr>
          <a:xfrm>
            <a:off x="12738600" y="9894426"/>
            <a:ext cx="4343400" cy="369332"/>
          </a:xfrm>
          <a:prstGeom prst="rect">
            <a:avLst/>
          </a:prstGeom>
          <a:noFill/>
        </p:spPr>
        <p:txBody>
          <a:bodyPr wrap="square">
            <a:spAutoFit/>
          </a:bodyPr>
          <a:lstStyle/>
          <a:p>
            <a:r>
              <a:rPr lang="sv-SE">
                <a:hlinkClick r:id="rId3"/>
              </a:rPr>
              <a:t>Patientinformation perifer </a:t>
            </a:r>
            <a:r>
              <a:rPr lang="sv-SE" err="1">
                <a:hlinkClick r:id="rId3"/>
              </a:rPr>
              <a:t>venkateter</a:t>
            </a:r>
            <a:r>
              <a:rPr lang="sv-SE">
                <a:hlinkClick r:id="rId3"/>
              </a:rPr>
              <a:t> (PVK)</a:t>
            </a:r>
            <a:endParaRPr lang="sv-SE"/>
          </a:p>
        </p:txBody>
      </p:sp>
    </p:spTree>
    <p:extLst>
      <p:ext uri="{BB962C8B-B14F-4D97-AF65-F5344CB8AC3E}">
        <p14:creationId xmlns:p14="http://schemas.microsoft.com/office/powerpoint/2010/main" val="217391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8063-04E5-2F4B-AB1E-49A025C515B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4B42FB1-5A66-5A06-D68B-194BCAD8A904}"/>
              </a:ext>
            </a:extLst>
          </p:cNvPr>
          <p:cNvSpPr>
            <a:spLocks noGrp="1"/>
          </p:cNvSpPr>
          <p:nvPr>
            <p:ph type="title"/>
          </p:nvPr>
        </p:nvSpPr>
        <p:spPr>
          <a:xfrm>
            <a:off x="1242000" y="759600"/>
            <a:ext cx="11626507" cy="2052000"/>
          </a:xfrm>
        </p:spPr>
        <p:txBody>
          <a:bodyPr/>
          <a:lstStyle/>
          <a:p>
            <a:r>
              <a:rPr lang="sv-SE">
                <a:solidFill>
                  <a:schemeClr val="accent3"/>
                </a:solidFill>
              </a:rPr>
              <a:t>PVK projekt - vårdgivarwebben</a:t>
            </a:r>
          </a:p>
        </p:txBody>
      </p:sp>
      <p:sp>
        <p:nvSpPr>
          <p:cNvPr id="3" name="Platshållare för datum 2">
            <a:extLst>
              <a:ext uri="{FF2B5EF4-FFF2-40B4-BE49-F238E27FC236}">
                <a16:creationId xmlns:a16="http://schemas.microsoft.com/office/drawing/2014/main" id="{5197132C-1FF0-AB59-D3E5-E31624527F5B}"/>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9B68CB1E-2F53-872E-F211-1B1FE263C85A}"/>
              </a:ext>
            </a:extLst>
          </p:cNvPr>
          <p:cNvSpPr>
            <a:spLocks noGrp="1"/>
          </p:cNvSpPr>
          <p:nvPr>
            <p:ph type="sldNum" sz="quarter" idx="12"/>
          </p:nvPr>
        </p:nvSpPr>
        <p:spPr/>
        <p:txBody>
          <a:bodyPr/>
          <a:lstStyle/>
          <a:p>
            <a:fld id="{38480145-259A-47DA-A30D-C906B9DB5C99}" type="slidenum">
              <a:rPr lang="sv-SE" smtClean="0"/>
              <a:pPr/>
              <a:t>18</a:t>
            </a:fld>
            <a:endParaRPr lang="sv-SE"/>
          </a:p>
        </p:txBody>
      </p:sp>
      <p:sp>
        <p:nvSpPr>
          <p:cNvPr id="5" name="Platshållare för innehåll 4">
            <a:extLst>
              <a:ext uri="{FF2B5EF4-FFF2-40B4-BE49-F238E27FC236}">
                <a16:creationId xmlns:a16="http://schemas.microsoft.com/office/drawing/2014/main" id="{B88D1A48-5CB9-79DA-72AB-D1F1720B65DE}"/>
              </a:ext>
            </a:extLst>
          </p:cNvPr>
          <p:cNvSpPr>
            <a:spLocks noGrp="1"/>
          </p:cNvSpPr>
          <p:nvPr>
            <p:ph sz="quarter" idx="14"/>
          </p:nvPr>
        </p:nvSpPr>
        <p:spPr>
          <a:xfrm>
            <a:off x="1242000" y="3239092"/>
            <a:ext cx="6365030" cy="6840000"/>
          </a:xfrm>
        </p:spPr>
        <p:txBody>
          <a:bodyPr vert="horz" lIns="0" tIns="0" rIns="0" bIns="0" rtlCol="0" anchor="t">
            <a:noAutofit/>
          </a:bodyPr>
          <a:lstStyle/>
          <a:p>
            <a:pPr marL="345440" indent="-345440"/>
            <a:r>
              <a:rPr lang="sv-SE">
                <a:hlinkClick r:id="rId3"/>
              </a:rPr>
              <a:t>PVK–trygg och säker hantering av perifera </a:t>
            </a:r>
            <a:r>
              <a:rPr lang="sv-SE" err="1">
                <a:hlinkClick r:id="rId3"/>
              </a:rPr>
              <a:t>venkatetrar</a:t>
            </a:r>
            <a:r>
              <a:rPr lang="sv-SE">
                <a:hlinkClick r:id="rId3"/>
              </a:rPr>
              <a:t> - Region Västmanland</a:t>
            </a:r>
            <a:endParaRPr lang="sv-SE">
              <a:highlight>
                <a:srgbClr val="FF0000"/>
              </a:highlight>
              <a:ea typeface="+mn-lt"/>
              <a:cs typeface="+mn-lt"/>
              <a:hlinkClick r:id="rId3"/>
            </a:endParaRPr>
          </a:p>
        </p:txBody>
      </p:sp>
      <p:pic>
        <p:nvPicPr>
          <p:cNvPr id="6" name="Bildobjekt 5" descr="En bild som visar text, skärmbild, Teckensnitt&#10;&#10;AI-genererat innehåll kan vara felaktigt.">
            <a:extLst>
              <a:ext uri="{FF2B5EF4-FFF2-40B4-BE49-F238E27FC236}">
                <a16:creationId xmlns:a16="http://schemas.microsoft.com/office/drawing/2014/main" id="{205FE6F4-00FE-59D3-BE10-3CE18D9B96F2}"/>
              </a:ext>
            </a:extLst>
          </p:cNvPr>
          <p:cNvPicPr>
            <a:picLocks noChangeAspect="1"/>
          </p:cNvPicPr>
          <p:nvPr/>
        </p:nvPicPr>
        <p:blipFill>
          <a:blip r:embed="rId4"/>
          <a:stretch>
            <a:fillRect/>
          </a:stretch>
        </p:blipFill>
        <p:spPr>
          <a:xfrm>
            <a:off x="8914847" y="3310709"/>
            <a:ext cx="9703894" cy="4657419"/>
          </a:xfrm>
          <a:prstGeom prst="rect">
            <a:avLst/>
          </a:prstGeom>
        </p:spPr>
      </p:pic>
      <p:pic>
        <p:nvPicPr>
          <p:cNvPr id="8" name="Bildobjekt 7">
            <a:extLst>
              <a:ext uri="{FF2B5EF4-FFF2-40B4-BE49-F238E27FC236}">
                <a16:creationId xmlns:a16="http://schemas.microsoft.com/office/drawing/2014/main" id="{238D3E77-A30F-FE0D-F646-B11A3C3E68EE}"/>
              </a:ext>
            </a:extLst>
          </p:cNvPr>
          <p:cNvPicPr>
            <a:picLocks noChangeAspect="1"/>
          </p:cNvPicPr>
          <p:nvPr/>
        </p:nvPicPr>
        <p:blipFill>
          <a:blip r:embed="rId5"/>
          <a:stretch>
            <a:fillRect/>
          </a:stretch>
        </p:blipFill>
        <p:spPr>
          <a:xfrm>
            <a:off x="1009326" y="4814913"/>
            <a:ext cx="6830378" cy="6306430"/>
          </a:xfrm>
          <a:prstGeom prst="rect">
            <a:avLst/>
          </a:prstGeom>
        </p:spPr>
      </p:pic>
    </p:spTree>
    <p:extLst>
      <p:ext uri="{BB962C8B-B14F-4D97-AF65-F5344CB8AC3E}">
        <p14:creationId xmlns:p14="http://schemas.microsoft.com/office/powerpoint/2010/main" val="4266981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2B32F8-2416-4B46-46BE-6ABFAC5017A5}"/>
              </a:ext>
            </a:extLst>
          </p:cNvPr>
          <p:cNvSpPr>
            <a:spLocks noGrp="1"/>
          </p:cNvSpPr>
          <p:nvPr>
            <p:ph type="title"/>
          </p:nvPr>
        </p:nvSpPr>
        <p:spPr/>
        <p:txBody>
          <a:bodyPr/>
          <a:lstStyle/>
          <a:p>
            <a:r>
              <a:rPr lang="sv-SE">
                <a:ea typeface="Calibri Light"/>
                <a:cs typeface="Calibri Light"/>
              </a:rPr>
              <a:t>Diskutera med din granne 2 min</a:t>
            </a:r>
          </a:p>
        </p:txBody>
      </p:sp>
      <p:sp>
        <p:nvSpPr>
          <p:cNvPr id="3" name="Platshållare för datum 2">
            <a:extLst>
              <a:ext uri="{FF2B5EF4-FFF2-40B4-BE49-F238E27FC236}">
                <a16:creationId xmlns:a16="http://schemas.microsoft.com/office/drawing/2014/main" id="{22FF58F4-2579-B93A-010D-0D6D1AA17A5A}"/>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83C3B50B-7387-B833-15A0-8CCB570A97E3}"/>
              </a:ext>
            </a:extLst>
          </p:cNvPr>
          <p:cNvSpPr>
            <a:spLocks noGrp="1"/>
          </p:cNvSpPr>
          <p:nvPr>
            <p:ph type="sldNum" sz="quarter" idx="12"/>
          </p:nvPr>
        </p:nvSpPr>
        <p:spPr/>
        <p:txBody>
          <a:bodyPr/>
          <a:lstStyle/>
          <a:p>
            <a:fld id="{38480145-259A-47DA-A30D-C906B9DB5C99}" type="slidenum">
              <a:rPr lang="sv-SE" smtClean="0"/>
              <a:pPr/>
              <a:t>19</a:t>
            </a:fld>
            <a:endParaRPr lang="sv-SE"/>
          </a:p>
        </p:txBody>
      </p:sp>
      <p:sp>
        <p:nvSpPr>
          <p:cNvPr id="6" name="Pratbubbla: oval 5">
            <a:extLst>
              <a:ext uri="{FF2B5EF4-FFF2-40B4-BE49-F238E27FC236}">
                <a16:creationId xmlns:a16="http://schemas.microsoft.com/office/drawing/2014/main" id="{1A95CF35-71B5-6FA2-9C2C-5C30CE2E17DA}"/>
              </a:ext>
            </a:extLst>
          </p:cNvPr>
          <p:cNvSpPr/>
          <p:nvPr/>
        </p:nvSpPr>
        <p:spPr>
          <a:xfrm>
            <a:off x="3710386" y="3444632"/>
            <a:ext cx="11524895" cy="5365438"/>
          </a:xfrm>
          <a:prstGeom prst="wedgeEllipseCallou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6000" baseline="0">
                <a:latin typeface="Calibri Light"/>
              </a:rPr>
              <a:t>Hur kan jag bidra till en stärkt hantering av PVK ?</a:t>
            </a:r>
            <a:endParaRPr lang="sv-SE" sz="6000"/>
          </a:p>
        </p:txBody>
      </p:sp>
    </p:spTree>
    <p:extLst>
      <p:ext uri="{BB962C8B-B14F-4D97-AF65-F5344CB8AC3E}">
        <p14:creationId xmlns:p14="http://schemas.microsoft.com/office/powerpoint/2010/main" val="184564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000" y="573102"/>
            <a:ext cx="17640000" cy="2052000"/>
          </a:xfrm>
        </p:spPr>
        <p:txBody>
          <a:bodyPr/>
          <a:lstStyle/>
          <a:p>
            <a:r>
              <a:rPr lang="sv-SE" sz="7200" b="0"/>
              <a:t>Vad är en PVK?</a:t>
            </a:r>
          </a:p>
        </p:txBody>
      </p:sp>
      <p:sp>
        <p:nvSpPr>
          <p:cNvPr id="3" name="Content Placeholder 2"/>
          <p:cNvSpPr>
            <a:spLocks noGrp="1"/>
          </p:cNvSpPr>
          <p:nvPr>
            <p:ph idx="1"/>
          </p:nvPr>
        </p:nvSpPr>
        <p:spPr>
          <a:xfrm>
            <a:off x="1242000" y="3148676"/>
            <a:ext cx="17640000" cy="6436690"/>
          </a:xfrm>
        </p:spPr>
        <p:txBody>
          <a:bodyPr vert="horz" lIns="0" tIns="0" rIns="0" bIns="0" rtlCol="0" anchor="t">
            <a:noAutofit/>
          </a:bodyPr>
          <a:lstStyle/>
          <a:p>
            <a:pPr marL="345440" indent="-345440"/>
            <a:r>
              <a:rPr lang="sv-SE"/>
              <a:t>En </a:t>
            </a:r>
            <a:r>
              <a:rPr lang="sv-SE" err="1"/>
              <a:t>perifier</a:t>
            </a:r>
            <a:r>
              <a:rPr lang="sv-SE"/>
              <a:t> </a:t>
            </a:r>
            <a:r>
              <a:rPr lang="sv-SE" err="1"/>
              <a:t>venkateter</a:t>
            </a:r>
            <a:r>
              <a:rPr lang="sv-SE"/>
              <a:t> (PVK) är en tunn, mjuk plastkateter</a:t>
            </a:r>
          </a:p>
          <a:p>
            <a:pPr marL="345440" lvl="0" indent="-345440"/>
            <a:r>
              <a:rPr lang="sv-SE"/>
              <a:t>Sätts genom huden in i en perifer ven</a:t>
            </a:r>
          </a:p>
          <a:p>
            <a:pPr marL="345440" lvl="0" indent="-345440"/>
            <a:r>
              <a:rPr lang="sv-SE"/>
              <a:t>Används till exempel för:</a:t>
            </a:r>
          </a:p>
          <a:p>
            <a:pPr marL="755650" lvl="1" indent="-323850"/>
            <a:r>
              <a:rPr lang="sv-SE"/>
              <a:t>intravenös vätskebehandling</a:t>
            </a:r>
          </a:p>
          <a:p>
            <a:pPr marL="755650" lvl="1" indent="-323850"/>
            <a:r>
              <a:rPr lang="sv-SE"/>
              <a:t>läkemedel</a:t>
            </a:r>
          </a:p>
          <a:p>
            <a:pPr marL="755650" lvl="1" indent="-323850"/>
            <a:r>
              <a:rPr lang="sv-SE"/>
              <a:t>blodtransfusion</a:t>
            </a:r>
          </a:p>
          <a:p>
            <a:pPr marL="345440" indent="-345440"/>
            <a:r>
              <a:rPr lang="sv-SE"/>
              <a:t>Är en tillfällig infart och ska tas bort så snart den inte längre behövs </a:t>
            </a:r>
          </a:p>
          <a:p>
            <a:pPr marL="0" indent="0">
              <a:buClr>
                <a:srgbClr val="339D94"/>
              </a:buClr>
              <a:buNone/>
            </a:pPr>
            <a:r>
              <a:rPr lang="sv-SE">
                <a:solidFill>
                  <a:schemeClr val="tx1"/>
                </a:solidFill>
                <a:ea typeface="Calibri Light"/>
                <a:cs typeface="Calibri Light"/>
              </a:rPr>
              <a:t>                                                                                                                  </a:t>
            </a:r>
            <a:r>
              <a:rPr lang="sv-SE" sz="3200">
                <a:solidFill>
                  <a:schemeClr val="tx1"/>
                </a:solidFill>
                <a:ea typeface="+mn-lt"/>
                <a:cs typeface="+mn-lt"/>
                <a:hlinkClick r:id="rId3">
                  <a:extLst>
                    <a:ext uri="{A12FA001-AC4F-418D-AE19-62706E023703}">
                      <ahyp:hlinkClr xmlns:ahyp="http://schemas.microsoft.com/office/drawing/2018/hyperlinkcolor" val="tx"/>
                    </a:ext>
                  </a:extLst>
                </a:hlinkClick>
              </a:rPr>
              <a:t>Perifer </a:t>
            </a:r>
            <a:r>
              <a:rPr lang="sv-SE" sz="3200" err="1">
                <a:solidFill>
                  <a:schemeClr val="tx1"/>
                </a:solidFill>
                <a:ea typeface="+mn-lt"/>
                <a:cs typeface="+mn-lt"/>
                <a:hlinkClick r:id="rId3">
                  <a:extLst>
                    <a:ext uri="{A12FA001-AC4F-418D-AE19-62706E023703}">
                      <ahyp:hlinkClr xmlns:ahyp="http://schemas.microsoft.com/office/drawing/2018/hyperlinkcolor" val="tx"/>
                    </a:ext>
                  </a:extLst>
                </a:hlinkClick>
              </a:rPr>
              <a:t>venkateter</a:t>
            </a:r>
            <a:r>
              <a:rPr lang="sv-SE" sz="3200">
                <a:solidFill>
                  <a:schemeClr val="tx1"/>
                </a:solidFill>
                <a:ea typeface="+mn-lt"/>
                <a:cs typeface="+mn-lt"/>
                <a:hlinkClick r:id="rId3">
                  <a:extLst>
                    <a:ext uri="{A12FA001-AC4F-418D-AE19-62706E023703}">
                      <ahyp:hlinkClr xmlns:ahyp="http://schemas.microsoft.com/office/drawing/2018/hyperlinkcolor" val="tx"/>
                    </a:ext>
                  </a:extLst>
                </a:hlinkClick>
              </a:rPr>
              <a:t> - Vårdhandboken</a:t>
            </a:r>
            <a:endParaRPr lang="sv-SE" sz="3200">
              <a:solidFill>
                <a:schemeClr val="tx1"/>
              </a:solidFill>
              <a:ea typeface="+mn-lt"/>
              <a:cs typeface="+mn-lt"/>
            </a:endParaRPr>
          </a:p>
          <a:p>
            <a:pPr lvl="5" indent="-251460">
              <a:lnSpc>
                <a:spcPct val="86000"/>
              </a:lnSpc>
              <a:spcAft>
                <a:spcPts val="1500"/>
              </a:spcAft>
            </a:pPr>
            <a:r>
              <a:rPr lang="sv-SE" sz="2950" kern="1200">
                <a:solidFill>
                  <a:schemeClr val="tx1"/>
                </a:solidFill>
              </a:rPr>
              <a:t>                                                  </a:t>
            </a:r>
            <a:endParaRPr lang="sv-SE" sz="2950" kern="1200">
              <a:solidFill>
                <a:schemeClr val="tx1"/>
              </a:solidFill>
              <a:ea typeface="Calibri Light"/>
              <a:cs typeface="Calibri Light"/>
            </a:endParaRPr>
          </a:p>
          <a:p>
            <a:pPr marL="0" indent="0">
              <a:buNone/>
            </a:pPr>
            <a:endParaRPr lang="sv-SE" sz="2950" kern="1200">
              <a:solidFill>
                <a:schemeClr val="tx1"/>
              </a:solidFill>
              <a:ea typeface="Calibri Light"/>
              <a:cs typeface="Calibri Light"/>
            </a:endParaRPr>
          </a:p>
          <a:p>
            <a:pPr marL="0" indent="0">
              <a:buNone/>
            </a:pPr>
            <a:endParaRPr lang="sv-SE" sz="2800"/>
          </a:p>
          <a:p>
            <a:pPr marL="0" indent="0">
              <a:buNone/>
            </a:pPr>
            <a:r>
              <a:rPr lang="sv-SE"/>
              <a:t>                                                                                                                        </a:t>
            </a:r>
          </a:p>
          <a:p>
            <a:pPr marL="0" indent="0">
              <a:buNone/>
            </a:pPr>
            <a:endParaRPr lang="sv-S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A5517A-4D2A-8FBB-6D00-5DC0D4BB6D71}"/>
              </a:ext>
            </a:extLst>
          </p:cNvPr>
          <p:cNvSpPr>
            <a:spLocks noGrp="1"/>
          </p:cNvSpPr>
          <p:nvPr>
            <p:ph type="ctrTitle"/>
          </p:nvPr>
        </p:nvSpPr>
        <p:spPr>
          <a:xfrm>
            <a:off x="1242000" y="2455402"/>
            <a:ext cx="10260000" cy="4525838"/>
          </a:xfrm>
        </p:spPr>
        <p:txBody>
          <a:bodyPr/>
          <a:lstStyle/>
          <a:p>
            <a:r>
              <a:rPr lang="sv-SE" sz="9600">
                <a:ea typeface="Calibri Light"/>
                <a:cs typeface="Calibri Light"/>
              </a:rPr>
              <a:t>Kontakt</a:t>
            </a:r>
            <a:endParaRPr lang="sv-SE"/>
          </a:p>
        </p:txBody>
      </p:sp>
      <p:sp>
        <p:nvSpPr>
          <p:cNvPr id="3" name="Underrubrik 2">
            <a:extLst>
              <a:ext uri="{FF2B5EF4-FFF2-40B4-BE49-F238E27FC236}">
                <a16:creationId xmlns:a16="http://schemas.microsoft.com/office/drawing/2014/main" id="{BD555AD1-F2D2-BDEC-5D6C-153C8C26E658}"/>
              </a:ext>
            </a:extLst>
          </p:cNvPr>
          <p:cNvSpPr>
            <a:spLocks noGrp="1"/>
          </p:cNvSpPr>
          <p:nvPr>
            <p:ph type="subTitle" idx="1"/>
          </p:nvPr>
        </p:nvSpPr>
        <p:spPr>
          <a:xfrm>
            <a:off x="1242000" y="8301246"/>
            <a:ext cx="10260000" cy="2406650"/>
          </a:xfrm>
        </p:spPr>
        <p:txBody>
          <a:bodyPr vert="horz" lIns="0" tIns="0" rIns="0" bIns="0" rtlCol="0" anchor="t">
            <a:noAutofit/>
          </a:bodyPr>
          <a:lstStyle/>
          <a:p>
            <a:r>
              <a:rPr lang="sv-SE">
                <a:ea typeface="Calibri Light"/>
                <a:cs typeface="Calibri Light"/>
              </a:rPr>
              <a:t>Enheten för smittskydd och vårdhygien</a:t>
            </a:r>
            <a:endParaRPr lang="sv-SE">
              <a:solidFill>
                <a:srgbClr val="000000"/>
              </a:solidFill>
              <a:ea typeface="Calibri Light"/>
              <a:cs typeface="Calibri Light"/>
            </a:endParaRPr>
          </a:p>
          <a:p>
            <a:r>
              <a:rPr lang="sv-SE">
                <a:ea typeface="Calibri Light"/>
                <a:cs typeface="Calibri Light"/>
              </a:rPr>
              <a:t>Centrala patientsäkerhetsteamet</a:t>
            </a:r>
            <a:endParaRPr lang="sv-SE"/>
          </a:p>
        </p:txBody>
      </p:sp>
    </p:spTree>
    <p:extLst>
      <p:ext uri="{BB962C8B-B14F-4D97-AF65-F5344CB8AC3E}">
        <p14:creationId xmlns:p14="http://schemas.microsoft.com/office/powerpoint/2010/main" val="168989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9002EE54-03D5-2090-72A9-0978BE51E362}"/>
              </a:ext>
            </a:extLst>
          </p:cNvPr>
          <p:cNvSpPr>
            <a:spLocks noGrp="1"/>
          </p:cNvSpPr>
          <p:nvPr>
            <p:ph type="title"/>
          </p:nvPr>
        </p:nvSpPr>
        <p:spPr>
          <a:xfrm>
            <a:off x="1242000" y="759600"/>
            <a:ext cx="15840000" cy="2052000"/>
          </a:xfrm>
        </p:spPr>
        <p:txBody>
          <a:bodyPr/>
          <a:lstStyle/>
          <a:p>
            <a:r>
              <a:rPr lang="en-US" err="1"/>
              <a:t>Vårdskada</a:t>
            </a:r>
            <a:endParaRPr lang="en-US"/>
          </a:p>
        </p:txBody>
      </p:sp>
      <p:pic>
        <p:nvPicPr>
          <p:cNvPr id="7" name="Bildobjekt 6" descr="En bild som visar text, surfing, illustration, tecknad serie&#10;&#10;AI-genererat innehåll kan vara felaktigt.">
            <a:extLst>
              <a:ext uri="{FF2B5EF4-FFF2-40B4-BE49-F238E27FC236}">
                <a16:creationId xmlns:a16="http://schemas.microsoft.com/office/drawing/2014/main" id="{DD074199-6EE5-DB04-FCAB-347D885330CB}"/>
              </a:ext>
            </a:extLst>
          </p:cNvPr>
          <p:cNvPicPr>
            <a:picLocks noChangeAspect="1"/>
          </p:cNvPicPr>
          <p:nvPr/>
        </p:nvPicPr>
        <p:blipFill>
          <a:blip r:embed="rId3"/>
          <a:stretch>
            <a:fillRect/>
          </a:stretch>
        </p:blipFill>
        <p:spPr>
          <a:xfrm>
            <a:off x="1098421" y="3410358"/>
            <a:ext cx="16771137" cy="4146104"/>
          </a:xfrm>
          <a:prstGeom prst="rect">
            <a:avLst/>
          </a:prstGeom>
          <a:noFill/>
        </p:spPr>
      </p:pic>
      <p:sp>
        <p:nvSpPr>
          <p:cNvPr id="3" name="Platshållare för datum 2">
            <a:extLst>
              <a:ext uri="{FF2B5EF4-FFF2-40B4-BE49-F238E27FC236}">
                <a16:creationId xmlns:a16="http://schemas.microsoft.com/office/drawing/2014/main" id="{45539DB0-80A0-6023-B892-6DC133F6D16A}"/>
              </a:ext>
            </a:extLst>
          </p:cNvPr>
          <p:cNvSpPr>
            <a:spLocks noGrp="1"/>
          </p:cNvSpPr>
          <p:nvPr>
            <p:ph type="dt" sz="half" idx="10"/>
          </p:nvPr>
        </p:nvSpPr>
        <p:spPr>
          <a:xfrm>
            <a:off x="1771066" y="10548000"/>
            <a:ext cx="792000" cy="187200"/>
          </a:xfrm>
        </p:spPr>
        <p:txBody>
          <a:bodyPr wrap="square" lIns="0" tIns="0" rIns="0" bIns="0">
            <a:normAutofit/>
          </a:bodyPr>
          <a:lstStyle/>
          <a:p>
            <a:pPr>
              <a:spcAft>
                <a:spcPts val="600"/>
              </a:spcAft>
            </a:pPr>
            <a:fld id="{22A7701B-8AEB-47E6-B4CC-5A851E887FD1}" type="datetime1">
              <a:rPr lang="sv-SE" smtClean="0"/>
              <a:pPr>
                <a:spcAft>
                  <a:spcPts val="600"/>
                </a:spcAft>
              </a:pPr>
              <a:t>2026-01-29</a:t>
            </a:fld>
            <a:endParaRPr lang="sv-SE"/>
          </a:p>
        </p:txBody>
      </p:sp>
      <p:sp>
        <p:nvSpPr>
          <p:cNvPr id="4" name="Platshållare för bildnummer 3">
            <a:extLst>
              <a:ext uri="{FF2B5EF4-FFF2-40B4-BE49-F238E27FC236}">
                <a16:creationId xmlns:a16="http://schemas.microsoft.com/office/drawing/2014/main" id="{B234D367-EE76-A7F4-BA21-C803FF45BCE1}"/>
              </a:ext>
            </a:extLst>
          </p:cNvPr>
          <p:cNvSpPr>
            <a:spLocks noGrp="1"/>
          </p:cNvSpPr>
          <p:nvPr>
            <p:ph type="sldNum" sz="quarter" idx="12"/>
          </p:nvPr>
        </p:nvSpPr>
        <p:spPr>
          <a:xfrm>
            <a:off x="1237666" y="10548000"/>
            <a:ext cx="360000" cy="187200"/>
          </a:xfrm>
        </p:spPr>
        <p:txBody>
          <a:bodyPr wrap="square" lIns="0" tIns="0" rIns="0" bIns="0">
            <a:normAutofit/>
          </a:bodyPr>
          <a:lstStyle/>
          <a:p>
            <a:pPr>
              <a:spcAft>
                <a:spcPts val="600"/>
              </a:spcAft>
            </a:pPr>
            <a:fld id="{38480145-259A-47DA-A30D-C906B9DB5C99}" type="slidenum">
              <a:rPr lang="sv-SE" smtClean="0"/>
              <a:pPr>
                <a:spcAft>
                  <a:spcPts val="600"/>
                </a:spcAft>
              </a:pPr>
              <a:t>3</a:t>
            </a:fld>
            <a:endParaRPr lang="sv-SE"/>
          </a:p>
        </p:txBody>
      </p:sp>
      <p:sp>
        <p:nvSpPr>
          <p:cNvPr id="2" name="textruta 1">
            <a:extLst>
              <a:ext uri="{FF2B5EF4-FFF2-40B4-BE49-F238E27FC236}">
                <a16:creationId xmlns:a16="http://schemas.microsoft.com/office/drawing/2014/main" id="{D79EA97E-11C5-4978-6721-2E0B8D569629}"/>
              </a:ext>
            </a:extLst>
          </p:cNvPr>
          <p:cNvSpPr txBox="1"/>
          <p:nvPr/>
        </p:nvSpPr>
        <p:spPr>
          <a:xfrm>
            <a:off x="12989857" y="9686226"/>
            <a:ext cx="446442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err="1">
                <a:hlinkClick r:id="rId4"/>
              </a:rPr>
              <a:t>Startsida</a:t>
            </a:r>
            <a:r>
              <a:rPr lang="en-US" sz="3200">
                <a:hlinkClick r:id="rId4"/>
              </a:rPr>
              <a:t> </a:t>
            </a:r>
            <a:r>
              <a:rPr lang="en-US">
                <a:hlinkClick r:id="rId4"/>
              </a:rPr>
              <a:t>- </a:t>
            </a:r>
            <a:r>
              <a:rPr lang="en-US" sz="3200" err="1">
                <a:hlinkClick r:id="rId4"/>
              </a:rPr>
              <a:t>Patientsäkerhet</a:t>
            </a:r>
            <a:endParaRPr lang="en-US" sz="3200"/>
          </a:p>
          <a:p>
            <a:pPr algn="ctr"/>
            <a:endParaRPr lang="sv-SE"/>
          </a:p>
        </p:txBody>
      </p:sp>
      <p:sp>
        <p:nvSpPr>
          <p:cNvPr id="5" name="textruta 4">
            <a:extLst>
              <a:ext uri="{FF2B5EF4-FFF2-40B4-BE49-F238E27FC236}">
                <a16:creationId xmlns:a16="http://schemas.microsoft.com/office/drawing/2014/main" id="{11AECDC9-03BC-FEB9-A9DD-416CE924C141}"/>
              </a:ext>
            </a:extLst>
          </p:cNvPr>
          <p:cNvSpPr txBox="1"/>
          <p:nvPr/>
        </p:nvSpPr>
        <p:spPr>
          <a:xfrm>
            <a:off x="15127822" y="78702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ea typeface="Calibri Light"/>
                <a:cs typeface="Calibri Light"/>
              </a:rPr>
              <a:t>Bildkälla: Socialstyrelsen</a:t>
            </a:r>
            <a:endParaRPr lang="sv-SE" dirty="0"/>
          </a:p>
        </p:txBody>
      </p:sp>
    </p:spTree>
    <p:extLst>
      <p:ext uri="{BB962C8B-B14F-4D97-AF65-F5344CB8AC3E}">
        <p14:creationId xmlns:p14="http://schemas.microsoft.com/office/powerpoint/2010/main" val="287749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A51FE9C-B624-C9AF-C5F7-68717656822D}"/>
              </a:ext>
            </a:extLst>
          </p:cNvPr>
          <p:cNvSpPr>
            <a:spLocks noGrp="1"/>
          </p:cNvSpPr>
          <p:nvPr>
            <p:ph type="title"/>
          </p:nvPr>
        </p:nvSpPr>
        <p:spPr/>
        <p:txBody>
          <a:bodyPr/>
          <a:lstStyle/>
          <a:p>
            <a:r>
              <a:rPr lang="sv-SE"/>
              <a:t>Vårdrelaterad infektion</a:t>
            </a:r>
            <a:r>
              <a:rPr lang="sv-SE" sz="6000" b="1"/>
              <a:t> </a:t>
            </a:r>
          </a:p>
        </p:txBody>
      </p:sp>
      <p:sp>
        <p:nvSpPr>
          <p:cNvPr id="4" name="Platshållare för datum 3">
            <a:extLst>
              <a:ext uri="{FF2B5EF4-FFF2-40B4-BE49-F238E27FC236}">
                <a16:creationId xmlns:a16="http://schemas.microsoft.com/office/drawing/2014/main" id="{3AACD707-7D62-A89B-D8B8-26905B29A9EB}"/>
              </a:ext>
            </a:extLst>
          </p:cNvPr>
          <p:cNvSpPr>
            <a:spLocks noGrp="1"/>
          </p:cNvSpPr>
          <p:nvPr>
            <p:ph type="dt" sz="half" idx="10"/>
          </p:nvPr>
        </p:nvSpPr>
        <p:spPr/>
        <p:txBody>
          <a:bodyPr/>
          <a:lstStyle/>
          <a:p>
            <a:fld id="{995C967C-67C7-4621-A3F4-421FC821AE41}" type="datetime1">
              <a:rPr lang="sv-SE" smtClean="0"/>
              <a:t>2026-01-29</a:t>
            </a:fld>
            <a:endParaRPr lang="en-US"/>
          </a:p>
        </p:txBody>
      </p:sp>
      <p:sp>
        <p:nvSpPr>
          <p:cNvPr id="5" name="Platshållare för bildnummer 4">
            <a:extLst>
              <a:ext uri="{FF2B5EF4-FFF2-40B4-BE49-F238E27FC236}">
                <a16:creationId xmlns:a16="http://schemas.microsoft.com/office/drawing/2014/main" id="{BC6558DC-40E3-EAE2-E1E0-42E9A60198D0}"/>
              </a:ext>
            </a:extLst>
          </p:cNvPr>
          <p:cNvSpPr>
            <a:spLocks noGrp="1"/>
          </p:cNvSpPr>
          <p:nvPr>
            <p:ph type="sldNum" sz="quarter" idx="12"/>
          </p:nvPr>
        </p:nvSpPr>
        <p:spPr/>
        <p:txBody>
          <a:bodyPr/>
          <a:lstStyle/>
          <a:p>
            <a:fld id="{B6F15528-21DE-4FAA-801E-634DDDAF4B2B}" type="slidenum">
              <a:rPr lang="sv-SE" smtClean="0"/>
              <a:pPr/>
              <a:t>4</a:t>
            </a:fld>
            <a:endParaRPr lang="sv-SE"/>
          </a:p>
        </p:txBody>
      </p:sp>
      <p:sp>
        <p:nvSpPr>
          <p:cNvPr id="2" name="Platshållare för text 1">
            <a:extLst>
              <a:ext uri="{FF2B5EF4-FFF2-40B4-BE49-F238E27FC236}">
                <a16:creationId xmlns:a16="http://schemas.microsoft.com/office/drawing/2014/main" id="{4D6AC29E-8EE5-A32D-038D-A188C14BB71C}"/>
              </a:ext>
            </a:extLst>
          </p:cNvPr>
          <p:cNvSpPr>
            <a:spLocks noGrp="1"/>
          </p:cNvSpPr>
          <p:nvPr>
            <p:ph sz="quarter" idx="14"/>
          </p:nvPr>
        </p:nvSpPr>
        <p:spPr>
          <a:xfrm>
            <a:off x="1242000" y="3239092"/>
            <a:ext cx="9353287" cy="6840000"/>
          </a:xfrm>
        </p:spPr>
        <p:txBody>
          <a:bodyPr vert="horz" lIns="0" tIns="0" rIns="0" bIns="0" rtlCol="0" anchor="t">
            <a:normAutofit/>
          </a:bodyPr>
          <a:lstStyle/>
          <a:p>
            <a:pPr marL="345440" indent="-345440"/>
            <a:r>
              <a:rPr lang="sv-SE"/>
              <a:t>Drygt en tredjedel av alla </a:t>
            </a:r>
            <a:r>
              <a:rPr lang="sv-SE" err="1"/>
              <a:t>vårdskador</a:t>
            </a:r>
            <a:r>
              <a:rPr lang="sv-SE"/>
              <a:t> är vårdrelaterade infektioner. </a:t>
            </a:r>
          </a:p>
          <a:p>
            <a:pPr marL="345440" indent="-345440"/>
            <a:r>
              <a:rPr lang="sv-SE"/>
              <a:t>Varje år får mer än 50 000 patienter på svenska sjukhus en vårdrelaterad infektion av varierande allvarlighetsgrad. </a:t>
            </a:r>
          </a:p>
          <a:p>
            <a:pPr marL="345440" indent="-345440"/>
            <a:r>
              <a:rPr lang="sv-SE" b="1"/>
              <a:t>Uppskattningsvis kan 50 procent av infektionerna undvikas</a:t>
            </a:r>
            <a:r>
              <a:rPr lang="sv-SE" sz="3200" b="1">
                <a:solidFill>
                  <a:srgbClr val="4D5156"/>
                </a:solidFill>
                <a:ea typeface="+mn-lt"/>
                <a:cs typeface="+mn-lt"/>
              </a:rPr>
              <a:t>.</a:t>
            </a:r>
            <a:endParaRPr lang="sv-SE" sz="3200" b="1">
              <a:solidFill>
                <a:srgbClr val="000000"/>
              </a:solidFill>
              <a:latin typeface="Calibri Light"/>
              <a:ea typeface="Calibri Light"/>
              <a:cs typeface="Calibri Light"/>
            </a:endParaRPr>
          </a:p>
        </p:txBody>
      </p:sp>
      <p:pic>
        <p:nvPicPr>
          <p:cNvPr id="6" name="Bildobjekt 5" descr="En bild som visar text, skärmbild, design, Teckensnitt&#10;&#10;Automatiskt genererad beskrivning">
            <a:extLst>
              <a:ext uri="{FF2B5EF4-FFF2-40B4-BE49-F238E27FC236}">
                <a16:creationId xmlns:a16="http://schemas.microsoft.com/office/drawing/2014/main" id="{4B4F4D4C-8649-3D02-BE5D-8CE2FB7D608A}"/>
              </a:ext>
            </a:extLst>
          </p:cNvPr>
          <p:cNvPicPr>
            <a:picLocks noChangeAspect="1"/>
          </p:cNvPicPr>
          <p:nvPr/>
        </p:nvPicPr>
        <p:blipFill>
          <a:blip r:embed="rId3"/>
          <a:stretch>
            <a:fillRect/>
          </a:stretch>
        </p:blipFill>
        <p:spPr>
          <a:xfrm>
            <a:off x="10844087" y="2328940"/>
            <a:ext cx="8556399" cy="5518363"/>
          </a:xfrm>
          <a:prstGeom prst="rect">
            <a:avLst/>
          </a:prstGeom>
        </p:spPr>
      </p:pic>
      <p:sp>
        <p:nvSpPr>
          <p:cNvPr id="7" name="textruta 6">
            <a:extLst>
              <a:ext uri="{FF2B5EF4-FFF2-40B4-BE49-F238E27FC236}">
                <a16:creationId xmlns:a16="http://schemas.microsoft.com/office/drawing/2014/main" id="{F0EF4204-1F45-D57D-9567-335161E0886C}"/>
              </a:ext>
            </a:extLst>
          </p:cNvPr>
          <p:cNvSpPr txBox="1"/>
          <p:nvPr/>
        </p:nvSpPr>
        <p:spPr>
          <a:xfrm>
            <a:off x="6340469" y="10225652"/>
            <a:ext cx="11992565" cy="644695"/>
          </a:xfrm>
          <a:prstGeom prst="rect">
            <a:avLst/>
          </a:prstGeom>
          <a:noFill/>
        </p:spPr>
        <p:txBody>
          <a:bodyPr rot="0" spcFirstLastPara="0" vertOverflow="overflow" horzOverflow="overflow" vert="horz" wrap="square" lIns="150781" tIns="75390" rIns="150781" bIns="75390" numCol="1" spcCol="0" rtlCol="0" fromWordArt="0" anchor="t" anchorCtr="0" forceAA="0" compatLnSpc="1">
            <a:prstTxWarp prst="textNoShape">
              <a:avLst/>
            </a:prstTxWarp>
            <a:spAutoFit/>
          </a:bodyPr>
          <a:lstStyle/>
          <a:p>
            <a:r>
              <a:rPr lang="en-US" sz="3200" err="1">
                <a:hlinkClick r:id="rId4"/>
              </a:rPr>
              <a:t>Vårdrelaterade</a:t>
            </a:r>
            <a:r>
              <a:rPr lang="en-US" sz="3200">
                <a:hlinkClick r:id="rId4"/>
              </a:rPr>
              <a:t> </a:t>
            </a:r>
            <a:r>
              <a:rPr lang="en-US" sz="3200" err="1">
                <a:hlinkClick r:id="rId4"/>
              </a:rPr>
              <a:t>infektioner</a:t>
            </a:r>
            <a:r>
              <a:rPr lang="en-US" sz="3200">
                <a:hlinkClick r:id="rId4"/>
              </a:rPr>
              <a:t>, VRI - </a:t>
            </a:r>
            <a:r>
              <a:rPr lang="en-US" sz="3200" err="1">
                <a:hlinkClick r:id="rId4"/>
              </a:rPr>
              <a:t>Patientsäkerhet</a:t>
            </a:r>
            <a:r>
              <a:rPr lang="en-US" sz="3200">
                <a:hlinkClick r:id="rId4"/>
              </a:rPr>
              <a:t> (socialstyrelsen.se)</a:t>
            </a:r>
            <a:endParaRPr lang="en-US" sz="3200"/>
          </a:p>
        </p:txBody>
      </p:sp>
      <p:sp>
        <p:nvSpPr>
          <p:cNvPr id="10" name="textruta 9">
            <a:extLst>
              <a:ext uri="{FF2B5EF4-FFF2-40B4-BE49-F238E27FC236}">
                <a16:creationId xmlns:a16="http://schemas.microsoft.com/office/drawing/2014/main" id="{5C465A9F-5B1E-7875-81ED-FA81B7A61051}"/>
              </a:ext>
            </a:extLst>
          </p:cNvPr>
          <p:cNvSpPr txBox="1"/>
          <p:nvPr/>
        </p:nvSpPr>
        <p:spPr>
          <a:xfrm>
            <a:off x="16659542" y="80562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ea typeface="Calibri Light"/>
                <a:cs typeface="Calibri Light"/>
              </a:rPr>
              <a:t>Bildkälla: Socialstyrelsen</a:t>
            </a:r>
            <a:endParaRPr lang="sv-SE" dirty="0"/>
          </a:p>
        </p:txBody>
      </p:sp>
    </p:spTree>
    <p:extLst>
      <p:ext uri="{BB962C8B-B14F-4D97-AF65-F5344CB8AC3E}">
        <p14:creationId xmlns:p14="http://schemas.microsoft.com/office/powerpoint/2010/main" val="9288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E8545E-6A1E-DAD3-B51C-D22D1B3706BA}"/>
              </a:ext>
            </a:extLst>
          </p:cNvPr>
          <p:cNvSpPr>
            <a:spLocks noGrp="1"/>
          </p:cNvSpPr>
          <p:nvPr>
            <p:ph type="title"/>
          </p:nvPr>
        </p:nvSpPr>
        <p:spPr>
          <a:xfrm>
            <a:off x="1119605" y="1464024"/>
            <a:ext cx="15840000" cy="2052000"/>
          </a:xfrm>
        </p:spPr>
        <p:txBody>
          <a:bodyPr/>
          <a:lstStyle/>
          <a:p>
            <a:pPr algn="l"/>
            <a:r>
              <a:rPr lang="sv-SE" sz="6600"/>
              <a:t>Vårdrelaterade infektioner (VRI) och PVK</a:t>
            </a:r>
          </a:p>
          <a:p>
            <a:endParaRPr lang="sv-SE">
              <a:ea typeface="Calibri Light"/>
              <a:cs typeface="Calibri Light"/>
            </a:endParaRPr>
          </a:p>
        </p:txBody>
      </p:sp>
      <p:sp>
        <p:nvSpPr>
          <p:cNvPr id="3" name="Platshållare för datum 2">
            <a:extLst>
              <a:ext uri="{FF2B5EF4-FFF2-40B4-BE49-F238E27FC236}">
                <a16:creationId xmlns:a16="http://schemas.microsoft.com/office/drawing/2014/main" id="{DDED2E8C-5D96-0EB3-A747-3C6FCF5B1DA4}"/>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FF4C67EC-30EA-B7B0-91A7-86FDDADE28A4}"/>
              </a:ext>
            </a:extLst>
          </p:cNvPr>
          <p:cNvSpPr>
            <a:spLocks noGrp="1"/>
          </p:cNvSpPr>
          <p:nvPr>
            <p:ph type="sldNum" sz="quarter" idx="12"/>
          </p:nvPr>
        </p:nvSpPr>
        <p:spPr/>
        <p:txBody>
          <a:bodyPr/>
          <a:lstStyle/>
          <a:p>
            <a:fld id="{38480145-259A-47DA-A30D-C906B9DB5C99}" type="slidenum">
              <a:rPr lang="sv-SE" smtClean="0"/>
              <a:pPr/>
              <a:t>5</a:t>
            </a:fld>
            <a:endParaRPr lang="sv-SE"/>
          </a:p>
        </p:txBody>
      </p:sp>
      <p:sp>
        <p:nvSpPr>
          <p:cNvPr id="5" name="Platshållare för innehåll 4">
            <a:extLst>
              <a:ext uri="{FF2B5EF4-FFF2-40B4-BE49-F238E27FC236}">
                <a16:creationId xmlns:a16="http://schemas.microsoft.com/office/drawing/2014/main" id="{069034EE-F8CF-13A6-E8E5-03E41198562B}"/>
              </a:ext>
            </a:extLst>
          </p:cNvPr>
          <p:cNvSpPr>
            <a:spLocks noGrp="1"/>
          </p:cNvSpPr>
          <p:nvPr>
            <p:ph sz="quarter" idx="14"/>
          </p:nvPr>
        </p:nvSpPr>
        <p:spPr>
          <a:xfrm>
            <a:off x="1101750" y="3005326"/>
            <a:ext cx="10710499" cy="6840000"/>
          </a:xfrm>
        </p:spPr>
        <p:txBody>
          <a:bodyPr vert="horz" lIns="0" tIns="0" rIns="0" bIns="0" rtlCol="0" anchor="t">
            <a:noAutofit/>
          </a:bodyPr>
          <a:lstStyle/>
          <a:p>
            <a:pPr marL="345440" indent="-345440" algn="l"/>
            <a:r>
              <a:rPr lang="sv-SE" sz="3200">
                <a:solidFill>
                  <a:srgbClr val="040C28"/>
                </a:solidFill>
              </a:rPr>
              <a:t>PVK används i stor omfattning inom både slutenvård och öppenvård. Bristande följsamhet till basala hygienrutiner, felaktig hantering, otillräcklig dokumentation eller att </a:t>
            </a:r>
            <a:r>
              <a:rPr lang="sv-SE" sz="3200" err="1">
                <a:solidFill>
                  <a:srgbClr val="040C28"/>
                </a:solidFill>
              </a:rPr>
              <a:t>PVKn</a:t>
            </a:r>
            <a:r>
              <a:rPr lang="sv-SE" sz="3200">
                <a:solidFill>
                  <a:srgbClr val="040C28"/>
                </a:solidFill>
              </a:rPr>
              <a:t> sitter kvar längre än nödvändigt, ökar risken för lokala infektioner och i vissa fall allvarliga blodbaninfektioner.</a:t>
            </a:r>
            <a:endParaRPr lang="sv-SE" sz="3200">
              <a:solidFill>
                <a:srgbClr val="040C28"/>
              </a:solidFill>
              <a:ea typeface="Calibri Light"/>
              <a:cs typeface="Calibri Light"/>
            </a:endParaRPr>
          </a:p>
          <a:p>
            <a:pPr marL="345440" indent="-345440" algn="l"/>
            <a:r>
              <a:rPr lang="sv-SE" sz="3200">
                <a:solidFill>
                  <a:srgbClr val="040C28"/>
                </a:solidFill>
              </a:rPr>
              <a:t>PVK betraktas som en relativt ”enkel” åtgärd trots detta visar studier och lokala uppföljningar att rutiner kring inläggning, skötsel och daglig behovsbedömning inte alltid följs fullt ut. </a:t>
            </a:r>
            <a:endParaRPr lang="sv-SE" sz="3200">
              <a:solidFill>
                <a:srgbClr val="040C28"/>
              </a:solidFill>
              <a:ea typeface="Calibri Light"/>
              <a:cs typeface="Calibri Light"/>
            </a:endParaRPr>
          </a:p>
          <a:p>
            <a:pPr marL="345440" indent="-345440" algn="l"/>
            <a:r>
              <a:rPr lang="sv-SE" sz="3200">
                <a:solidFill>
                  <a:srgbClr val="040C28"/>
                </a:solidFill>
              </a:rPr>
              <a:t>PVK är därför ett viktigt fokusområde i arbetet med att förebygga VRI och stärka patientsäkerheten.</a:t>
            </a:r>
            <a:endParaRPr lang="sv-SE" sz="3200">
              <a:solidFill>
                <a:srgbClr val="040C28"/>
              </a:solidFill>
              <a:ea typeface="Calibri Light"/>
              <a:cs typeface="Calibri Light"/>
            </a:endParaRPr>
          </a:p>
          <a:p>
            <a:pPr marL="345440" indent="-345440"/>
            <a:endParaRPr lang="sv-SE" sz="3958">
              <a:solidFill>
                <a:srgbClr val="040C28"/>
              </a:solidFill>
            </a:endParaRPr>
          </a:p>
        </p:txBody>
      </p:sp>
      <p:sp>
        <p:nvSpPr>
          <p:cNvPr id="7" name="textruta 6">
            <a:extLst>
              <a:ext uri="{FF2B5EF4-FFF2-40B4-BE49-F238E27FC236}">
                <a16:creationId xmlns:a16="http://schemas.microsoft.com/office/drawing/2014/main" id="{B732427F-49F2-B5F0-CF4A-AFDB6D42A99E}"/>
              </a:ext>
            </a:extLst>
          </p:cNvPr>
          <p:cNvSpPr txBox="1"/>
          <p:nvPr/>
        </p:nvSpPr>
        <p:spPr>
          <a:xfrm>
            <a:off x="11594006" y="10304313"/>
            <a:ext cx="1005205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u="sng" strike="noStrike" baseline="0">
                <a:solidFill>
                  <a:srgbClr val="000000"/>
                </a:solidFill>
                <a:latin typeface="Calibri Light"/>
                <a:hlinkClick r:id="rId3">
                  <a:extLst>
                    <a:ext uri="{A12FA001-AC4F-418D-AE19-62706E023703}">
                      <ahyp:hlinkClr xmlns:ahyp="http://schemas.microsoft.com/office/drawing/2018/hyperlinkcolor" val="tx"/>
                    </a:ext>
                  </a:extLst>
                </a:hlinkClick>
              </a:rPr>
              <a:t>Perifer </a:t>
            </a:r>
            <a:r>
              <a:rPr lang="sv-SE" sz="3200" u="sng" strike="noStrike" baseline="0" err="1">
                <a:solidFill>
                  <a:srgbClr val="000000"/>
                </a:solidFill>
                <a:latin typeface="Calibri Light"/>
                <a:hlinkClick r:id="rId3">
                  <a:extLst>
                    <a:ext uri="{A12FA001-AC4F-418D-AE19-62706E023703}">
                      <ahyp:hlinkClr xmlns:ahyp="http://schemas.microsoft.com/office/drawing/2018/hyperlinkcolor" val="tx"/>
                    </a:ext>
                  </a:extLst>
                </a:hlinkClick>
              </a:rPr>
              <a:t>venkateter</a:t>
            </a:r>
            <a:r>
              <a:rPr lang="sv-SE" sz="3200" u="sng" strike="noStrike" baseline="0">
                <a:solidFill>
                  <a:srgbClr val="000000"/>
                </a:solidFill>
                <a:latin typeface="Calibri Light"/>
                <a:hlinkClick r:id="rId3">
                  <a:extLst>
                    <a:ext uri="{A12FA001-AC4F-418D-AE19-62706E023703}">
                      <ahyp:hlinkClr xmlns:ahyp="http://schemas.microsoft.com/office/drawing/2018/hyperlinkcolor" val="tx"/>
                    </a:ext>
                  </a:extLst>
                </a:hlinkClick>
              </a:rPr>
              <a:t> - Vårdhandboken</a:t>
            </a:r>
            <a:r>
              <a:rPr lang="sv-SE" sz="3200" baseline="0">
                <a:latin typeface="Calibri Light"/>
              </a:rPr>
              <a:t>​</a:t>
            </a:r>
            <a:endParaRPr lang="sv-SE"/>
          </a:p>
          <a:p>
            <a:pPr algn="ctr"/>
            <a:endParaRPr lang="sv-SE"/>
          </a:p>
        </p:txBody>
      </p:sp>
      <p:sp>
        <p:nvSpPr>
          <p:cNvPr id="8" name="textruta 7">
            <a:extLst>
              <a:ext uri="{FF2B5EF4-FFF2-40B4-BE49-F238E27FC236}">
                <a16:creationId xmlns:a16="http://schemas.microsoft.com/office/drawing/2014/main" id="{5811B744-F831-6DB8-2589-1AD9427D3CB7}"/>
              </a:ext>
            </a:extLst>
          </p:cNvPr>
          <p:cNvSpPr txBox="1"/>
          <p:nvPr/>
        </p:nvSpPr>
        <p:spPr>
          <a:xfrm>
            <a:off x="1427545" y="8508072"/>
            <a:ext cx="11190243" cy="954107"/>
          </a:xfrm>
          <a:prstGeom prst="rect">
            <a:avLst/>
          </a:prstGeom>
          <a:noFill/>
        </p:spPr>
        <p:txBody>
          <a:bodyPr wrap="none" rtlCol="0">
            <a:spAutoFit/>
          </a:bodyPr>
          <a:lstStyle/>
          <a:p>
            <a:r>
              <a:rPr lang="sv-SE" sz="2800"/>
              <a:t>I Region Västmanland finns olika </a:t>
            </a:r>
            <a:r>
              <a:rPr lang="sv-SE" sz="2800" err="1"/>
              <a:t>PVK;er</a:t>
            </a:r>
            <a:r>
              <a:rPr lang="sv-SE" sz="2800"/>
              <a:t> upphandlade vänligen se;</a:t>
            </a:r>
          </a:p>
          <a:p>
            <a:r>
              <a:rPr lang="sv-SE" sz="2800">
                <a:hlinkClick r:id="rId4"/>
              </a:rPr>
              <a:t>Upphandlade förbrukningsartiklar för vård och tandvård | Varuförsörjningen</a:t>
            </a:r>
            <a:r>
              <a:rPr lang="sv-SE" sz="2800"/>
              <a:t> </a:t>
            </a:r>
          </a:p>
        </p:txBody>
      </p:sp>
      <p:pic>
        <p:nvPicPr>
          <p:cNvPr id="9" name="Bildobjekt 8" descr="En bild som visar Transparens, plast, Transparent material, text&#10;&#10;AI-genererat innehåll kan vara felaktigt.">
            <a:extLst>
              <a:ext uri="{FF2B5EF4-FFF2-40B4-BE49-F238E27FC236}">
                <a16:creationId xmlns:a16="http://schemas.microsoft.com/office/drawing/2014/main" id="{9B1A058A-F9EF-0C0D-113D-F18DB845DD8B}"/>
              </a:ext>
            </a:extLst>
          </p:cNvPr>
          <p:cNvPicPr>
            <a:picLocks noChangeAspect="1"/>
          </p:cNvPicPr>
          <p:nvPr/>
        </p:nvPicPr>
        <p:blipFill>
          <a:blip r:embed="rId5"/>
          <a:srcRect t="8477" r="17808" b="-265"/>
          <a:stretch>
            <a:fillRect/>
          </a:stretch>
        </p:blipFill>
        <p:spPr>
          <a:xfrm rot="5400000">
            <a:off x="13635236" y="2855262"/>
            <a:ext cx="3759173" cy="5595366"/>
          </a:xfrm>
          <a:prstGeom prst="rect">
            <a:avLst/>
          </a:prstGeom>
        </p:spPr>
      </p:pic>
    </p:spTree>
    <p:extLst>
      <p:ext uri="{BB962C8B-B14F-4D97-AF65-F5344CB8AC3E}">
        <p14:creationId xmlns:p14="http://schemas.microsoft.com/office/powerpoint/2010/main" val="21000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BFE16B-EDC5-BB24-C283-0E2D9CF75C44}"/>
              </a:ext>
            </a:extLst>
          </p:cNvPr>
          <p:cNvSpPr>
            <a:spLocks noGrp="1"/>
          </p:cNvSpPr>
          <p:nvPr>
            <p:ph type="title"/>
          </p:nvPr>
        </p:nvSpPr>
        <p:spPr/>
        <p:txBody>
          <a:bodyPr/>
          <a:lstStyle/>
          <a:p>
            <a:r>
              <a:rPr lang="sv-SE">
                <a:solidFill>
                  <a:schemeClr val="accent3"/>
                </a:solidFill>
              </a:rPr>
              <a:t>PKV-relaterad infektion i Region Västmanland </a:t>
            </a:r>
          </a:p>
        </p:txBody>
      </p:sp>
      <p:sp>
        <p:nvSpPr>
          <p:cNvPr id="3" name="Platshållare för datum 2">
            <a:extLst>
              <a:ext uri="{FF2B5EF4-FFF2-40B4-BE49-F238E27FC236}">
                <a16:creationId xmlns:a16="http://schemas.microsoft.com/office/drawing/2014/main" id="{F55B9E80-25BA-2F79-D72D-684FA7157622}"/>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F5E5CA12-1C20-05C3-FBAF-668D6F352187}"/>
              </a:ext>
            </a:extLst>
          </p:cNvPr>
          <p:cNvSpPr>
            <a:spLocks noGrp="1"/>
          </p:cNvSpPr>
          <p:nvPr>
            <p:ph type="sldNum" sz="quarter" idx="12"/>
          </p:nvPr>
        </p:nvSpPr>
        <p:spPr/>
        <p:txBody>
          <a:bodyPr/>
          <a:lstStyle/>
          <a:p>
            <a:fld id="{38480145-259A-47DA-A30D-C906B9DB5C99}" type="slidenum">
              <a:rPr lang="sv-SE" smtClean="0"/>
              <a:pPr/>
              <a:t>6</a:t>
            </a:fld>
            <a:endParaRPr lang="sv-SE"/>
          </a:p>
        </p:txBody>
      </p:sp>
      <p:sp>
        <p:nvSpPr>
          <p:cNvPr id="5" name="Platshållare för innehåll 4">
            <a:extLst>
              <a:ext uri="{FF2B5EF4-FFF2-40B4-BE49-F238E27FC236}">
                <a16:creationId xmlns:a16="http://schemas.microsoft.com/office/drawing/2014/main" id="{37BEA9CE-C541-01C9-D8D7-4FA355553CBA}"/>
              </a:ext>
            </a:extLst>
          </p:cNvPr>
          <p:cNvSpPr>
            <a:spLocks noGrp="1"/>
          </p:cNvSpPr>
          <p:nvPr>
            <p:ph sz="quarter" idx="14"/>
          </p:nvPr>
        </p:nvSpPr>
        <p:spPr/>
        <p:txBody>
          <a:bodyPr vert="horz" lIns="0" tIns="0" rIns="0" bIns="0" rtlCol="0" anchor="t">
            <a:noAutofit/>
          </a:bodyPr>
          <a:lstStyle/>
          <a:p>
            <a:pPr marL="345440" indent="-345440" algn="l"/>
            <a:endParaRPr lang="sv-SE"/>
          </a:p>
          <a:p>
            <a:pPr marL="345440" indent="-345440" algn="l"/>
            <a:r>
              <a:rPr lang="sv-SE"/>
              <a:t>2025 registrerade 174 S. </a:t>
            </a:r>
            <a:r>
              <a:rPr lang="sv-SE" err="1"/>
              <a:t>aureus</a:t>
            </a:r>
            <a:r>
              <a:rPr lang="sv-SE"/>
              <a:t>-infektioner i Region Västmanland med  25 % dödlighet</a:t>
            </a:r>
            <a:endParaRPr lang="sv-SE">
              <a:ea typeface="Calibri Light"/>
              <a:cs typeface="Calibri Light"/>
            </a:endParaRPr>
          </a:p>
          <a:p>
            <a:pPr marL="345440" indent="-345440" algn="l"/>
            <a:r>
              <a:rPr lang="sv-SE"/>
              <a:t>Tidigare regionalt kvalitetsarbete visar att ≈10 % av infektionerna har ursprung från PVK</a:t>
            </a:r>
            <a:endParaRPr lang="sv-SE">
              <a:ea typeface="Calibri Light"/>
              <a:cs typeface="Calibri Light"/>
            </a:endParaRPr>
          </a:p>
          <a:p>
            <a:pPr marL="345440" indent="-345440" algn="l"/>
            <a:r>
              <a:rPr lang="sv-SE">
                <a:ea typeface="Calibri Light"/>
                <a:cs typeface="Calibri Light"/>
              </a:rPr>
              <a:t>Behandlingstid minst 2 veckor (ofta intravenös antibiotika)</a:t>
            </a:r>
            <a:endParaRPr lang="sv-SE"/>
          </a:p>
          <a:p>
            <a:pPr marL="345440" indent="-345440" algn="l"/>
            <a:r>
              <a:rPr lang="sv-SE">
                <a:ea typeface="Calibri Light"/>
                <a:cs typeface="Calibri Light"/>
              </a:rPr>
              <a:t>Betydande vårdkostnader och behov av vårdplatser</a:t>
            </a:r>
            <a:endParaRPr lang="sv-SE"/>
          </a:p>
          <a:p>
            <a:pPr marL="345440" indent="-345440"/>
            <a:endParaRPr lang="sv-SE">
              <a:ea typeface="Calibri Light"/>
              <a:cs typeface="Calibri Light"/>
            </a:endParaRPr>
          </a:p>
        </p:txBody>
      </p:sp>
    </p:spTree>
    <p:extLst>
      <p:ext uri="{BB962C8B-B14F-4D97-AF65-F5344CB8AC3E}">
        <p14:creationId xmlns:p14="http://schemas.microsoft.com/office/powerpoint/2010/main" val="1756731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1D698678-AB5A-79C8-D048-0A828D2A34C8}"/>
              </a:ext>
            </a:extLst>
          </p:cNvPr>
          <p:cNvSpPr>
            <a:spLocks noGrp="1"/>
          </p:cNvSpPr>
          <p:nvPr>
            <p:ph type="pic" sz="quarter" idx="14"/>
          </p:nvPr>
        </p:nvSpPr>
        <p:spPr/>
        <p:txBody>
          <a:bodyPr/>
          <a:lstStyle/>
          <a:p>
            <a:endParaRPr lang="sv-SE"/>
          </a:p>
        </p:txBody>
      </p:sp>
      <p:sp>
        <p:nvSpPr>
          <p:cNvPr id="4" name="Platshållare för text 3">
            <a:extLst>
              <a:ext uri="{FF2B5EF4-FFF2-40B4-BE49-F238E27FC236}">
                <a16:creationId xmlns:a16="http://schemas.microsoft.com/office/drawing/2014/main" id="{1B23B804-2309-043D-66E4-C198CA7659F0}"/>
              </a:ext>
            </a:extLst>
          </p:cNvPr>
          <p:cNvSpPr>
            <a:spLocks noGrp="1"/>
          </p:cNvSpPr>
          <p:nvPr>
            <p:ph type="body" sz="quarter" idx="13"/>
          </p:nvPr>
        </p:nvSpPr>
        <p:spPr/>
        <p:txBody>
          <a:bodyPr vert="horz" lIns="0" tIns="0" rIns="0" bIns="0" rtlCol="0" anchor="t">
            <a:noAutofit/>
          </a:bodyPr>
          <a:lstStyle/>
          <a:p>
            <a:pPr marL="345440" indent="-345440"/>
            <a:r>
              <a:rPr lang="sv-SE" sz="3200">
                <a:solidFill>
                  <a:srgbClr val="040C28"/>
                </a:solidFill>
              </a:rPr>
              <a:t>PVK-projektet syftar till att stärka en säker hantering av PVK i Region Västmanland.</a:t>
            </a:r>
          </a:p>
        </p:txBody>
      </p:sp>
      <p:sp>
        <p:nvSpPr>
          <p:cNvPr id="5" name="Rubrik 4">
            <a:extLst>
              <a:ext uri="{FF2B5EF4-FFF2-40B4-BE49-F238E27FC236}">
                <a16:creationId xmlns:a16="http://schemas.microsoft.com/office/drawing/2014/main" id="{C22529DC-94D8-E8F0-E48D-F5EF51C79F55}"/>
              </a:ext>
            </a:extLst>
          </p:cNvPr>
          <p:cNvSpPr>
            <a:spLocks noGrp="1"/>
          </p:cNvSpPr>
          <p:nvPr>
            <p:ph type="title"/>
          </p:nvPr>
        </p:nvSpPr>
        <p:spPr/>
        <p:txBody>
          <a:bodyPr/>
          <a:lstStyle/>
          <a:p>
            <a:r>
              <a:rPr lang="sv-SE"/>
              <a:t>Syfte</a:t>
            </a:r>
          </a:p>
        </p:txBody>
      </p:sp>
      <p:sp>
        <p:nvSpPr>
          <p:cNvPr id="6" name="Platshållare för datum 5">
            <a:extLst>
              <a:ext uri="{FF2B5EF4-FFF2-40B4-BE49-F238E27FC236}">
                <a16:creationId xmlns:a16="http://schemas.microsoft.com/office/drawing/2014/main" id="{F3EBDD4C-CB71-E553-C6EC-2C326AD9669E}"/>
              </a:ext>
            </a:extLst>
          </p:cNvPr>
          <p:cNvSpPr>
            <a:spLocks noGrp="1"/>
          </p:cNvSpPr>
          <p:nvPr>
            <p:ph type="dt" sz="half" idx="11"/>
          </p:nvPr>
        </p:nvSpPr>
        <p:spPr/>
        <p:txBody>
          <a:bodyPr/>
          <a:lstStyle/>
          <a:p>
            <a:fld id="{93E1DA4E-B23A-42CD-82EE-75C65057215D}" type="datetime1">
              <a:rPr lang="sv-SE" smtClean="0"/>
              <a:pPr/>
              <a:t>2026-01-29</a:t>
            </a:fld>
            <a:endParaRPr lang="sv-SE"/>
          </a:p>
        </p:txBody>
      </p:sp>
      <p:sp>
        <p:nvSpPr>
          <p:cNvPr id="7" name="Platshållare för bildnummer 6">
            <a:extLst>
              <a:ext uri="{FF2B5EF4-FFF2-40B4-BE49-F238E27FC236}">
                <a16:creationId xmlns:a16="http://schemas.microsoft.com/office/drawing/2014/main" id="{C2966174-350F-450B-FDED-A777F9BF0E11}"/>
              </a:ext>
            </a:extLst>
          </p:cNvPr>
          <p:cNvSpPr>
            <a:spLocks noGrp="1"/>
          </p:cNvSpPr>
          <p:nvPr>
            <p:ph type="sldNum" sz="quarter" idx="12"/>
          </p:nvPr>
        </p:nvSpPr>
        <p:spPr/>
        <p:txBody>
          <a:bodyPr/>
          <a:lstStyle/>
          <a:p>
            <a:fld id="{B6F15528-21DE-4FAA-801E-634DDDAF4B2B}" type="slidenum">
              <a:rPr lang="sv-SE" smtClean="0"/>
              <a:pPr/>
              <a:t>7</a:t>
            </a:fld>
            <a:endParaRPr lang="sv-SE"/>
          </a:p>
        </p:txBody>
      </p:sp>
      <p:pic>
        <p:nvPicPr>
          <p:cNvPr id="8" name="Platshållare för bild 5">
            <a:extLst>
              <a:ext uri="{FF2B5EF4-FFF2-40B4-BE49-F238E27FC236}">
                <a16:creationId xmlns:a16="http://schemas.microsoft.com/office/drawing/2014/main" id="{D22242A4-5FB0-630B-CC14-DF7BD9C94825}"/>
              </a:ext>
            </a:extLst>
          </p:cNvPr>
          <p:cNvPicPr>
            <a:picLocks noGrp="1" noChangeAspect="1"/>
          </p:cNvPicPr>
          <p:nvPr>
            <p:ph type="pic" sz="quarter" idx="15"/>
          </p:nvPr>
        </p:nvPicPr>
        <p:blipFill>
          <a:blip r:embed="rId3"/>
          <a:srcRect t="8854" b="8854"/>
          <a:stretch/>
        </p:blipFill>
        <p:spPr>
          <a:xfrm>
            <a:off x="11104563" y="-1588"/>
            <a:ext cx="8999537" cy="11310938"/>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rgbClr val="FFFFFF">
              <a:lumMod val="95000"/>
            </a:srgbClr>
          </a:solidFill>
        </p:spPr>
      </p:pic>
    </p:spTree>
    <p:extLst>
      <p:ext uri="{BB962C8B-B14F-4D97-AF65-F5344CB8AC3E}">
        <p14:creationId xmlns:p14="http://schemas.microsoft.com/office/powerpoint/2010/main" val="39151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C08D2-FBE3-EC9A-8786-11FDD75ED579}"/>
              </a:ext>
            </a:extLst>
          </p:cNvPr>
          <p:cNvSpPr>
            <a:spLocks noGrp="1"/>
          </p:cNvSpPr>
          <p:nvPr>
            <p:ph type="title"/>
          </p:nvPr>
        </p:nvSpPr>
        <p:spPr/>
        <p:txBody>
          <a:bodyPr/>
          <a:lstStyle/>
          <a:p>
            <a:r>
              <a:rPr lang="sv-SE">
                <a:ea typeface="Calibri Light"/>
                <a:cs typeface="Calibri Light"/>
              </a:rPr>
              <a:t>Varför ska vi arbeta med att stärka kvaliteten?</a:t>
            </a:r>
          </a:p>
        </p:txBody>
      </p:sp>
      <p:sp>
        <p:nvSpPr>
          <p:cNvPr id="3" name="Platshållare för datum 2">
            <a:extLst>
              <a:ext uri="{FF2B5EF4-FFF2-40B4-BE49-F238E27FC236}">
                <a16:creationId xmlns:a16="http://schemas.microsoft.com/office/drawing/2014/main" id="{CF2CAAF7-EF55-2610-B433-773931388D35}"/>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DFCE205D-4212-613C-AB2C-FAA83F4EE684}"/>
              </a:ext>
            </a:extLst>
          </p:cNvPr>
          <p:cNvSpPr>
            <a:spLocks noGrp="1"/>
          </p:cNvSpPr>
          <p:nvPr>
            <p:ph type="sldNum" sz="quarter" idx="12"/>
          </p:nvPr>
        </p:nvSpPr>
        <p:spPr/>
        <p:txBody>
          <a:bodyPr/>
          <a:lstStyle/>
          <a:p>
            <a:fld id="{38480145-259A-47DA-A30D-C906B9DB5C99}" type="slidenum">
              <a:rPr lang="sv-SE" smtClean="0"/>
              <a:pPr/>
              <a:t>8</a:t>
            </a:fld>
            <a:endParaRPr lang="sv-SE"/>
          </a:p>
        </p:txBody>
      </p:sp>
      <p:pic>
        <p:nvPicPr>
          <p:cNvPr id="6" name="Platshållare för innehåll 5" descr="En bild som visar text, skärmbild, nummer, Teckensnitt&#10;&#10;AI-genererat innehåll kan vara felaktigt.">
            <a:extLst>
              <a:ext uri="{FF2B5EF4-FFF2-40B4-BE49-F238E27FC236}">
                <a16:creationId xmlns:a16="http://schemas.microsoft.com/office/drawing/2014/main" id="{DE6D79E8-8E4B-D1D8-C2E1-0C24CDD6BC42}"/>
              </a:ext>
            </a:extLst>
          </p:cNvPr>
          <p:cNvPicPr>
            <a:picLocks noGrp="1" noChangeAspect="1"/>
          </p:cNvPicPr>
          <p:nvPr>
            <p:ph sz="quarter" idx="14"/>
          </p:nvPr>
        </p:nvPicPr>
        <p:blipFill>
          <a:blip r:embed="rId3"/>
          <a:stretch>
            <a:fillRect/>
          </a:stretch>
        </p:blipFill>
        <p:spPr>
          <a:xfrm>
            <a:off x="3221472" y="3001596"/>
            <a:ext cx="4214330" cy="7444444"/>
          </a:xfrm>
          <a:prstGeom prst="rect">
            <a:avLst/>
          </a:prstGeom>
        </p:spPr>
      </p:pic>
      <p:pic>
        <p:nvPicPr>
          <p:cNvPr id="7" name="Bildobjekt 6" descr="En bild som visar text, skärmbild, Teckensnitt, nummer&#10;&#10;AI-genererat innehåll kan vara felaktigt.">
            <a:extLst>
              <a:ext uri="{FF2B5EF4-FFF2-40B4-BE49-F238E27FC236}">
                <a16:creationId xmlns:a16="http://schemas.microsoft.com/office/drawing/2014/main" id="{9981DF7E-AF1B-1103-7BAE-37024DD528D4}"/>
              </a:ext>
            </a:extLst>
          </p:cNvPr>
          <p:cNvPicPr>
            <a:picLocks noChangeAspect="1"/>
          </p:cNvPicPr>
          <p:nvPr/>
        </p:nvPicPr>
        <p:blipFill>
          <a:blip r:embed="rId4"/>
          <a:stretch>
            <a:fillRect/>
          </a:stretch>
        </p:blipFill>
        <p:spPr>
          <a:xfrm>
            <a:off x="8494622" y="3008445"/>
            <a:ext cx="6866253" cy="6862398"/>
          </a:xfrm>
          <a:prstGeom prst="rect">
            <a:avLst/>
          </a:prstGeom>
        </p:spPr>
      </p:pic>
      <p:sp>
        <p:nvSpPr>
          <p:cNvPr id="9" name="textruta 8">
            <a:extLst>
              <a:ext uri="{FF2B5EF4-FFF2-40B4-BE49-F238E27FC236}">
                <a16:creationId xmlns:a16="http://schemas.microsoft.com/office/drawing/2014/main" id="{030A7821-1824-D5EB-E906-6FD7530BF555}"/>
              </a:ext>
            </a:extLst>
          </p:cNvPr>
          <p:cNvSpPr txBox="1"/>
          <p:nvPr/>
        </p:nvSpPr>
        <p:spPr>
          <a:xfrm>
            <a:off x="8487158" y="10200699"/>
            <a:ext cx="10052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u="sng">
                <a:solidFill>
                  <a:srgbClr val="000000"/>
                </a:solidFill>
                <a:latin typeface="Calibri Light"/>
                <a:hlinkClick r:id="rId5"/>
              </a:rPr>
              <a:t>PPM omvårdnad</a:t>
            </a:r>
            <a:r>
              <a:rPr lang="sv-SE" sz="3200" u="sng">
                <a:solidFill>
                  <a:srgbClr val="000000"/>
                </a:solidFill>
                <a:latin typeface="Calibri Light"/>
              </a:rPr>
              <a:t> </a:t>
            </a:r>
            <a:r>
              <a:rPr lang="sv-SE" sz="3200" u="sng" err="1">
                <a:solidFill>
                  <a:srgbClr val="000000"/>
                </a:solidFill>
                <a:latin typeface="Calibri Light"/>
              </a:rPr>
              <a:t>daschboard</a:t>
            </a:r>
            <a:r>
              <a:rPr lang="sv-SE" sz="3200" u="sng">
                <a:solidFill>
                  <a:srgbClr val="000000"/>
                </a:solidFill>
                <a:latin typeface="Calibri Light"/>
              </a:rPr>
              <a:t> 15/1 2026</a:t>
            </a:r>
            <a:endParaRPr lang="sv-SE"/>
          </a:p>
        </p:txBody>
      </p:sp>
    </p:spTree>
    <p:extLst>
      <p:ext uri="{BB962C8B-B14F-4D97-AF65-F5344CB8AC3E}">
        <p14:creationId xmlns:p14="http://schemas.microsoft.com/office/powerpoint/2010/main" val="5273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2C5D-3DC1-4A17-63DF-B1FB876EF7B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809D712-D4C5-EB8B-886E-3D833FE8004D}"/>
              </a:ext>
            </a:extLst>
          </p:cNvPr>
          <p:cNvSpPr>
            <a:spLocks noGrp="1"/>
          </p:cNvSpPr>
          <p:nvPr>
            <p:ph type="title"/>
          </p:nvPr>
        </p:nvSpPr>
        <p:spPr/>
        <p:txBody>
          <a:bodyPr/>
          <a:lstStyle/>
          <a:p>
            <a:r>
              <a:rPr lang="sv-SE">
                <a:solidFill>
                  <a:schemeClr val="accent3"/>
                </a:solidFill>
              </a:rPr>
              <a:t>PVK projekt - vårdgivarwebben</a:t>
            </a:r>
          </a:p>
        </p:txBody>
      </p:sp>
      <p:sp>
        <p:nvSpPr>
          <p:cNvPr id="3" name="Platshållare för datum 2">
            <a:extLst>
              <a:ext uri="{FF2B5EF4-FFF2-40B4-BE49-F238E27FC236}">
                <a16:creationId xmlns:a16="http://schemas.microsoft.com/office/drawing/2014/main" id="{B5D0EA9A-724A-877F-5BA4-37CCFF7918F2}"/>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6FA4159D-DC75-26CC-96EF-7A4ACB710AE7}"/>
              </a:ext>
            </a:extLst>
          </p:cNvPr>
          <p:cNvSpPr>
            <a:spLocks noGrp="1"/>
          </p:cNvSpPr>
          <p:nvPr>
            <p:ph type="sldNum" sz="quarter" idx="12"/>
          </p:nvPr>
        </p:nvSpPr>
        <p:spPr/>
        <p:txBody>
          <a:bodyPr/>
          <a:lstStyle/>
          <a:p>
            <a:fld id="{38480145-259A-47DA-A30D-C906B9DB5C99}" type="slidenum">
              <a:rPr lang="sv-SE" smtClean="0"/>
              <a:pPr/>
              <a:t>9</a:t>
            </a:fld>
            <a:endParaRPr lang="sv-SE"/>
          </a:p>
        </p:txBody>
      </p:sp>
      <p:sp>
        <p:nvSpPr>
          <p:cNvPr id="5" name="Platshållare för innehåll 4">
            <a:extLst>
              <a:ext uri="{FF2B5EF4-FFF2-40B4-BE49-F238E27FC236}">
                <a16:creationId xmlns:a16="http://schemas.microsoft.com/office/drawing/2014/main" id="{37E975DA-66FC-558F-A0EB-59BB3EEBA8A6}"/>
              </a:ext>
            </a:extLst>
          </p:cNvPr>
          <p:cNvSpPr>
            <a:spLocks noGrp="1"/>
          </p:cNvSpPr>
          <p:nvPr>
            <p:ph sz="quarter" idx="14"/>
          </p:nvPr>
        </p:nvSpPr>
        <p:spPr>
          <a:xfrm>
            <a:off x="1242000" y="3239092"/>
            <a:ext cx="6365030" cy="6840000"/>
          </a:xfrm>
        </p:spPr>
        <p:txBody>
          <a:bodyPr vert="horz" lIns="0" tIns="0" rIns="0" bIns="0" rtlCol="0" anchor="t">
            <a:noAutofit/>
          </a:bodyPr>
          <a:lstStyle/>
          <a:p>
            <a:pPr marL="345440" indent="-345440"/>
            <a:r>
              <a:rPr lang="sv-SE">
                <a:hlinkClick r:id="rId3"/>
              </a:rPr>
              <a:t>PVK–trygg och säker hantering av perifera </a:t>
            </a:r>
            <a:r>
              <a:rPr lang="sv-SE" err="1">
                <a:hlinkClick r:id="rId3"/>
              </a:rPr>
              <a:t>venkatetrar</a:t>
            </a:r>
            <a:r>
              <a:rPr lang="sv-SE">
                <a:hlinkClick r:id="rId3"/>
              </a:rPr>
              <a:t> - Region Västmanland</a:t>
            </a:r>
            <a:endParaRPr lang="sv-SE">
              <a:highlight>
                <a:srgbClr val="FF0000"/>
              </a:highlight>
              <a:ea typeface="+mn-lt"/>
              <a:cs typeface="+mn-lt"/>
              <a:hlinkClick r:id="rId3"/>
            </a:endParaRPr>
          </a:p>
        </p:txBody>
      </p:sp>
      <p:pic>
        <p:nvPicPr>
          <p:cNvPr id="6" name="Bildobjekt 5" descr="En bild som visar text, skärmbild, Teckensnitt&#10;&#10;AI-genererat innehåll kan vara felaktigt.">
            <a:extLst>
              <a:ext uri="{FF2B5EF4-FFF2-40B4-BE49-F238E27FC236}">
                <a16:creationId xmlns:a16="http://schemas.microsoft.com/office/drawing/2014/main" id="{D26C994D-25DA-9A62-EC6F-9C9CF7B29A09}"/>
              </a:ext>
            </a:extLst>
          </p:cNvPr>
          <p:cNvPicPr>
            <a:picLocks noChangeAspect="1"/>
          </p:cNvPicPr>
          <p:nvPr/>
        </p:nvPicPr>
        <p:blipFill>
          <a:blip r:embed="rId4"/>
          <a:stretch>
            <a:fillRect/>
          </a:stretch>
        </p:blipFill>
        <p:spPr>
          <a:xfrm>
            <a:off x="8914847" y="3310709"/>
            <a:ext cx="9703894" cy="4657419"/>
          </a:xfrm>
          <a:prstGeom prst="rect">
            <a:avLst/>
          </a:prstGeom>
        </p:spPr>
      </p:pic>
      <p:pic>
        <p:nvPicPr>
          <p:cNvPr id="8" name="Bildobjekt 7">
            <a:extLst>
              <a:ext uri="{FF2B5EF4-FFF2-40B4-BE49-F238E27FC236}">
                <a16:creationId xmlns:a16="http://schemas.microsoft.com/office/drawing/2014/main" id="{BAC505A3-C578-6B05-A46A-C7E160306DF3}"/>
              </a:ext>
            </a:extLst>
          </p:cNvPr>
          <p:cNvPicPr>
            <a:picLocks noChangeAspect="1"/>
          </p:cNvPicPr>
          <p:nvPr/>
        </p:nvPicPr>
        <p:blipFill>
          <a:blip r:embed="rId5"/>
          <a:stretch>
            <a:fillRect/>
          </a:stretch>
        </p:blipFill>
        <p:spPr>
          <a:xfrm>
            <a:off x="1009326" y="4814913"/>
            <a:ext cx="6830378" cy="6306430"/>
          </a:xfrm>
          <a:prstGeom prst="rect">
            <a:avLst/>
          </a:prstGeom>
        </p:spPr>
      </p:pic>
    </p:spTree>
    <p:extLst>
      <p:ext uri="{BB962C8B-B14F-4D97-AF65-F5344CB8AC3E}">
        <p14:creationId xmlns:p14="http://schemas.microsoft.com/office/powerpoint/2010/main" val="2303638840"/>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CB6B00183893345A5D8F379FEB1DB92" ma:contentTypeVersion="4" ma:contentTypeDescription="Skapa ett nytt dokument." ma:contentTypeScope="" ma:versionID="9825b2f559f27bd08342e9ea23ed5c62">
  <xsd:schema xmlns:xsd="http://www.w3.org/2001/XMLSchema" xmlns:xs="http://www.w3.org/2001/XMLSchema" xmlns:p="http://schemas.microsoft.com/office/2006/metadata/properties" xmlns:ns2="cc9009d4-7812-40f4-aebf-3468578e27b7" targetNamespace="http://schemas.microsoft.com/office/2006/metadata/properties" ma:root="true" ma:fieldsID="8e4577968f8726874348d45f0e05d95e" ns2:_="">
    <xsd:import namespace="cc9009d4-7812-40f4-aebf-3468578e27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009d4-7812-40f4-aebf-3468578e2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1D78E1-7AE0-4327-897A-1AB9791629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9009d4-7812-40f4-aebf-3468578e2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12D62-F2A9-4E61-90C4-1186D9EB7509}">
  <ds:schemaRefs>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cc9009d4-7812-40f4-aebf-3468578e27b7"/>
    <ds:schemaRef ds:uri="http://www.w3.org/XML/1998/namespace"/>
    <ds:schemaRef ds:uri="http://purl.org/dc/dcmitype/"/>
  </ds:schemaRefs>
</ds:datastoreItem>
</file>

<file path=customXml/itemProps3.xml><?xml version="1.0" encoding="utf-8"?>
<ds:datastoreItem xmlns:ds="http://schemas.openxmlformats.org/officeDocument/2006/customXml" ds:itemID="{DBEA104E-A45B-4558-A410-EC35C1938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0</TotalTime>
  <Words>2339</Words>
  <Application>Microsoft Office PowerPoint</Application>
  <PresentationFormat>Anpassad</PresentationFormat>
  <Paragraphs>310</Paragraphs>
  <Slides>20</Slides>
  <Notes>19</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20</vt:i4>
      </vt:variant>
    </vt:vector>
  </HeadingPairs>
  <TitlesOfParts>
    <vt:vector size="28" baseType="lpstr">
      <vt:lpstr>Arial</vt:lpstr>
      <vt:lpstr>Calibri</vt:lpstr>
      <vt:lpstr>Calibri Light</vt:lpstr>
      <vt:lpstr>Times New Roman</vt:lpstr>
      <vt:lpstr>RV-Vinröd_mörk</vt:lpstr>
      <vt:lpstr>RV-Vinröd_ljus</vt:lpstr>
      <vt:lpstr>RV-Turkos_mörk</vt:lpstr>
      <vt:lpstr>RV-Turkos_ljus</vt:lpstr>
      <vt:lpstr>PVK-projekt</vt:lpstr>
      <vt:lpstr>Vad är en PVK?</vt:lpstr>
      <vt:lpstr>Vårdskada</vt:lpstr>
      <vt:lpstr>Vårdrelaterad infektion </vt:lpstr>
      <vt:lpstr>Vårdrelaterade infektioner (VRI) och PVK </vt:lpstr>
      <vt:lpstr>PKV-relaterad infektion i Region Västmanland </vt:lpstr>
      <vt:lpstr>Syfte</vt:lpstr>
      <vt:lpstr>Varför ska vi arbeta med att stärka kvaliteten?</vt:lpstr>
      <vt:lpstr>PVK projekt - vårdgivarwebben</vt:lpstr>
      <vt:lpstr>PowerPoint-presentation</vt:lpstr>
      <vt:lpstr>Säker PVK-hantering</vt:lpstr>
      <vt:lpstr>Start av PVK-projekt</vt:lpstr>
      <vt:lpstr> </vt:lpstr>
      <vt:lpstr>Ständiga förbättringar</vt:lpstr>
      <vt:lpstr>PowerPoint-presentation</vt:lpstr>
      <vt:lpstr>Stärk kunskap och kompetens </vt:lpstr>
      <vt:lpstr>Patientinformation</vt:lpstr>
      <vt:lpstr>PVK projekt - vårdgivarwebben</vt:lpstr>
      <vt:lpstr>Diskutera med din granne 2 min</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Sandra Hultin Dojorti</dc:creator>
  <cp:keywords/>
  <dc:description/>
  <cp:lastModifiedBy>Sandra Hultin Dojorti</cp:lastModifiedBy>
  <cp:revision>32</cp:revision>
  <dcterms:created xsi:type="dcterms:W3CDTF">2025-10-16T07:33:50Z</dcterms:created>
  <dcterms:modified xsi:type="dcterms:W3CDTF">2026-01-29T09:43:26Z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0x0101003CB6B00183893345A5D8F379FEB1DB92</vt:lpwstr>
  </property>
  <property fmtid="{D5CDD505-2E9C-101B-9397-08002B2CF9AE}" pid="6" name="MediaServiceImageTags">
    <vt:lpwstr/>
  </property>
  <property fmtid="{D5CDD505-2E9C-101B-9397-08002B2CF9AE}" pid="7" name="Order">
    <vt:lpwstr>2500.00000000000</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