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2"/>
  </p:notesMasterIdLst>
  <p:sldIdLst>
    <p:sldId id="8805" r:id="rId8"/>
    <p:sldId id="8841" r:id="rId9"/>
    <p:sldId id="8842" r:id="rId10"/>
    <p:sldId id="470" r:id="rId11"/>
    <p:sldId id="8843" r:id="rId12"/>
    <p:sldId id="8844" r:id="rId13"/>
    <p:sldId id="8845" r:id="rId14"/>
    <p:sldId id="465" r:id="rId15"/>
    <p:sldId id="8846" r:id="rId16"/>
    <p:sldId id="8847" r:id="rId17"/>
    <p:sldId id="8848" r:id="rId18"/>
    <p:sldId id="8849" r:id="rId19"/>
    <p:sldId id="8807" r:id="rId20"/>
    <p:sldId id="440" r:id="rId21"/>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8805"/>
            <p14:sldId id="8841"/>
            <p14:sldId id="8842"/>
            <p14:sldId id="470"/>
            <p14:sldId id="8843"/>
            <p14:sldId id="8844"/>
            <p14:sldId id="8845"/>
            <p14:sldId id="465"/>
            <p14:sldId id="8846"/>
            <p14:sldId id="8847"/>
            <p14:sldId id="8848"/>
            <p14:sldId id="8849"/>
            <p14:sldId id="8807"/>
            <p14:sldId id="440"/>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924A5-3090-4C1E-BA42-93612C3FDD99}" v="20" dt="2026-01-29T07:51:15.861"/>
    <p1510:client id="{7D701A2C-E2AF-4608-AA4C-7BCB694EBCDA}" v="1539" dt="2026-01-28T09:37:42.756"/>
    <p1510:client id="{EED292D6-DF69-422D-B157-17F916ECD5FE}" v="1" dt="2026-01-29T07:52:36.0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79" autoAdjust="0"/>
  </p:normalViewPr>
  <p:slideViewPr>
    <p:cSldViewPr snapToGrid="0">
      <p:cViewPr varScale="1">
        <p:scale>
          <a:sx n="51" d="100"/>
          <a:sy n="51" d="100"/>
        </p:scale>
        <p:origin x="84" y="162"/>
      </p:cViewPr>
      <p:guideLst>
        <p:guide orient="horz" pos="2880"/>
        <p:guide pos="220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2026-01-29</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ardhandboken.se/vardhygien-infektioner-och-smittspridning/vardhygien/basala-hygienrutiner/arbetsklad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ardhandboken.se/katetrar-sonder-och-dran/perifer-venkateter/inlaggning-och-avlagsnan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ardhandboken.se/katetrar-sonder-och-dran/perifer-venkateter/komplikationer-och-bedomn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vardhandboken.se/katetrar-sonder-och-dran/perifer-venkateter/handhavande/" TargetMode="External"/><Relationship Id="rId4" Type="http://schemas.openxmlformats.org/officeDocument/2006/relationships/hyperlink" Target="https://www.vardhandboken.se/vardhygien-infektioner-och-smittspridning/vardhygien/huddesinfektion/tillvagagangssat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ardhandboken.se/arbetssatt-och-ansvar/ansvar-och-regelverk/dokumentation/patientjourna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vardhandboken.se/katetrar-sonder-och-dran/perifer-venkateter/komplikationer-och-bedomning/" TargetMode="External"/><Relationship Id="rId4" Type="http://schemas.openxmlformats.org/officeDocument/2006/relationships/hyperlink" Target="https://www.vardhandboken.se/vardhygien-infektioner-och-smittspridning/stadning-och-rengoring/avfall-farligt/oversik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ea typeface="Calibri"/>
                <a:cs typeface="Calibri"/>
              </a:rPr>
              <a:t>I </a:t>
            </a:r>
            <a:r>
              <a:rPr lang="en-US" err="1">
                <a:ea typeface="Calibri"/>
                <a:cs typeface="Calibri"/>
              </a:rPr>
              <a:t>vårdhandboken</a:t>
            </a:r>
            <a:r>
              <a:rPr lang="en-US">
                <a:ea typeface="Calibri"/>
                <a:cs typeface="Calibri"/>
              </a:rPr>
              <a:t> </a:t>
            </a:r>
            <a:r>
              <a:rPr lang="en-US" err="1">
                <a:ea typeface="Calibri"/>
                <a:cs typeface="Calibri"/>
              </a:rPr>
              <a:t>finns</a:t>
            </a:r>
            <a:r>
              <a:rPr lang="en-US">
                <a:ea typeface="Calibri"/>
                <a:cs typeface="Calibri"/>
              </a:rPr>
              <a:t> rekommendationer </a:t>
            </a:r>
            <a:r>
              <a:rPr lang="en-US" err="1">
                <a:ea typeface="Calibri"/>
                <a:cs typeface="Calibri"/>
              </a:rPr>
              <a:t>när</a:t>
            </a:r>
            <a:r>
              <a:rPr lang="en-US">
                <a:ea typeface="Calibri"/>
                <a:cs typeface="Calibri"/>
              </a:rPr>
              <a:t> det </a:t>
            </a:r>
            <a:r>
              <a:rPr lang="en-US" err="1">
                <a:ea typeface="Calibri"/>
                <a:cs typeface="Calibri"/>
              </a:rPr>
              <a:t>kommer</a:t>
            </a:r>
            <a:r>
              <a:rPr lang="en-US">
                <a:ea typeface="Calibri"/>
                <a:cs typeface="Calibri"/>
              </a:rPr>
              <a:t> till PVK. Region </a:t>
            </a:r>
            <a:r>
              <a:rPr lang="en-US" err="1">
                <a:ea typeface="Calibri"/>
                <a:cs typeface="Calibri"/>
              </a:rPr>
              <a:t>Västmanland</a:t>
            </a:r>
            <a:r>
              <a:rPr lang="en-US">
                <a:ea typeface="Calibri"/>
                <a:cs typeface="Calibri"/>
              </a:rPr>
              <a:t> </a:t>
            </a:r>
            <a:r>
              <a:rPr lang="en-US" err="1">
                <a:ea typeface="Calibri"/>
                <a:cs typeface="Calibri"/>
              </a:rPr>
              <a:t>använder</a:t>
            </a:r>
            <a:r>
              <a:rPr lang="en-US">
                <a:ea typeface="Calibri"/>
                <a:cs typeface="Calibri"/>
              </a:rPr>
              <a:t> sig av </a:t>
            </a:r>
            <a:r>
              <a:rPr lang="en-US" err="1">
                <a:ea typeface="Calibri"/>
                <a:cs typeface="Calibri"/>
              </a:rPr>
              <a:t>vårdhandbokens</a:t>
            </a:r>
            <a:r>
              <a:rPr lang="en-US">
                <a:ea typeface="Calibri"/>
                <a:cs typeface="Calibri"/>
              </a:rPr>
              <a:t> </a:t>
            </a:r>
            <a:r>
              <a:rPr lang="en-US" err="1">
                <a:ea typeface="Calibri"/>
                <a:cs typeface="Calibri"/>
              </a:rPr>
              <a:t>rekommendationer</a:t>
            </a:r>
            <a:r>
              <a:rPr lang="en-US">
                <a:ea typeface="Calibri"/>
                <a:cs typeface="Calibri"/>
              </a:rPr>
              <a:t>.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84108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F681-98E3-CD2D-5F81-52A6F035C9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0A78F13-6D28-C557-76E4-1E7D764CC2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76A6C4-192F-1F8E-CD3E-E3EDE0433F1C}"/>
              </a:ext>
            </a:extLst>
          </p:cNvPr>
          <p:cNvSpPr>
            <a:spLocks noGrp="1"/>
          </p:cNvSpPr>
          <p:nvPr>
            <p:ph type="body" idx="1"/>
          </p:nvPr>
        </p:nvSpPr>
        <p:spPr/>
        <p:txBody>
          <a:bodyPr/>
          <a:lstStyle/>
          <a:p>
            <a:r>
              <a:rPr lang="sv-SE">
                <a:solidFill>
                  <a:srgbClr val="1E1E1E"/>
                </a:solidFill>
                <a:highlight>
                  <a:srgbClr val="E5F2F7"/>
                </a:highlight>
              </a:rPr>
              <a:t>Denna text gäller även barn</a:t>
            </a:r>
            <a:endParaRPr lang="sv-SE"/>
          </a:p>
          <a:p>
            <a:endParaRPr lang="sv-SE" b="1">
              <a:solidFill>
                <a:srgbClr val="007EB0"/>
              </a:solidFill>
              <a:highlight>
                <a:srgbClr val="FFFFFF"/>
              </a:highlight>
              <a:ea typeface="Calibri"/>
              <a:cs typeface="Calibri"/>
            </a:endParaRPr>
          </a:p>
          <a:p>
            <a:r>
              <a:rPr lang="sv-SE" b="1" err="1">
                <a:solidFill>
                  <a:srgbClr val="007EB0"/>
                </a:solidFill>
                <a:highlight>
                  <a:srgbClr val="FFFFFF"/>
                </a:highlight>
              </a:rPr>
              <a:t>Tromboflebit</a:t>
            </a:r>
            <a:r>
              <a:rPr lang="sv-SE" b="1">
                <a:solidFill>
                  <a:srgbClr val="007EB0"/>
                </a:solidFill>
                <a:highlight>
                  <a:srgbClr val="FFFFFF"/>
                </a:highlight>
              </a:rPr>
              <a:t> och infektion (visa bild från vårdhandboken på gradering!)</a:t>
            </a:r>
            <a:endParaRPr lang="sv-SE">
              <a:ea typeface="Calibri"/>
              <a:cs typeface="Calibri"/>
            </a:endParaRPr>
          </a:p>
          <a:p>
            <a:r>
              <a:rPr lang="sv-SE" err="1">
                <a:solidFill>
                  <a:srgbClr val="1E1E1E"/>
                </a:solidFill>
                <a:highlight>
                  <a:srgbClr val="FFFFFF"/>
                </a:highlight>
              </a:rPr>
              <a:t>Tromboflebitfrekvensen</a:t>
            </a:r>
            <a:r>
              <a:rPr lang="sv-SE">
                <a:solidFill>
                  <a:srgbClr val="1E1E1E"/>
                </a:solidFill>
                <a:highlight>
                  <a:srgbClr val="FFFFFF"/>
                </a:highlight>
              </a:rPr>
              <a:t> varierar mycket mellan olika studier men anges ofta mellan &lt;1-40 % [3,11]. Symtomen kännetecknas av rodnad, ömhet, svullnad, smärta och palpabel hårdhet över venen. En </a:t>
            </a:r>
            <a:r>
              <a:rPr lang="sv-SE" err="1">
                <a:solidFill>
                  <a:srgbClr val="1E1E1E"/>
                </a:solidFill>
                <a:highlight>
                  <a:srgbClr val="FFFFFF"/>
                </a:highlight>
              </a:rPr>
              <a:t>tromboflebit</a:t>
            </a:r>
            <a:r>
              <a:rPr lang="sv-SE">
                <a:solidFill>
                  <a:srgbClr val="1E1E1E"/>
                </a:solidFill>
                <a:highlight>
                  <a:srgbClr val="FFFFFF"/>
                </a:highlight>
              </a:rPr>
              <a:t> klassificeras enligt en skattningsskala utifrån svårighetsgrad [12].</a:t>
            </a:r>
            <a:endParaRPr lang="sv-SE"/>
          </a:p>
          <a:p>
            <a:endParaRPr lang="sv-SE">
              <a:solidFill>
                <a:srgbClr val="1E1E1E"/>
              </a:solidFill>
              <a:highlight>
                <a:srgbClr val="FFFFFF"/>
              </a:highlight>
              <a:ea typeface="Calibri"/>
              <a:cs typeface="Calibri"/>
            </a:endParaRPr>
          </a:p>
          <a:p>
            <a:r>
              <a:rPr lang="sv-SE" b="1">
                <a:solidFill>
                  <a:srgbClr val="484848"/>
                </a:solidFill>
                <a:highlight>
                  <a:srgbClr val="FFFFFF"/>
                </a:highlight>
              </a:rPr>
              <a:t>Tecken på </a:t>
            </a:r>
            <a:r>
              <a:rPr lang="sv-SE" b="1" err="1">
                <a:solidFill>
                  <a:srgbClr val="484848"/>
                </a:solidFill>
                <a:highlight>
                  <a:srgbClr val="FFFFFF"/>
                </a:highlight>
              </a:rPr>
              <a:t>tromboflebit</a:t>
            </a:r>
            <a:r>
              <a:rPr lang="sv-SE" b="1">
                <a:solidFill>
                  <a:srgbClr val="484848"/>
                </a:solidFill>
                <a:highlight>
                  <a:srgbClr val="FFFFFF"/>
                </a:highlight>
              </a:rPr>
              <a:t> eller infektion</a:t>
            </a:r>
            <a:endParaRPr lang="sv-SE"/>
          </a:p>
          <a:p>
            <a:r>
              <a:rPr lang="sv-SE">
                <a:solidFill>
                  <a:srgbClr val="1E1E1E"/>
                </a:solidFill>
                <a:highlight>
                  <a:srgbClr val="FFFFFF"/>
                </a:highlight>
              </a:rPr>
              <a:t>Symtom på inflammation vid insticksstället eller längs med den perifera kateterns kärl är tecken på </a:t>
            </a:r>
            <a:r>
              <a:rPr lang="sv-SE" err="1">
                <a:solidFill>
                  <a:srgbClr val="1E1E1E"/>
                </a:solidFill>
                <a:highlight>
                  <a:srgbClr val="FFFFFF"/>
                </a:highlight>
              </a:rPr>
              <a:t>tromboflebit</a:t>
            </a:r>
            <a:r>
              <a:rPr lang="sv-SE">
                <a:solidFill>
                  <a:srgbClr val="1E1E1E"/>
                </a:solidFill>
                <a:highlight>
                  <a:srgbClr val="FFFFFF"/>
                </a:highlight>
              </a:rPr>
              <a:t> och/eller infektion. Det är för ögat svårt att skilja på dessa två tillstånd. Förekomst av varbildning talar oftare för infektion. Om inte infektion kan uteslutas eller vid uttalad </a:t>
            </a:r>
            <a:r>
              <a:rPr lang="sv-SE" err="1">
                <a:solidFill>
                  <a:srgbClr val="1E1E1E"/>
                </a:solidFill>
                <a:highlight>
                  <a:srgbClr val="FFFFFF"/>
                </a:highlight>
              </a:rPr>
              <a:t>tromboflebit</a:t>
            </a:r>
            <a:r>
              <a:rPr lang="sv-SE">
                <a:solidFill>
                  <a:srgbClr val="1E1E1E"/>
                </a:solidFill>
                <a:highlight>
                  <a:srgbClr val="FFFFFF"/>
                </a:highlight>
              </a:rPr>
              <a:t>, bör PVK avlägsnas och lokalt prov för odling tas. </a:t>
            </a:r>
            <a:r>
              <a:rPr lang="sv-SE" err="1">
                <a:solidFill>
                  <a:srgbClr val="1E1E1E"/>
                </a:solidFill>
                <a:highlight>
                  <a:srgbClr val="FFFFFF"/>
                </a:highlight>
              </a:rPr>
              <a:t>Tromboflebit</a:t>
            </a:r>
            <a:r>
              <a:rPr lang="sv-SE">
                <a:solidFill>
                  <a:srgbClr val="1E1E1E"/>
                </a:solidFill>
                <a:highlight>
                  <a:srgbClr val="FFFFFF"/>
                </a:highlight>
              </a:rPr>
              <a:t> behandlas symtomatiskt och infektion behandlas enligt ordination av läkare. </a:t>
            </a:r>
            <a:endParaRPr lang="sv-SE"/>
          </a:p>
          <a:p>
            <a:r>
              <a:rPr lang="sv-SE">
                <a:solidFill>
                  <a:srgbClr val="1E1E1E"/>
                </a:solidFill>
                <a:highlight>
                  <a:srgbClr val="FFFFFF"/>
                </a:highlight>
              </a:rPr>
              <a:t>PVK är en vanlig och ofta förbisedd orsak till sjukhusförvärvad sepsis, inte minst med </a:t>
            </a:r>
            <a:r>
              <a:rPr lang="sv-SE" err="1">
                <a:solidFill>
                  <a:srgbClr val="1E1E1E"/>
                </a:solidFill>
                <a:highlight>
                  <a:srgbClr val="FFFFFF"/>
                </a:highlight>
              </a:rPr>
              <a:t>Staphylococcus</a:t>
            </a:r>
            <a:r>
              <a:rPr lang="sv-SE">
                <a:solidFill>
                  <a:srgbClr val="1E1E1E"/>
                </a:solidFill>
                <a:highlight>
                  <a:srgbClr val="FFFFFF"/>
                </a:highlight>
              </a:rPr>
              <a:t> </a:t>
            </a:r>
            <a:r>
              <a:rPr lang="sv-SE" err="1">
                <a:solidFill>
                  <a:srgbClr val="1E1E1E"/>
                </a:solidFill>
                <a:highlight>
                  <a:srgbClr val="FFFFFF"/>
                </a:highlight>
              </a:rPr>
              <a:t>aureus</a:t>
            </a:r>
            <a:r>
              <a:rPr lang="sv-SE">
                <a:solidFill>
                  <a:srgbClr val="1E1E1E"/>
                </a:solidFill>
                <a:highlight>
                  <a:srgbClr val="FFFFFF"/>
                </a:highlight>
              </a:rPr>
              <a:t>. Vid generella infektionssymtom med feber, frossa, allmänpåverkan och chock hos en patient med en PVK (eller som nyligen haft en PVK) ska denna misstänkas vara orsaken till infektionen om inte annan uppenbar orsak finns. Kontakta läkare, avlägsna PVK, odla från kateterspets, insticksställe och genomför blododling. Överväg antibiotikabehandling [10,11,13,14].</a:t>
            </a:r>
            <a:endParaRPr lang="sv-SE"/>
          </a:p>
          <a:p>
            <a:endParaRPr lang="sv-SE">
              <a:solidFill>
                <a:srgbClr val="1E1E1E"/>
              </a:solidFill>
              <a:highlight>
                <a:srgbClr val="FFFFFF"/>
              </a:highlight>
              <a:ea typeface="Calibri"/>
              <a:cs typeface="Calibri"/>
            </a:endParaRPr>
          </a:p>
          <a:p>
            <a:r>
              <a:rPr lang="sv-SE" b="1" err="1">
                <a:solidFill>
                  <a:srgbClr val="007EB0"/>
                </a:solidFill>
                <a:highlight>
                  <a:srgbClr val="FFFFFF"/>
                </a:highlight>
              </a:rPr>
              <a:t>Extravasal</a:t>
            </a:r>
            <a:r>
              <a:rPr lang="sv-SE" b="1">
                <a:solidFill>
                  <a:srgbClr val="007EB0"/>
                </a:solidFill>
                <a:highlight>
                  <a:srgbClr val="FFFFFF"/>
                </a:highlight>
              </a:rPr>
              <a:t> injektion eller infusion</a:t>
            </a:r>
            <a:endParaRPr lang="sv-SE"/>
          </a:p>
          <a:p>
            <a:r>
              <a:rPr lang="sv-SE" err="1">
                <a:solidFill>
                  <a:srgbClr val="1E1E1E"/>
                </a:solidFill>
                <a:highlight>
                  <a:srgbClr val="FFFFFF"/>
                </a:highlight>
              </a:rPr>
              <a:t>Extravasal</a:t>
            </a:r>
            <a:r>
              <a:rPr lang="sv-SE">
                <a:solidFill>
                  <a:srgbClr val="1E1E1E"/>
                </a:solidFill>
                <a:highlight>
                  <a:srgbClr val="FFFFFF"/>
                </a:highlight>
              </a:rPr>
              <a:t> injektion eller infusion av vävnadsretande lösning kan leda till vävnadsskada. Om detta inträffar ska det göras försök att aspirera läkemedlet ur PVK därefter avlägsnas katetern.</a:t>
            </a:r>
            <a:endParaRPr lang="sv-SE"/>
          </a:p>
          <a:p>
            <a:r>
              <a:rPr lang="sv-SE">
                <a:solidFill>
                  <a:srgbClr val="1E1E1E"/>
                </a:solidFill>
                <a:highlight>
                  <a:srgbClr val="FFFFFF"/>
                </a:highlight>
              </a:rPr>
              <a:t>Huruvida spolning med Natriumklorid 9 mg/</a:t>
            </a:r>
            <a:r>
              <a:rPr lang="sv-SE" err="1">
                <a:solidFill>
                  <a:srgbClr val="1E1E1E"/>
                </a:solidFill>
                <a:highlight>
                  <a:srgbClr val="FFFFFF"/>
                </a:highlight>
              </a:rPr>
              <a:t>mL</a:t>
            </a:r>
            <a:r>
              <a:rPr lang="sv-SE">
                <a:solidFill>
                  <a:srgbClr val="1E1E1E"/>
                </a:solidFill>
                <a:highlight>
                  <a:srgbClr val="FFFFFF"/>
                </a:highlight>
              </a:rPr>
              <a:t> i skadad vävnad eller användande av olika omslag, exempelvis </a:t>
            </a:r>
            <a:r>
              <a:rPr lang="sv-SE" err="1">
                <a:solidFill>
                  <a:srgbClr val="1E1E1E"/>
                </a:solidFill>
                <a:highlight>
                  <a:srgbClr val="FFFFFF"/>
                </a:highlight>
              </a:rPr>
              <a:t>alsollösning</a:t>
            </a:r>
            <a:r>
              <a:rPr lang="sv-SE">
                <a:solidFill>
                  <a:srgbClr val="1E1E1E"/>
                </a:solidFill>
                <a:highlight>
                  <a:srgbClr val="FFFFFF"/>
                </a:highlight>
              </a:rPr>
              <a:t>, kan förebygga skada är inte adekvat studerat och kan därför inte rutinmässigt rekommenderas. Ansvarig läkare ska informeras och vävnaden ska inspekteras regelbundet för att upptäcka eventuell skada. Vid hotande eller svår vävnadsskada bör kroppsdelen med skadad vävnad hållas i högläge och kontakt tas med kirurgisk läkarexpertis [15].</a:t>
            </a:r>
            <a:endParaRPr lang="sv-SE"/>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p:txBody>
      </p:sp>
      <p:sp>
        <p:nvSpPr>
          <p:cNvPr id="4" name="Platshållare för bildnummer 3">
            <a:extLst>
              <a:ext uri="{FF2B5EF4-FFF2-40B4-BE49-F238E27FC236}">
                <a16:creationId xmlns:a16="http://schemas.microsoft.com/office/drawing/2014/main" id="{71A6C515-B09A-FA60-9F53-CA08826A8C74}"/>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263095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ea typeface="Calibri"/>
                <a:cs typeface="Calibri"/>
              </a:rPr>
              <a:t>Uppföljning</a:t>
            </a:r>
            <a:r>
              <a:rPr lang="en-US" dirty="0">
                <a:ea typeface="Calibri"/>
                <a:cs typeface="Calibri"/>
              </a:rPr>
              <a:t> av </a:t>
            </a:r>
            <a:r>
              <a:rPr lang="en-US" dirty="0" err="1">
                <a:ea typeface="Calibri"/>
                <a:cs typeface="Calibri"/>
              </a:rPr>
              <a:t>skötsel</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göras</a:t>
            </a:r>
            <a:r>
              <a:rPr lang="en-US" dirty="0">
                <a:ea typeface="Calibri"/>
                <a:cs typeface="Calibri"/>
              </a:rPr>
              <a:t> </a:t>
            </a:r>
            <a:r>
              <a:rPr lang="en-US" dirty="0" err="1">
                <a:ea typeface="Calibri"/>
                <a:cs typeface="Calibri"/>
              </a:rPr>
              <a:t>systematisk</a:t>
            </a:r>
            <a:r>
              <a:rPr lang="en-US" dirty="0">
                <a:ea typeface="Calibri"/>
                <a:cs typeface="Calibri"/>
              </a:rPr>
              <a:t> via </a:t>
            </a:r>
            <a:r>
              <a:rPr lang="en-US" dirty="0" err="1">
                <a:ea typeface="Calibri"/>
                <a:cs typeface="Calibri"/>
              </a:rPr>
              <a:t>metoden</a:t>
            </a:r>
            <a:r>
              <a:rPr lang="en-US" dirty="0">
                <a:ea typeface="Calibri"/>
                <a:cs typeface="Calibri"/>
              </a:rPr>
              <a:t> PPM </a:t>
            </a:r>
            <a:r>
              <a:rPr lang="en-US" dirty="0" err="1">
                <a:ea typeface="Calibri"/>
                <a:cs typeface="Calibri"/>
              </a:rPr>
              <a:t>omvårnad</a:t>
            </a:r>
            <a:r>
              <a:rPr lang="en-US" dirty="0">
                <a:ea typeface="Calibri"/>
                <a:cs typeface="Calibri"/>
              </a:rPr>
              <a:t>. </a:t>
            </a:r>
          </a:p>
          <a:p>
            <a:r>
              <a:rPr lang="en-US" dirty="0">
                <a:ea typeface="Calibri"/>
                <a:cs typeface="Calibri"/>
              </a:rPr>
              <a:t>Detta </a:t>
            </a:r>
            <a:r>
              <a:rPr lang="en-US" dirty="0" err="1">
                <a:ea typeface="Calibri"/>
                <a:cs typeface="Calibri"/>
              </a:rPr>
              <a:t>är</a:t>
            </a:r>
            <a:r>
              <a:rPr lang="en-US" dirty="0">
                <a:ea typeface="Calibri"/>
                <a:cs typeface="Calibri"/>
              </a:rPr>
              <a:t> </a:t>
            </a:r>
            <a:r>
              <a:rPr lang="en-US" dirty="0" err="1">
                <a:ea typeface="Calibri"/>
                <a:cs typeface="Calibri"/>
              </a:rPr>
              <a:t>en</a:t>
            </a:r>
            <a:r>
              <a:rPr lang="en-US" dirty="0">
                <a:ea typeface="Calibri"/>
                <a:cs typeface="Calibri"/>
              </a:rPr>
              <a:t> del av </a:t>
            </a:r>
            <a:r>
              <a:rPr lang="en-US" dirty="0" err="1">
                <a:ea typeface="Calibri"/>
                <a:cs typeface="Calibri"/>
              </a:rPr>
              <a:t>egenkontrollerna</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utförs</a:t>
            </a:r>
            <a:r>
              <a:rPr lang="en-US" dirty="0">
                <a:ea typeface="Calibri"/>
                <a:cs typeface="Calibri"/>
              </a:rPr>
              <a:t> I PVK-</a:t>
            </a:r>
            <a:r>
              <a:rPr lang="en-US" dirty="0" err="1">
                <a:ea typeface="Calibri"/>
                <a:cs typeface="Calibri"/>
              </a:rPr>
              <a:t>projektet</a:t>
            </a:r>
            <a:r>
              <a:rPr lang="en-US" dirty="0">
                <a:ea typeface="Calibri"/>
                <a:cs typeface="Calibri"/>
              </a:rPr>
              <a:t>. </a:t>
            </a:r>
          </a:p>
          <a:p>
            <a:r>
              <a:rPr lang="en-US" dirty="0" err="1">
                <a:ea typeface="Calibri"/>
                <a:cs typeface="Calibri"/>
              </a:rPr>
              <a:t>Utse</a:t>
            </a:r>
            <a:r>
              <a:rPr lang="en-US" dirty="0">
                <a:ea typeface="Calibri"/>
                <a:cs typeface="Calibri"/>
              </a:rPr>
              <a:t> </a:t>
            </a:r>
            <a:r>
              <a:rPr lang="en-US" dirty="0" err="1">
                <a:ea typeface="Calibri"/>
                <a:cs typeface="Calibri"/>
              </a:rPr>
              <a:t>en</a:t>
            </a:r>
            <a:r>
              <a:rPr lang="en-US" dirty="0">
                <a:ea typeface="Calibri"/>
                <a:cs typeface="Calibri"/>
              </a:rPr>
              <a:t> person </a:t>
            </a:r>
            <a:r>
              <a:rPr lang="en-US" dirty="0" err="1">
                <a:ea typeface="Calibri"/>
                <a:cs typeface="Calibri"/>
              </a:rPr>
              <a:t>som</a:t>
            </a:r>
            <a:r>
              <a:rPr lang="en-US" dirty="0">
                <a:ea typeface="Calibri"/>
                <a:cs typeface="Calibri"/>
              </a:rPr>
              <a:t> </a:t>
            </a:r>
            <a:r>
              <a:rPr lang="en-US" dirty="0" err="1">
                <a:ea typeface="Calibri"/>
                <a:cs typeface="Calibri"/>
              </a:rPr>
              <a:t>genomför</a:t>
            </a:r>
            <a:r>
              <a:rPr lang="en-US" dirty="0">
                <a:ea typeface="Calibri"/>
                <a:cs typeface="Calibri"/>
              </a:rPr>
              <a:t> PPM </a:t>
            </a:r>
            <a:r>
              <a:rPr lang="en-US" dirty="0" err="1">
                <a:ea typeface="Calibri"/>
                <a:cs typeface="Calibri"/>
              </a:rPr>
              <a:t>omvårnad</a:t>
            </a:r>
            <a:r>
              <a:rPr lang="en-US" dirty="0">
                <a:ea typeface="Calibri"/>
                <a:cs typeface="Calibri"/>
              </a:rPr>
              <a:t> </a:t>
            </a:r>
            <a:r>
              <a:rPr lang="en-US" dirty="0" err="1">
                <a:ea typeface="Calibri"/>
                <a:cs typeface="Calibri"/>
              </a:rPr>
              <a:t>återkoppla</a:t>
            </a:r>
            <a:r>
              <a:rPr lang="en-US" dirty="0">
                <a:ea typeface="Calibri"/>
                <a:cs typeface="Calibri"/>
              </a:rPr>
              <a:t> </a:t>
            </a:r>
            <a:r>
              <a:rPr lang="en-US" dirty="0" err="1">
                <a:ea typeface="Calibri"/>
                <a:cs typeface="Calibri"/>
              </a:rPr>
              <a:t>resultat</a:t>
            </a:r>
            <a:r>
              <a:rPr lang="en-US" dirty="0">
                <a:ea typeface="Calibri"/>
                <a:cs typeface="Calibri"/>
              </a:rPr>
              <a:t> till chef och </a:t>
            </a:r>
            <a:r>
              <a:rPr lang="en-US" dirty="0" err="1">
                <a:ea typeface="Calibri"/>
                <a:cs typeface="Calibri"/>
              </a:rPr>
              <a:t>medarbetare</a:t>
            </a:r>
            <a:r>
              <a:rPr lang="en-US" dirty="0">
                <a:ea typeface="Calibri"/>
                <a:cs typeface="Calibri"/>
              </a:rPr>
              <a:t> för </a:t>
            </a:r>
            <a:r>
              <a:rPr lang="en-US" dirty="0" err="1">
                <a:ea typeface="Calibri"/>
                <a:cs typeface="Calibri"/>
              </a:rPr>
              <a:t>vidare</a:t>
            </a:r>
            <a:r>
              <a:rPr lang="en-US" dirty="0">
                <a:ea typeface="Calibri"/>
                <a:cs typeface="Calibri"/>
              </a:rPr>
              <a:t> </a:t>
            </a:r>
            <a:r>
              <a:rPr lang="en-US" dirty="0" err="1">
                <a:ea typeface="Calibri"/>
                <a:cs typeface="Calibri"/>
              </a:rPr>
              <a:t>analys</a:t>
            </a:r>
            <a:r>
              <a:rPr lang="en-US" dirty="0">
                <a:ea typeface="Calibri"/>
                <a:cs typeface="Calibri"/>
              </a:rPr>
              <a:t> om </a:t>
            </a:r>
            <a:r>
              <a:rPr lang="en-US" dirty="0" err="1">
                <a:ea typeface="Calibri"/>
                <a:cs typeface="Calibri"/>
              </a:rPr>
              <a:t>ev</a:t>
            </a:r>
            <a:r>
              <a:rPr lang="en-US" dirty="0">
                <a:ea typeface="Calibri"/>
                <a:cs typeface="Calibri"/>
              </a:rPr>
              <a:t> </a:t>
            </a:r>
            <a:r>
              <a:rPr lang="en-US" dirty="0" err="1">
                <a:ea typeface="Calibri"/>
                <a:cs typeface="Calibri"/>
              </a:rPr>
              <a:t>förbättrningar</a:t>
            </a:r>
            <a:r>
              <a:rPr lang="en-US" dirty="0">
                <a:ea typeface="Calibri"/>
                <a:cs typeface="Calibri"/>
              </a:rPr>
              <a:t>. </a:t>
            </a:r>
          </a:p>
          <a:p>
            <a:endParaRPr lang="en-US" dirty="0">
              <a:ea typeface="Calibri"/>
              <a:cs typeface="Calibri"/>
            </a:endParaRPr>
          </a:p>
          <a:p>
            <a:r>
              <a:rPr lang="en-US" dirty="0">
                <a:ea typeface="Calibri"/>
                <a:cs typeface="Calibri"/>
              </a:rPr>
              <a:t>Visa </a:t>
            </a:r>
            <a:r>
              <a:rPr lang="en-US" dirty="0" err="1">
                <a:ea typeface="Calibri"/>
                <a:cs typeface="Calibri"/>
              </a:rPr>
              <a:t>gärna</a:t>
            </a:r>
            <a:r>
              <a:rPr lang="en-US" dirty="0">
                <a:ea typeface="Calibri"/>
                <a:cs typeface="Calibri"/>
              </a:rPr>
              <a:t> </a:t>
            </a:r>
            <a:r>
              <a:rPr lang="en-US" dirty="0" err="1">
                <a:ea typeface="Calibri"/>
                <a:cs typeface="Calibri"/>
              </a:rPr>
              <a:t>här</a:t>
            </a:r>
            <a:r>
              <a:rPr lang="en-US" dirty="0">
                <a:ea typeface="Calibri"/>
                <a:cs typeface="Calibri"/>
              </a:rPr>
              <a:t> om </a:t>
            </a:r>
            <a:r>
              <a:rPr lang="en-US" dirty="0" err="1">
                <a:ea typeface="Calibri"/>
                <a:cs typeface="Calibri"/>
              </a:rPr>
              <a:t>ni</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något</a:t>
            </a:r>
            <a:r>
              <a:rPr lang="en-US" dirty="0">
                <a:ea typeface="Calibri"/>
                <a:cs typeface="Calibri"/>
              </a:rPr>
              <a:t> </a:t>
            </a:r>
            <a:r>
              <a:rPr lang="en-US" dirty="0" err="1">
                <a:ea typeface="Calibri"/>
                <a:cs typeface="Calibri"/>
              </a:rPr>
              <a:t>resutat</a:t>
            </a:r>
            <a:r>
              <a:rPr lang="en-US" dirty="0">
                <a:ea typeface="Calibri"/>
                <a:cs typeface="Calibri"/>
              </a:rPr>
              <a:t> </a:t>
            </a:r>
            <a:r>
              <a:rPr lang="en-US" dirty="0" err="1">
                <a:ea typeface="Calibri"/>
                <a:cs typeface="Calibri"/>
              </a:rPr>
              <a:t>ffrån</a:t>
            </a:r>
            <a:r>
              <a:rPr lang="en-US" dirty="0">
                <a:ea typeface="Calibri"/>
                <a:cs typeface="Calibri"/>
              </a:rPr>
              <a:t> PPM </a:t>
            </a:r>
            <a:r>
              <a:rPr lang="en-US" dirty="0" err="1">
                <a:ea typeface="Calibri"/>
                <a:cs typeface="Calibri"/>
              </a:rPr>
              <a:t>omvårdnad</a:t>
            </a:r>
            <a:r>
              <a:rPr lang="en-US" dirty="0">
                <a:ea typeface="Calibri"/>
                <a:cs typeface="Calibri"/>
              </a:rPr>
              <a:t>. </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275225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44203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 </a:t>
            </a:r>
          </a:p>
          <a:p>
            <a:r>
              <a:rPr lang="sv-SE" b="1"/>
              <a:t>För att tillgodose detta bör det därför finnas adekvat utbildning och komplikationsregistrering</a:t>
            </a:r>
            <a:endParaRPr lang="en-US" b="1"/>
          </a:p>
          <a:p>
            <a:r>
              <a:rPr lang="en-US" err="1">
                <a:solidFill>
                  <a:srgbClr val="1E1E1E"/>
                </a:solidFill>
                <a:highlight>
                  <a:srgbClr val="FFFFFF"/>
                </a:highlight>
              </a:rPr>
              <a:t>Flera</a:t>
            </a:r>
            <a:r>
              <a:rPr lang="en-US">
                <a:solidFill>
                  <a:srgbClr val="1E1E1E"/>
                </a:solidFill>
                <a:highlight>
                  <a:srgbClr val="FFFFFF"/>
                </a:highlight>
              </a:rPr>
              <a:t> </a:t>
            </a:r>
            <a:r>
              <a:rPr lang="en-US" err="1">
                <a:solidFill>
                  <a:srgbClr val="1E1E1E"/>
                </a:solidFill>
                <a:highlight>
                  <a:srgbClr val="FFFFFF"/>
                </a:highlight>
              </a:rPr>
              <a:t>internationella</a:t>
            </a:r>
            <a:r>
              <a:rPr lang="en-US">
                <a:solidFill>
                  <a:srgbClr val="1E1E1E"/>
                </a:solidFill>
                <a:highlight>
                  <a:srgbClr val="FFFFFF"/>
                </a:highlight>
              </a:rPr>
              <a:t> studier </a:t>
            </a:r>
            <a:r>
              <a:rPr lang="en-US" err="1">
                <a:solidFill>
                  <a:srgbClr val="1E1E1E"/>
                </a:solidFill>
                <a:highlight>
                  <a:srgbClr val="FFFFFF"/>
                </a:highlight>
              </a:rPr>
              <a:t>har</a:t>
            </a:r>
            <a:r>
              <a:rPr lang="en-US">
                <a:solidFill>
                  <a:srgbClr val="1E1E1E"/>
                </a:solidFill>
                <a:highlight>
                  <a:srgbClr val="FFFFFF"/>
                </a:highlight>
              </a:rPr>
              <a:t> </a:t>
            </a:r>
            <a:r>
              <a:rPr lang="en-US" err="1">
                <a:solidFill>
                  <a:srgbClr val="1E1E1E"/>
                </a:solidFill>
                <a:highlight>
                  <a:srgbClr val="FFFFFF"/>
                </a:highlight>
              </a:rPr>
              <a:t>visat</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man med ett strukturerat införande av adekvata inläggnings- och skötselrutiner samt bra kunskapsstöd, har kunnat minska dödligheten över tid hos </a:t>
            </a:r>
            <a:r>
              <a:rPr lang="en-US" err="1">
                <a:solidFill>
                  <a:srgbClr val="1E1E1E"/>
                </a:solidFill>
                <a:highlight>
                  <a:srgbClr val="FFFFFF"/>
                </a:highlight>
              </a:rPr>
              <a:t>patienter</a:t>
            </a:r>
            <a:r>
              <a:rPr lang="en-US">
                <a:solidFill>
                  <a:srgbClr val="1E1E1E"/>
                </a:solidFill>
                <a:highlight>
                  <a:srgbClr val="FFFFFF"/>
                </a:highlight>
              </a:rPr>
              <a:t> </a:t>
            </a:r>
            <a:r>
              <a:rPr lang="en-US" err="1">
                <a:solidFill>
                  <a:srgbClr val="1E1E1E"/>
                </a:solidFill>
                <a:highlight>
                  <a:srgbClr val="FFFFFF"/>
                </a:highlight>
              </a:rPr>
              <a:t>som</a:t>
            </a:r>
            <a:r>
              <a:rPr lang="en-US">
                <a:solidFill>
                  <a:srgbClr val="1E1E1E"/>
                </a:solidFill>
                <a:highlight>
                  <a:srgbClr val="FFFFFF"/>
                </a:highlight>
              </a:rPr>
              <a:t> </a:t>
            </a:r>
            <a:r>
              <a:rPr lang="en-US" err="1">
                <a:solidFill>
                  <a:srgbClr val="1E1E1E"/>
                </a:solidFill>
                <a:highlight>
                  <a:srgbClr val="FFFFFF"/>
                </a:highlight>
              </a:rPr>
              <a:t>får</a:t>
            </a:r>
            <a:r>
              <a:rPr lang="en-US">
                <a:solidFill>
                  <a:srgbClr val="1E1E1E"/>
                </a:solidFill>
                <a:highlight>
                  <a:srgbClr val="FFFFFF"/>
                </a:highlight>
              </a:rPr>
              <a:t> sepsis </a:t>
            </a:r>
            <a:r>
              <a:rPr lang="en-US" err="1">
                <a:solidFill>
                  <a:srgbClr val="1E1E1E"/>
                </a:solidFill>
                <a:highlight>
                  <a:srgbClr val="FFFFFF"/>
                </a:highlight>
              </a:rPr>
              <a:t>orsakade</a:t>
            </a:r>
            <a:r>
              <a:rPr lang="en-US">
                <a:solidFill>
                  <a:srgbClr val="1E1E1E"/>
                </a:solidFill>
                <a:highlight>
                  <a:srgbClr val="FFFFFF"/>
                </a:highlight>
              </a:rPr>
              <a:t> av PVK </a:t>
            </a:r>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422559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err="1">
                <a:solidFill>
                  <a:srgbClr val="1E1E1E"/>
                </a:solidFill>
                <a:highlight>
                  <a:srgbClr val="FFFFFF"/>
                </a:highlight>
              </a:rPr>
              <a:t>Storleken</a:t>
            </a:r>
            <a:r>
              <a:rPr lang="en-US" b="1">
                <a:solidFill>
                  <a:srgbClr val="1E1E1E"/>
                </a:solidFill>
                <a:highlight>
                  <a:srgbClr val="FFFFFF"/>
                </a:highlight>
              </a:rPr>
              <a:t> </a:t>
            </a:r>
            <a:r>
              <a:rPr lang="en-US" b="1" err="1">
                <a:solidFill>
                  <a:srgbClr val="1E1E1E"/>
                </a:solidFill>
                <a:highlight>
                  <a:srgbClr val="FFFFFF"/>
                </a:highlight>
              </a:rPr>
              <a:t>på</a:t>
            </a:r>
            <a:r>
              <a:rPr lang="en-US" b="1">
                <a:solidFill>
                  <a:srgbClr val="1E1E1E"/>
                </a:solidFill>
                <a:highlight>
                  <a:srgbClr val="FFFFFF"/>
                </a:highlight>
              </a:rPr>
              <a:t> PVK </a:t>
            </a:r>
            <a:r>
              <a:rPr lang="en-US" b="1" err="1">
                <a:solidFill>
                  <a:srgbClr val="1E1E1E"/>
                </a:solidFill>
                <a:highlight>
                  <a:srgbClr val="FFFFFF"/>
                </a:highlight>
              </a:rPr>
              <a:t>anpassas</a:t>
            </a:r>
            <a:r>
              <a:rPr lang="en-US" b="1">
                <a:solidFill>
                  <a:srgbClr val="1E1E1E"/>
                </a:solidFill>
                <a:highlight>
                  <a:srgbClr val="FFFFFF"/>
                </a:highlight>
              </a:rPr>
              <a:t> till </a:t>
            </a:r>
            <a:r>
              <a:rPr lang="en-US" b="1" err="1">
                <a:solidFill>
                  <a:srgbClr val="1E1E1E"/>
                </a:solidFill>
                <a:highlight>
                  <a:srgbClr val="FFFFFF"/>
                </a:highlight>
              </a:rPr>
              <a:t>syfte</a:t>
            </a:r>
            <a:r>
              <a:rPr lang="en-US" b="1">
                <a:solidFill>
                  <a:srgbClr val="1E1E1E"/>
                </a:solidFill>
                <a:highlight>
                  <a:srgbClr val="FFFFFF"/>
                </a:highlight>
              </a:rPr>
              <a:t> och </a:t>
            </a:r>
            <a:r>
              <a:rPr lang="en-US" b="1" err="1">
                <a:solidFill>
                  <a:srgbClr val="1E1E1E"/>
                </a:solidFill>
                <a:highlight>
                  <a:srgbClr val="FFFFFF"/>
                </a:highlight>
              </a:rPr>
              <a:t>patientens</a:t>
            </a:r>
            <a:r>
              <a:rPr lang="en-US" b="1">
                <a:solidFill>
                  <a:srgbClr val="1E1E1E"/>
                </a:solidFill>
                <a:highlight>
                  <a:srgbClr val="FFFFFF"/>
                </a:highlight>
              </a:rPr>
              <a:t> </a:t>
            </a:r>
            <a:r>
              <a:rPr lang="en-US" b="1" err="1">
                <a:solidFill>
                  <a:srgbClr val="1E1E1E"/>
                </a:solidFill>
                <a:highlight>
                  <a:srgbClr val="FFFFFF"/>
                </a:highlight>
              </a:rPr>
              <a:t>venstatus</a:t>
            </a:r>
            <a:r>
              <a:rPr lang="en-US" b="1">
                <a:solidFill>
                  <a:srgbClr val="1E1E1E"/>
                </a:solidFill>
                <a:highlight>
                  <a:srgbClr val="FFFFFF"/>
                </a:highlight>
              </a:rPr>
              <a:t>.</a:t>
            </a:r>
            <a:r>
              <a:rPr lang="en-US">
                <a:solidFill>
                  <a:srgbClr val="1E1E1E"/>
                </a:solidFill>
                <a:highlight>
                  <a:srgbClr val="FFFFFF"/>
                </a:highlight>
              </a:rPr>
              <a:t> </a:t>
            </a:r>
            <a:endParaRPr lang="sv-SE">
              <a:solidFill>
                <a:srgbClr val="000000"/>
              </a:solidFill>
            </a:endParaRPr>
          </a:p>
          <a:p>
            <a:r>
              <a:rPr lang="en-US" err="1">
                <a:solidFill>
                  <a:srgbClr val="1E1E1E"/>
                </a:solidFill>
                <a:highlight>
                  <a:srgbClr val="FFFFFF"/>
                </a:highlight>
              </a:rPr>
              <a:t>Välj</a:t>
            </a:r>
            <a:r>
              <a:rPr lang="en-US">
                <a:solidFill>
                  <a:srgbClr val="1E1E1E"/>
                </a:solidFill>
                <a:highlight>
                  <a:srgbClr val="FFFFFF"/>
                </a:highlight>
              </a:rPr>
              <a:t> </a:t>
            </a:r>
            <a:r>
              <a:rPr lang="en-US" err="1">
                <a:solidFill>
                  <a:srgbClr val="1E1E1E"/>
                </a:solidFill>
                <a:highlight>
                  <a:srgbClr val="FFFFFF"/>
                </a:highlight>
              </a:rPr>
              <a:t>en</a:t>
            </a:r>
            <a:r>
              <a:rPr lang="en-US">
                <a:solidFill>
                  <a:srgbClr val="1E1E1E"/>
                </a:solidFill>
                <a:highlight>
                  <a:srgbClr val="FFFFFF"/>
                </a:highlight>
              </a:rPr>
              <a:t> </a:t>
            </a:r>
            <a:r>
              <a:rPr lang="en-US" err="1">
                <a:solidFill>
                  <a:srgbClr val="1E1E1E"/>
                </a:solidFill>
                <a:highlight>
                  <a:srgbClr val="FFFFFF"/>
                </a:highlight>
              </a:rPr>
              <a:t>så</a:t>
            </a:r>
            <a:r>
              <a:rPr lang="en-US">
                <a:solidFill>
                  <a:srgbClr val="1E1E1E"/>
                </a:solidFill>
                <a:highlight>
                  <a:srgbClr val="FFFFFF"/>
                </a:highlight>
              </a:rPr>
              <a:t> </a:t>
            </a:r>
            <a:r>
              <a:rPr lang="en-US" err="1">
                <a:solidFill>
                  <a:srgbClr val="1E1E1E"/>
                </a:solidFill>
                <a:highlight>
                  <a:srgbClr val="FFFFFF"/>
                </a:highlight>
              </a:rPr>
              <a:t>tunn</a:t>
            </a:r>
            <a:r>
              <a:rPr lang="en-US">
                <a:solidFill>
                  <a:srgbClr val="1E1E1E"/>
                </a:solidFill>
                <a:highlight>
                  <a:srgbClr val="FFFFFF"/>
                </a:highlight>
              </a:rPr>
              <a:t> </a:t>
            </a:r>
            <a:r>
              <a:rPr lang="en-US" err="1">
                <a:solidFill>
                  <a:srgbClr val="1E1E1E"/>
                </a:solidFill>
                <a:highlight>
                  <a:srgbClr val="FFFFFF"/>
                </a:highlight>
              </a:rPr>
              <a:t>kateter</a:t>
            </a:r>
            <a:r>
              <a:rPr lang="en-US">
                <a:solidFill>
                  <a:srgbClr val="1E1E1E"/>
                </a:solidFill>
                <a:highlight>
                  <a:srgbClr val="FFFFFF"/>
                </a:highlight>
              </a:rPr>
              <a:t> </a:t>
            </a:r>
            <a:r>
              <a:rPr lang="en-US" err="1">
                <a:solidFill>
                  <a:srgbClr val="1E1E1E"/>
                </a:solidFill>
                <a:highlight>
                  <a:srgbClr val="FFFFFF"/>
                </a:highlight>
              </a:rPr>
              <a:t>som</a:t>
            </a:r>
            <a:r>
              <a:rPr lang="en-US">
                <a:solidFill>
                  <a:srgbClr val="1E1E1E"/>
                </a:solidFill>
                <a:highlight>
                  <a:srgbClr val="FFFFFF"/>
                </a:highlight>
              </a:rPr>
              <a:t> </a:t>
            </a:r>
            <a:r>
              <a:rPr lang="en-US" err="1">
                <a:solidFill>
                  <a:srgbClr val="1E1E1E"/>
                </a:solidFill>
                <a:highlight>
                  <a:srgbClr val="FFFFFF"/>
                </a:highlight>
              </a:rPr>
              <a:t>möjligt</a:t>
            </a:r>
            <a:r>
              <a:rPr lang="en-US">
                <a:solidFill>
                  <a:srgbClr val="1E1E1E"/>
                </a:solidFill>
                <a:highlight>
                  <a:srgbClr val="FFFFFF"/>
                </a:highlight>
              </a:rPr>
              <a:t>. </a:t>
            </a:r>
            <a:endParaRPr lang="sv-SE">
              <a:solidFill>
                <a:srgbClr val="000000"/>
              </a:solidFill>
            </a:endParaRPr>
          </a:p>
          <a:p>
            <a:r>
              <a:rPr lang="en-US">
                <a:solidFill>
                  <a:srgbClr val="1E1E1E"/>
                </a:solidFill>
                <a:highlight>
                  <a:srgbClr val="FFFFFF"/>
                </a:highlight>
              </a:rPr>
              <a:t>En PVK </a:t>
            </a:r>
            <a:r>
              <a:rPr lang="en-US" err="1">
                <a:solidFill>
                  <a:srgbClr val="1E1E1E"/>
                </a:solidFill>
                <a:highlight>
                  <a:srgbClr val="FFFFFF"/>
                </a:highlight>
              </a:rPr>
              <a:t>på</a:t>
            </a:r>
            <a:r>
              <a:rPr lang="en-US">
                <a:solidFill>
                  <a:srgbClr val="1E1E1E"/>
                </a:solidFill>
                <a:highlight>
                  <a:srgbClr val="FFFFFF"/>
                </a:highlight>
              </a:rPr>
              <a:t> 0,9 mm </a:t>
            </a:r>
            <a:r>
              <a:rPr lang="en-US" err="1">
                <a:solidFill>
                  <a:srgbClr val="1E1E1E"/>
                </a:solidFill>
                <a:highlight>
                  <a:srgbClr val="FFFFFF"/>
                </a:highlight>
              </a:rPr>
              <a:t>kan</a:t>
            </a:r>
            <a:r>
              <a:rPr lang="en-US">
                <a:solidFill>
                  <a:srgbClr val="1E1E1E"/>
                </a:solidFill>
                <a:highlight>
                  <a:srgbClr val="FFFFFF"/>
                </a:highlight>
              </a:rPr>
              <a:t> ha </a:t>
            </a:r>
            <a:r>
              <a:rPr lang="en-US" err="1">
                <a:solidFill>
                  <a:srgbClr val="1E1E1E"/>
                </a:solidFill>
                <a:highlight>
                  <a:srgbClr val="FFFFFF"/>
                </a:highlight>
              </a:rPr>
              <a:t>ett</a:t>
            </a:r>
            <a:r>
              <a:rPr lang="en-US">
                <a:solidFill>
                  <a:srgbClr val="1E1E1E"/>
                </a:solidFill>
                <a:highlight>
                  <a:srgbClr val="FFFFFF"/>
                </a:highlight>
              </a:rPr>
              <a:t> </a:t>
            </a:r>
            <a:r>
              <a:rPr lang="en-US" err="1">
                <a:solidFill>
                  <a:srgbClr val="1E1E1E"/>
                </a:solidFill>
                <a:highlight>
                  <a:srgbClr val="FFFFFF"/>
                </a:highlight>
              </a:rPr>
              <a:t>flöde</a:t>
            </a:r>
            <a:r>
              <a:rPr lang="en-US">
                <a:solidFill>
                  <a:srgbClr val="1E1E1E"/>
                </a:solidFill>
                <a:highlight>
                  <a:srgbClr val="FFFFFF"/>
                </a:highlight>
              </a:rPr>
              <a:t> </a:t>
            </a:r>
            <a:r>
              <a:rPr lang="en-US" err="1">
                <a:solidFill>
                  <a:srgbClr val="1E1E1E"/>
                </a:solidFill>
                <a:highlight>
                  <a:srgbClr val="FFFFFF"/>
                </a:highlight>
              </a:rPr>
              <a:t>på</a:t>
            </a:r>
            <a:r>
              <a:rPr lang="en-US">
                <a:solidFill>
                  <a:srgbClr val="1E1E1E"/>
                </a:solidFill>
                <a:highlight>
                  <a:srgbClr val="FFFFFF"/>
                </a:highlight>
              </a:rPr>
              <a:t> 2,5 liter </a:t>
            </a:r>
            <a:r>
              <a:rPr lang="en-US" err="1">
                <a:solidFill>
                  <a:srgbClr val="1E1E1E"/>
                </a:solidFill>
                <a:highlight>
                  <a:srgbClr val="FFFFFF"/>
                </a:highlight>
              </a:rPr>
              <a:t>kristalloid</a:t>
            </a:r>
            <a:r>
              <a:rPr lang="en-US">
                <a:solidFill>
                  <a:srgbClr val="1E1E1E"/>
                </a:solidFill>
                <a:highlight>
                  <a:srgbClr val="FFFFFF"/>
                </a:highlight>
              </a:rPr>
              <a:t> </a:t>
            </a:r>
            <a:r>
              <a:rPr lang="en-US" err="1">
                <a:solidFill>
                  <a:srgbClr val="1E1E1E"/>
                </a:solidFill>
                <a:highlight>
                  <a:srgbClr val="FFFFFF"/>
                </a:highlight>
              </a:rPr>
              <a:t>vätska</a:t>
            </a:r>
            <a:r>
              <a:rPr lang="en-US">
                <a:solidFill>
                  <a:srgbClr val="1E1E1E"/>
                </a:solidFill>
                <a:highlight>
                  <a:srgbClr val="FFFFFF"/>
                </a:highlight>
              </a:rPr>
              <a:t> per </a:t>
            </a:r>
            <a:r>
              <a:rPr lang="en-US" err="1">
                <a:solidFill>
                  <a:srgbClr val="1E1E1E"/>
                </a:solidFill>
                <a:highlight>
                  <a:srgbClr val="FFFFFF"/>
                </a:highlight>
              </a:rPr>
              <a:t>timme</a:t>
            </a:r>
            <a:r>
              <a:rPr lang="en-US">
                <a:solidFill>
                  <a:srgbClr val="1E1E1E"/>
                </a:solidFill>
                <a:highlight>
                  <a:srgbClr val="FFFFFF"/>
                </a:highlight>
              </a:rPr>
              <a:t>. </a:t>
            </a:r>
            <a:endParaRPr lang="sv-SE">
              <a:solidFill>
                <a:srgbClr val="000000"/>
              </a:solidFill>
            </a:endParaRPr>
          </a:p>
          <a:p>
            <a:r>
              <a:rPr lang="en-US">
                <a:solidFill>
                  <a:srgbClr val="1E1E1E"/>
                </a:solidFill>
                <a:highlight>
                  <a:srgbClr val="FFFFFF"/>
                </a:highlight>
              </a:rPr>
              <a:t>Vid transfusion av </a:t>
            </a:r>
            <a:r>
              <a:rPr lang="en-US" err="1">
                <a:solidFill>
                  <a:srgbClr val="1E1E1E"/>
                </a:solidFill>
                <a:highlight>
                  <a:srgbClr val="FFFFFF"/>
                </a:highlight>
              </a:rPr>
              <a:t>blod</a:t>
            </a:r>
            <a:r>
              <a:rPr lang="en-US">
                <a:solidFill>
                  <a:srgbClr val="1E1E1E"/>
                </a:solidFill>
                <a:highlight>
                  <a:srgbClr val="FFFFFF"/>
                </a:highlight>
              </a:rPr>
              <a:t>, </a:t>
            </a:r>
            <a:r>
              <a:rPr lang="en-US" err="1">
                <a:solidFill>
                  <a:srgbClr val="1E1E1E"/>
                </a:solidFill>
                <a:highlight>
                  <a:srgbClr val="FFFFFF"/>
                </a:highlight>
              </a:rPr>
              <a:t>fettemulsion</a:t>
            </a:r>
            <a:r>
              <a:rPr lang="en-US">
                <a:solidFill>
                  <a:srgbClr val="1E1E1E"/>
                </a:solidFill>
                <a:highlight>
                  <a:srgbClr val="FFFFFF"/>
                </a:highlight>
              </a:rPr>
              <a:t> med </a:t>
            </a:r>
            <a:r>
              <a:rPr lang="en-US" err="1">
                <a:solidFill>
                  <a:srgbClr val="1E1E1E"/>
                </a:solidFill>
                <a:highlight>
                  <a:srgbClr val="FFFFFF"/>
                </a:highlight>
              </a:rPr>
              <a:t>avvikande</a:t>
            </a:r>
            <a:r>
              <a:rPr lang="en-US">
                <a:solidFill>
                  <a:srgbClr val="1E1E1E"/>
                </a:solidFill>
                <a:highlight>
                  <a:srgbClr val="FFFFFF"/>
                </a:highlight>
              </a:rPr>
              <a:t> </a:t>
            </a:r>
            <a:r>
              <a:rPr lang="en-US" err="1">
                <a:solidFill>
                  <a:srgbClr val="1E1E1E"/>
                </a:solidFill>
                <a:highlight>
                  <a:srgbClr val="FFFFFF"/>
                </a:highlight>
              </a:rPr>
              <a:t>osmolaritet</a:t>
            </a:r>
            <a:r>
              <a:rPr lang="en-US">
                <a:solidFill>
                  <a:srgbClr val="1E1E1E"/>
                </a:solidFill>
                <a:highlight>
                  <a:srgbClr val="FFFFFF"/>
                </a:highlight>
              </a:rPr>
              <a:t>/pH och vid </a:t>
            </a:r>
            <a:r>
              <a:rPr lang="en-US" err="1">
                <a:solidFill>
                  <a:srgbClr val="1E1E1E"/>
                </a:solidFill>
                <a:highlight>
                  <a:srgbClr val="FFFFFF"/>
                </a:highlight>
              </a:rPr>
              <a:t>tillförsel</a:t>
            </a:r>
            <a:r>
              <a:rPr lang="en-US">
                <a:solidFill>
                  <a:srgbClr val="1E1E1E"/>
                </a:solidFill>
                <a:highlight>
                  <a:srgbClr val="FFFFFF"/>
                </a:highlight>
              </a:rPr>
              <a:t> av </a:t>
            </a:r>
            <a:r>
              <a:rPr lang="en-US" err="1">
                <a:solidFill>
                  <a:srgbClr val="1E1E1E"/>
                </a:solidFill>
                <a:highlight>
                  <a:srgbClr val="FFFFFF"/>
                </a:highlight>
              </a:rPr>
              <a:t>stora</a:t>
            </a:r>
            <a:r>
              <a:rPr lang="en-US">
                <a:solidFill>
                  <a:srgbClr val="1E1E1E"/>
                </a:solidFill>
                <a:highlight>
                  <a:srgbClr val="FFFFFF"/>
                </a:highlight>
              </a:rPr>
              <a:t> </a:t>
            </a:r>
            <a:r>
              <a:rPr lang="en-US" err="1">
                <a:solidFill>
                  <a:srgbClr val="1E1E1E"/>
                </a:solidFill>
                <a:highlight>
                  <a:srgbClr val="FFFFFF"/>
                </a:highlight>
              </a:rPr>
              <a:t>mängder</a:t>
            </a:r>
            <a:r>
              <a:rPr lang="en-US">
                <a:solidFill>
                  <a:srgbClr val="1E1E1E"/>
                </a:solidFill>
                <a:highlight>
                  <a:srgbClr val="FFFFFF"/>
                </a:highlight>
              </a:rPr>
              <a:t> </a:t>
            </a:r>
            <a:r>
              <a:rPr lang="en-US" err="1">
                <a:solidFill>
                  <a:srgbClr val="1E1E1E"/>
                </a:solidFill>
                <a:highlight>
                  <a:srgbClr val="FFFFFF"/>
                </a:highlight>
              </a:rPr>
              <a:t>vätska</a:t>
            </a:r>
            <a:r>
              <a:rPr lang="en-US">
                <a:solidFill>
                  <a:srgbClr val="1E1E1E"/>
                </a:solidFill>
                <a:highlight>
                  <a:srgbClr val="FFFFFF"/>
                </a:highlight>
              </a:rPr>
              <a:t> </a:t>
            </a:r>
            <a:r>
              <a:rPr lang="en-US" err="1">
                <a:solidFill>
                  <a:srgbClr val="1E1E1E"/>
                </a:solidFill>
                <a:highlight>
                  <a:srgbClr val="FFFFFF"/>
                </a:highlight>
              </a:rPr>
              <a:t>kan</a:t>
            </a:r>
            <a:r>
              <a:rPr lang="en-US">
                <a:solidFill>
                  <a:srgbClr val="1E1E1E"/>
                </a:solidFill>
                <a:highlight>
                  <a:srgbClr val="FFFFFF"/>
                </a:highlight>
              </a:rPr>
              <a:t> </a:t>
            </a:r>
            <a:r>
              <a:rPr lang="en-US" err="1">
                <a:solidFill>
                  <a:srgbClr val="1E1E1E"/>
                </a:solidFill>
                <a:highlight>
                  <a:srgbClr val="FFFFFF"/>
                </a:highlight>
              </a:rPr>
              <a:t>en</a:t>
            </a:r>
            <a:r>
              <a:rPr lang="en-US">
                <a:solidFill>
                  <a:srgbClr val="1E1E1E"/>
                </a:solidFill>
                <a:highlight>
                  <a:srgbClr val="FFFFFF"/>
                </a:highlight>
              </a:rPr>
              <a:t> PVK med </a:t>
            </a:r>
            <a:r>
              <a:rPr lang="en-US" err="1">
                <a:solidFill>
                  <a:srgbClr val="1E1E1E"/>
                </a:solidFill>
                <a:highlight>
                  <a:srgbClr val="FFFFFF"/>
                </a:highlight>
              </a:rPr>
              <a:t>större</a:t>
            </a:r>
            <a:r>
              <a:rPr lang="en-US">
                <a:solidFill>
                  <a:srgbClr val="1E1E1E"/>
                </a:solidFill>
                <a:highlight>
                  <a:srgbClr val="FFFFFF"/>
                </a:highlight>
              </a:rPr>
              <a:t> diameter </a:t>
            </a:r>
            <a:r>
              <a:rPr lang="en-US" err="1">
                <a:solidFill>
                  <a:srgbClr val="1E1E1E"/>
                </a:solidFill>
                <a:highlight>
                  <a:srgbClr val="FFFFFF"/>
                </a:highlight>
              </a:rPr>
              <a:t>behövas</a:t>
            </a:r>
            <a:r>
              <a:rPr lang="en-US">
                <a:solidFill>
                  <a:srgbClr val="1E1E1E"/>
                </a:solidFill>
                <a:highlight>
                  <a:srgbClr val="FFFFFF"/>
                </a:highlight>
              </a:rPr>
              <a:t>. </a:t>
            </a:r>
            <a:endParaRPr lang="sv-SE">
              <a:solidFill>
                <a:srgbClr val="000000"/>
              </a:solidFill>
            </a:endParaRPr>
          </a:p>
          <a:p>
            <a:r>
              <a:rPr lang="en-US" err="1">
                <a:solidFill>
                  <a:srgbClr val="1E1E1E"/>
                </a:solidFill>
                <a:highlight>
                  <a:srgbClr val="FFFFFF"/>
                </a:highlight>
              </a:rPr>
              <a:t>Beakta</a:t>
            </a:r>
            <a:r>
              <a:rPr lang="en-US">
                <a:solidFill>
                  <a:srgbClr val="1E1E1E"/>
                </a:solidFill>
                <a:highlight>
                  <a:srgbClr val="FFFFFF"/>
                </a:highlight>
              </a:rPr>
              <a:t> </a:t>
            </a:r>
            <a:r>
              <a:rPr lang="en-US" err="1">
                <a:solidFill>
                  <a:srgbClr val="1E1E1E"/>
                </a:solidFill>
                <a:highlight>
                  <a:srgbClr val="FFFFFF"/>
                </a:highlight>
              </a:rPr>
              <a:t>möjligheten</a:t>
            </a:r>
            <a:r>
              <a:rPr lang="en-US">
                <a:solidFill>
                  <a:srgbClr val="1E1E1E"/>
                </a:solidFill>
                <a:highlight>
                  <a:srgbClr val="FFFFFF"/>
                </a:highlight>
              </a:rPr>
              <a:t> till </a:t>
            </a:r>
            <a:r>
              <a:rPr lang="en-US" err="1">
                <a:solidFill>
                  <a:srgbClr val="1E1E1E"/>
                </a:solidFill>
                <a:highlight>
                  <a:srgbClr val="FFFFFF"/>
                </a:highlight>
              </a:rPr>
              <a:t>centralvenös</a:t>
            </a:r>
            <a:r>
              <a:rPr lang="en-US">
                <a:solidFill>
                  <a:srgbClr val="1E1E1E"/>
                </a:solidFill>
                <a:highlight>
                  <a:srgbClr val="FFFFFF"/>
                </a:highlight>
              </a:rPr>
              <a:t> </a:t>
            </a:r>
            <a:r>
              <a:rPr lang="en-US" err="1">
                <a:solidFill>
                  <a:srgbClr val="1E1E1E"/>
                </a:solidFill>
                <a:highlight>
                  <a:srgbClr val="FFFFFF"/>
                </a:highlight>
              </a:rPr>
              <a:t>infart</a:t>
            </a:r>
            <a:r>
              <a:rPr lang="en-US">
                <a:solidFill>
                  <a:srgbClr val="1E1E1E"/>
                </a:solidFill>
                <a:highlight>
                  <a:srgbClr val="FFFFFF"/>
                </a:highlight>
              </a:rPr>
              <a:t> </a:t>
            </a:r>
            <a:r>
              <a:rPr lang="en-US" err="1">
                <a:solidFill>
                  <a:srgbClr val="1E1E1E"/>
                </a:solidFill>
                <a:highlight>
                  <a:srgbClr val="FFFFFF"/>
                </a:highlight>
              </a:rPr>
              <a:t>utifrån</a:t>
            </a:r>
            <a:r>
              <a:rPr lang="en-US">
                <a:solidFill>
                  <a:srgbClr val="1E1E1E"/>
                </a:solidFill>
                <a:highlight>
                  <a:srgbClr val="FFFFFF"/>
                </a:highlight>
              </a:rPr>
              <a:t> </a:t>
            </a:r>
            <a:r>
              <a:rPr lang="en-US" err="1">
                <a:solidFill>
                  <a:srgbClr val="1E1E1E"/>
                </a:solidFill>
                <a:highlight>
                  <a:srgbClr val="FFFFFF"/>
                </a:highlight>
              </a:rPr>
              <a:t>individuell</a:t>
            </a:r>
            <a:r>
              <a:rPr lang="en-US">
                <a:solidFill>
                  <a:srgbClr val="1E1E1E"/>
                </a:solidFill>
                <a:highlight>
                  <a:srgbClr val="FFFFFF"/>
                </a:highlight>
              </a:rPr>
              <a:t> </a:t>
            </a:r>
            <a:r>
              <a:rPr lang="en-US" err="1">
                <a:solidFill>
                  <a:srgbClr val="1E1E1E"/>
                </a:solidFill>
                <a:highlight>
                  <a:srgbClr val="FFFFFF"/>
                </a:highlight>
              </a:rPr>
              <a:t>bedömning</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samråd</a:t>
            </a:r>
            <a:r>
              <a:rPr lang="en-US">
                <a:solidFill>
                  <a:srgbClr val="1E1E1E"/>
                </a:solidFill>
                <a:highlight>
                  <a:srgbClr val="FFFFFF"/>
                </a:highlight>
              </a:rPr>
              <a:t> med </a:t>
            </a:r>
            <a:r>
              <a:rPr lang="en-US" err="1">
                <a:solidFill>
                  <a:srgbClr val="1E1E1E"/>
                </a:solidFill>
                <a:highlight>
                  <a:srgbClr val="FFFFFF"/>
                </a:highlight>
              </a:rPr>
              <a:t>läkare</a:t>
            </a:r>
            <a:r>
              <a:rPr lang="en-US">
                <a:solidFill>
                  <a:srgbClr val="1E1E1E"/>
                </a:solidFill>
                <a:highlight>
                  <a:srgbClr val="FFFFFF"/>
                </a:highlight>
              </a:rPr>
              <a:t>.</a:t>
            </a:r>
            <a:endParaRPr lang="sv-SE">
              <a:solidFill>
                <a:srgbClr val="000000"/>
              </a:solidFill>
              <a:ea typeface="Calibri"/>
              <a:cs typeface="Calibri"/>
            </a:endParaRPr>
          </a:p>
          <a:p>
            <a:endParaRPr lang="en-US">
              <a:solidFill>
                <a:srgbClr val="1E1E1E"/>
              </a:solidFill>
              <a:highlight>
                <a:srgbClr val="FFFFFF"/>
              </a:highlight>
              <a:ea typeface="Calibri"/>
              <a:cs typeface="Calibri"/>
            </a:endParaRPr>
          </a:p>
          <a:p>
            <a:endParaRPr lang="en-US" b="1">
              <a:solidFill>
                <a:srgbClr val="1E1E1E"/>
              </a:solidFill>
              <a:highlight>
                <a:srgbClr val="FFFFFF"/>
              </a:highlight>
              <a:ea typeface="Calibri"/>
              <a:cs typeface="Calibri"/>
            </a:endParaRPr>
          </a:p>
          <a:p>
            <a:r>
              <a:rPr lang="en-US" b="1">
                <a:solidFill>
                  <a:srgbClr val="1E1E1E"/>
                </a:solidFill>
                <a:highlight>
                  <a:srgbClr val="FFFFFF"/>
                </a:highlight>
              </a:rPr>
              <a:t>Det </a:t>
            </a:r>
            <a:r>
              <a:rPr lang="en-US" b="1" err="1">
                <a:solidFill>
                  <a:srgbClr val="1E1E1E"/>
                </a:solidFill>
                <a:highlight>
                  <a:srgbClr val="FFFFFF"/>
                </a:highlight>
              </a:rPr>
              <a:t>finns</a:t>
            </a:r>
            <a:r>
              <a:rPr lang="en-US" b="1">
                <a:solidFill>
                  <a:srgbClr val="1E1E1E"/>
                </a:solidFill>
                <a:highlight>
                  <a:srgbClr val="FFFFFF"/>
                </a:highlight>
              </a:rPr>
              <a:t> PVK med </a:t>
            </a:r>
            <a:r>
              <a:rPr lang="en-US" b="1" err="1">
                <a:solidFill>
                  <a:srgbClr val="1E1E1E"/>
                </a:solidFill>
                <a:highlight>
                  <a:srgbClr val="FFFFFF"/>
                </a:highlight>
              </a:rPr>
              <a:t>eller</a:t>
            </a:r>
            <a:r>
              <a:rPr lang="en-US" b="1">
                <a:solidFill>
                  <a:srgbClr val="1E1E1E"/>
                </a:solidFill>
                <a:highlight>
                  <a:srgbClr val="FFFFFF"/>
                </a:highlight>
              </a:rPr>
              <a:t> </a:t>
            </a:r>
            <a:r>
              <a:rPr lang="en-US" b="1" err="1">
                <a:solidFill>
                  <a:srgbClr val="1E1E1E"/>
                </a:solidFill>
                <a:highlight>
                  <a:srgbClr val="FFFFFF"/>
                </a:highlight>
              </a:rPr>
              <a:t>utan</a:t>
            </a:r>
            <a:r>
              <a:rPr lang="en-US" b="1">
                <a:solidFill>
                  <a:srgbClr val="1E1E1E"/>
                </a:solidFill>
                <a:highlight>
                  <a:srgbClr val="FFFFFF"/>
                </a:highlight>
              </a:rPr>
              <a:t> </a:t>
            </a:r>
            <a:r>
              <a:rPr lang="en-US" b="1" err="1">
                <a:solidFill>
                  <a:srgbClr val="1E1E1E"/>
                </a:solidFill>
                <a:highlight>
                  <a:srgbClr val="FFFFFF"/>
                </a:highlight>
              </a:rPr>
              <a:t>injektionsport</a:t>
            </a:r>
            <a:r>
              <a:rPr lang="en-US" b="1">
                <a:solidFill>
                  <a:srgbClr val="1E1E1E"/>
                </a:solidFill>
                <a:highlight>
                  <a:srgbClr val="FFFFFF"/>
                </a:highlight>
              </a:rPr>
              <a:t>.</a:t>
            </a:r>
            <a:endParaRPr lang="en-US" b="1"/>
          </a:p>
          <a:p>
            <a:r>
              <a:rPr lang="en-US">
                <a:solidFill>
                  <a:srgbClr val="1E1E1E"/>
                </a:solidFill>
                <a:highlight>
                  <a:srgbClr val="FFFFFF"/>
                </a:highlight>
              </a:rPr>
              <a:t>Det </a:t>
            </a:r>
            <a:r>
              <a:rPr lang="en-US" err="1">
                <a:solidFill>
                  <a:srgbClr val="1E1E1E"/>
                </a:solidFill>
                <a:highlight>
                  <a:srgbClr val="FFFFFF"/>
                </a:highlight>
              </a:rPr>
              <a:t>vetenskapliga</a:t>
            </a:r>
            <a:r>
              <a:rPr lang="en-US">
                <a:solidFill>
                  <a:srgbClr val="1E1E1E"/>
                </a:solidFill>
                <a:highlight>
                  <a:srgbClr val="FFFFFF"/>
                </a:highlight>
              </a:rPr>
              <a:t> </a:t>
            </a:r>
            <a:r>
              <a:rPr lang="en-US" err="1">
                <a:solidFill>
                  <a:srgbClr val="1E1E1E"/>
                </a:solidFill>
                <a:highlight>
                  <a:srgbClr val="FFFFFF"/>
                </a:highlight>
              </a:rPr>
              <a:t>läget</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a:t>
            </a:r>
            <a:r>
              <a:rPr lang="en-US" err="1">
                <a:solidFill>
                  <a:srgbClr val="1E1E1E"/>
                </a:solidFill>
                <a:highlight>
                  <a:srgbClr val="FFFFFF"/>
                </a:highlight>
              </a:rPr>
              <a:t>oklart</a:t>
            </a:r>
            <a:r>
              <a:rPr lang="en-US">
                <a:solidFill>
                  <a:srgbClr val="1E1E1E"/>
                </a:solidFill>
                <a:highlight>
                  <a:srgbClr val="FFFFFF"/>
                </a:highlight>
              </a:rPr>
              <a:t> </a:t>
            </a:r>
            <a:r>
              <a:rPr lang="en-US" err="1">
                <a:solidFill>
                  <a:srgbClr val="1E1E1E"/>
                </a:solidFill>
                <a:highlight>
                  <a:srgbClr val="FFFFFF"/>
                </a:highlight>
              </a:rPr>
              <a:t>angående</a:t>
            </a:r>
            <a:r>
              <a:rPr lang="en-US">
                <a:solidFill>
                  <a:srgbClr val="1E1E1E"/>
                </a:solidFill>
                <a:highlight>
                  <a:srgbClr val="FFFFFF"/>
                </a:highlight>
              </a:rPr>
              <a:t> </a:t>
            </a:r>
            <a:r>
              <a:rPr lang="en-US" err="1">
                <a:solidFill>
                  <a:srgbClr val="1E1E1E"/>
                </a:solidFill>
                <a:highlight>
                  <a:srgbClr val="FFFFFF"/>
                </a:highlight>
              </a:rPr>
              <a:t>vilken</a:t>
            </a:r>
            <a:r>
              <a:rPr lang="en-US">
                <a:solidFill>
                  <a:srgbClr val="1E1E1E"/>
                </a:solidFill>
                <a:highlight>
                  <a:srgbClr val="FFFFFF"/>
                </a:highlight>
              </a:rPr>
              <a:t> PVK-</a:t>
            </a:r>
            <a:r>
              <a:rPr lang="en-US" err="1">
                <a:solidFill>
                  <a:srgbClr val="1E1E1E"/>
                </a:solidFill>
                <a:highlight>
                  <a:srgbClr val="FFFFFF"/>
                </a:highlight>
              </a:rPr>
              <a:t>konstruktion</a:t>
            </a:r>
            <a:r>
              <a:rPr lang="en-US">
                <a:solidFill>
                  <a:srgbClr val="1E1E1E"/>
                </a:solidFill>
                <a:highlight>
                  <a:srgbClr val="FFFFFF"/>
                </a:highlight>
              </a:rPr>
              <a:t> </a:t>
            </a:r>
            <a:r>
              <a:rPr lang="en-US" err="1">
                <a:solidFill>
                  <a:srgbClr val="1E1E1E"/>
                </a:solidFill>
                <a:highlight>
                  <a:srgbClr val="FFFFFF"/>
                </a:highlight>
              </a:rPr>
              <a:t>som</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föredra</a:t>
            </a:r>
            <a:r>
              <a:rPr lang="en-US">
                <a:solidFill>
                  <a:srgbClr val="1E1E1E"/>
                </a:solidFill>
                <a:highlight>
                  <a:srgbClr val="FFFFFF"/>
                </a:highlight>
              </a:rPr>
              <a:t>. </a:t>
            </a:r>
            <a:r>
              <a:rPr lang="en-US" err="1">
                <a:solidFill>
                  <a:srgbClr val="1E1E1E"/>
                </a:solidFill>
                <a:highlight>
                  <a:srgbClr val="FFFFFF"/>
                </a:highlight>
              </a:rPr>
              <a:t>Injektionsporten</a:t>
            </a:r>
            <a:r>
              <a:rPr lang="en-US">
                <a:solidFill>
                  <a:srgbClr val="1E1E1E"/>
                </a:solidFill>
                <a:highlight>
                  <a:srgbClr val="FFFFFF"/>
                </a:highlight>
              </a:rPr>
              <a:t> </a:t>
            </a:r>
            <a:r>
              <a:rPr lang="en-US" err="1">
                <a:solidFill>
                  <a:srgbClr val="1E1E1E"/>
                </a:solidFill>
                <a:highlight>
                  <a:srgbClr val="FFFFFF"/>
                </a:highlight>
              </a:rPr>
              <a:t>kan</a:t>
            </a:r>
            <a:r>
              <a:rPr lang="en-US">
                <a:solidFill>
                  <a:srgbClr val="1E1E1E"/>
                </a:solidFill>
                <a:highlight>
                  <a:srgbClr val="FFFFFF"/>
                </a:highlight>
              </a:rPr>
              <a:t> </a:t>
            </a:r>
            <a:r>
              <a:rPr lang="en-US" err="1">
                <a:solidFill>
                  <a:srgbClr val="1E1E1E"/>
                </a:solidFill>
                <a:highlight>
                  <a:srgbClr val="FFFFFF"/>
                </a:highlight>
              </a:rPr>
              <a:t>bli</a:t>
            </a:r>
            <a:r>
              <a:rPr lang="en-US">
                <a:solidFill>
                  <a:srgbClr val="1E1E1E"/>
                </a:solidFill>
                <a:highlight>
                  <a:srgbClr val="FFFFFF"/>
                </a:highlight>
              </a:rPr>
              <a:t> </a:t>
            </a:r>
            <a:r>
              <a:rPr lang="en-US" err="1">
                <a:solidFill>
                  <a:srgbClr val="1E1E1E"/>
                </a:solidFill>
                <a:highlight>
                  <a:srgbClr val="FFFFFF"/>
                </a:highlight>
              </a:rPr>
              <a:t>bli</a:t>
            </a:r>
            <a:r>
              <a:rPr lang="en-US">
                <a:solidFill>
                  <a:srgbClr val="1E1E1E"/>
                </a:solidFill>
                <a:highlight>
                  <a:srgbClr val="FFFFFF"/>
                </a:highlight>
              </a:rPr>
              <a:t> </a:t>
            </a:r>
            <a:r>
              <a:rPr lang="en-US" err="1">
                <a:solidFill>
                  <a:srgbClr val="1E1E1E"/>
                </a:solidFill>
                <a:highlight>
                  <a:srgbClr val="FFFFFF"/>
                </a:highlight>
              </a:rPr>
              <a:t>koloniserad</a:t>
            </a:r>
            <a:r>
              <a:rPr lang="en-US">
                <a:solidFill>
                  <a:srgbClr val="1E1E1E"/>
                </a:solidFill>
                <a:highlight>
                  <a:srgbClr val="FFFFFF"/>
                </a:highlight>
              </a:rPr>
              <a:t> med </a:t>
            </a:r>
            <a:r>
              <a:rPr lang="en-US" err="1">
                <a:solidFill>
                  <a:srgbClr val="1E1E1E"/>
                </a:solidFill>
                <a:highlight>
                  <a:srgbClr val="FFFFFF"/>
                </a:highlight>
              </a:rPr>
              <a:t>mikroorganismer</a:t>
            </a:r>
            <a:r>
              <a:rPr lang="en-US">
                <a:solidFill>
                  <a:srgbClr val="1E1E1E"/>
                </a:solidFill>
                <a:highlight>
                  <a:srgbClr val="FFFFFF"/>
                </a:highlight>
              </a:rPr>
              <a:t>. PVK </a:t>
            </a:r>
            <a:r>
              <a:rPr lang="en-US" err="1">
                <a:solidFill>
                  <a:srgbClr val="1E1E1E"/>
                </a:solidFill>
                <a:highlight>
                  <a:srgbClr val="FFFFFF"/>
                </a:highlight>
              </a:rPr>
              <a:t>utan</a:t>
            </a:r>
            <a:r>
              <a:rPr lang="en-US">
                <a:solidFill>
                  <a:srgbClr val="1E1E1E"/>
                </a:solidFill>
                <a:highlight>
                  <a:srgbClr val="FFFFFF"/>
                </a:highlight>
              </a:rPr>
              <a:t> </a:t>
            </a:r>
            <a:r>
              <a:rPr lang="en-US" err="1">
                <a:solidFill>
                  <a:srgbClr val="1E1E1E"/>
                </a:solidFill>
                <a:highlight>
                  <a:srgbClr val="FFFFFF"/>
                </a:highlight>
              </a:rPr>
              <a:t>injektionsport</a:t>
            </a:r>
            <a:r>
              <a:rPr lang="en-US">
                <a:solidFill>
                  <a:srgbClr val="1E1E1E"/>
                </a:solidFill>
                <a:highlight>
                  <a:srgbClr val="FFFFFF"/>
                </a:highlight>
              </a:rPr>
              <a:t> </a:t>
            </a:r>
            <a:r>
              <a:rPr lang="en-US" err="1">
                <a:solidFill>
                  <a:srgbClr val="1E1E1E"/>
                </a:solidFill>
                <a:highlight>
                  <a:srgbClr val="FFFFFF"/>
                </a:highlight>
              </a:rPr>
              <a:t>används</a:t>
            </a:r>
            <a:r>
              <a:rPr lang="en-US">
                <a:solidFill>
                  <a:srgbClr val="1E1E1E"/>
                </a:solidFill>
                <a:highlight>
                  <a:srgbClr val="FFFFFF"/>
                </a:highlight>
              </a:rPr>
              <a:t> med </a:t>
            </a:r>
            <a:r>
              <a:rPr lang="en-US" err="1">
                <a:solidFill>
                  <a:srgbClr val="1E1E1E"/>
                </a:solidFill>
                <a:highlight>
                  <a:srgbClr val="FFFFFF"/>
                </a:highlight>
              </a:rPr>
              <a:t>injektionsventil</a:t>
            </a:r>
            <a:r>
              <a:rPr lang="en-US">
                <a:solidFill>
                  <a:srgbClr val="1E1E1E"/>
                </a:solidFill>
                <a:highlight>
                  <a:srgbClr val="FFFFFF"/>
                </a:highlight>
              </a:rPr>
              <a:t>. </a:t>
            </a:r>
            <a:r>
              <a:rPr lang="en-US" err="1">
                <a:solidFill>
                  <a:srgbClr val="1E1E1E"/>
                </a:solidFill>
                <a:highlight>
                  <a:srgbClr val="FFFFFF"/>
                </a:highlight>
              </a:rPr>
              <a:t>Injektionsventilen</a:t>
            </a:r>
            <a:r>
              <a:rPr lang="en-US">
                <a:solidFill>
                  <a:srgbClr val="1E1E1E"/>
                </a:solidFill>
                <a:highlight>
                  <a:srgbClr val="FFFFFF"/>
                </a:highlight>
              </a:rPr>
              <a:t> </a:t>
            </a:r>
            <a:r>
              <a:rPr lang="en-US" err="1">
                <a:solidFill>
                  <a:srgbClr val="1E1E1E"/>
                </a:solidFill>
                <a:highlight>
                  <a:srgbClr val="FFFFFF"/>
                </a:highlight>
              </a:rPr>
              <a:t>måste</a:t>
            </a:r>
            <a:r>
              <a:rPr lang="en-US">
                <a:solidFill>
                  <a:srgbClr val="1E1E1E"/>
                </a:solidFill>
                <a:highlight>
                  <a:srgbClr val="FFFFFF"/>
                </a:highlight>
              </a:rPr>
              <a:t> </a:t>
            </a:r>
            <a:r>
              <a:rPr lang="en-US" err="1">
                <a:solidFill>
                  <a:srgbClr val="1E1E1E"/>
                </a:solidFill>
                <a:highlight>
                  <a:srgbClr val="FFFFFF"/>
                </a:highlight>
              </a:rPr>
              <a:t>desinfekteras</a:t>
            </a:r>
            <a:r>
              <a:rPr lang="en-US">
                <a:solidFill>
                  <a:srgbClr val="1E1E1E"/>
                </a:solidFill>
                <a:highlight>
                  <a:srgbClr val="FFFFFF"/>
                </a:highlight>
              </a:rPr>
              <a:t> </a:t>
            </a:r>
            <a:r>
              <a:rPr lang="en-US" err="1">
                <a:solidFill>
                  <a:srgbClr val="1E1E1E"/>
                </a:solidFill>
                <a:highlight>
                  <a:srgbClr val="FFFFFF"/>
                </a:highlight>
              </a:rPr>
              <a:t>varje</a:t>
            </a:r>
            <a:r>
              <a:rPr lang="en-US">
                <a:solidFill>
                  <a:srgbClr val="1E1E1E"/>
                </a:solidFill>
                <a:highlight>
                  <a:srgbClr val="FFFFFF"/>
                </a:highlight>
              </a:rPr>
              <a:t> </a:t>
            </a:r>
            <a:r>
              <a:rPr lang="en-US" err="1">
                <a:solidFill>
                  <a:srgbClr val="1E1E1E"/>
                </a:solidFill>
                <a:highlight>
                  <a:srgbClr val="FFFFFF"/>
                </a:highlight>
              </a:rPr>
              <a:t>gång</a:t>
            </a:r>
            <a:r>
              <a:rPr lang="en-US">
                <a:solidFill>
                  <a:srgbClr val="1E1E1E"/>
                </a:solidFill>
                <a:highlight>
                  <a:srgbClr val="FFFFFF"/>
                </a:highlight>
              </a:rPr>
              <a:t> den </a:t>
            </a:r>
            <a:r>
              <a:rPr lang="en-US" err="1">
                <a:solidFill>
                  <a:srgbClr val="1E1E1E"/>
                </a:solidFill>
                <a:highlight>
                  <a:srgbClr val="FFFFFF"/>
                </a:highlight>
              </a:rPr>
              <a:t>perifera</a:t>
            </a:r>
            <a:r>
              <a:rPr lang="en-US">
                <a:solidFill>
                  <a:srgbClr val="1E1E1E"/>
                </a:solidFill>
                <a:highlight>
                  <a:srgbClr val="FFFFFF"/>
                </a:highlight>
              </a:rPr>
              <a:t> </a:t>
            </a:r>
            <a:r>
              <a:rPr lang="en-US" err="1">
                <a:solidFill>
                  <a:srgbClr val="1E1E1E"/>
                </a:solidFill>
                <a:highlight>
                  <a:srgbClr val="FFFFFF"/>
                </a:highlight>
              </a:rPr>
              <a:t>venkatetern</a:t>
            </a:r>
            <a:r>
              <a:rPr lang="en-US">
                <a:solidFill>
                  <a:srgbClr val="1E1E1E"/>
                </a:solidFill>
                <a:highlight>
                  <a:srgbClr val="FFFFFF"/>
                </a:highlight>
              </a:rPr>
              <a:t> </a:t>
            </a:r>
            <a:r>
              <a:rPr lang="en-US" err="1">
                <a:solidFill>
                  <a:srgbClr val="1E1E1E"/>
                </a:solidFill>
                <a:highlight>
                  <a:srgbClr val="FFFFFF"/>
                </a:highlight>
              </a:rPr>
              <a:t>används</a:t>
            </a:r>
            <a:r>
              <a:rPr lang="en-US">
                <a:solidFill>
                  <a:srgbClr val="1E1E1E"/>
                </a:solidFill>
                <a:highlight>
                  <a:srgbClr val="FFFFFF"/>
                </a:highlight>
              </a:rPr>
              <a:t>.</a:t>
            </a:r>
            <a:endParaRPr lang="en-US">
              <a:ea typeface="Calibri"/>
              <a:cs typeface="Calibri"/>
            </a:endParaRPr>
          </a:p>
          <a:p>
            <a:r>
              <a:rPr lang="en-US">
                <a:solidFill>
                  <a:srgbClr val="1E1E1E"/>
                </a:solidFill>
                <a:highlight>
                  <a:srgbClr val="FFFFFF"/>
                </a:highlight>
              </a:rPr>
              <a:t>Det </a:t>
            </a:r>
            <a:r>
              <a:rPr lang="en-US" err="1">
                <a:solidFill>
                  <a:srgbClr val="1E1E1E"/>
                </a:solidFill>
                <a:highlight>
                  <a:srgbClr val="FFFFFF"/>
                </a:highlight>
              </a:rPr>
              <a:t>finns</a:t>
            </a:r>
            <a:r>
              <a:rPr lang="en-US">
                <a:solidFill>
                  <a:srgbClr val="1E1E1E"/>
                </a:solidFill>
                <a:highlight>
                  <a:srgbClr val="FFFFFF"/>
                </a:highlight>
              </a:rPr>
              <a:t> bra </a:t>
            </a:r>
            <a:r>
              <a:rPr lang="en-US" err="1">
                <a:solidFill>
                  <a:srgbClr val="1E1E1E"/>
                </a:solidFill>
                <a:highlight>
                  <a:srgbClr val="FFFFFF"/>
                </a:highlight>
              </a:rPr>
              <a:t>vetenskapligt</a:t>
            </a:r>
            <a:r>
              <a:rPr lang="en-US">
                <a:solidFill>
                  <a:srgbClr val="1E1E1E"/>
                </a:solidFill>
                <a:highlight>
                  <a:srgbClr val="FFFFFF"/>
                </a:highlight>
              </a:rPr>
              <a:t> </a:t>
            </a:r>
            <a:r>
              <a:rPr lang="en-US" err="1">
                <a:solidFill>
                  <a:srgbClr val="1E1E1E"/>
                </a:solidFill>
                <a:highlight>
                  <a:srgbClr val="FFFFFF"/>
                </a:highlight>
              </a:rPr>
              <a:t>stöd</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använda</a:t>
            </a:r>
            <a:r>
              <a:rPr lang="en-US">
                <a:solidFill>
                  <a:srgbClr val="1E1E1E"/>
                </a:solidFill>
                <a:highlight>
                  <a:srgbClr val="FFFFFF"/>
                </a:highlight>
              </a:rPr>
              <a:t> PVK med </a:t>
            </a:r>
            <a:r>
              <a:rPr lang="en-US" err="1">
                <a:solidFill>
                  <a:srgbClr val="1E1E1E"/>
                </a:solidFill>
                <a:highlight>
                  <a:srgbClr val="FFFFFF"/>
                </a:highlight>
              </a:rPr>
              <a:t>en</a:t>
            </a:r>
            <a:r>
              <a:rPr lang="en-US">
                <a:solidFill>
                  <a:srgbClr val="1E1E1E"/>
                </a:solidFill>
                <a:highlight>
                  <a:srgbClr val="FFFFFF"/>
                </a:highlight>
              </a:rPr>
              <a:t> </a:t>
            </a:r>
            <a:r>
              <a:rPr lang="en-US" err="1">
                <a:solidFill>
                  <a:srgbClr val="1E1E1E"/>
                </a:solidFill>
                <a:highlight>
                  <a:srgbClr val="FFFFFF"/>
                </a:highlight>
              </a:rPr>
              <a:t>integrerad</a:t>
            </a:r>
            <a:r>
              <a:rPr lang="en-US">
                <a:solidFill>
                  <a:srgbClr val="1E1E1E"/>
                </a:solidFill>
                <a:highlight>
                  <a:srgbClr val="FFFFFF"/>
                </a:highlight>
              </a:rPr>
              <a:t> </a:t>
            </a:r>
            <a:r>
              <a:rPr lang="en-US" err="1">
                <a:solidFill>
                  <a:srgbClr val="1E1E1E"/>
                </a:solidFill>
                <a:highlight>
                  <a:srgbClr val="FFFFFF"/>
                </a:highlight>
              </a:rPr>
              <a:t>injektionsslang</a:t>
            </a:r>
            <a:r>
              <a:rPr lang="en-US">
                <a:solidFill>
                  <a:srgbClr val="1E1E1E"/>
                </a:solidFill>
                <a:highlight>
                  <a:srgbClr val="FFFFFF"/>
                </a:highlight>
              </a:rPr>
              <a:t>. </a:t>
            </a:r>
            <a:r>
              <a:rPr lang="en-US" err="1">
                <a:solidFill>
                  <a:srgbClr val="1E1E1E"/>
                </a:solidFill>
                <a:highlight>
                  <a:srgbClr val="FFFFFF"/>
                </a:highlight>
              </a:rPr>
              <a:t>Förekomst</a:t>
            </a:r>
            <a:r>
              <a:rPr lang="en-US">
                <a:solidFill>
                  <a:srgbClr val="1E1E1E"/>
                </a:solidFill>
                <a:highlight>
                  <a:srgbClr val="FFFFFF"/>
                </a:highlight>
              </a:rPr>
              <a:t> av </a:t>
            </a:r>
            <a:r>
              <a:rPr lang="en-US" err="1">
                <a:solidFill>
                  <a:srgbClr val="1E1E1E"/>
                </a:solidFill>
                <a:highlight>
                  <a:srgbClr val="FFFFFF"/>
                </a:highlight>
              </a:rPr>
              <a:t>integrerad</a:t>
            </a:r>
            <a:r>
              <a:rPr lang="en-US">
                <a:solidFill>
                  <a:srgbClr val="1E1E1E"/>
                </a:solidFill>
                <a:highlight>
                  <a:srgbClr val="FFFFFF"/>
                </a:highlight>
              </a:rPr>
              <a:t> </a:t>
            </a:r>
            <a:r>
              <a:rPr lang="en-US" err="1">
                <a:solidFill>
                  <a:srgbClr val="1E1E1E"/>
                </a:solidFill>
                <a:highlight>
                  <a:srgbClr val="FFFFFF"/>
                </a:highlight>
              </a:rPr>
              <a:t>injektionsslang</a:t>
            </a:r>
            <a:r>
              <a:rPr lang="en-US">
                <a:solidFill>
                  <a:srgbClr val="1E1E1E"/>
                </a:solidFill>
                <a:highlight>
                  <a:srgbClr val="FFFFFF"/>
                </a:highlight>
              </a:rPr>
              <a:t> </a:t>
            </a:r>
            <a:r>
              <a:rPr lang="en-US" err="1">
                <a:solidFill>
                  <a:srgbClr val="1E1E1E"/>
                </a:solidFill>
                <a:highlight>
                  <a:srgbClr val="FFFFFF"/>
                </a:highlight>
              </a:rPr>
              <a:t>innebär</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PVK:n</a:t>
            </a:r>
            <a:r>
              <a:rPr lang="en-US">
                <a:solidFill>
                  <a:srgbClr val="1E1E1E"/>
                </a:solidFill>
                <a:highlight>
                  <a:srgbClr val="FFFFFF"/>
                </a:highlight>
              </a:rPr>
              <a:t> </a:t>
            </a:r>
            <a:r>
              <a:rPr lang="en-US" err="1">
                <a:solidFill>
                  <a:srgbClr val="1E1E1E"/>
                </a:solidFill>
                <a:highlight>
                  <a:srgbClr val="FFFFFF"/>
                </a:highlight>
              </a:rPr>
              <a:t>inte</a:t>
            </a:r>
            <a:r>
              <a:rPr lang="en-US">
                <a:solidFill>
                  <a:srgbClr val="1E1E1E"/>
                </a:solidFill>
                <a:highlight>
                  <a:srgbClr val="FFFFFF"/>
                </a:highlight>
              </a:rPr>
              <a:t> </a:t>
            </a:r>
            <a:r>
              <a:rPr lang="en-US" err="1">
                <a:solidFill>
                  <a:srgbClr val="1E1E1E"/>
                </a:solidFill>
                <a:highlight>
                  <a:srgbClr val="FFFFFF"/>
                </a:highlight>
              </a:rPr>
              <a:t>behöver</a:t>
            </a:r>
            <a:r>
              <a:rPr lang="en-US">
                <a:solidFill>
                  <a:srgbClr val="1E1E1E"/>
                </a:solidFill>
                <a:highlight>
                  <a:srgbClr val="FFFFFF"/>
                </a:highlight>
              </a:rPr>
              <a:t> </a:t>
            </a:r>
            <a:r>
              <a:rPr lang="en-US" err="1">
                <a:solidFill>
                  <a:srgbClr val="1E1E1E"/>
                </a:solidFill>
                <a:highlight>
                  <a:srgbClr val="FFFFFF"/>
                </a:highlight>
              </a:rPr>
              <a:t>manipuleras</a:t>
            </a:r>
            <a:r>
              <a:rPr lang="en-US">
                <a:solidFill>
                  <a:srgbClr val="1E1E1E"/>
                </a:solidFill>
                <a:highlight>
                  <a:srgbClr val="FFFFFF"/>
                </a:highlight>
              </a:rPr>
              <a:t> vid </a:t>
            </a:r>
            <a:r>
              <a:rPr lang="en-US" err="1">
                <a:solidFill>
                  <a:srgbClr val="1E1E1E"/>
                </a:solidFill>
                <a:highlight>
                  <a:srgbClr val="FFFFFF"/>
                </a:highlight>
              </a:rPr>
              <a:t>injektioner</a:t>
            </a:r>
            <a:r>
              <a:rPr lang="en-US">
                <a:solidFill>
                  <a:srgbClr val="1E1E1E"/>
                </a:solidFill>
                <a:highlight>
                  <a:srgbClr val="FFFFFF"/>
                </a:highlight>
              </a:rPr>
              <a:t> och </a:t>
            </a:r>
            <a:r>
              <a:rPr lang="en-US" err="1">
                <a:solidFill>
                  <a:srgbClr val="1E1E1E"/>
                </a:solidFill>
                <a:highlight>
                  <a:srgbClr val="FFFFFF"/>
                </a:highlight>
              </a:rPr>
              <a:t>aggregatbyte</a:t>
            </a:r>
            <a:r>
              <a:rPr lang="en-US">
                <a:solidFill>
                  <a:srgbClr val="1E1E1E"/>
                </a:solidFill>
                <a:highlight>
                  <a:srgbClr val="FFFFFF"/>
                </a:highlight>
              </a:rPr>
              <a:t> </a:t>
            </a:r>
            <a:r>
              <a:rPr lang="en-US" err="1">
                <a:solidFill>
                  <a:srgbClr val="1E1E1E"/>
                </a:solidFill>
                <a:highlight>
                  <a:srgbClr val="FFFFFF"/>
                </a:highlight>
              </a:rPr>
              <a:t>vilket</a:t>
            </a:r>
            <a:r>
              <a:rPr lang="en-US">
                <a:solidFill>
                  <a:srgbClr val="1E1E1E"/>
                </a:solidFill>
                <a:highlight>
                  <a:srgbClr val="FFFFFF"/>
                </a:highlight>
              </a:rPr>
              <a:t> </a:t>
            </a:r>
            <a:r>
              <a:rPr lang="en-US" err="1">
                <a:solidFill>
                  <a:srgbClr val="1E1E1E"/>
                </a:solidFill>
                <a:highlight>
                  <a:srgbClr val="FFFFFF"/>
                </a:highlight>
              </a:rPr>
              <a:t>leder</a:t>
            </a:r>
            <a:r>
              <a:rPr lang="en-US">
                <a:solidFill>
                  <a:srgbClr val="1E1E1E"/>
                </a:solidFill>
                <a:highlight>
                  <a:srgbClr val="FFFFFF"/>
                </a:highlight>
              </a:rPr>
              <a:t> till </a:t>
            </a:r>
            <a:r>
              <a:rPr lang="en-US" err="1">
                <a:solidFill>
                  <a:srgbClr val="1E1E1E"/>
                </a:solidFill>
                <a:highlight>
                  <a:srgbClr val="FFFFFF"/>
                </a:highlight>
              </a:rPr>
              <a:t>färrre</a:t>
            </a:r>
            <a:r>
              <a:rPr lang="en-US">
                <a:solidFill>
                  <a:srgbClr val="1E1E1E"/>
                </a:solidFill>
                <a:highlight>
                  <a:srgbClr val="FFFFFF"/>
                </a:highlight>
              </a:rPr>
              <a:t> </a:t>
            </a:r>
            <a:r>
              <a:rPr lang="en-US" err="1">
                <a:solidFill>
                  <a:srgbClr val="1E1E1E"/>
                </a:solidFill>
                <a:highlight>
                  <a:srgbClr val="FFFFFF"/>
                </a:highlight>
              </a:rPr>
              <a:t>tromboflebiter</a:t>
            </a:r>
            <a:r>
              <a:rPr lang="en-US">
                <a:solidFill>
                  <a:srgbClr val="1E1E1E"/>
                </a:solidFill>
                <a:highlight>
                  <a:srgbClr val="FFFFFF"/>
                </a:highlight>
              </a:rPr>
              <a:t> och </a:t>
            </a:r>
            <a:r>
              <a:rPr lang="en-US" err="1">
                <a:solidFill>
                  <a:srgbClr val="1E1E1E"/>
                </a:solidFill>
                <a:highlight>
                  <a:srgbClr val="FFFFFF"/>
                </a:highlight>
              </a:rPr>
              <a:t>längre</a:t>
            </a:r>
            <a:r>
              <a:rPr lang="en-US">
                <a:solidFill>
                  <a:srgbClr val="1E1E1E"/>
                </a:solidFill>
                <a:highlight>
                  <a:srgbClr val="FFFFFF"/>
                </a:highlight>
              </a:rPr>
              <a:t> </a:t>
            </a:r>
            <a:r>
              <a:rPr lang="en-US" err="1">
                <a:solidFill>
                  <a:srgbClr val="1E1E1E"/>
                </a:solidFill>
                <a:highlight>
                  <a:srgbClr val="FFFFFF"/>
                </a:highlight>
              </a:rPr>
              <a:t>funktionstid</a:t>
            </a:r>
            <a:r>
              <a:rPr lang="en-US">
                <a:solidFill>
                  <a:srgbClr val="1E1E1E"/>
                </a:solidFill>
                <a:highlight>
                  <a:srgbClr val="FFFFFF"/>
                </a:highlight>
              </a:rPr>
              <a:t>.</a:t>
            </a:r>
            <a:endParaRPr lang="en-US"/>
          </a:p>
          <a:p>
            <a:r>
              <a:rPr lang="en-US">
                <a:solidFill>
                  <a:srgbClr val="1E1E1E"/>
                </a:solidFill>
                <a:highlight>
                  <a:srgbClr val="FFFFFF"/>
                </a:highlight>
              </a:rPr>
              <a:t>För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undvika</a:t>
            </a:r>
            <a:r>
              <a:rPr lang="en-US">
                <a:solidFill>
                  <a:srgbClr val="1E1E1E"/>
                </a:solidFill>
                <a:highlight>
                  <a:srgbClr val="FFFFFF"/>
                </a:highlight>
              </a:rPr>
              <a:t> </a:t>
            </a:r>
            <a:r>
              <a:rPr lang="en-US" err="1">
                <a:solidFill>
                  <a:srgbClr val="1E1E1E"/>
                </a:solidFill>
                <a:highlight>
                  <a:srgbClr val="FFFFFF"/>
                </a:highlight>
              </a:rPr>
              <a:t>risken</a:t>
            </a:r>
            <a:r>
              <a:rPr lang="en-US">
                <a:solidFill>
                  <a:srgbClr val="1E1E1E"/>
                </a:solidFill>
                <a:highlight>
                  <a:srgbClr val="FFFFFF"/>
                </a:highlight>
              </a:rPr>
              <a:t> för </a:t>
            </a:r>
            <a:r>
              <a:rPr lang="en-US" err="1">
                <a:solidFill>
                  <a:srgbClr val="1E1E1E"/>
                </a:solidFill>
                <a:highlight>
                  <a:srgbClr val="FFFFFF"/>
                </a:highlight>
              </a:rPr>
              <a:t>blodsmitta</a:t>
            </a:r>
            <a:r>
              <a:rPr lang="en-US">
                <a:solidFill>
                  <a:srgbClr val="1E1E1E"/>
                </a:solidFill>
                <a:highlight>
                  <a:srgbClr val="FFFFFF"/>
                </a:highlight>
              </a:rPr>
              <a:t> </a:t>
            </a:r>
            <a:r>
              <a:rPr lang="en-US" err="1">
                <a:solidFill>
                  <a:srgbClr val="1E1E1E"/>
                </a:solidFill>
                <a:highlight>
                  <a:srgbClr val="FFFFFF"/>
                </a:highlight>
              </a:rPr>
              <a:t>används</a:t>
            </a:r>
            <a:r>
              <a:rPr lang="en-US">
                <a:solidFill>
                  <a:srgbClr val="1E1E1E"/>
                </a:solidFill>
                <a:highlight>
                  <a:srgbClr val="FFFFFF"/>
                </a:highlight>
              </a:rPr>
              <a:t> </a:t>
            </a:r>
            <a:r>
              <a:rPr lang="en-US" err="1">
                <a:solidFill>
                  <a:srgbClr val="1E1E1E"/>
                </a:solidFill>
                <a:highlight>
                  <a:srgbClr val="FFFFFF"/>
                </a:highlight>
              </a:rPr>
              <a:t>produkter</a:t>
            </a:r>
            <a:r>
              <a:rPr lang="en-US">
                <a:solidFill>
                  <a:srgbClr val="1E1E1E"/>
                </a:solidFill>
                <a:highlight>
                  <a:srgbClr val="FFFFFF"/>
                </a:highlight>
              </a:rPr>
              <a:t> med </a:t>
            </a:r>
            <a:r>
              <a:rPr lang="en-US" err="1">
                <a:solidFill>
                  <a:srgbClr val="1E1E1E"/>
                </a:solidFill>
                <a:highlight>
                  <a:srgbClr val="FFFFFF"/>
                </a:highlight>
              </a:rPr>
              <a:t>integrerad</a:t>
            </a:r>
            <a:r>
              <a:rPr lang="en-US">
                <a:solidFill>
                  <a:srgbClr val="1E1E1E"/>
                </a:solidFill>
                <a:highlight>
                  <a:srgbClr val="FFFFFF"/>
                </a:highlight>
              </a:rPr>
              <a:t> </a:t>
            </a:r>
            <a:r>
              <a:rPr lang="en-US" err="1">
                <a:solidFill>
                  <a:srgbClr val="1E1E1E"/>
                </a:solidFill>
                <a:highlight>
                  <a:srgbClr val="FFFFFF"/>
                </a:highlight>
              </a:rPr>
              <a:t>skyddsfunktion</a:t>
            </a:r>
            <a:r>
              <a:rPr lang="en-US">
                <a:solidFill>
                  <a:srgbClr val="1E1E1E"/>
                </a:solidFill>
                <a:highlight>
                  <a:srgbClr val="FFFFFF"/>
                </a:highlight>
              </a:rPr>
              <a:t> om de </a:t>
            </a:r>
            <a:r>
              <a:rPr lang="en-US" err="1">
                <a:solidFill>
                  <a:srgbClr val="1E1E1E"/>
                </a:solidFill>
                <a:highlight>
                  <a:srgbClr val="FFFFFF"/>
                </a:highlight>
              </a:rPr>
              <a:t>finns</a:t>
            </a:r>
            <a:r>
              <a:rPr lang="en-US">
                <a:solidFill>
                  <a:srgbClr val="1E1E1E"/>
                </a:solidFill>
                <a:highlight>
                  <a:srgbClr val="FFFFFF"/>
                </a:highlight>
              </a:rPr>
              <a:t> </a:t>
            </a:r>
            <a:r>
              <a:rPr lang="en-US" err="1">
                <a:solidFill>
                  <a:srgbClr val="1E1E1E"/>
                </a:solidFill>
                <a:highlight>
                  <a:srgbClr val="FFFFFF"/>
                </a:highlight>
              </a:rPr>
              <a:t>tillgängliga</a:t>
            </a:r>
            <a:r>
              <a:rPr lang="en-US">
                <a:solidFill>
                  <a:srgbClr val="1E1E1E"/>
                </a:solidFill>
                <a:highlight>
                  <a:srgbClr val="FFFFFF"/>
                </a:highlight>
              </a:rPr>
              <a:t> </a:t>
            </a:r>
            <a:r>
              <a:rPr lang="en-US" err="1">
                <a:solidFill>
                  <a:srgbClr val="1E1E1E"/>
                </a:solidFill>
                <a:highlight>
                  <a:srgbClr val="FFFFFF"/>
                </a:highlight>
              </a:rPr>
              <a:t>på</a:t>
            </a:r>
            <a:r>
              <a:rPr lang="en-US">
                <a:solidFill>
                  <a:srgbClr val="1E1E1E"/>
                </a:solidFill>
                <a:highlight>
                  <a:srgbClr val="FFFFFF"/>
                </a:highlight>
              </a:rPr>
              <a:t> </a:t>
            </a:r>
            <a:r>
              <a:rPr lang="en-US" err="1">
                <a:solidFill>
                  <a:srgbClr val="1E1E1E"/>
                </a:solidFill>
                <a:highlight>
                  <a:srgbClr val="FFFFFF"/>
                </a:highlight>
              </a:rPr>
              <a:t>marknaden</a:t>
            </a:r>
            <a:r>
              <a:rPr lang="en-US">
                <a:solidFill>
                  <a:srgbClr val="1E1E1E"/>
                </a:solidFill>
                <a:highlight>
                  <a:srgbClr val="FFFFFF"/>
                </a:highlight>
              </a:rPr>
              <a:t>.</a:t>
            </a:r>
            <a:endParaRPr lang="en-US">
              <a:solidFill>
                <a:srgbClr val="000000"/>
              </a:solidFill>
              <a:ea typeface="Calibri" panose="020F0502020204030204"/>
              <a:cs typeface="Calibri" panose="020F0502020204030204"/>
            </a:endParaRPr>
          </a:p>
          <a:p>
            <a:endParaRPr lang="en-US">
              <a:solidFill>
                <a:srgbClr val="1E1E1E"/>
              </a:solidFill>
              <a:highlight>
                <a:srgbClr val="FFFFFF"/>
              </a:highlight>
              <a:ea typeface="Calibri"/>
              <a:cs typeface="Calibri"/>
            </a:endParaRPr>
          </a:p>
          <a:p>
            <a:r>
              <a:rPr lang="en-US" b="1">
                <a:solidFill>
                  <a:srgbClr val="484848"/>
                </a:solidFill>
                <a:highlight>
                  <a:srgbClr val="FFFFFF"/>
                </a:highlight>
              </a:rPr>
              <a:t>Tillbehör</a:t>
            </a:r>
            <a:endParaRPr lang="en-US"/>
          </a:p>
          <a:p>
            <a:r>
              <a:rPr lang="en-US" err="1">
                <a:solidFill>
                  <a:srgbClr val="1E1E1E"/>
                </a:solidFill>
                <a:highlight>
                  <a:srgbClr val="FFFFFF"/>
                </a:highlight>
              </a:rPr>
              <a:t>Injektioner</a:t>
            </a:r>
            <a:r>
              <a:rPr lang="en-US">
                <a:solidFill>
                  <a:srgbClr val="1E1E1E"/>
                </a:solidFill>
                <a:highlight>
                  <a:srgbClr val="FFFFFF"/>
                </a:highlight>
              </a:rPr>
              <a:t> och </a:t>
            </a:r>
            <a:r>
              <a:rPr lang="en-US" err="1">
                <a:solidFill>
                  <a:srgbClr val="1E1E1E"/>
                </a:solidFill>
                <a:highlight>
                  <a:srgbClr val="FFFFFF"/>
                </a:highlight>
              </a:rPr>
              <a:t>infusioner</a:t>
            </a:r>
            <a:r>
              <a:rPr lang="en-US">
                <a:solidFill>
                  <a:srgbClr val="1E1E1E"/>
                </a:solidFill>
                <a:highlight>
                  <a:srgbClr val="FFFFFF"/>
                </a:highlight>
              </a:rPr>
              <a:t> </a:t>
            </a:r>
            <a:r>
              <a:rPr lang="en-US" err="1">
                <a:solidFill>
                  <a:srgbClr val="1E1E1E"/>
                </a:solidFill>
                <a:highlight>
                  <a:srgbClr val="FFFFFF"/>
                </a:highlight>
              </a:rPr>
              <a:t>ges</a:t>
            </a:r>
            <a:r>
              <a:rPr lang="en-US">
                <a:solidFill>
                  <a:srgbClr val="1E1E1E"/>
                </a:solidFill>
                <a:highlight>
                  <a:srgbClr val="FFFFFF"/>
                </a:highlight>
              </a:rPr>
              <a:t> via </a:t>
            </a:r>
            <a:r>
              <a:rPr lang="en-US" err="1">
                <a:solidFill>
                  <a:srgbClr val="1E1E1E"/>
                </a:solidFill>
                <a:highlight>
                  <a:srgbClr val="FFFFFF"/>
                </a:highlight>
              </a:rPr>
              <a:t>injektionsmembran</a:t>
            </a:r>
            <a:r>
              <a:rPr lang="en-US">
                <a:solidFill>
                  <a:srgbClr val="1E1E1E"/>
                </a:solidFill>
                <a:highlight>
                  <a:srgbClr val="FFFFFF"/>
                </a:highlight>
              </a:rPr>
              <a:t>, </a:t>
            </a:r>
            <a:r>
              <a:rPr lang="en-US" err="1">
                <a:solidFill>
                  <a:srgbClr val="1E1E1E"/>
                </a:solidFill>
                <a:highlight>
                  <a:srgbClr val="FFFFFF"/>
                </a:highlight>
              </a:rPr>
              <a:t>helst</a:t>
            </a:r>
            <a:r>
              <a:rPr lang="en-US">
                <a:solidFill>
                  <a:srgbClr val="1E1E1E"/>
                </a:solidFill>
                <a:highlight>
                  <a:srgbClr val="FFFFFF"/>
                </a:highlight>
              </a:rPr>
              <a:t> via </a:t>
            </a:r>
            <a:r>
              <a:rPr lang="en-US" err="1">
                <a:solidFill>
                  <a:srgbClr val="1E1E1E"/>
                </a:solidFill>
                <a:highlight>
                  <a:srgbClr val="FFFFFF"/>
                </a:highlight>
              </a:rPr>
              <a:t>förlängning</a:t>
            </a:r>
            <a:r>
              <a:rPr lang="en-US">
                <a:solidFill>
                  <a:srgbClr val="1E1E1E"/>
                </a:solidFill>
                <a:highlight>
                  <a:srgbClr val="FFFFFF"/>
                </a:highlight>
              </a:rPr>
              <a:t> </a:t>
            </a:r>
            <a:r>
              <a:rPr lang="en-US" err="1">
                <a:solidFill>
                  <a:srgbClr val="1E1E1E"/>
                </a:solidFill>
                <a:highlight>
                  <a:srgbClr val="FFFFFF"/>
                </a:highlight>
              </a:rPr>
              <a:t>som</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fast </a:t>
            </a:r>
            <a:r>
              <a:rPr lang="en-US" err="1">
                <a:solidFill>
                  <a:srgbClr val="1E1E1E"/>
                </a:solidFill>
                <a:highlight>
                  <a:srgbClr val="FFFFFF"/>
                </a:highlight>
              </a:rPr>
              <a:t>integrerad</a:t>
            </a:r>
            <a:r>
              <a:rPr lang="en-US">
                <a:solidFill>
                  <a:srgbClr val="1E1E1E"/>
                </a:solidFill>
                <a:highlight>
                  <a:srgbClr val="FFFFFF"/>
                </a:highlight>
              </a:rPr>
              <a:t> med PVK. </a:t>
            </a:r>
            <a:r>
              <a:rPr lang="en-US" err="1">
                <a:solidFill>
                  <a:srgbClr val="1E1E1E"/>
                </a:solidFill>
                <a:highlight>
                  <a:srgbClr val="FFFFFF"/>
                </a:highlight>
              </a:rPr>
              <a:t>Anpassa</a:t>
            </a:r>
            <a:r>
              <a:rPr lang="en-US">
                <a:solidFill>
                  <a:srgbClr val="1E1E1E"/>
                </a:solidFill>
                <a:highlight>
                  <a:srgbClr val="FFFFFF"/>
                </a:highlight>
              </a:rPr>
              <a:t> valet av </a:t>
            </a:r>
            <a:r>
              <a:rPr lang="en-US" err="1">
                <a:solidFill>
                  <a:srgbClr val="1E1E1E"/>
                </a:solidFill>
                <a:highlight>
                  <a:srgbClr val="FFFFFF"/>
                </a:highlight>
              </a:rPr>
              <a:t>förlängningsslang</a:t>
            </a:r>
            <a:r>
              <a:rPr lang="en-US">
                <a:solidFill>
                  <a:srgbClr val="1E1E1E"/>
                </a:solidFill>
                <a:highlight>
                  <a:srgbClr val="FFFFFF"/>
                </a:highlight>
              </a:rPr>
              <a:t> </a:t>
            </a:r>
            <a:r>
              <a:rPr lang="en-US" err="1">
                <a:solidFill>
                  <a:srgbClr val="1E1E1E"/>
                </a:solidFill>
                <a:highlight>
                  <a:srgbClr val="FFFFFF"/>
                </a:highlight>
              </a:rPr>
              <a:t>utifrån</a:t>
            </a:r>
            <a:r>
              <a:rPr lang="en-US">
                <a:solidFill>
                  <a:srgbClr val="1E1E1E"/>
                </a:solidFill>
                <a:highlight>
                  <a:srgbClr val="FFFFFF"/>
                </a:highlight>
              </a:rPr>
              <a:t> situation och </a:t>
            </a:r>
            <a:r>
              <a:rPr lang="en-US" err="1">
                <a:solidFill>
                  <a:srgbClr val="1E1E1E"/>
                </a:solidFill>
                <a:highlight>
                  <a:srgbClr val="FFFFFF"/>
                </a:highlight>
              </a:rPr>
              <a:t>användningsområde</a:t>
            </a:r>
            <a:r>
              <a:rPr lang="en-US">
                <a:solidFill>
                  <a:srgbClr val="1E1E1E"/>
                </a:solidFill>
                <a:highlight>
                  <a:srgbClr val="FFFFFF"/>
                </a:highlight>
              </a:rPr>
              <a:t>. </a:t>
            </a:r>
            <a:r>
              <a:rPr lang="en-US" err="1">
                <a:solidFill>
                  <a:srgbClr val="1E1E1E"/>
                </a:solidFill>
                <a:highlight>
                  <a:srgbClr val="FFFFFF"/>
                </a:highlight>
              </a:rPr>
              <a:t>Fixera</a:t>
            </a:r>
            <a:r>
              <a:rPr lang="en-US">
                <a:solidFill>
                  <a:srgbClr val="1E1E1E"/>
                </a:solidFill>
                <a:highlight>
                  <a:srgbClr val="FFFFFF"/>
                </a:highlight>
              </a:rPr>
              <a:t> </a:t>
            </a:r>
            <a:r>
              <a:rPr lang="en-US" err="1">
                <a:solidFill>
                  <a:srgbClr val="1E1E1E"/>
                </a:solidFill>
                <a:highlight>
                  <a:srgbClr val="FFFFFF"/>
                </a:highlight>
              </a:rPr>
              <a:t>förlängningsslangen</a:t>
            </a:r>
            <a:r>
              <a:rPr lang="en-US">
                <a:solidFill>
                  <a:srgbClr val="1E1E1E"/>
                </a:solidFill>
                <a:highlight>
                  <a:srgbClr val="FFFFFF"/>
                </a:highlight>
              </a:rPr>
              <a:t> för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minska</a:t>
            </a:r>
            <a:r>
              <a:rPr lang="en-US">
                <a:solidFill>
                  <a:srgbClr val="1E1E1E"/>
                </a:solidFill>
                <a:highlight>
                  <a:srgbClr val="FFFFFF"/>
                </a:highlight>
              </a:rPr>
              <a:t> den </a:t>
            </a:r>
            <a:r>
              <a:rPr lang="en-US" err="1">
                <a:solidFill>
                  <a:srgbClr val="1E1E1E"/>
                </a:solidFill>
                <a:highlight>
                  <a:srgbClr val="FFFFFF"/>
                </a:highlight>
              </a:rPr>
              <a:t>mekaniska</a:t>
            </a:r>
            <a:r>
              <a:rPr lang="en-US">
                <a:solidFill>
                  <a:srgbClr val="1E1E1E"/>
                </a:solidFill>
                <a:highlight>
                  <a:srgbClr val="FFFFFF"/>
                </a:highlight>
              </a:rPr>
              <a:t> </a:t>
            </a:r>
            <a:r>
              <a:rPr lang="en-US" err="1">
                <a:solidFill>
                  <a:srgbClr val="1E1E1E"/>
                </a:solidFill>
                <a:highlight>
                  <a:srgbClr val="FFFFFF"/>
                </a:highlight>
              </a:rPr>
              <a:t>retningen</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kärlväggen</a:t>
            </a:r>
            <a:r>
              <a:rPr lang="en-US">
                <a:solidFill>
                  <a:srgbClr val="1E1E1E"/>
                </a:solidFill>
                <a:highlight>
                  <a:srgbClr val="FFFFFF"/>
                </a:highlight>
              </a:rPr>
              <a:t>.</a:t>
            </a:r>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14450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93C8B-F985-30C6-72BC-9E6AF0048E2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9FF48AF-F9B8-38CA-73EE-8F3D2DB07F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B0BF082-3CDA-C780-012A-376F6A9F653A}"/>
              </a:ext>
            </a:extLst>
          </p:cNvPr>
          <p:cNvSpPr>
            <a:spLocks noGrp="1"/>
          </p:cNvSpPr>
          <p:nvPr>
            <p:ph type="body" idx="1"/>
          </p:nvPr>
        </p:nvSpPr>
        <p:spPr/>
        <p:txBody>
          <a:bodyPr/>
          <a:lstStyle/>
          <a:p>
            <a:r>
              <a:rPr lang="en-US">
                <a:ea typeface="Calibri"/>
                <a:cs typeface="Calibri"/>
              </a:rPr>
              <a:t>Ta </a:t>
            </a:r>
            <a:r>
              <a:rPr lang="en-US" err="1">
                <a:ea typeface="Calibri"/>
                <a:cs typeface="Calibri"/>
              </a:rPr>
              <a:t>gärna</a:t>
            </a:r>
            <a:r>
              <a:rPr lang="en-US">
                <a:ea typeface="Calibri"/>
                <a:cs typeface="Calibri"/>
              </a:rPr>
              <a:t> med lite </a:t>
            </a:r>
            <a:r>
              <a:rPr lang="en-US" err="1">
                <a:ea typeface="Calibri"/>
                <a:cs typeface="Calibri"/>
              </a:rPr>
              <a:t>olika</a:t>
            </a:r>
            <a:r>
              <a:rPr lang="en-US">
                <a:ea typeface="Calibri"/>
                <a:cs typeface="Calibri"/>
              </a:rPr>
              <a:t> material och visa </a:t>
            </a:r>
            <a:r>
              <a:rPr lang="en-US" err="1">
                <a:ea typeface="Calibri"/>
                <a:cs typeface="Calibri"/>
              </a:rPr>
              <a:t>vad</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finns</a:t>
            </a:r>
            <a:r>
              <a:rPr lang="en-US">
                <a:ea typeface="Calibri"/>
                <a:cs typeface="Calibri"/>
              </a:rPr>
              <a:t>. </a:t>
            </a:r>
            <a:endParaRPr lang="sv-SE"/>
          </a:p>
        </p:txBody>
      </p:sp>
      <p:sp>
        <p:nvSpPr>
          <p:cNvPr id="4" name="Platshållare för bildnummer 3">
            <a:extLst>
              <a:ext uri="{FF2B5EF4-FFF2-40B4-BE49-F238E27FC236}">
                <a16:creationId xmlns:a16="http://schemas.microsoft.com/office/drawing/2014/main" id="{FF50D78C-1E40-1C50-6BFD-0001F66C93ED}"/>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10409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solidFill>
                  <a:srgbClr val="1E1E1E"/>
                </a:solidFill>
                <a:highlight>
                  <a:srgbClr val="FFFFFF"/>
                </a:highlight>
              </a:rPr>
              <a:t>Sjuksköterskan</a:t>
            </a:r>
            <a:r>
              <a:rPr lang="en-US">
                <a:solidFill>
                  <a:srgbClr val="1E1E1E"/>
                </a:solidFill>
                <a:highlight>
                  <a:srgbClr val="FFFFFF"/>
                </a:highlight>
              </a:rPr>
              <a:t> </a:t>
            </a:r>
            <a:r>
              <a:rPr lang="en-US" err="1">
                <a:solidFill>
                  <a:srgbClr val="1E1E1E"/>
                </a:solidFill>
                <a:highlight>
                  <a:srgbClr val="FFFFFF"/>
                </a:highlight>
              </a:rPr>
              <a:t>ansvarar</a:t>
            </a:r>
            <a:r>
              <a:rPr lang="en-US">
                <a:solidFill>
                  <a:srgbClr val="1E1E1E"/>
                </a:solidFill>
                <a:highlight>
                  <a:srgbClr val="FFFFFF"/>
                </a:highlight>
              </a:rPr>
              <a:t> </a:t>
            </a:r>
            <a:r>
              <a:rPr lang="en-US" err="1">
                <a:solidFill>
                  <a:srgbClr val="1E1E1E"/>
                </a:solidFill>
                <a:highlight>
                  <a:srgbClr val="FFFFFF"/>
                </a:highlight>
              </a:rPr>
              <a:t>enligt</a:t>
            </a:r>
            <a:r>
              <a:rPr lang="en-US">
                <a:solidFill>
                  <a:srgbClr val="1E1E1E"/>
                </a:solidFill>
                <a:highlight>
                  <a:srgbClr val="FFFFFF"/>
                </a:highlight>
              </a:rPr>
              <a:t> </a:t>
            </a:r>
            <a:r>
              <a:rPr lang="en-US" err="1">
                <a:solidFill>
                  <a:srgbClr val="1E1E1E"/>
                </a:solidFill>
                <a:highlight>
                  <a:srgbClr val="FFFFFF"/>
                </a:highlight>
              </a:rPr>
              <a:t>patientlagen</a:t>
            </a:r>
            <a:r>
              <a:rPr lang="en-US">
                <a:solidFill>
                  <a:srgbClr val="1E1E1E"/>
                </a:solidFill>
                <a:highlight>
                  <a:srgbClr val="FFFFFF"/>
                </a:highlight>
              </a:rPr>
              <a:t> för information till </a:t>
            </a:r>
            <a:r>
              <a:rPr lang="en-US" err="1">
                <a:solidFill>
                  <a:srgbClr val="1E1E1E"/>
                </a:solidFill>
                <a:highlight>
                  <a:srgbClr val="FFFFFF"/>
                </a:highlight>
              </a:rPr>
              <a:t>patienten</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samband</a:t>
            </a:r>
            <a:r>
              <a:rPr lang="en-US">
                <a:solidFill>
                  <a:srgbClr val="1E1E1E"/>
                </a:solidFill>
                <a:highlight>
                  <a:srgbClr val="FFFFFF"/>
                </a:highlight>
              </a:rPr>
              <a:t> med </a:t>
            </a:r>
            <a:r>
              <a:rPr lang="en-US" err="1">
                <a:solidFill>
                  <a:srgbClr val="1E1E1E"/>
                </a:solidFill>
                <a:highlight>
                  <a:srgbClr val="FFFFFF"/>
                </a:highlight>
              </a:rPr>
              <a:t>omvårdnad</a:t>
            </a:r>
            <a:r>
              <a:rPr lang="en-US">
                <a:solidFill>
                  <a:srgbClr val="1E1E1E"/>
                </a:solidFill>
                <a:highlight>
                  <a:srgbClr val="FFFFFF"/>
                </a:highlight>
              </a:rPr>
              <a:t>. </a:t>
            </a:r>
            <a:r>
              <a:rPr lang="en-US" err="1">
                <a:solidFill>
                  <a:srgbClr val="1E1E1E"/>
                </a:solidFill>
                <a:highlight>
                  <a:srgbClr val="FFFFFF"/>
                </a:highlight>
              </a:rPr>
              <a:t>Informationen</a:t>
            </a:r>
            <a:r>
              <a:rPr lang="en-US">
                <a:solidFill>
                  <a:srgbClr val="1E1E1E"/>
                </a:solidFill>
                <a:highlight>
                  <a:srgbClr val="FFFFFF"/>
                </a:highlight>
              </a:rPr>
              <a:t> </a:t>
            </a:r>
            <a:r>
              <a:rPr lang="en-US" err="1">
                <a:solidFill>
                  <a:srgbClr val="1E1E1E"/>
                </a:solidFill>
                <a:highlight>
                  <a:srgbClr val="FFFFFF"/>
                </a:highlight>
              </a:rPr>
              <a:t>anpassas</a:t>
            </a:r>
            <a:r>
              <a:rPr lang="en-US">
                <a:solidFill>
                  <a:srgbClr val="1E1E1E"/>
                </a:solidFill>
                <a:highlight>
                  <a:srgbClr val="FFFFFF"/>
                </a:highlight>
              </a:rPr>
              <a:t> till </a:t>
            </a:r>
            <a:r>
              <a:rPr lang="en-US" err="1">
                <a:solidFill>
                  <a:srgbClr val="1E1E1E"/>
                </a:solidFill>
                <a:highlight>
                  <a:srgbClr val="FFFFFF"/>
                </a:highlight>
              </a:rPr>
              <a:t>patientens</a:t>
            </a:r>
            <a:r>
              <a:rPr lang="en-US">
                <a:solidFill>
                  <a:srgbClr val="1E1E1E"/>
                </a:solidFill>
                <a:highlight>
                  <a:srgbClr val="FFFFFF"/>
                </a:highlight>
              </a:rPr>
              <a:t> </a:t>
            </a:r>
            <a:r>
              <a:rPr lang="en-US" err="1">
                <a:solidFill>
                  <a:srgbClr val="1E1E1E"/>
                </a:solidFill>
                <a:highlight>
                  <a:srgbClr val="FFFFFF"/>
                </a:highlight>
              </a:rPr>
              <a:t>ålder</a:t>
            </a:r>
            <a:r>
              <a:rPr lang="en-US">
                <a:solidFill>
                  <a:srgbClr val="1E1E1E"/>
                </a:solidFill>
                <a:highlight>
                  <a:srgbClr val="FFFFFF"/>
                </a:highlight>
              </a:rPr>
              <a:t> och </a:t>
            </a:r>
            <a:r>
              <a:rPr lang="en-US" err="1">
                <a:solidFill>
                  <a:srgbClr val="1E1E1E"/>
                </a:solidFill>
                <a:highlight>
                  <a:srgbClr val="FFFFFF"/>
                </a:highlight>
              </a:rPr>
              <a:t>mognad</a:t>
            </a:r>
            <a:r>
              <a:rPr lang="en-US">
                <a:solidFill>
                  <a:srgbClr val="1E1E1E"/>
                </a:solidFill>
                <a:highlight>
                  <a:srgbClr val="FFFFFF"/>
                </a:highlight>
              </a:rPr>
              <a:t> och </a:t>
            </a:r>
            <a:r>
              <a:rPr lang="en-US" err="1">
                <a:solidFill>
                  <a:srgbClr val="1E1E1E"/>
                </a:solidFill>
                <a:highlight>
                  <a:srgbClr val="FFFFFF"/>
                </a:highlight>
              </a:rPr>
              <a:t>ges</a:t>
            </a:r>
            <a:r>
              <a:rPr lang="en-US">
                <a:solidFill>
                  <a:srgbClr val="1E1E1E"/>
                </a:solidFill>
                <a:highlight>
                  <a:srgbClr val="FFFFFF"/>
                </a:highlight>
              </a:rPr>
              <a:t> </a:t>
            </a:r>
            <a:r>
              <a:rPr lang="en-US" err="1">
                <a:solidFill>
                  <a:srgbClr val="1E1E1E"/>
                </a:solidFill>
                <a:highlight>
                  <a:srgbClr val="FFFFFF"/>
                </a:highlight>
              </a:rPr>
              <a:t>även</a:t>
            </a:r>
            <a:r>
              <a:rPr lang="en-US">
                <a:solidFill>
                  <a:srgbClr val="1E1E1E"/>
                </a:solidFill>
                <a:highlight>
                  <a:srgbClr val="FFFFFF"/>
                </a:highlight>
              </a:rPr>
              <a:t> vid </a:t>
            </a:r>
            <a:r>
              <a:rPr lang="en-US" err="1">
                <a:solidFill>
                  <a:srgbClr val="1E1E1E"/>
                </a:solidFill>
                <a:highlight>
                  <a:srgbClr val="FFFFFF"/>
                </a:highlight>
              </a:rPr>
              <a:t>behov</a:t>
            </a:r>
            <a:r>
              <a:rPr lang="en-US">
                <a:solidFill>
                  <a:srgbClr val="1E1E1E"/>
                </a:solidFill>
                <a:highlight>
                  <a:srgbClr val="FFFFFF"/>
                </a:highlight>
              </a:rPr>
              <a:t> till </a:t>
            </a:r>
            <a:r>
              <a:rPr lang="en-US" err="1">
                <a:solidFill>
                  <a:srgbClr val="1E1E1E"/>
                </a:solidFill>
                <a:highlight>
                  <a:srgbClr val="FFFFFF"/>
                </a:highlight>
              </a:rPr>
              <a:t>närstående</a:t>
            </a:r>
            <a:r>
              <a:rPr lang="en-US">
                <a:solidFill>
                  <a:srgbClr val="1E1E1E"/>
                </a:solidFill>
                <a:highlight>
                  <a:srgbClr val="FFFFFF"/>
                </a:highlight>
              </a:rPr>
              <a:t> (SFS 2014:821).</a:t>
            </a:r>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59993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Calibri"/>
                <a:cs typeface="Calibri"/>
              </a:rPr>
              <a:t>Talmanus</a:t>
            </a:r>
            <a:r>
              <a:rPr lang="en-US">
                <a:ea typeface="Calibri"/>
                <a:cs typeface="Calibri"/>
              </a:rPr>
              <a:t>:</a:t>
            </a:r>
            <a:endParaRPr lang="sv-SE" err="1">
              <a:ea typeface="Calibri"/>
              <a:cs typeface="Calibri"/>
            </a:endParaRPr>
          </a:p>
          <a:p>
            <a:r>
              <a:rPr lang="en-US" err="1">
                <a:solidFill>
                  <a:srgbClr val="484848"/>
                </a:solidFill>
                <a:highlight>
                  <a:srgbClr val="FFFFFF"/>
                </a:highlight>
              </a:rPr>
              <a:t>Identitetskontroll</a:t>
            </a:r>
            <a:r>
              <a:rPr lang="en-US">
                <a:solidFill>
                  <a:srgbClr val="484848"/>
                </a:solidFill>
                <a:highlight>
                  <a:srgbClr val="FFFFFF"/>
                </a:highlight>
              </a:rPr>
              <a:t> och </a:t>
            </a:r>
            <a:r>
              <a:rPr lang="en-US" err="1">
                <a:solidFill>
                  <a:srgbClr val="484848"/>
                </a:solidFill>
                <a:highlight>
                  <a:srgbClr val="FFFFFF"/>
                </a:highlight>
              </a:rPr>
              <a:t>anamnes</a:t>
            </a:r>
            <a:endParaRPr lang="sv-SE">
              <a:ea typeface="Calibri"/>
              <a:cs typeface="Calibri"/>
            </a:endParaRPr>
          </a:p>
          <a:p>
            <a:r>
              <a:rPr lang="en-US" err="1">
                <a:solidFill>
                  <a:srgbClr val="1E1E1E"/>
                </a:solidFill>
                <a:highlight>
                  <a:srgbClr val="FFFFFF"/>
                </a:highlight>
              </a:rPr>
              <a:t>Informera</a:t>
            </a:r>
            <a:r>
              <a:rPr lang="en-US">
                <a:solidFill>
                  <a:srgbClr val="1E1E1E"/>
                </a:solidFill>
                <a:highlight>
                  <a:srgbClr val="FFFFFF"/>
                </a:highlight>
              </a:rPr>
              <a:t> dig om </a:t>
            </a:r>
            <a:r>
              <a:rPr lang="en-US" err="1">
                <a:solidFill>
                  <a:srgbClr val="1E1E1E"/>
                </a:solidFill>
                <a:highlight>
                  <a:srgbClr val="FFFFFF"/>
                </a:highlight>
              </a:rPr>
              <a:t>patientens</a:t>
            </a:r>
            <a:r>
              <a:rPr lang="en-US">
                <a:solidFill>
                  <a:srgbClr val="1E1E1E"/>
                </a:solidFill>
                <a:highlight>
                  <a:srgbClr val="FFFFFF"/>
                </a:highlight>
              </a:rPr>
              <a:t> </a:t>
            </a:r>
            <a:r>
              <a:rPr lang="en-US" err="1">
                <a:solidFill>
                  <a:srgbClr val="1E1E1E"/>
                </a:solidFill>
                <a:highlight>
                  <a:srgbClr val="FFFFFF"/>
                </a:highlight>
              </a:rPr>
              <a:t>identitet</a:t>
            </a:r>
            <a:r>
              <a:rPr lang="en-US">
                <a:solidFill>
                  <a:srgbClr val="1E1E1E"/>
                </a:solidFill>
                <a:highlight>
                  <a:srgbClr val="FFFFFF"/>
                </a:highlight>
              </a:rPr>
              <a:t>, </a:t>
            </a:r>
            <a:r>
              <a:rPr lang="en-US" err="1">
                <a:solidFill>
                  <a:srgbClr val="1E1E1E"/>
                </a:solidFill>
                <a:highlight>
                  <a:srgbClr val="FFFFFF"/>
                </a:highlight>
              </a:rPr>
              <a:t>aktuella</a:t>
            </a:r>
            <a:r>
              <a:rPr lang="en-US">
                <a:solidFill>
                  <a:srgbClr val="1E1E1E"/>
                </a:solidFill>
                <a:highlight>
                  <a:srgbClr val="FFFFFF"/>
                </a:highlight>
              </a:rPr>
              <a:t> </a:t>
            </a:r>
            <a:r>
              <a:rPr lang="en-US" err="1">
                <a:solidFill>
                  <a:srgbClr val="1E1E1E"/>
                </a:solidFill>
                <a:highlight>
                  <a:srgbClr val="FFFFFF"/>
                </a:highlight>
              </a:rPr>
              <a:t>sjukdomshistoria</a:t>
            </a:r>
            <a:r>
              <a:rPr lang="en-US">
                <a:solidFill>
                  <a:srgbClr val="1E1E1E"/>
                </a:solidFill>
                <a:highlight>
                  <a:srgbClr val="FFFFFF"/>
                </a:highlight>
              </a:rPr>
              <a:t> </a:t>
            </a:r>
            <a:r>
              <a:rPr lang="en-US" err="1">
                <a:solidFill>
                  <a:srgbClr val="1E1E1E"/>
                </a:solidFill>
                <a:highlight>
                  <a:srgbClr val="FFFFFF"/>
                </a:highlight>
              </a:rPr>
              <a:t>samt</a:t>
            </a:r>
            <a:r>
              <a:rPr lang="en-US">
                <a:solidFill>
                  <a:srgbClr val="1E1E1E"/>
                </a:solidFill>
                <a:highlight>
                  <a:srgbClr val="FFFFFF"/>
                </a:highlight>
              </a:rPr>
              <a:t> om det </a:t>
            </a:r>
            <a:r>
              <a:rPr lang="en-US" err="1">
                <a:solidFill>
                  <a:srgbClr val="1E1E1E"/>
                </a:solidFill>
                <a:highlight>
                  <a:srgbClr val="FFFFFF"/>
                </a:highlight>
              </a:rPr>
              <a:t>tidigare</a:t>
            </a:r>
            <a:r>
              <a:rPr lang="en-US">
                <a:solidFill>
                  <a:srgbClr val="1E1E1E"/>
                </a:solidFill>
                <a:highlight>
                  <a:srgbClr val="FFFFFF"/>
                </a:highlight>
              </a:rPr>
              <a:t> </a:t>
            </a:r>
            <a:r>
              <a:rPr lang="en-US" err="1">
                <a:solidFill>
                  <a:srgbClr val="1E1E1E"/>
                </a:solidFill>
                <a:highlight>
                  <a:srgbClr val="FFFFFF"/>
                </a:highlight>
              </a:rPr>
              <a:t>varit</a:t>
            </a:r>
            <a:r>
              <a:rPr lang="en-US">
                <a:solidFill>
                  <a:srgbClr val="1E1E1E"/>
                </a:solidFill>
                <a:highlight>
                  <a:srgbClr val="FFFFFF"/>
                </a:highlight>
              </a:rPr>
              <a:t> </a:t>
            </a:r>
            <a:r>
              <a:rPr lang="en-US" err="1">
                <a:solidFill>
                  <a:srgbClr val="1E1E1E"/>
                </a:solidFill>
                <a:highlight>
                  <a:srgbClr val="FFFFFF"/>
                </a:highlight>
              </a:rPr>
              <a:t>svårighet</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samband</a:t>
            </a:r>
            <a:r>
              <a:rPr lang="en-US">
                <a:solidFill>
                  <a:srgbClr val="1E1E1E"/>
                </a:solidFill>
                <a:highlight>
                  <a:srgbClr val="FFFFFF"/>
                </a:highlight>
              </a:rPr>
              <a:t> med </a:t>
            </a:r>
            <a:r>
              <a:rPr lang="en-US" err="1">
                <a:solidFill>
                  <a:srgbClr val="1E1E1E"/>
                </a:solidFill>
                <a:highlight>
                  <a:srgbClr val="FFFFFF"/>
                </a:highlight>
              </a:rPr>
              <a:t>inläggning</a:t>
            </a:r>
            <a:r>
              <a:rPr lang="en-US">
                <a:solidFill>
                  <a:srgbClr val="1E1E1E"/>
                </a:solidFill>
                <a:highlight>
                  <a:srgbClr val="FFFFFF"/>
                </a:highlight>
              </a:rPr>
              <a:t> av PVK. Ta </a:t>
            </a:r>
            <a:r>
              <a:rPr lang="en-US" err="1">
                <a:solidFill>
                  <a:srgbClr val="1E1E1E"/>
                </a:solidFill>
                <a:highlight>
                  <a:srgbClr val="FFFFFF"/>
                </a:highlight>
              </a:rPr>
              <a:t>hjälp</a:t>
            </a:r>
            <a:r>
              <a:rPr lang="en-US">
                <a:solidFill>
                  <a:srgbClr val="1E1E1E"/>
                </a:solidFill>
                <a:highlight>
                  <a:srgbClr val="FFFFFF"/>
                </a:highlight>
              </a:rPr>
              <a:t> av </a:t>
            </a:r>
            <a:r>
              <a:rPr lang="en-US" err="1">
                <a:solidFill>
                  <a:srgbClr val="1E1E1E"/>
                </a:solidFill>
                <a:highlight>
                  <a:srgbClr val="FFFFFF"/>
                </a:highlight>
              </a:rPr>
              <a:t>patienten</a:t>
            </a:r>
            <a:r>
              <a:rPr lang="en-US">
                <a:solidFill>
                  <a:srgbClr val="1E1E1E"/>
                </a:solidFill>
                <a:highlight>
                  <a:srgbClr val="FFFFFF"/>
                </a:highlight>
              </a:rPr>
              <a:t> vid </a:t>
            </a:r>
            <a:r>
              <a:rPr lang="en-US" err="1">
                <a:solidFill>
                  <a:srgbClr val="1E1E1E"/>
                </a:solidFill>
                <a:highlight>
                  <a:srgbClr val="FFFFFF"/>
                </a:highlight>
              </a:rPr>
              <a:t>val</a:t>
            </a:r>
            <a:r>
              <a:rPr lang="en-US">
                <a:solidFill>
                  <a:srgbClr val="1E1E1E"/>
                </a:solidFill>
                <a:highlight>
                  <a:srgbClr val="FFFFFF"/>
                </a:highlight>
              </a:rPr>
              <a:t> av </a:t>
            </a:r>
            <a:r>
              <a:rPr lang="en-US" err="1">
                <a:solidFill>
                  <a:srgbClr val="1E1E1E"/>
                </a:solidFill>
                <a:highlight>
                  <a:srgbClr val="FFFFFF"/>
                </a:highlight>
              </a:rPr>
              <a:t>ven.</a:t>
            </a:r>
            <a:endParaRPr lang="en-US" err="1"/>
          </a:p>
          <a:p>
            <a:endParaRPr lang="en-US" b="1">
              <a:ea typeface="Calibri"/>
              <a:cs typeface="Calibri"/>
            </a:endParaRPr>
          </a:p>
          <a:p>
            <a:r>
              <a:rPr lang="sv-SE" b="1"/>
              <a:t>Förberedelser</a:t>
            </a:r>
            <a:endParaRPr lang="en-US" b="1"/>
          </a:p>
          <a:p>
            <a:r>
              <a:rPr lang="en-US">
                <a:solidFill>
                  <a:srgbClr val="1E1E1E"/>
                </a:solidFill>
                <a:highlight>
                  <a:srgbClr val="FFFFFF"/>
                </a:highlight>
              </a:rPr>
              <a:t>Vid </a:t>
            </a:r>
            <a:r>
              <a:rPr lang="en-US" err="1">
                <a:solidFill>
                  <a:srgbClr val="1E1E1E"/>
                </a:solidFill>
                <a:highlight>
                  <a:srgbClr val="FFFFFF"/>
                </a:highlight>
              </a:rPr>
              <a:t>allt</a:t>
            </a:r>
            <a:r>
              <a:rPr lang="en-US">
                <a:solidFill>
                  <a:srgbClr val="1E1E1E"/>
                </a:solidFill>
                <a:highlight>
                  <a:srgbClr val="FFFFFF"/>
                </a:highlight>
              </a:rPr>
              <a:t> </a:t>
            </a:r>
            <a:r>
              <a:rPr lang="en-US" err="1">
                <a:solidFill>
                  <a:srgbClr val="1E1E1E"/>
                </a:solidFill>
                <a:highlight>
                  <a:srgbClr val="FFFFFF"/>
                </a:highlight>
              </a:rPr>
              <a:t>handhavande</a:t>
            </a:r>
            <a:r>
              <a:rPr lang="en-US">
                <a:solidFill>
                  <a:srgbClr val="1E1E1E"/>
                </a:solidFill>
                <a:highlight>
                  <a:srgbClr val="FFFFFF"/>
                </a:highlight>
              </a:rPr>
              <a:t> av PVK ska </a:t>
            </a:r>
            <a:r>
              <a:rPr lang="en-US">
                <a:solidFill>
                  <a:srgbClr val="8D3F9E"/>
                </a:solidFill>
                <a:highlight>
                  <a:srgbClr val="FFFFFF"/>
                </a:highlight>
                <a:hlinkClick r:id="rId3"/>
              </a:rPr>
              <a:t>basala hygienrutiner</a:t>
            </a:r>
            <a:r>
              <a:rPr lang="en-US">
                <a:solidFill>
                  <a:srgbClr val="1E1E1E"/>
                </a:solidFill>
                <a:highlight>
                  <a:srgbClr val="FFFFFF"/>
                </a:highlight>
              </a:rPr>
              <a:t> och </a:t>
            </a:r>
            <a:r>
              <a:rPr lang="en-US" err="1">
                <a:solidFill>
                  <a:srgbClr val="1E1E1E"/>
                </a:solidFill>
                <a:highlight>
                  <a:srgbClr val="FFFFFF"/>
                </a:highlight>
              </a:rPr>
              <a:t>ett</a:t>
            </a:r>
            <a:r>
              <a:rPr lang="en-US">
                <a:solidFill>
                  <a:srgbClr val="1E1E1E"/>
                </a:solidFill>
                <a:highlight>
                  <a:srgbClr val="FFFFFF"/>
                </a:highlight>
              </a:rPr>
              <a:t> </a:t>
            </a:r>
            <a:r>
              <a:rPr lang="en-US" err="1">
                <a:solidFill>
                  <a:srgbClr val="1E1E1E"/>
                </a:solidFill>
                <a:highlight>
                  <a:srgbClr val="FFFFFF"/>
                </a:highlight>
              </a:rPr>
              <a:t>aseptiskt</a:t>
            </a:r>
            <a:r>
              <a:rPr lang="en-US">
                <a:solidFill>
                  <a:srgbClr val="1E1E1E"/>
                </a:solidFill>
                <a:highlight>
                  <a:srgbClr val="FFFFFF"/>
                </a:highlight>
              </a:rPr>
              <a:t> </a:t>
            </a:r>
            <a:r>
              <a:rPr lang="en-US" err="1">
                <a:solidFill>
                  <a:srgbClr val="1E1E1E"/>
                </a:solidFill>
                <a:highlight>
                  <a:srgbClr val="FFFFFF"/>
                </a:highlight>
              </a:rPr>
              <a:t>arbetssätt</a:t>
            </a:r>
            <a:r>
              <a:rPr lang="en-US">
                <a:solidFill>
                  <a:srgbClr val="1E1E1E"/>
                </a:solidFill>
                <a:highlight>
                  <a:srgbClr val="FFFFFF"/>
                </a:highlight>
              </a:rPr>
              <a:t> </a:t>
            </a:r>
            <a:r>
              <a:rPr lang="en-US" err="1">
                <a:solidFill>
                  <a:srgbClr val="1E1E1E"/>
                </a:solidFill>
                <a:highlight>
                  <a:srgbClr val="FFFFFF"/>
                </a:highlight>
              </a:rPr>
              <a:t>tillämpas</a:t>
            </a:r>
            <a:r>
              <a:rPr lang="en-US">
                <a:solidFill>
                  <a:srgbClr val="1E1E1E"/>
                </a:solidFill>
                <a:highlight>
                  <a:srgbClr val="FFFFFF"/>
                </a:highlight>
              </a:rPr>
              <a:t>. </a:t>
            </a:r>
            <a:r>
              <a:rPr lang="en-US" err="1">
                <a:solidFill>
                  <a:srgbClr val="1E1E1E"/>
                </a:solidFill>
                <a:highlight>
                  <a:srgbClr val="FFFFFF"/>
                </a:highlight>
              </a:rPr>
              <a:t>Desinfektera</a:t>
            </a:r>
            <a:r>
              <a:rPr lang="en-US">
                <a:solidFill>
                  <a:srgbClr val="1E1E1E"/>
                </a:solidFill>
                <a:highlight>
                  <a:srgbClr val="FFFFFF"/>
                </a:highlight>
              </a:rPr>
              <a:t> </a:t>
            </a:r>
            <a:r>
              <a:rPr lang="en-US" err="1">
                <a:solidFill>
                  <a:srgbClr val="1E1E1E"/>
                </a:solidFill>
                <a:highlight>
                  <a:srgbClr val="FFFFFF"/>
                </a:highlight>
              </a:rPr>
              <a:t>underlaget</a:t>
            </a:r>
            <a:r>
              <a:rPr lang="en-US">
                <a:solidFill>
                  <a:srgbClr val="1E1E1E"/>
                </a:solidFill>
                <a:highlight>
                  <a:srgbClr val="FFFFFF"/>
                </a:highlight>
              </a:rPr>
              <a:t> </a:t>
            </a:r>
            <a:r>
              <a:rPr lang="en-US" err="1">
                <a:solidFill>
                  <a:srgbClr val="1E1E1E"/>
                </a:solidFill>
                <a:highlight>
                  <a:srgbClr val="FFFFFF"/>
                </a:highlight>
              </a:rPr>
              <a:t>innan</a:t>
            </a:r>
            <a:r>
              <a:rPr lang="en-US">
                <a:solidFill>
                  <a:srgbClr val="1E1E1E"/>
                </a:solidFill>
                <a:highlight>
                  <a:srgbClr val="FFFFFF"/>
                </a:highlight>
              </a:rPr>
              <a:t> du </a:t>
            </a:r>
            <a:r>
              <a:rPr lang="en-US" err="1">
                <a:solidFill>
                  <a:srgbClr val="1E1E1E"/>
                </a:solidFill>
                <a:highlight>
                  <a:srgbClr val="FFFFFF"/>
                </a:highlight>
              </a:rPr>
              <a:t>dukar</a:t>
            </a:r>
            <a:r>
              <a:rPr lang="en-US">
                <a:solidFill>
                  <a:srgbClr val="1E1E1E"/>
                </a:solidFill>
                <a:highlight>
                  <a:srgbClr val="FFFFFF"/>
                </a:highlight>
              </a:rPr>
              <a:t> </a:t>
            </a:r>
            <a:r>
              <a:rPr lang="en-US" err="1">
                <a:solidFill>
                  <a:srgbClr val="1E1E1E"/>
                </a:solidFill>
                <a:highlight>
                  <a:srgbClr val="FFFFFF"/>
                </a:highlight>
              </a:rPr>
              <a:t>upp</a:t>
            </a:r>
            <a:r>
              <a:rPr lang="en-US">
                <a:solidFill>
                  <a:srgbClr val="1E1E1E"/>
                </a:solidFill>
                <a:highlight>
                  <a:srgbClr val="FFFFFF"/>
                </a:highlight>
              </a:rPr>
              <a:t> </a:t>
            </a:r>
            <a:r>
              <a:rPr lang="en-US" err="1">
                <a:solidFill>
                  <a:srgbClr val="1E1E1E"/>
                </a:solidFill>
                <a:highlight>
                  <a:srgbClr val="FFFFFF"/>
                </a:highlight>
              </a:rPr>
              <a:t>materialet</a:t>
            </a:r>
            <a:r>
              <a:rPr lang="en-US">
                <a:solidFill>
                  <a:srgbClr val="1E1E1E"/>
                </a:solidFill>
                <a:highlight>
                  <a:srgbClr val="FFFFFF"/>
                </a:highlight>
              </a:rPr>
              <a:t>.</a:t>
            </a:r>
            <a:endParaRPr lang="en-US"/>
          </a:p>
          <a:p>
            <a:r>
              <a:rPr lang="en-US" err="1">
                <a:solidFill>
                  <a:srgbClr val="1E1E1E"/>
                </a:solidFill>
                <a:highlight>
                  <a:srgbClr val="FFFFFF"/>
                </a:highlight>
              </a:rPr>
              <a:t>Förbered</a:t>
            </a:r>
            <a:r>
              <a:rPr lang="en-US">
                <a:solidFill>
                  <a:srgbClr val="1E1E1E"/>
                </a:solidFill>
                <a:highlight>
                  <a:srgbClr val="FFFFFF"/>
                </a:highlight>
              </a:rPr>
              <a:t> </a:t>
            </a:r>
            <a:r>
              <a:rPr lang="en-US" err="1">
                <a:solidFill>
                  <a:srgbClr val="1E1E1E"/>
                </a:solidFill>
                <a:highlight>
                  <a:srgbClr val="FFFFFF"/>
                </a:highlight>
              </a:rPr>
              <a:t>inläggningen</a:t>
            </a:r>
            <a:r>
              <a:rPr lang="en-US">
                <a:solidFill>
                  <a:srgbClr val="1E1E1E"/>
                </a:solidFill>
                <a:highlight>
                  <a:srgbClr val="FFFFFF"/>
                </a:highlight>
              </a:rPr>
              <a:t> </a:t>
            </a:r>
            <a:r>
              <a:rPr lang="en-US" err="1">
                <a:solidFill>
                  <a:srgbClr val="1E1E1E"/>
                </a:solidFill>
                <a:highlight>
                  <a:srgbClr val="FFFFFF"/>
                </a:highlight>
              </a:rPr>
              <a:t>genom</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ha all </a:t>
            </a:r>
            <a:r>
              <a:rPr lang="en-US" err="1">
                <a:solidFill>
                  <a:srgbClr val="1E1E1E"/>
                </a:solidFill>
                <a:highlight>
                  <a:srgbClr val="FFFFFF"/>
                </a:highlight>
              </a:rPr>
              <a:t>utrustning</a:t>
            </a:r>
            <a:r>
              <a:rPr lang="en-US">
                <a:solidFill>
                  <a:srgbClr val="1E1E1E"/>
                </a:solidFill>
                <a:highlight>
                  <a:srgbClr val="FFFFFF"/>
                </a:highlight>
              </a:rPr>
              <a:t> </a:t>
            </a:r>
            <a:r>
              <a:rPr lang="en-US" err="1">
                <a:solidFill>
                  <a:srgbClr val="1E1E1E"/>
                </a:solidFill>
                <a:highlight>
                  <a:srgbClr val="FFFFFF"/>
                </a:highlight>
              </a:rPr>
              <a:t>inom</a:t>
            </a:r>
            <a:r>
              <a:rPr lang="en-US">
                <a:solidFill>
                  <a:srgbClr val="1E1E1E"/>
                </a:solidFill>
                <a:highlight>
                  <a:srgbClr val="FFFFFF"/>
                </a:highlight>
              </a:rPr>
              <a:t> </a:t>
            </a:r>
            <a:r>
              <a:rPr lang="en-US" err="1">
                <a:solidFill>
                  <a:srgbClr val="1E1E1E"/>
                </a:solidFill>
                <a:highlight>
                  <a:srgbClr val="FFFFFF"/>
                </a:highlight>
              </a:rPr>
              <a:t>räckhåll</a:t>
            </a:r>
            <a:r>
              <a:rPr lang="en-US">
                <a:solidFill>
                  <a:srgbClr val="1E1E1E"/>
                </a:solidFill>
                <a:highlight>
                  <a:srgbClr val="FFFFFF"/>
                </a:highlight>
              </a:rPr>
              <a:t> och </a:t>
            </a:r>
            <a:r>
              <a:rPr lang="en-US" err="1">
                <a:solidFill>
                  <a:srgbClr val="1E1E1E"/>
                </a:solidFill>
                <a:highlight>
                  <a:srgbClr val="FFFFFF"/>
                </a:highlight>
              </a:rPr>
              <a:t>anpassa</a:t>
            </a:r>
            <a:r>
              <a:rPr lang="en-US">
                <a:solidFill>
                  <a:srgbClr val="1E1E1E"/>
                </a:solidFill>
                <a:highlight>
                  <a:srgbClr val="FFFFFF"/>
                </a:highlight>
              </a:rPr>
              <a:t> </a:t>
            </a:r>
            <a:r>
              <a:rPr lang="en-US" err="1">
                <a:solidFill>
                  <a:srgbClr val="1E1E1E"/>
                </a:solidFill>
                <a:highlight>
                  <a:srgbClr val="FFFFFF"/>
                </a:highlight>
              </a:rPr>
              <a:t>denna</a:t>
            </a:r>
            <a:r>
              <a:rPr lang="en-US">
                <a:solidFill>
                  <a:srgbClr val="1E1E1E"/>
                </a:solidFill>
                <a:highlight>
                  <a:srgbClr val="FFFFFF"/>
                </a:highlight>
              </a:rPr>
              <a:t> </a:t>
            </a:r>
            <a:r>
              <a:rPr lang="en-US" err="1">
                <a:solidFill>
                  <a:srgbClr val="1E1E1E"/>
                </a:solidFill>
                <a:highlight>
                  <a:srgbClr val="FFFFFF"/>
                </a:highlight>
              </a:rPr>
              <a:t>efter</a:t>
            </a:r>
            <a:r>
              <a:rPr lang="en-US">
                <a:solidFill>
                  <a:srgbClr val="1E1E1E"/>
                </a:solidFill>
                <a:highlight>
                  <a:srgbClr val="FFFFFF"/>
                </a:highlight>
              </a:rPr>
              <a:t> </a:t>
            </a:r>
            <a:r>
              <a:rPr lang="en-US" err="1">
                <a:solidFill>
                  <a:srgbClr val="1E1E1E"/>
                </a:solidFill>
                <a:highlight>
                  <a:srgbClr val="FFFFFF"/>
                </a:highlight>
              </a:rPr>
              <a:t>behov</a:t>
            </a:r>
            <a:r>
              <a:rPr lang="en-US">
                <a:solidFill>
                  <a:srgbClr val="1E1E1E"/>
                </a:solidFill>
                <a:highlight>
                  <a:srgbClr val="FFFFFF"/>
                </a:highlight>
              </a:rPr>
              <a:t>.</a:t>
            </a:r>
            <a:endParaRPr lang="en-US"/>
          </a:p>
          <a:p>
            <a:r>
              <a:rPr lang="en-US" err="1">
                <a:solidFill>
                  <a:srgbClr val="1E1E1E"/>
                </a:solidFill>
                <a:highlight>
                  <a:srgbClr val="FFFFFF"/>
                </a:highlight>
              </a:rPr>
              <a:t>Tänk</a:t>
            </a:r>
            <a:r>
              <a:rPr lang="en-US">
                <a:solidFill>
                  <a:srgbClr val="1E1E1E"/>
                </a:solidFill>
                <a:highlight>
                  <a:srgbClr val="FFFFFF"/>
                </a:highlight>
              </a:rPr>
              <a:t> </a:t>
            </a:r>
            <a:r>
              <a:rPr lang="en-US" err="1">
                <a:solidFill>
                  <a:srgbClr val="1E1E1E"/>
                </a:solidFill>
                <a:highlight>
                  <a:srgbClr val="FFFFFF"/>
                </a:highlight>
              </a:rPr>
              <a:t>på</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arbeta</a:t>
            </a:r>
            <a:r>
              <a:rPr lang="en-US">
                <a:solidFill>
                  <a:srgbClr val="1E1E1E"/>
                </a:solidFill>
                <a:highlight>
                  <a:srgbClr val="FFFFFF"/>
                </a:highlight>
              </a:rPr>
              <a:t> </a:t>
            </a:r>
            <a:r>
              <a:rPr lang="en-US" err="1">
                <a:solidFill>
                  <a:srgbClr val="1E1E1E"/>
                </a:solidFill>
                <a:highlight>
                  <a:srgbClr val="FFFFFF"/>
                </a:highlight>
              </a:rPr>
              <a:t>ergonomiskt</a:t>
            </a:r>
            <a:r>
              <a:rPr lang="en-US">
                <a:solidFill>
                  <a:srgbClr val="1E1E1E"/>
                </a:solidFill>
                <a:highlight>
                  <a:srgbClr val="FFFFFF"/>
                </a:highlight>
              </a:rPr>
              <a:t> och se till </a:t>
            </a:r>
            <a:r>
              <a:rPr lang="en-US" err="1">
                <a:solidFill>
                  <a:srgbClr val="1E1E1E"/>
                </a:solidFill>
                <a:highlight>
                  <a:srgbClr val="FFFFFF"/>
                </a:highlight>
              </a:rPr>
              <a:t>att</a:t>
            </a:r>
            <a:r>
              <a:rPr lang="en-US">
                <a:solidFill>
                  <a:srgbClr val="1E1E1E"/>
                </a:solidFill>
                <a:highlight>
                  <a:srgbClr val="FFFFFF"/>
                </a:highlight>
              </a:rPr>
              <a:t> du </a:t>
            </a:r>
            <a:r>
              <a:rPr lang="en-US" err="1">
                <a:solidFill>
                  <a:srgbClr val="1E1E1E"/>
                </a:solidFill>
                <a:highlight>
                  <a:srgbClr val="FFFFFF"/>
                </a:highlight>
              </a:rPr>
              <a:t>har</a:t>
            </a:r>
            <a:r>
              <a:rPr lang="en-US">
                <a:solidFill>
                  <a:srgbClr val="1E1E1E"/>
                </a:solidFill>
                <a:highlight>
                  <a:srgbClr val="FFFFFF"/>
                </a:highlight>
              </a:rPr>
              <a:t> bra </a:t>
            </a:r>
            <a:r>
              <a:rPr lang="en-US" err="1">
                <a:solidFill>
                  <a:srgbClr val="1E1E1E"/>
                </a:solidFill>
                <a:highlight>
                  <a:srgbClr val="FFFFFF"/>
                </a:highlight>
              </a:rPr>
              <a:t>ljus</a:t>
            </a:r>
            <a:r>
              <a:rPr lang="en-US">
                <a:solidFill>
                  <a:srgbClr val="1E1E1E"/>
                </a:solidFill>
                <a:highlight>
                  <a:srgbClr val="FFFFFF"/>
                </a:highlight>
              </a:rPr>
              <a:t>.</a:t>
            </a:r>
            <a:endParaRPr lang="en-US"/>
          </a:p>
          <a:p>
            <a:r>
              <a:rPr lang="en-US" err="1">
                <a:solidFill>
                  <a:srgbClr val="1E1E1E"/>
                </a:solidFill>
                <a:highlight>
                  <a:srgbClr val="FFFFFF"/>
                </a:highlight>
              </a:rPr>
              <a:t>Förbered</a:t>
            </a:r>
            <a:r>
              <a:rPr lang="en-US">
                <a:solidFill>
                  <a:srgbClr val="1E1E1E"/>
                </a:solidFill>
                <a:highlight>
                  <a:srgbClr val="FFFFFF"/>
                </a:highlight>
              </a:rPr>
              <a:t> </a:t>
            </a:r>
            <a:r>
              <a:rPr lang="en-US" err="1">
                <a:solidFill>
                  <a:srgbClr val="1E1E1E"/>
                </a:solidFill>
                <a:highlight>
                  <a:srgbClr val="FFFFFF"/>
                </a:highlight>
              </a:rPr>
              <a:t>allt</a:t>
            </a:r>
            <a:r>
              <a:rPr lang="en-US">
                <a:solidFill>
                  <a:srgbClr val="1E1E1E"/>
                </a:solidFill>
                <a:highlight>
                  <a:srgbClr val="FFFFFF"/>
                </a:highlight>
              </a:rPr>
              <a:t> material och </a:t>
            </a:r>
            <a:r>
              <a:rPr lang="en-US" err="1">
                <a:solidFill>
                  <a:srgbClr val="1E1E1E"/>
                </a:solidFill>
                <a:highlight>
                  <a:srgbClr val="FFFFFF"/>
                </a:highlight>
              </a:rPr>
              <a:t>spola</a:t>
            </a:r>
            <a:r>
              <a:rPr lang="en-US">
                <a:solidFill>
                  <a:srgbClr val="1E1E1E"/>
                </a:solidFill>
                <a:highlight>
                  <a:srgbClr val="FFFFFF"/>
                </a:highlight>
              </a:rPr>
              <a:t> </a:t>
            </a:r>
            <a:r>
              <a:rPr lang="en-US" err="1">
                <a:solidFill>
                  <a:srgbClr val="1E1E1E"/>
                </a:solidFill>
                <a:highlight>
                  <a:srgbClr val="FFFFFF"/>
                </a:highlight>
              </a:rPr>
              <a:t>igenom</a:t>
            </a:r>
            <a:r>
              <a:rPr lang="en-US">
                <a:solidFill>
                  <a:srgbClr val="1E1E1E"/>
                </a:solidFill>
                <a:highlight>
                  <a:srgbClr val="FFFFFF"/>
                </a:highlight>
              </a:rPr>
              <a:t> </a:t>
            </a:r>
            <a:r>
              <a:rPr lang="en-US" err="1">
                <a:solidFill>
                  <a:srgbClr val="1E1E1E"/>
                </a:solidFill>
                <a:highlight>
                  <a:srgbClr val="FFFFFF"/>
                </a:highlight>
              </a:rPr>
              <a:t>eventuell</a:t>
            </a:r>
            <a:r>
              <a:rPr lang="en-US">
                <a:solidFill>
                  <a:srgbClr val="1E1E1E"/>
                </a:solidFill>
                <a:highlight>
                  <a:srgbClr val="FFFFFF"/>
                </a:highlight>
              </a:rPr>
              <a:t> </a:t>
            </a:r>
            <a:r>
              <a:rPr lang="en-US" err="1">
                <a:solidFill>
                  <a:srgbClr val="1E1E1E"/>
                </a:solidFill>
                <a:highlight>
                  <a:srgbClr val="FFFFFF"/>
                </a:highlight>
              </a:rPr>
              <a:t>förlängningsslang</a:t>
            </a:r>
            <a:r>
              <a:rPr lang="en-US">
                <a:solidFill>
                  <a:srgbClr val="1E1E1E"/>
                </a:solidFill>
                <a:highlight>
                  <a:srgbClr val="FFFFFF"/>
                </a:highlight>
              </a:rPr>
              <a:t> med </a:t>
            </a:r>
            <a:r>
              <a:rPr lang="en-US" err="1">
                <a:solidFill>
                  <a:srgbClr val="1E1E1E"/>
                </a:solidFill>
                <a:highlight>
                  <a:srgbClr val="FFFFFF"/>
                </a:highlight>
              </a:rPr>
              <a:t>Natriumklorid</a:t>
            </a:r>
            <a:r>
              <a:rPr lang="en-US">
                <a:solidFill>
                  <a:srgbClr val="1E1E1E"/>
                </a:solidFill>
                <a:highlight>
                  <a:srgbClr val="FFFFFF"/>
                </a:highlight>
              </a:rPr>
              <a:t> 9mg/mL för </a:t>
            </a:r>
            <a:r>
              <a:rPr lang="en-US" err="1">
                <a:solidFill>
                  <a:srgbClr val="1E1E1E"/>
                </a:solidFill>
                <a:highlight>
                  <a:srgbClr val="FFFFFF"/>
                </a:highlight>
              </a:rPr>
              <a:t>injektionsbruk</a:t>
            </a:r>
            <a:r>
              <a:rPr lang="en-US">
                <a:solidFill>
                  <a:srgbClr val="1E1E1E"/>
                </a:solidFill>
                <a:highlight>
                  <a:srgbClr val="FFFFFF"/>
                </a:highlight>
              </a:rPr>
              <a:t>.</a:t>
            </a:r>
            <a:endParaRPr lang="en-US"/>
          </a:p>
          <a:p>
            <a:r>
              <a:rPr lang="en-US" err="1">
                <a:solidFill>
                  <a:srgbClr val="1E1E1E"/>
                </a:solidFill>
                <a:highlight>
                  <a:srgbClr val="FFFFFF"/>
                </a:highlight>
              </a:rPr>
              <a:t>Erbjud</a:t>
            </a:r>
            <a:r>
              <a:rPr lang="en-US">
                <a:solidFill>
                  <a:srgbClr val="1E1E1E"/>
                </a:solidFill>
                <a:highlight>
                  <a:srgbClr val="FFFFFF"/>
                </a:highlight>
              </a:rPr>
              <a:t> </a:t>
            </a:r>
            <a:r>
              <a:rPr lang="en-US" err="1">
                <a:solidFill>
                  <a:srgbClr val="1E1E1E"/>
                </a:solidFill>
                <a:highlight>
                  <a:srgbClr val="FFFFFF"/>
                </a:highlight>
              </a:rPr>
              <a:t>smärtlindring</a:t>
            </a:r>
            <a:r>
              <a:rPr lang="en-US">
                <a:solidFill>
                  <a:srgbClr val="1E1E1E"/>
                </a:solidFill>
                <a:highlight>
                  <a:srgbClr val="FFFFFF"/>
                </a:highlight>
              </a:rPr>
              <a:t> med till </a:t>
            </a:r>
            <a:r>
              <a:rPr lang="en-US" err="1">
                <a:solidFill>
                  <a:srgbClr val="1E1E1E"/>
                </a:solidFill>
                <a:highlight>
                  <a:srgbClr val="FFFFFF"/>
                </a:highlight>
              </a:rPr>
              <a:t>exempel</a:t>
            </a:r>
            <a:r>
              <a:rPr lang="en-US">
                <a:solidFill>
                  <a:srgbClr val="1E1E1E"/>
                </a:solidFill>
                <a:highlight>
                  <a:srgbClr val="FFFFFF"/>
                </a:highlight>
              </a:rPr>
              <a:t> </a:t>
            </a:r>
            <a:r>
              <a:rPr lang="en-US" err="1">
                <a:solidFill>
                  <a:srgbClr val="1E1E1E"/>
                </a:solidFill>
                <a:highlight>
                  <a:srgbClr val="FFFFFF"/>
                </a:highlight>
              </a:rPr>
              <a:t>bedövningskräm</a:t>
            </a:r>
            <a:r>
              <a:rPr lang="en-US">
                <a:solidFill>
                  <a:srgbClr val="1E1E1E"/>
                </a:solidFill>
                <a:highlight>
                  <a:srgbClr val="FFFFFF"/>
                </a:highlight>
              </a:rPr>
              <a:t> </a:t>
            </a:r>
            <a:r>
              <a:rPr lang="en-US" err="1">
                <a:solidFill>
                  <a:srgbClr val="1E1E1E"/>
                </a:solidFill>
                <a:highlight>
                  <a:srgbClr val="FFFFFF"/>
                </a:highlight>
              </a:rPr>
              <a:t>eller</a:t>
            </a:r>
            <a:r>
              <a:rPr lang="en-US">
                <a:solidFill>
                  <a:srgbClr val="1E1E1E"/>
                </a:solidFill>
                <a:highlight>
                  <a:srgbClr val="FFFFFF"/>
                </a:highlight>
              </a:rPr>
              <a:t> </a:t>
            </a:r>
            <a:r>
              <a:rPr lang="en-US" err="1">
                <a:solidFill>
                  <a:srgbClr val="1E1E1E"/>
                </a:solidFill>
                <a:highlight>
                  <a:srgbClr val="FFFFFF"/>
                </a:highlight>
              </a:rPr>
              <a:t>bedövningsplåster</a:t>
            </a:r>
            <a:r>
              <a:rPr lang="en-US">
                <a:solidFill>
                  <a:srgbClr val="1E1E1E"/>
                </a:solidFill>
                <a:highlight>
                  <a:srgbClr val="FFFFFF"/>
                </a:highlight>
              </a:rPr>
              <a:t> till barn och </a:t>
            </a:r>
            <a:r>
              <a:rPr lang="en-US" err="1">
                <a:solidFill>
                  <a:srgbClr val="1E1E1E"/>
                </a:solidFill>
                <a:highlight>
                  <a:srgbClr val="FFFFFF"/>
                </a:highlight>
              </a:rPr>
              <a:t>patienter</a:t>
            </a:r>
            <a:r>
              <a:rPr lang="en-US">
                <a:solidFill>
                  <a:srgbClr val="1E1E1E"/>
                </a:solidFill>
                <a:highlight>
                  <a:srgbClr val="FFFFFF"/>
                </a:highlight>
              </a:rPr>
              <a:t> med </a:t>
            </a:r>
            <a:r>
              <a:rPr lang="en-US" err="1">
                <a:solidFill>
                  <a:srgbClr val="1E1E1E"/>
                </a:solidFill>
                <a:highlight>
                  <a:srgbClr val="FFFFFF"/>
                </a:highlight>
              </a:rPr>
              <a:t>stickrädsla</a:t>
            </a:r>
            <a:r>
              <a:rPr lang="en-US">
                <a:solidFill>
                  <a:srgbClr val="1E1E1E"/>
                </a:solidFill>
                <a:highlight>
                  <a:srgbClr val="FFFFFF"/>
                </a:highlight>
              </a:rPr>
              <a:t>. </a:t>
            </a:r>
            <a:r>
              <a:rPr lang="en-US" err="1">
                <a:solidFill>
                  <a:srgbClr val="1E1E1E"/>
                </a:solidFill>
                <a:highlight>
                  <a:srgbClr val="FFFFFF"/>
                </a:highlight>
              </a:rPr>
              <a:t>Läs</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Fass för information om </a:t>
            </a:r>
            <a:r>
              <a:rPr lang="en-US" err="1">
                <a:solidFill>
                  <a:srgbClr val="1E1E1E"/>
                </a:solidFill>
                <a:highlight>
                  <a:srgbClr val="FFFFFF"/>
                </a:highlight>
              </a:rPr>
              <a:t>kontraindikationer</a:t>
            </a:r>
            <a:r>
              <a:rPr lang="en-US">
                <a:solidFill>
                  <a:srgbClr val="1E1E1E"/>
                </a:solidFill>
                <a:highlight>
                  <a:srgbClr val="FFFFFF"/>
                </a:highlight>
              </a:rPr>
              <a:t>, </a:t>
            </a:r>
            <a:r>
              <a:rPr lang="en-US" err="1">
                <a:solidFill>
                  <a:srgbClr val="1E1E1E"/>
                </a:solidFill>
                <a:highlight>
                  <a:srgbClr val="FFFFFF"/>
                </a:highlight>
              </a:rPr>
              <a:t>appliceringstid</a:t>
            </a:r>
            <a:r>
              <a:rPr lang="en-US">
                <a:solidFill>
                  <a:srgbClr val="1E1E1E"/>
                </a:solidFill>
                <a:highlight>
                  <a:srgbClr val="FFFFFF"/>
                </a:highlight>
              </a:rPr>
              <a:t> och </a:t>
            </a:r>
            <a:r>
              <a:rPr lang="en-US" err="1">
                <a:solidFill>
                  <a:srgbClr val="1E1E1E"/>
                </a:solidFill>
                <a:highlight>
                  <a:srgbClr val="FFFFFF"/>
                </a:highlight>
              </a:rPr>
              <a:t>dosering</a:t>
            </a:r>
            <a:r>
              <a:rPr lang="en-US">
                <a:solidFill>
                  <a:srgbClr val="1E1E1E"/>
                </a:solidFill>
                <a:highlight>
                  <a:srgbClr val="FFFFFF"/>
                </a:highlight>
              </a:rPr>
              <a:t>.</a:t>
            </a:r>
            <a:endParaRPr lang="en-US"/>
          </a:p>
          <a:p>
            <a:endParaRPr lang="en-US">
              <a:solidFill>
                <a:srgbClr val="1E1E1E"/>
              </a:solidFill>
              <a:highlight>
                <a:srgbClr val="FFFFFF"/>
              </a:highlight>
              <a:ea typeface="Calibri"/>
              <a:cs typeface="Calibri"/>
            </a:endParaRPr>
          </a:p>
          <a:p>
            <a:r>
              <a:rPr lang="en-US" b="1">
                <a:solidFill>
                  <a:srgbClr val="007EB0"/>
                </a:solidFill>
                <a:highlight>
                  <a:srgbClr val="FFFFFF"/>
                </a:highlight>
              </a:rPr>
              <a:t>Val av </a:t>
            </a:r>
            <a:r>
              <a:rPr lang="en-US" b="1" err="1">
                <a:solidFill>
                  <a:srgbClr val="007EB0"/>
                </a:solidFill>
                <a:highlight>
                  <a:srgbClr val="FFFFFF"/>
                </a:highlight>
              </a:rPr>
              <a:t>ven</a:t>
            </a:r>
            <a:r>
              <a:rPr lang="en-US" b="1">
                <a:solidFill>
                  <a:srgbClr val="007EB0"/>
                </a:solidFill>
                <a:highlight>
                  <a:srgbClr val="FFFFFF"/>
                </a:highlight>
              </a:rPr>
              <a:t> och </a:t>
            </a:r>
            <a:r>
              <a:rPr lang="en-US" b="1" err="1">
                <a:solidFill>
                  <a:srgbClr val="007EB0"/>
                </a:solidFill>
                <a:highlight>
                  <a:srgbClr val="FFFFFF"/>
                </a:highlight>
              </a:rPr>
              <a:t>punktionsställe</a:t>
            </a:r>
            <a:r>
              <a:rPr lang="en-US" b="1">
                <a:solidFill>
                  <a:srgbClr val="007EB0"/>
                </a:solidFill>
                <a:highlight>
                  <a:srgbClr val="FFFFFF"/>
                </a:highlight>
              </a:rPr>
              <a:t> och </a:t>
            </a:r>
            <a:r>
              <a:rPr lang="en-US" b="1" err="1">
                <a:solidFill>
                  <a:srgbClr val="007EB0"/>
                </a:solidFill>
                <a:highlight>
                  <a:srgbClr val="FFFFFF"/>
                </a:highlight>
              </a:rPr>
              <a:t>placering</a:t>
            </a:r>
            <a:r>
              <a:rPr lang="en-US" b="1">
                <a:solidFill>
                  <a:srgbClr val="007EB0"/>
                </a:solidFill>
                <a:highlight>
                  <a:srgbClr val="FFFFFF"/>
                </a:highlight>
              </a:rPr>
              <a:t> av PVK</a:t>
            </a:r>
            <a:endParaRPr lang="en-US"/>
          </a:p>
          <a:p>
            <a:r>
              <a:rPr lang="en-US" b="1" err="1">
                <a:solidFill>
                  <a:srgbClr val="484848"/>
                </a:solidFill>
              </a:rPr>
              <a:t>Placering</a:t>
            </a:r>
            <a:r>
              <a:rPr lang="en-US" b="1">
                <a:solidFill>
                  <a:srgbClr val="484848"/>
                </a:solidFill>
              </a:rPr>
              <a:t> av PVK</a:t>
            </a:r>
            <a:endParaRPr lang="en-US"/>
          </a:p>
          <a:p>
            <a:r>
              <a:rPr lang="en-US">
                <a:solidFill>
                  <a:srgbClr val="1E1E1E"/>
                </a:solidFill>
                <a:highlight>
                  <a:srgbClr val="FFFFFF"/>
                </a:highlight>
              </a:rPr>
              <a:t>För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minska</a:t>
            </a:r>
            <a:r>
              <a:rPr lang="en-US">
                <a:solidFill>
                  <a:srgbClr val="1E1E1E"/>
                </a:solidFill>
                <a:highlight>
                  <a:srgbClr val="FFFFFF"/>
                </a:highlight>
              </a:rPr>
              <a:t> </a:t>
            </a:r>
            <a:r>
              <a:rPr lang="en-US" err="1">
                <a:solidFill>
                  <a:srgbClr val="1E1E1E"/>
                </a:solidFill>
                <a:highlight>
                  <a:srgbClr val="FFFFFF"/>
                </a:highlight>
              </a:rPr>
              <a:t>risken</a:t>
            </a:r>
            <a:r>
              <a:rPr lang="en-US">
                <a:solidFill>
                  <a:srgbClr val="1E1E1E"/>
                </a:solidFill>
                <a:highlight>
                  <a:srgbClr val="FFFFFF"/>
                </a:highlight>
              </a:rPr>
              <a:t> för </a:t>
            </a:r>
            <a:r>
              <a:rPr lang="en-US" err="1">
                <a:solidFill>
                  <a:srgbClr val="1E1E1E"/>
                </a:solidFill>
                <a:highlight>
                  <a:srgbClr val="FFFFFF"/>
                </a:highlight>
              </a:rPr>
              <a:t>komplikationer</a:t>
            </a:r>
            <a:r>
              <a:rPr lang="en-US">
                <a:solidFill>
                  <a:srgbClr val="1E1E1E"/>
                </a:solidFill>
                <a:highlight>
                  <a:srgbClr val="FFFFFF"/>
                </a:highlight>
              </a:rPr>
              <a:t> och </a:t>
            </a:r>
            <a:r>
              <a:rPr lang="en-US" err="1">
                <a:solidFill>
                  <a:srgbClr val="1E1E1E"/>
                </a:solidFill>
                <a:highlight>
                  <a:srgbClr val="FFFFFF"/>
                </a:highlight>
              </a:rPr>
              <a:t>öka</a:t>
            </a:r>
            <a:r>
              <a:rPr lang="en-US">
                <a:solidFill>
                  <a:srgbClr val="1E1E1E"/>
                </a:solidFill>
                <a:highlight>
                  <a:srgbClr val="FFFFFF"/>
                </a:highlight>
              </a:rPr>
              <a:t> den </a:t>
            </a:r>
            <a:r>
              <a:rPr lang="en-US" err="1">
                <a:solidFill>
                  <a:srgbClr val="1E1E1E"/>
                </a:solidFill>
                <a:highlight>
                  <a:srgbClr val="FFFFFF"/>
                </a:highlight>
              </a:rPr>
              <a:t>perifera</a:t>
            </a:r>
            <a:r>
              <a:rPr lang="en-US">
                <a:solidFill>
                  <a:srgbClr val="1E1E1E"/>
                </a:solidFill>
                <a:highlight>
                  <a:srgbClr val="FFFFFF"/>
                </a:highlight>
              </a:rPr>
              <a:t> </a:t>
            </a:r>
            <a:r>
              <a:rPr lang="en-US" err="1">
                <a:solidFill>
                  <a:srgbClr val="1E1E1E"/>
                </a:solidFill>
                <a:highlight>
                  <a:srgbClr val="FFFFFF"/>
                </a:highlight>
              </a:rPr>
              <a:t>venkateterns</a:t>
            </a:r>
            <a:r>
              <a:rPr lang="en-US">
                <a:solidFill>
                  <a:srgbClr val="1E1E1E"/>
                </a:solidFill>
                <a:highlight>
                  <a:srgbClr val="FFFFFF"/>
                </a:highlight>
              </a:rPr>
              <a:t> </a:t>
            </a:r>
            <a:r>
              <a:rPr lang="en-US" err="1">
                <a:solidFill>
                  <a:srgbClr val="1E1E1E"/>
                </a:solidFill>
                <a:highlight>
                  <a:srgbClr val="FFFFFF"/>
                </a:highlight>
              </a:rPr>
              <a:t>funktionsduglighet</a:t>
            </a:r>
            <a:r>
              <a:rPr lang="en-US">
                <a:solidFill>
                  <a:srgbClr val="1E1E1E"/>
                </a:solidFill>
                <a:highlight>
                  <a:srgbClr val="FFFFFF"/>
                </a:highlight>
              </a:rPr>
              <a:t> </a:t>
            </a:r>
            <a:r>
              <a:rPr lang="en-US" err="1">
                <a:solidFill>
                  <a:srgbClr val="1E1E1E"/>
                </a:solidFill>
                <a:highlight>
                  <a:srgbClr val="FFFFFF"/>
                </a:highlight>
              </a:rPr>
              <a:t>bör</a:t>
            </a:r>
            <a:r>
              <a:rPr lang="en-US">
                <a:solidFill>
                  <a:srgbClr val="1E1E1E"/>
                </a:solidFill>
                <a:highlight>
                  <a:srgbClr val="FFFFFF"/>
                </a:highlight>
              </a:rPr>
              <a:t> om </a:t>
            </a:r>
            <a:r>
              <a:rPr lang="en-US" err="1">
                <a:solidFill>
                  <a:srgbClr val="1E1E1E"/>
                </a:solidFill>
                <a:highlight>
                  <a:srgbClr val="FFFFFF"/>
                </a:highlight>
              </a:rPr>
              <a:t>möjligt</a:t>
            </a:r>
            <a:r>
              <a:rPr lang="en-US">
                <a:solidFill>
                  <a:srgbClr val="1E1E1E"/>
                </a:solidFill>
                <a:highlight>
                  <a:srgbClr val="FFFFFF"/>
                </a:highlight>
              </a:rPr>
              <a:t> </a:t>
            </a:r>
            <a:r>
              <a:rPr lang="en-US" err="1">
                <a:solidFill>
                  <a:srgbClr val="1E1E1E"/>
                </a:solidFill>
                <a:highlight>
                  <a:srgbClr val="FFFFFF"/>
                </a:highlight>
              </a:rPr>
              <a:t>raka</a:t>
            </a:r>
            <a:r>
              <a:rPr lang="en-US">
                <a:solidFill>
                  <a:srgbClr val="1E1E1E"/>
                </a:solidFill>
                <a:highlight>
                  <a:srgbClr val="FFFFFF"/>
                </a:highlight>
              </a:rPr>
              <a:t> </a:t>
            </a:r>
            <a:r>
              <a:rPr lang="en-US" err="1">
                <a:solidFill>
                  <a:srgbClr val="1E1E1E"/>
                </a:solidFill>
                <a:highlight>
                  <a:srgbClr val="FFFFFF"/>
                </a:highlight>
              </a:rPr>
              <a:t>vener</a:t>
            </a:r>
            <a:r>
              <a:rPr lang="en-US">
                <a:solidFill>
                  <a:srgbClr val="1E1E1E"/>
                </a:solidFill>
                <a:highlight>
                  <a:srgbClr val="FFFFFF"/>
                </a:highlight>
              </a:rPr>
              <a:t> med </a:t>
            </a:r>
            <a:r>
              <a:rPr lang="en-US" err="1">
                <a:solidFill>
                  <a:srgbClr val="1E1E1E"/>
                </a:solidFill>
                <a:highlight>
                  <a:srgbClr val="FFFFFF"/>
                </a:highlight>
              </a:rPr>
              <a:t>stor</a:t>
            </a:r>
            <a:r>
              <a:rPr lang="en-US">
                <a:solidFill>
                  <a:srgbClr val="1E1E1E"/>
                </a:solidFill>
                <a:highlight>
                  <a:srgbClr val="FFFFFF"/>
                </a:highlight>
              </a:rPr>
              <a:t> diameter </a:t>
            </a:r>
            <a:r>
              <a:rPr lang="en-US" err="1">
                <a:solidFill>
                  <a:srgbClr val="1E1E1E"/>
                </a:solidFill>
                <a:highlight>
                  <a:srgbClr val="FFFFFF"/>
                </a:highlight>
              </a:rPr>
              <a:t>på</a:t>
            </a:r>
            <a:r>
              <a:rPr lang="en-US">
                <a:solidFill>
                  <a:srgbClr val="1E1E1E"/>
                </a:solidFill>
                <a:highlight>
                  <a:srgbClr val="FFFFFF"/>
                </a:highlight>
              </a:rPr>
              <a:t> underarm </a:t>
            </a:r>
            <a:r>
              <a:rPr lang="en-US" err="1">
                <a:solidFill>
                  <a:srgbClr val="1E1E1E"/>
                </a:solidFill>
                <a:highlight>
                  <a:srgbClr val="FFFFFF"/>
                </a:highlight>
              </a:rPr>
              <a:t>väljas</a:t>
            </a:r>
            <a:r>
              <a:rPr lang="en-US">
                <a:solidFill>
                  <a:srgbClr val="1E1E1E"/>
                </a:solidFill>
                <a:highlight>
                  <a:srgbClr val="FFFFFF"/>
                </a:highlight>
              </a:rPr>
              <a:t>.</a:t>
            </a:r>
            <a:endParaRPr lang="en-US"/>
          </a:p>
          <a:p>
            <a:endParaRPr lang="en-US">
              <a:solidFill>
                <a:srgbClr val="1E1E1E"/>
              </a:solidFill>
              <a:highlight>
                <a:srgbClr val="FFFFFF"/>
              </a:highlight>
              <a:ea typeface="Calibri"/>
              <a:cs typeface="Calibri"/>
            </a:endParaRPr>
          </a:p>
          <a:p>
            <a:r>
              <a:rPr lang="en-US" err="1">
                <a:solidFill>
                  <a:srgbClr val="1E1E1E"/>
                </a:solidFill>
                <a:highlight>
                  <a:srgbClr val="FFFFFF"/>
                </a:highlight>
              </a:rPr>
              <a:t>Undvik</a:t>
            </a:r>
            <a:r>
              <a:rPr lang="en-US">
                <a:solidFill>
                  <a:srgbClr val="1E1E1E"/>
                </a:solidFill>
                <a:highlight>
                  <a:srgbClr val="FFFFFF"/>
                </a:highlight>
              </a:rPr>
              <a:t> </a:t>
            </a:r>
            <a:r>
              <a:rPr lang="en-US" err="1">
                <a:solidFill>
                  <a:srgbClr val="1E1E1E"/>
                </a:solidFill>
                <a:highlight>
                  <a:srgbClr val="FFFFFF"/>
                </a:highlight>
              </a:rPr>
              <a:t>när</a:t>
            </a:r>
            <a:r>
              <a:rPr lang="en-US">
                <a:solidFill>
                  <a:srgbClr val="1E1E1E"/>
                </a:solidFill>
                <a:highlight>
                  <a:srgbClr val="FFFFFF"/>
                </a:highlight>
              </a:rPr>
              <a:t> </a:t>
            </a:r>
            <a:r>
              <a:rPr lang="en-US" err="1">
                <a:solidFill>
                  <a:srgbClr val="1E1E1E"/>
                </a:solidFill>
                <a:highlight>
                  <a:srgbClr val="FFFFFF"/>
                </a:highlight>
              </a:rPr>
              <a:t>detta</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a:t>
            </a:r>
            <a:r>
              <a:rPr lang="en-US" err="1">
                <a:solidFill>
                  <a:srgbClr val="1E1E1E"/>
                </a:solidFill>
                <a:highlight>
                  <a:srgbClr val="FFFFFF"/>
                </a:highlight>
              </a:rPr>
              <a:t>möjligt</a:t>
            </a:r>
            <a:endParaRPr lang="en-US" err="1"/>
          </a:p>
          <a:p>
            <a:r>
              <a:rPr lang="en-US" err="1">
                <a:solidFill>
                  <a:srgbClr val="1E1E1E"/>
                </a:solidFill>
                <a:highlight>
                  <a:srgbClr val="FFFFFF"/>
                </a:highlight>
              </a:rPr>
              <a:t>vener</a:t>
            </a:r>
            <a:r>
              <a:rPr lang="en-US">
                <a:solidFill>
                  <a:srgbClr val="1E1E1E"/>
                </a:solidFill>
                <a:highlight>
                  <a:srgbClr val="FFFFFF"/>
                </a:highlight>
              </a:rPr>
              <a:t> </a:t>
            </a:r>
            <a:r>
              <a:rPr lang="en-US" err="1">
                <a:solidFill>
                  <a:srgbClr val="1E1E1E"/>
                </a:solidFill>
                <a:highlight>
                  <a:srgbClr val="FFFFFF"/>
                </a:highlight>
              </a:rPr>
              <a:t>över</a:t>
            </a:r>
            <a:r>
              <a:rPr lang="en-US">
                <a:solidFill>
                  <a:srgbClr val="1E1E1E"/>
                </a:solidFill>
                <a:highlight>
                  <a:srgbClr val="FFFFFF"/>
                </a:highlight>
              </a:rPr>
              <a:t> </a:t>
            </a:r>
            <a:r>
              <a:rPr lang="en-US" err="1">
                <a:solidFill>
                  <a:srgbClr val="1E1E1E"/>
                </a:solidFill>
                <a:highlight>
                  <a:srgbClr val="FFFFFF"/>
                </a:highlight>
              </a:rPr>
              <a:t>leder</a:t>
            </a:r>
            <a:r>
              <a:rPr lang="en-US">
                <a:solidFill>
                  <a:srgbClr val="1E1E1E"/>
                </a:solidFill>
                <a:highlight>
                  <a:srgbClr val="FFFFFF"/>
                </a:highlight>
              </a:rPr>
              <a:t>, </a:t>
            </a:r>
            <a:r>
              <a:rPr lang="en-US" err="1">
                <a:solidFill>
                  <a:srgbClr val="1E1E1E"/>
                </a:solidFill>
                <a:highlight>
                  <a:srgbClr val="FFFFFF"/>
                </a:highlight>
              </a:rPr>
              <a:t>även</a:t>
            </a:r>
            <a:r>
              <a:rPr lang="en-US">
                <a:solidFill>
                  <a:srgbClr val="1E1E1E"/>
                </a:solidFill>
                <a:highlight>
                  <a:srgbClr val="FFFFFF"/>
                </a:highlight>
              </a:rPr>
              <a:t> </a:t>
            </a:r>
            <a:r>
              <a:rPr lang="en-US" err="1">
                <a:solidFill>
                  <a:srgbClr val="1E1E1E"/>
                </a:solidFill>
                <a:highlight>
                  <a:srgbClr val="FFFFFF"/>
                </a:highlight>
              </a:rPr>
              <a:t>armveck</a:t>
            </a:r>
            <a:endParaRPr lang="en-US" err="1"/>
          </a:p>
          <a:p>
            <a:r>
              <a:rPr lang="en-US" err="1">
                <a:solidFill>
                  <a:srgbClr val="1E1E1E"/>
                </a:solidFill>
                <a:highlight>
                  <a:srgbClr val="FFFFFF"/>
                </a:highlight>
              </a:rPr>
              <a:t>hårda</a:t>
            </a:r>
            <a:r>
              <a:rPr lang="en-US">
                <a:solidFill>
                  <a:srgbClr val="1E1E1E"/>
                </a:solidFill>
                <a:highlight>
                  <a:srgbClr val="FFFFFF"/>
                </a:highlight>
              </a:rPr>
              <a:t> </a:t>
            </a:r>
            <a:r>
              <a:rPr lang="en-US" err="1">
                <a:solidFill>
                  <a:srgbClr val="1E1E1E"/>
                </a:solidFill>
                <a:highlight>
                  <a:srgbClr val="FFFFFF"/>
                </a:highlight>
              </a:rPr>
              <a:t>eller</a:t>
            </a:r>
            <a:r>
              <a:rPr lang="en-US">
                <a:solidFill>
                  <a:srgbClr val="1E1E1E"/>
                </a:solidFill>
                <a:highlight>
                  <a:srgbClr val="FFFFFF"/>
                </a:highlight>
              </a:rPr>
              <a:t> </a:t>
            </a:r>
            <a:r>
              <a:rPr lang="en-US" err="1">
                <a:solidFill>
                  <a:srgbClr val="1E1E1E"/>
                </a:solidFill>
                <a:highlight>
                  <a:srgbClr val="FFFFFF"/>
                </a:highlight>
              </a:rPr>
              <a:t>irriterade</a:t>
            </a:r>
            <a:r>
              <a:rPr lang="en-US">
                <a:solidFill>
                  <a:srgbClr val="1E1E1E"/>
                </a:solidFill>
                <a:highlight>
                  <a:srgbClr val="FFFFFF"/>
                </a:highlight>
              </a:rPr>
              <a:t> </a:t>
            </a:r>
            <a:r>
              <a:rPr lang="en-US" err="1">
                <a:solidFill>
                  <a:srgbClr val="1E1E1E"/>
                </a:solidFill>
                <a:highlight>
                  <a:srgbClr val="FFFFFF"/>
                </a:highlight>
              </a:rPr>
              <a:t>kärl</a:t>
            </a:r>
            <a:endParaRPr lang="en-US" err="1"/>
          </a:p>
          <a:p>
            <a:r>
              <a:rPr lang="en-US" err="1">
                <a:solidFill>
                  <a:srgbClr val="1E1E1E"/>
                </a:solidFill>
                <a:highlight>
                  <a:srgbClr val="FFFFFF"/>
                </a:highlight>
              </a:rPr>
              <a:t>inflammerad</a:t>
            </a:r>
            <a:r>
              <a:rPr lang="en-US">
                <a:solidFill>
                  <a:srgbClr val="1E1E1E"/>
                </a:solidFill>
                <a:highlight>
                  <a:srgbClr val="FFFFFF"/>
                </a:highlight>
              </a:rPr>
              <a:t> </a:t>
            </a:r>
            <a:r>
              <a:rPr lang="en-US" err="1">
                <a:solidFill>
                  <a:srgbClr val="1E1E1E"/>
                </a:solidFill>
                <a:highlight>
                  <a:srgbClr val="FFFFFF"/>
                </a:highlight>
              </a:rPr>
              <a:t>eller</a:t>
            </a:r>
            <a:r>
              <a:rPr lang="en-US">
                <a:solidFill>
                  <a:srgbClr val="1E1E1E"/>
                </a:solidFill>
                <a:highlight>
                  <a:srgbClr val="FFFFFF"/>
                </a:highlight>
              </a:rPr>
              <a:t> </a:t>
            </a:r>
            <a:r>
              <a:rPr lang="en-US" err="1">
                <a:solidFill>
                  <a:srgbClr val="1E1E1E"/>
                </a:solidFill>
                <a:highlight>
                  <a:srgbClr val="FFFFFF"/>
                </a:highlight>
              </a:rPr>
              <a:t>skadad</a:t>
            </a:r>
            <a:r>
              <a:rPr lang="en-US">
                <a:solidFill>
                  <a:srgbClr val="1E1E1E"/>
                </a:solidFill>
                <a:highlight>
                  <a:srgbClr val="FFFFFF"/>
                </a:highlight>
              </a:rPr>
              <a:t> </a:t>
            </a:r>
            <a:r>
              <a:rPr lang="en-US" err="1">
                <a:solidFill>
                  <a:srgbClr val="1E1E1E"/>
                </a:solidFill>
                <a:highlight>
                  <a:srgbClr val="FFFFFF"/>
                </a:highlight>
              </a:rPr>
              <a:t>hud</a:t>
            </a:r>
            <a:endParaRPr lang="en-US" err="1"/>
          </a:p>
          <a:p>
            <a:r>
              <a:rPr lang="en-US" err="1">
                <a:solidFill>
                  <a:srgbClr val="1E1E1E"/>
                </a:solidFill>
                <a:highlight>
                  <a:srgbClr val="FFFFFF"/>
                </a:highlight>
              </a:rPr>
              <a:t>skadade</a:t>
            </a:r>
            <a:r>
              <a:rPr lang="en-US">
                <a:solidFill>
                  <a:srgbClr val="1E1E1E"/>
                </a:solidFill>
                <a:highlight>
                  <a:srgbClr val="FFFFFF"/>
                </a:highlight>
              </a:rPr>
              <a:t> </a:t>
            </a:r>
            <a:r>
              <a:rPr lang="en-US" err="1">
                <a:solidFill>
                  <a:srgbClr val="1E1E1E"/>
                </a:solidFill>
                <a:highlight>
                  <a:srgbClr val="FFFFFF"/>
                </a:highlight>
              </a:rPr>
              <a:t>eller</a:t>
            </a:r>
            <a:r>
              <a:rPr lang="en-US">
                <a:solidFill>
                  <a:srgbClr val="1E1E1E"/>
                </a:solidFill>
                <a:highlight>
                  <a:srgbClr val="FFFFFF"/>
                </a:highlight>
              </a:rPr>
              <a:t> </a:t>
            </a:r>
            <a:r>
              <a:rPr lang="en-US" err="1">
                <a:solidFill>
                  <a:srgbClr val="1E1E1E"/>
                </a:solidFill>
                <a:highlight>
                  <a:srgbClr val="FFFFFF"/>
                </a:highlight>
              </a:rPr>
              <a:t>förlamade</a:t>
            </a:r>
            <a:r>
              <a:rPr lang="en-US">
                <a:solidFill>
                  <a:srgbClr val="1E1E1E"/>
                </a:solidFill>
                <a:highlight>
                  <a:srgbClr val="FFFFFF"/>
                </a:highlight>
              </a:rPr>
              <a:t> </a:t>
            </a:r>
            <a:r>
              <a:rPr lang="en-US" err="1">
                <a:solidFill>
                  <a:srgbClr val="1E1E1E"/>
                </a:solidFill>
                <a:highlight>
                  <a:srgbClr val="FFFFFF"/>
                </a:highlight>
              </a:rPr>
              <a:t>extremiteter</a:t>
            </a:r>
            <a:endParaRPr lang="en-US" err="1"/>
          </a:p>
          <a:p>
            <a:r>
              <a:rPr lang="en-US">
                <a:solidFill>
                  <a:srgbClr val="1E1E1E"/>
                </a:solidFill>
                <a:highlight>
                  <a:srgbClr val="FFFFFF"/>
                </a:highlight>
              </a:rPr>
              <a:t>arm med </a:t>
            </a:r>
            <a:r>
              <a:rPr lang="en-US" err="1">
                <a:solidFill>
                  <a:srgbClr val="1E1E1E"/>
                </a:solidFill>
                <a:highlight>
                  <a:srgbClr val="FFFFFF"/>
                </a:highlight>
              </a:rPr>
              <a:t>dialysfistel</a:t>
            </a:r>
            <a:endParaRPr lang="en-US" err="1"/>
          </a:p>
          <a:p>
            <a:r>
              <a:rPr lang="en-US">
                <a:solidFill>
                  <a:srgbClr val="1E1E1E"/>
                </a:solidFill>
                <a:highlight>
                  <a:srgbClr val="FFFFFF"/>
                </a:highlight>
              </a:rPr>
              <a:t>arm </a:t>
            </a:r>
            <a:r>
              <a:rPr lang="en-US" err="1">
                <a:solidFill>
                  <a:srgbClr val="1E1E1E"/>
                </a:solidFill>
                <a:highlight>
                  <a:srgbClr val="FFFFFF"/>
                </a:highlight>
              </a:rPr>
              <a:t>på</a:t>
            </a:r>
            <a:r>
              <a:rPr lang="en-US">
                <a:solidFill>
                  <a:srgbClr val="1E1E1E"/>
                </a:solidFill>
                <a:highlight>
                  <a:srgbClr val="FFFFFF"/>
                </a:highlight>
              </a:rPr>
              <a:t> den </a:t>
            </a:r>
            <a:r>
              <a:rPr lang="en-US" err="1">
                <a:solidFill>
                  <a:srgbClr val="1E1E1E"/>
                </a:solidFill>
                <a:highlight>
                  <a:srgbClr val="FFFFFF"/>
                </a:highlight>
              </a:rPr>
              <a:t>sida</a:t>
            </a:r>
            <a:r>
              <a:rPr lang="en-US">
                <a:solidFill>
                  <a:srgbClr val="1E1E1E"/>
                </a:solidFill>
                <a:highlight>
                  <a:srgbClr val="FFFFFF"/>
                </a:highlight>
              </a:rPr>
              <a:t> </a:t>
            </a:r>
            <a:r>
              <a:rPr lang="en-US" err="1">
                <a:solidFill>
                  <a:srgbClr val="1E1E1E"/>
                </a:solidFill>
                <a:highlight>
                  <a:srgbClr val="FFFFFF"/>
                </a:highlight>
              </a:rPr>
              <a:t>där</a:t>
            </a:r>
            <a:r>
              <a:rPr lang="en-US">
                <a:solidFill>
                  <a:srgbClr val="1E1E1E"/>
                </a:solidFill>
                <a:highlight>
                  <a:srgbClr val="FFFFFF"/>
                </a:highlight>
              </a:rPr>
              <a:t> patient </a:t>
            </a:r>
            <a:r>
              <a:rPr lang="en-US" err="1">
                <a:solidFill>
                  <a:srgbClr val="1E1E1E"/>
                </a:solidFill>
                <a:highlight>
                  <a:srgbClr val="FFFFFF"/>
                </a:highlight>
              </a:rPr>
              <a:t>genomgått</a:t>
            </a:r>
            <a:r>
              <a:rPr lang="en-US">
                <a:solidFill>
                  <a:srgbClr val="1E1E1E"/>
                </a:solidFill>
                <a:highlight>
                  <a:srgbClr val="FFFFFF"/>
                </a:highlight>
              </a:rPr>
              <a:t> </a:t>
            </a:r>
            <a:r>
              <a:rPr lang="en-US" err="1">
                <a:solidFill>
                  <a:srgbClr val="1E1E1E"/>
                </a:solidFill>
                <a:highlight>
                  <a:srgbClr val="FFFFFF"/>
                </a:highlight>
              </a:rPr>
              <a:t>axillär</a:t>
            </a:r>
            <a:r>
              <a:rPr lang="en-US">
                <a:solidFill>
                  <a:srgbClr val="1E1E1E"/>
                </a:solidFill>
                <a:highlight>
                  <a:srgbClr val="FFFFFF"/>
                </a:highlight>
              </a:rPr>
              <a:t> </a:t>
            </a:r>
            <a:r>
              <a:rPr lang="en-US" err="1">
                <a:solidFill>
                  <a:srgbClr val="1E1E1E"/>
                </a:solidFill>
                <a:highlight>
                  <a:srgbClr val="FFFFFF"/>
                </a:highlight>
              </a:rPr>
              <a:t>lymfkörtelutrymning</a:t>
            </a:r>
            <a:endParaRPr lang="en-US" err="1"/>
          </a:p>
          <a:p>
            <a:r>
              <a:rPr lang="en-US" err="1">
                <a:solidFill>
                  <a:srgbClr val="1E1E1E"/>
                </a:solidFill>
                <a:highlight>
                  <a:srgbClr val="FFFFFF"/>
                </a:highlight>
              </a:rPr>
              <a:t>extremitet</a:t>
            </a:r>
            <a:r>
              <a:rPr lang="en-US">
                <a:solidFill>
                  <a:srgbClr val="1E1E1E"/>
                </a:solidFill>
                <a:highlight>
                  <a:srgbClr val="FFFFFF"/>
                </a:highlight>
              </a:rPr>
              <a:t> </a:t>
            </a:r>
            <a:r>
              <a:rPr lang="en-US" err="1">
                <a:solidFill>
                  <a:srgbClr val="1E1E1E"/>
                </a:solidFill>
                <a:highlight>
                  <a:srgbClr val="FFFFFF"/>
                </a:highlight>
              </a:rPr>
              <a:t>där</a:t>
            </a:r>
            <a:r>
              <a:rPr lang="en-US">
                <a:solidFill>
                  <a:srgbClr val="1E1E1E"/>
                </a:solidFill>
                <a:highlight>
                  <a:srgbClr val="FFFFFF"/>
                </a:highlight>
              </a:rPr>
              <a:t> </a:t>
            </a:r>
            <a:r>
              <a:rPr lang="en-US" err="1">
                <a:solidFill>
                  <a:srgbClr val="1E1E1E"/>
                </a:solidFill>
                <a:highlight>
                  <a:srgbClr val="FFFFFF"/>
                </a:highlight>
              </a:rPr>
              <a:t>patienten</a:t>
            </a:r>
            <a:r>
              <a:rPr lang="en-US">
                <a:solidFill>
                  <a:srgbClr val="1E1E1E"/>
                </a:solidFill>
                <a:highlight>
                  <a:srgbClr val="FFFFFF"/>
                </a:highlight>
              </a:rPr>
              <a:t> </a:t>
            </a:r>
            <a:r>
              <a:rPr lang="en-US" err="1">
                <a:solidFill>
                  <a:srgbClr val="1E1E1E"/>
                </a:solidFill>
                <a:highlight>
                  <a:srgbClr val="FFFFFF"/>
                </a:highlight>
              </a:rPr>
              <a:t>tidigare</a:t>
            </a:r>
            <a:r>
              <a:rPr lang="en-US">
                <a:solidFill>
                  <a:srgbClr val="1E1E1E"/>
                </a:solidFill>
                <a:highlight>
                  <a:srgbClr val="FFFFFF"/>
                </a:highlight>
              </a:rPr>
              <a:t> haft </a:t>
            </a:r>
            <a:r>
              <a:rPr lang="en-US" err="1">
                <a:solidFill>
                  <a:srgbClr val="1E1E1E"/>
                </a:solidFill>
                <a:highlight>
                  <a:srgbClr val="FFFFFF"/>
                </a:highlight>
              </a:rPr>
              <a:t>trombos</a:t>
            </a:r>
            <a:r>
              <a:rPr lang="en-US">
                <a:solidFill>
                  <a:srgbClr val="1E1E1E"/>
                </a:solidFill>
                <a:highlight>
                  <a:srgbClr val="FFFFFF"/>
                </a:highlight>
              </a:rPr>
              <a:t>.</a:t>
            </a:r>
            <a:endParaRPr lang="en-US"/>
          </a:p>
          <a:p>
            <a:r>
              <a:rPr lang="en-US">
                <a:solidFill>
                  <a:srgbClr val="1E1E1E"/>
                </a:solidFill>
                <a:highlight>
                  <a:srgbClr val="FFFFFF"/>
                </a:highlight>
              </a:rPr>
              <a:t>Val av </a:t>
            </a:r>
            <a:r>
              <a:rPr lang="en-US" err="1">
                <a:solidFill>
                  <a:srgbClr val="1E1E1E"/>
                </a:solidFill>
                <a:highlight>
                  <a:srgbClr val="FFFFFF"/>
                </a:highlight>
              </a:rPr>
              <a:t>ven</a:t>
            </a:r>
            <a:r>
              <a:rPr lang="en-US">
                <a:solidFill>
                  <a:srgbClr val="1E1E1E"/>
                </a:solidFill>
                <a:highlight>
                  <a:srgbClr val="FFFFFF"/>
                </a:highlight>
              </a:rPr>
              <a:t>/</a:t>
            </a:r>
            <a:r>
              <a:rPr lang="en-US" err="1">
                <a:solidFill>
                  <a:srgbClr val="1E1E1E"/>
                </a:solidFill>
                <a:highlight>
                  <a:srgbClr val="FFFFFF"/>
                </a:highlight>
              </a:rPr>
              <a:t>punktionsställe</a:t>
            </a:r>
            <a:r>
              <a:rPr lang="en-US">
                <a:solidFill>
                  <a:srgbClr val="1E1E1E"/>
                </a:solidFill>
                <a:highlight>
                  <a:srgbClr val="FFFFFF"/>
                </a:highlight>
              </a:rPr>
              <a:t>.</a:t>
            </a:r>
            <a:endParaRPr lang="en-US" err="1">
              <a:solidFill>
                <a:srgbClr val="000000"/>
              </a:solidFill>
            </a:endParaRPr>
          </a:p>
          <a:p>
            <a:endParaRPr lang="en-US" b="1">
              <a:solidFill>
                <a:srgbClr val="484848"/>
              </a:solidFill>
            </a:endParaRPr>
          </a:p>
          <a:p>
            <a:r>
              <a:rPr lang="en-US" b="1">
                <a:solidFill>
                  <a:srgbClr val="484848"/>
                </a:solidFill>
              </a:rPr>
              <a:t>Val av </a:t>
            </a:r>
            <a:r>
              <a:rPr lang="en-US" b="1" err="1">
                <a:solidFill>
                  <a:srgbClr val="484848"/>
                </a:solidFill>
              </a:rPr>
              <a:t>ven</a:t>
            </a:r>
            <a:r>
              <a:rPr lang="en-US" b="1">
                <a:solidFill>
                  <a:srgbClr val="484848"/>
                </a:solidFill>
              </a:rPr>
              <a:t> och </a:t>
            </a:r>
            <a:r>
              <a:rPr lang="en-US" b="1" err="1">
                <a:solidFill>
                  <a:srgbClr val="484848"/>
                </a:solidFill>
              </a:rPr>
              <a:t>punktionsställe</a:t>
            </a:r>
            <a:endParaRPr lang="en-US">
              <a:ea typeface="Calibri"/>
              <a:cs typeface="Calibri"/>
            </a:endParaRPr>
          </a:p>
          <a:p>
            <a:r>
              <a:rPr lang="en-US" err="1">
                <a:solidFill>
                  <a:srgbClr val="1E1E1E"/>
                </a:solidFill>
                <a:highlight>
                  <a:srgbClr val="FFFFFF"/>
                </a:highlight>
              </a:rPr>
              <a:t>Lämplig</a:t>
            </a:r>
            <a:r>
              <a:rPr lang="en-US">
                <a:solidFill>
                  <a:srgbClr val="1E1E1E"/>
                </a:solidFill>
                <a:highlight>
                  <a:srgbClr val="FFFFFF"/>
                </a:highlight>
              </a:rPr>
              <a:t> </a:t>
            </a:r>
            <a:r>
              <a:rPr lang="en-US" err="1">
                <a:solidFill>
                  <a:srgbClr val="1E1E1E"/>
                </a:solidFill>
                <a:highlight>
                  <a:srgbClr val="FFFFFF"/>
                </a:highlight>
              </a:rPr>
              <a:t>ven</a:t>
            </a:r>
            <a:r>
              <a:rPr lang="en-US">
                <a:solidFill>
                  <a:srgbClr val="1E1E1E"/>
                </a:solidFill>
                <a:highlight>
                  <a:srgbClr val="FFFFFF"/>
                </a:highlight>
              </a:rPr>
              <a:t> </a:t>
            </a:r>
            <a:r>
              <a:rPr lang="en-US" err="1">
                <a:solidFill>
                  <a:srgbClr val="1E1E1E"/>
                </a:solidFill>
                <a:highlight>
                  <a:srgbClr val="FFFFFF"/>
                </a:highlight>
              </a:rPr>
              <a:t>väljs</a:t>
            </a:r>
            <a:r>
              <a:rPr lang="en-US">
                <a:solidFill>
                  <a:srgbClr val="1E1E1E"/>
                </a:solidFill>
                <a:highlight>
                  <a:srgbClr val="FFFFFF"/>
                </a:highlight>
              </a:rPr>
              <a:t> </a:t>
            </a:r>
            <a:r>
              <a:rPr lang="en-US" err="1">
                <a:solidFill>
                  <a:srgbClr val="1E1E1E"/>
                </a:solidFill>
                <a:highlight>
                  <a:srgbClr val="FFFFFF"/>
                </a:highlight>
              </a:rPr>
              <a:t>ut</a:t>
            </a:r>
            <a:r>
              <a:rPr lang="en-US">
                <a:solidFill>
                  <a:srgbClr val="1E1E1E"/>
                </a:solidFill>
                <a:highlight>
                  <a:srgbClr val="FFFFFF"/>
                </a:highlight>
              </a:rPr>
              <a:t> </a:t>
            </a:r>
            <a:r>
              <a:rPr lang="en-US" err="1">
                <a:solidFill>
                  <a:srgbClr val="1E1E1E"/>
                </a:solidFill>
                <a:highlight>
                  <a:srgbClr val="FFFFFF"/>
                </a:highlight>
              </a:rPr>
              <a:t>genom</a:t>
            </a:r>
            <a:r>
              <a:rPr lang="en-US">
                <a:solidFill>
                  <a:srgbClr val="1E1E1E"/>
                </a:solidFill>
                <a:highlight>
                  <a:srgbClr val="FFFFFF"/>
                </a:highlight>
              </a:rPr>
              <a:t>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metodiskt</a:t>
            </a:r>
            <a:r>
              <a:rPr lang="en-US">
                <a:solidFill>
                  <a:srgbClr val="1E1E1E"/>
                </a:solidFill>
                <a:highlight>
                  <a:srgbClr val="FFFFFF"/>
                </a:highlight>
              </a:rPr>
              <a:t> </a:t>
            </a:r>
            <a:r>
              <a:rPr lang="en-US" err="1">
                <a:solidFill>
                  <a:srgbClr val="1E1E1E"/>
                </a:solidFill>
                <a:highlight>
                  <a:srgbClr val="FFFFFF"/>
                </a:highlight>
              </a:rPr>
              <a:t>palpera</a:t>
            </a:r>
            <a:r>
              <a:rPr lang="en-US">
                <a:solidFill>
                  <a:srgbClr val="1E1E1E"/>
                </a:solidFill>
                <a:highlight>
                  <a:srgbClr val="FFFFFF"/>
                </a:highlight>
              </a:rPr>
              <a:t> och </a:t>
            </a:r>
            <a:r>
              <a:rPr lang="en-US" err="1">
                <a:solidFill>
                  <a:srgbClr val="1E1E1E"/>
                </a:solidFill>
                <a:highlight>
                  <a:srgbClr val="FFFFFF"/>
                </a:highlight>
              </a:rPr>
              <a:t>utvärdera</a:t>
            </a:r>
            <a:r>
              <a:rPr lang="en-US">
                <a:solidFill>
                  <a:srgbClr val="1E1E1E"/>
                </a:solidFill>
                <a:highlight>
                  <a:srgbClr val="FFFFFF"/>
                </a:highlight>
              </a:rPr>
              <a:t> </a:t>
            </a:r>
            <a:r>
              <a:rPr lang="en-US" err="1">
                <a:solidFill>
                  <a:srgbClr val="1E1E1E"/>
                </a:solidFill>
                <a:highlight>
                  <a:srgbClr val="FFFFFF"/>
                </a:highlight>
              </a:rPr>
              <a:t>patientens</a:t>
            </a:r>
            <a:r>
              <a:rPr lang="en-US">
                <a:solidFill>
                  <a:srgbClr val="1E1E1E"/>
                </a:solidFill>
                <a:highlight>
                  <a:srgbClr val="FFFFFF"/>
                </a:highlight>
              </a:rPr>
              <a:t> </a:t>
            </a:r>
            <a:r>
              <a:rPr lang="en-US" err="1">
                <a:solidFill>
                  <a:srgbClr val="1E1E1E"/>
                </a:solidFill>
                <a:highlight>
                  <a:srgbClr val="FFFFFF"/>
                </a:highlight>
              </a:rPr>
              <a:t>venstatus</a:t>
            </a:r>
            <a:r>
              <a:rPr lang="en-US">
                <a:solidFill>
                  <a:srgbClr val="1E1E1E"/>
                </a:solidFill>
                <a:highlight>
                  <a:srgbClr val="FFFFFF"/>
                </a:highlight>
              </a:rPr>
              <a:t>. Ta </a:t>
            </a:r>
            <a:r>
              <a:rPr lang="en-US" err="1">
                <a:solidFill>
                  <a:srgbClr val="1E1E1E"/>
                </a:solidFill>
                <a:highlight>
                  <a:srgbClr val="FFFFFF"/>
                </a:highlight>
              </a:rPr>
              <a:t>hjälp</a:t>
            </a:r>
            <a:r>
              <a:rPr lang="en-US">
                <a:solidFill>
                  <a:srgbClr val="1E1E1E"/>
                </a:solidFill>
                <a:highlight>
                  <a:srgbClr val="FFFFFF"/>
                </a:highlight>
              </a:rPr>
              <a:t> av patient </a:t>
            </a:r>
            <a:r>
              <a:rPr lang="en-US" err="1">
                <a:solidFill>
                  <a:srgbClr val="1E1E1E"/>
                </a:solidFill>
                <a:highlight>
                  <a:srgbClr val="FFFFFF"/>
                </a:highlight>
              </a:rPr>
              <a:t>eller</a:t>
            </a:r>
            <a:r>
              <a:rPr lang="en-US">
                <a:solidFill>
                  <a:srgbClr val="1E1E1E"/>
                </a:solidFill>
                <a:highlight>
                  <a:srgbClr val="FFFFFF"/>
                </a:highlight>
              </a:rPr>
              <a:t> </a:t>
            </a:r>
            <a:r>
              <a:rPr lang="en-US" err="1">
                <a:solidFill>
                  <a:srgbClr val="1E1E1E"/>
                </a:solidFill>
                <a:highlight>
                  <a:srgbClr val="FFFFFF"/>
                </a:highlight>
              </a:rPr>
              <a:t>närstående</a:t>
            </a:r>
            <a:r>
              <a:rPr lang="en-US">
                <a:solidFill>
                  <a:srgbClr val="1E1E1E"/>
                </a:solidFill>
                <a:highlight>
                  <a:srgbClr val="FFFFFF"/>
                </a:highlight>
              </a:rPr>
              <a:t>. </a:t>
            </a:r>
            <a:r>
              <a:rPr lang="en-US" err="1">
                <a:solidFill>
                  <a:srgbClr val="1E1E1E"/>
                </a:solidFill>
                <a:highlight>
                  <a:srgbClr val="FFFFFF"/>
                </a:highlight>
              </a:rPr>
              <a:t>Bedöm</a:t>
            </a:r>
            <a:r>
              <a:rPr lang="en-US">
                <a:solidFill>
                  <a:srgbClr val="1E1E1E"/>
                </a:solidFill>
                <a:highlight>
                  <a:srgbClr val="FFFFFF"/>
                </a:highlight>
              </a:rPr>
              <a:t> </a:t>
            </a:r>
            <a:r>
              <a:rPr lang="en-US" err="1">
                <a:solidFill>
                  <a:srgbClr val="1E1E1E"/>
                </a:solidFill>
                <a:highlight>
                  <a:srgbClr val="FFFFFF"/>
                </a:highlight>
              </a:rPr>
              <a:t>venens</a:t>
            </a:r>
            <a:r>
              <a:rPr lang="en-US">
                <a:solidFill>
                  <a:srgbClr val="1E1E1E"/>
                </a:solidFill>
                <a:highlight>
                  <a:srgbClr val="FFFFFF"/>
                </a:highlight>
              </a:rPr>
              <a:t> </a:t>
            </a:r>
            <a:r>
              <a:rPr lang="en-US" err="1">
                <a:solidFill>
                  <a:srgbClr val="1E1E1E"/>
                </a:solidFill>
                <a:highlight>
                  <a:srgbClr val="FFFFFF"/>
                </a:highlight>
              </a:rPr>
              <a:t>läge</a:t>
            </a:r>
            <a:r>
              <a:rPr lang="en-US">
                <a:solidFill>
                  <a:srgbClr val="1E1E1E"/>
                </a:solidFill>
                <a:highlight>
                  <a:srgbClr val="FFFFFF"/>
                </a:highlight>
              </a:rPr>
              <a:t>, </a:t>
            </a:r>
            <a:r>
              <a:rPr lang="en-US" err="1">
                <a:solidFill>
                  <a:srgbClr val="1E1E1E"/>
                </a:solidFill>
                <a:highlight>
                  <a:srgbClr val="FFFFFF"/>
                </a:highlight>
              </a:rPr>
              <a:t>kvalitet</a:t>
            </a:r>
            <a:r>
              <a:rPr lang="en-US">
                <a:solidFill>
                  <a:srgbClr val="1E1E1E"/>
                </a:solidFill>
                <a:highlight>
                  <a:srgbClr val="FFFFFF"/>
                </a:highlight>
              </a:rPr>
              <a:t> och </a:t>
            </a:r>
            <a:r>
              <a:rPr lang="en-US" err="1">
                <a:solidFill>
                  <a:srgbClr val="1E1E1E"/>
                </a:solidFill>
                <a:highlight>
                  <a:srgbClr val="FFFFFF"/>
                </a:highlight>
              </a:rPr>
              <a:t>fyllnad</a:t>
            </a:r>
            <a:r>
              <a:rPr lang="en-US">
                <a:solidFill>
                  <a:srgbClr val="1E1E1E"/>
                </a:solidFill>
                <a:highlight>
                  <a:srgbClr val="FFFFFF"/>
                </a:highlight>
              </a:rPr>
              <a:t>.</a:t>
            </a:r>
            <a:endParaRPr lang="en-US"/>
          </a:p>
          <a:p>
            <a:r>
              <a:rPr lang="en-US">
                <a:solidFill>
                  <a:srgbClr val="1E1E1E"/>
                </a:solidFill>
                <a:highlight>
                  <a:srgbClr val="FFFFFF"/>
                </a:highlight>
              </a:rPr>
              <a:t>Ven </a:t>
            </a:r>
            <a:r>
              <a:rPr lang="en-US" err="1">
                <a:solidFill>
                  <a:srgbClr val="1E1E1E"/>
                </a:solidFill>
                <a:highlight>
                  <a:srgbClr val="FFFFFF"/>
                </a:highlight>
              </a:rPr>
              <a:t>väljs</a:t>
            </a:r>
            <a:r>
              <a:rPr lang="en-US">
                <a:solidFill>
                  <a:srgbClr val="1E1E1E"/>
                </a:solidFill>
                <a:highlight>
                  <a:srgbClr val="FFFFFF"/>
                </a:highlight>
              </a:rPr>
              <a:t> </a:t>
            </a:r>
            <a:r>
              <a:rPr lang="en-US" err="1">
                <a:solidFill>
                  <a:srgbClr val="1E1E1E"/>
                </a:solidFill>
                <a:highlight>
                  <a:srgbClr val="FFFFFF"/>
                </a:highlight>
              </a:rPr>
              <a:t>enligt</a:t>
            </a:r>
            <a:r>
              <a:rPr lang="en-US">
                <a:solidFill>
                  <a:srgbClr val="1E1E1E"/>
                </a:solidFill>
                <a:highlight>
                  <a:srgbClr val="FFFFFF"/>
                </a:highlight>
              </a:rPr>
              <a:t> </a:t>
            </a:r>
            <a:r>
              <a:rPr lang="en-US" err="1">
                <a:solidFill>
                  <a:srgbClr val="1E1E1E"/>
                </a:solidFill>
                <a:highlight>
                  <a:srgbClr val="FFFFFF"/>
                </a:highlight>
              </a:rPr>
              <a:t>följande</a:t>
            </a:r>
            <a:r>
              <a:rPr lang="en-US">
                <a:solidFill>
                  <a:srgbClr val="1E1E1E"/>
                </a:solidFill>
                <a:highlight>
                  <a:srgbClr val="FFFFFF"/>
                </a:highlight>
              </a:rPr>
              <a:t> </a:t>
            </a:r>
            <a:r>
              <a:rPr lang="en-US" err="1">
                <a:solidFill>
                  <a:srgbClr val="1E1E1E"/>
                </a:solidFill>
                <a:highlight>
                  <a:srgbClr val="FFFFFF"/>
                </a:highlight>
              </a:rPr>
              <a:t>prioritetsordning</a:t>
            </a:r>
            <a:r>
              <a:rPr lang="en-US">
                <a:solidFill>
                  <a:srgbClr val="1E1E1E"/>
                </a:solidFill>
                <a:highlight>
                  <a:srgbClr val="FFFFFF"/>
                </a:highlight>
              </a:rPr>
              <a:t>:</a:t>
            </a:r>
            <a:endParaRPr lang="en-US"/>
          </a:p>
          <a:p>
            <a:pPr marL="171450" indent="-171450">
              <a:buFont typeface="Arial"/>
              <a:buChar char="•"/>
            </a:pPr>
            <a:r>
              <a:rPr lang="en-US">
                <a:solidFill>
                  <a:srgbClr val="1E1E1E"/>
                </a:solidFill>
                <a:highlight>
                  <a:srgbClr val="FFFFFF"/>
                </a:highlight>
              </a:rPr>
              <a:t>underarm (</a:t>
            </a:r>
            <a:r>
              <a:rPr lang="en-US" err="1">
                <a:solidFill>
                  <a:srgbClr val="1E1E1E"/>
                </a:solidFill>
                <a:highlight>
                  <a:srgbClr val="FFFFFF"/>
                </a:highlight>
              </a:rPr>
              <a:t>ej</a:t>
            </a:r>
            <a:r>
              <a:rPr lang="en-US">
                <a:solidFill>
                  <a:srgbClr val="1E1E1E"/>
                </a:solidFill>
                <a:highlight>
                  <a:srgbClr val="FFFFFF"/>
                </a:highlight>
              </a:rPr>
              <a:t> </a:t>
            </a:r>
            <a:r>
              <a:rPr lang="en-US" err="1">
                <a:solidFill>
                  <a:srgbClr val="1E1E1E"/>
                </a:solidFill>
                <a:highlight>
                  <a:srgbClr val="FFFFFF"/>
                </a:highlight>
              </a:rPr>
              <a:t>armveck</a:t>
            </a:r>
            <a:r>
              <a:rPr lang="en-US">
                <a:solidFill>
                  <a:srgbClr val="1E1E1E"/>
                </a:solidFill>
                <a:highlight>
                  <a:srgbClr val="FFFFFF"/>
                </a:highlight>
              </a:rPr>
              <a:t>)</a:t>
            </a:r>
            <a:endParaRPr lang="en-US"/>
          </a:p>
          <a:p>
            <a:pPr marL="171450" indent="-171450">
              <a:buFont typeface="Arial"/>
              <a:buChar char="•"/>
            </a:pPr>
            <a:r>
              <a:rPr lang="en-US" err="1">
                <a:solidFill>
                  <a:srgbClr val="1E1E1E"/>
                </a:solidFill>
                <a:highlight>
                  <a:srgbClr val="FFFFFF"/>
                </a:highlight>
              </a:rPr>
              <a:t>handrygg</a:t>
            </a:r>
            <a:endParaRPr lang="en-US" err="1"/>
          </a:p>
          <a:p>
            <a:pPr marL="171450" indent="-171450">
              <a:buFont typeface="Arial"/>
              <a:buChar char="•"/>
            </a:pPr>
            <a:r>
              <a:rPr lang="en-US" err="1">
                <a:solidFill>
                  <a:srgbClr val="1E1E1E"/>
                </a:solidFill>
                <a:highlight>
                  <a:srgbClr val="FFFFFF"/>
                </a:highlight>
              </a:rPr>
              <a:t>armveck</a:t>
            </a:r>
            <a:endParaRPr lang="en-US" err="1"/>
          </a:p>
          <a:p>
            <a:pPr marL="171450" indent="-171450">
              <a:buFont typeface="Arial"/>
              <a:buChar char="•"/>
            </a:pPr>
            <a:r>
              <a:rPr lang="en-US" err="1">
                <a:solidFill>
                  <a:srgbClr val="1E1E1E"/>
                </a:solidFill>
                <a:highlight>
                  <a:srgbClr val="FFFFFF"/>
                </a:highlight>
              </a:rPr>
              <a:t>överarm</a:t>
            </a:r>
            <a:endParaRPr lang="en-US" err="1"/>
          </a:p>
          <a:p>
            <a:pPr marL="171450" indent="-171450">
              <a:buFont typeface="Arial"/>
              <a:buChar char="•"/>
            </a:pPr>
            <a:r>
              <a:rPr lang="en-US" err="1">
                <a:solidFill>
                  <a:srgbClr val="1E1E1E"/>
                </a:solidFill>
                <a:highlight>
                  <a:srgbClr val="FFFFFF"/>
                </a:highlight>
              </a:rPr>
              <a:t>nedre</a:t>
            </a:r>
            <a:r>
              <a:rPr lang="en-US">
                <a:solidFill>
                  <a:srgbClr val="1E1E1E"/>
                </a:solidFill>
                <a:highlight>
                  <a:srgbClr val="FFFFFF"/>
                </a:highlight>
              </a:rPr>
              <a:t> </a:t>
            </a:r>
            <a:r>
              <a:rPr lang="en-US" err="1">
                <a:solidFill>
                  <a:srgbClr val="1E1E1E"/>
                </a:solidFill>
                <a:highlight>
                  <a:srgbClr val="FFFFFF"/>
                </a:highlight>
              </a:rPr>
              <a:t>extremitet</a:t>
            </a:r>
            <a:endParaRPr lang="en-US" err="1"/>
          </a:p>
          <a:p>
            <a:pPr marL="171450" indent="-171450">
              <a:buFont typeface="Arial"/>
              <a:buChar char="•"/>
            </a:pPr>
            <a:r>
              <a:rPr lang="en-US" err="1">
                <a:solidFill>
                  <a:srgbClr val="1E1E1E"/>
                </a:solidFill>
                <a:highlight>
                  <a:srgbClr val="FFFFFF"/>
                </a:highlight>
              </a:rPr>
              <a:t>Övriga</a:t>
            </a:r>
            <a:endParaRPr lang="en-US" err="1">
              <a:solidFill>
                <a:srgbClr val="1E1E1E"/>
              </a:solidFill>
              <a:highlight>
                <a:srgbClr val="FFFFFF"/>
              </a:highlight>
              <a:ea typeface="Calibri"/>
              <a:cs typeface="Calibri"/>
            </a:endParaRPr>
          </a:p>
          <a:p>
            <a:pPr marL="171450" indent="-171450">
              <a:buFont typeface="Arial"/>
              <a:buChar char="•"/>
            </a:pPr>
            <a:endParaRPr lang="en-US">
              <a:solidFill>
                <a:srgbClr val="1E1E1E"/>
              </a:solidFill>
              <a:highlight>
                <a:srgbClr val="FFFFFF"/>
              </a:highlight>
              <a:ea typeface="Calibri"/>
              <a:cs typeface="Calibri"/>
            </a:endParaRPr>
          </a:p>
          <a:p>
            <a:pPr marL="171450" indent="-171450">
              <a:buFont typeface="Arial"/>
              <a:buChar char="•"/>
            </a:pPr>
            <a:r>
              <a:rPr lang="en-US" err="1">
                <a:solidFill>
                  <a:srgbClr val="1E1E1E"/>
                </a:solidFill>
                <a:highlight>
                  <a:srgbClr val="FFFFFF"/>
                </a:highlight>
                <a:ea typeface="Calibri"/>
                <a:cs typeface="Calibri"/>
              </a:rPr>
              <a:t>Läs</a:t>
            </a:r>
            <a:r>
              <a:rPr lang="en-US">
                <a:solidFill>
                  <a:srgbClr val="1E1E1E"/>
                </a:solidFill>
                <a:highlight>
                  <a:srgbClr val="FFFFFF"/>
                </a:highlight>
                <a:ea typeface="Calibri"/>
                <a:cs typeface="Calibri"/>
              </a:rPr>
              <a:t> </a:t>
            </a:r>
            <a:r>
              <a:rPr lang="en-US" err="1">
                <a:solidFill>
                  <a:srgbClr val="1E1E1E"/>
                </a:solidFill>
                <a:highlight>
                  <a:srgbClr val="FFFFFF"/>
                </a:highlight>
                <a:ea typeface="Calibri"/>
                <a:cs typeface="Calibri"/>
              </a:rPr>
              <a:t>mer</a:t>
            </a:r>
            <a:r>
              <a:rPr lang="en-US">
                <a:solidFill>
                  <a:srgbClr val="1E1E1E"/>
                </a:solidFill>
                <a:highlight>
                  <a:srgbClr val="FFFFFF"/>
                </a:highlight>
                <a:ea typeface="Calibri"/>
                <a:cs typeface="Calibri"/>
              </a:rPr>
              <a:t> </a:t>
            </a:r>
            <a:r>
              <a:rPr lang="en-US" err="1">
                <a:solidFill>
                  <a:srgbClr val="1E1E1E"/>
                </a:solidFill>
                <a:highlight>
                  <a:srgbClr val="FFFFFF"/>
                </a:highlight>
                <a:ea typeface="Calibri"/>
                <a:cs typeface="Calibri"/>
              </a:rPr>
              <a:t>på</a:t>
            </a:r>
            <a:r>
              <a:rPr lang="en-US">
                <a:solidFill>
                  <a:srgbClr val="1E1E1E"/>
                </a:solidFill>
                <a:highlight>
                  <a:srgbClr val="FFFFFF"/>
                </a:highlight>
                <a:ea typeface="Calibri"/>
                <a:cs typeface="Calibri"/>
              </a:rPr>
              <a:t> </a:t>
            </a:r>
            <a:r>
              <a:rPr lang="en-US" err="1">
                <a:solidFill>
                  <a:srgbClr val="1E1E1E"/>
                </a:solidFill>
                <a:highlight>
                  <a:srgbClr val="FFFFFF"/>
                </a:highlight>
                <a:ea typeface="Calibri"/>
                <a:cs typeface="Calibri"/>
              </a:rPr>
              <a:t>vårdhandboken</a:t>
            </a:r>
          </a:p>
          <a:p>
            <a:endParaRPr lang="en-US">
              <a:solidFill>
                <a:srgbClr val="1E1E1E"/>
              </a:solidFill>
              <a:highlight>
                <a:srgbClr val="FFFFFF"/>
              </a:highlight>
              <a:ea typeface="Calibri"/>
              <a:cs typeface="Calibri"/>
            </a:endParaRPr>
          </a:p>
          <a:p>
            <a:endParaRPr lang="en-US">
              <a:solidFill>
                <a:srgbClr val="1E1E1E"/>
              </a:solidFill>
              <a:highlight>
                <a:srgbClr val="FFFFFF"/>
              </a:highlight>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103773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D004-F848-C52C-65C9-E977D660D41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57C93A-FEE3-E7DE-67DD-883901B4BEB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A8ED1FA-0646-C595-2486-399C0FD1C7CF}"/>
              </a:ext>
            </a:extLst>
          </p:cNvPr>
          <p:cNvSpPr>
            <a:spLocks noGrp="1"/>
          </p:cNvSpPr>
          <p:nvPr>
            <p:ph type="body" idx="1"/>
          </p:nvPr>
        </p:nvSpPr>
        <p:spPr/>
        <p:txBody>
          <a:bodyPr/>
          <a:lstStyle/>
          <a:p>
            <a:r>
              <a:rPr lang="en-US" err="1">
                <a:ea typeface="Calibri"/>
                <a:cs typeface="Calibri"/>
              </a:rPr>
              <a:t>Talmanus</a:t>
            </a:r>
            <a:r>
              <a:rPr lang="en-US">
                <a:ea typeface="Calibri"/>
                <a:cs typeface="Calibri"/>
              </a:rPr>
              <a:t>:</a:t>
            </a:r>
            <a:endParaRPr lang="sv-SE" err="1">
              <a:ea typeface="Calibri"/>
              <a:cs typeface="Calibri"/>
            </a:endParaRPr>
          </a:p>
          <a:p>
            <a:endParaRPr lang="en-US">
              <a:solidFill>
                <a:srgbClr val="000000"/>
              </a:solidFill>
              <a:ea typeface="Calibri"/>
              <a:cs typeface="Calibri"/>
            </a:endParaRPr>
          </a:p>
          <a:p>
            <a:r>
              <a:rPr lang="en-US">
                <a:solidFill>
                  <a:srgbClr val="000000"/>
                </a:solidFill>
                <a:ea typeface="Calibri"/>
                <a:cs typeface="Calibri"/>
              </a:rPr>
              <a:t>Lyft </a:t>
            </a:r>
            <a:r>
              <a:rPr lang="en-US" err="1">
                <a:solidFill>
                  <a:srgbClr val="000000"/>
                </a:solidFill>
                <a:ea typeface="Calibri"/>
                <a:cs typeface="Calibri"/>
              </a:rPr>
              <a:t>ut</a:t>
            </a:r>
            <a:r>
              <a:rPr lang="en-US">
                <a:solidFill>
                  <a:srgbClr val="000000"/>
                </a:solidFill>
                <a:ea typeface="Calibri"/>
                <a:cs typeface="Calibri"/>
              </a:rPr>
              <a:t> </a:t>
            </a:r>
            <a:r>
              <a:rPr lang="en-US" err="1">
                <a:solidFill>
                  <a:srgbClr val="000000"/>
                </a:solidFill>
                <a:ea typeface="Calibri"/>
                <a:cs typeface="Calibri"/>
              </a:rPr>
              <a:t>releveant</a:t>
            </a:r>
            <a:r>
              <a:rPr lang="en-US">
                <a:solidFill>
                  <a:srgbClr val="000000"/>
                </a:solidFill>
                <a:ea typeface="Calibri"/>
                <a:cs typeface="Calibri"/>
              </a:rPr>
              <a:t> </a:t>
            </a:r>
            <a:r>
              <a:rPr lang="en-US" err="1">
                <a:solidFill>
                  <a:srgbClr val="000000"/>
                </a:solidFill>
                <a:ea typeface="Calibri"/>
                <a:cs typeface="Calibri"/>
              </a:rPr>
              <a:t>tect</a:t>
            </a:r>
            <a:r>
              <a:rPr lang="en-US">
                <a:solidFill>
                  <a:srgbClr val="000000"/>
                </a:solidFill>
                <a:ea typeface="Calibri"/>
                <a:cs typeface="Calibri"/>
              </a:rPr>
              <a:t> </a:t>
            </a:r>
            <a:r>
              <a:rPr lang="en-US" err="1">
                <a:solidFill>
                  <a:srgbClr val="000000"/>
                </a:solidFill>
                <a:ea typeface="Calibri"/>
                <a:cs typeface="Calibri"/>
              </a:rPr>
              <a:t>från</a:t>
            </a:r>
            <a:r>
              <a:rPr lang="en-US">
                <a:solidFill>
                  <a:srgbClr val="000000"/>
                </a:solidFill>
                <a:ea typeface="Calibri"/>
                <a:cs typeface="Calibri"/>
              </a:rPr>
              <a:t> </a:t>
            </a:r>
            <a:r>
              <a:rPr lang="en-US" err="1">
                <a:solidFill>
                  <a:srgbClr val="000000"/>
                </a:solidFill>
                <a:ea typeface="Calibri"/>
                <a:cs typeface="Calibri"/>
              </a:rPr>
              <a:t>vårdhanboken</a:t>
            </a:r>
            <a:r>
              <a:rPr lang="en-US">
                <a:solidFill>
                  <a:srgbClr val="000000"/>
                </a:solidFill>
                <a:ea typeface="Calibri"/>
                <a:cs typeface="Calibri"/>
              </a:rPr>
              <a:t>, </a:t>
            </a:r>
            <a:r>
              <a:rPr lang="en-US" err="1">
                <a:solidFill>
                  <a:srgbClr val="000000"/>
                </a:solidFill>
                <a:ea typeface="Calibri"/>
                <a:cs typeface="Calibri"/>
              </a:rPr>
              <a:t>alternativt</a:t>
            </a:r>
            <a:r>
              <a:rPr lang="en-US">
                <a:solidFill>
                  <a:srgbClr val="000000"/>
                </a:solidFill>
                <a:ea typeface="Calibri"/>
                <a:cs typeface="Calibri"/>
              </a:rPr>
              <a:t> ta </a:t>
            </a:r>
            <a:r>
              <a:rPr lang="en-US" err="1">
                <a:solidFill>
                  <a:srgbClr val="000000"/>
                </a:solidFill>
                <a:ea typeface="Calibri"/>
                <a:cs typeface="Calibri"/>
              </a:rPr>
              <a:t>upp</a:t>
            </a:r>
            <a:r>
              <a:rPr lang="en-US">
                <a:solidFill>
                  <a:srgbClr val="000000"/>
                </a:solidFill>
                <a:ea typeface="Calibri"/>
                <a:cs typeface="Calibri"/>
              </a:rPr>
              <a:t> </a:t>
            </a:r>
            <a:r>
              <a:rPr lang="en-US" err="1">
                <a:solidFill>
                  <a:srgbClr val="000000"/>
                </a:solidFill>
                <a:ea typeface="Calibri"/>
                <a:cs typeface="Calibri"/>
              </a:rPr>
              <a:t>vårdhandbokens</a:t>
            </a:r>
            <a:r>
              <a:rPr lang="en-US">
                <a:solidFill>
                  <a:srgbClr val="000000"/>
                </a:solidFill>
                <a:ea typeface="Calibri"/>
                <a:cs typeface="Calibri"/>
              </a:rPr>
              <a:t> </a:t>
            </a:r>
            <a:r>
              <a:rPr lang="en-US" err="1">
                <a:solidFill>
                  <a:srgbClr val="000000"/>
                </a:solidFill>
                <a:ea typeface="Calibri"/>
                <a:cs typeface="Calibri"/>
              </a:rPr>
              <a:t>sida</a:t>
            </a:r>
            <a:r>
              <a:rPr lang="en-US">
                <a:solidFill>
                  <a:srgbClr val="000000"/>
                </a:solidFill>
                <a:ea typeface="Calibri"/>
                <a:cs typeface="Calibri"/>
              </a:rPr>
              <a:t> och </a:t>
            </a:r>
            <a:r>
              <a:rPr lang="en-US" err="1">
                <a:solidFill>
                  <a:srgbClr val="000000"/>
                </a:solidFill>
                <a:ea typeface="Calibri"/>
                <a:cs typeface="Calibri"/>
              </a:rPr>
              <a:t>gå</a:t>
            </a:r>
            <a:r>
              <a:rPr lang="en-US">
                <a:solidFill>
                  <a:srgbClr val="000000"/>
                </a:solidFill>
                <a:ea typeface="Calibri"/>
                <a:cs typeface="Calibri"/>
              </a:rPr>
              <a:t> </a:t>
            </a:r>
            <a:r>
              <a:rPr lang="en-US" err="1">
                <a:solidFill>
                  <a:srgbClr val="000000"/>
                </a:solidFill>
                <a:ea typeface="Calibri"/>
                <a:cs typeface="Calibri"/>
              </a:rPr>
              <a:t>igenom</a:t>
            </a:r>
            <a:r>
              <a:rPr lang="en-US">
                <a:solidFill>
                  <a:srgbClr val="000000"/>
                </a:solidFill>
                <a:ea typeface="Calibri"/>
                <a:cs typeface="Calibri"/>
              </a:rPr>
              <a:t> </a:t>
            </a:r>
            <a:r>
              <a:rPr lang="en-US" err="1">
                <a:solidFill>
                  <a:srgbClr val="000000"/>
                </a:solidFill>
                <a:ea typeface="Calibri"/>
                <a:cs typeface="Calibri"/>
              </a:rPr>
              <a:t>steg</a:t>
            </a:r>
            <a:r>
              <a:rPr lang="en-US">
                <a:solidFill>
                  <a:srgbClr val="000000"/>
                </a:solidFill>
                <a:ea typeface="Calibri"/>
                <a:cs typeface="Calibri"/>
              </a:rPr>
              <a:t> för </a:t>
            </a:r>
            <a:r>
              <a:rPr lang="en-US" err="1">
                <a:solidFill>
                  <a:srgbClr val="000000"/>
                </a:solidFill>
                <a:ea typeface="Calibri"/>
                <a:cs typeface="Calibri"/>
              </a:rPr>
              <a:t>steg</a:t>
            </a:r>
            <a:r>
              <a:rPr lang="en-US">
                <a:solidFill>
                  <a:srgbClr val="000000"/>
                </a:solidFill>
                <a:ea typeface="Calibri"/>
                <a:cs typeface="Calibri"/>
              </a:rPr>
              <a:t>. </a:t>
            </a:r>
          </a:p>
          <a:p>
            <a:endParaRPr lang="en-US">
              <a:solidFill>
                <a:srgbClr val="484848"/>
              </a:solidFill>
              <a:highlight>
                <a:srgbClr val="FFFFFF"/>
              </a:highlight>
            </a:endParaRPr>
          </a:p>
          <a:p>
            <a:r>
              <a:rPr lang="en-US">
                <a:solidFill>
                  <a:srgbClr val="1E1E1E"/>
                </a:solidFill>
                <a:highlight>
                  <a:srgbClr val="FFFFFF"/>
                </a:highlight>
                <a:hlinkClick r:id="rId3"/>
              </a:rPr>
              <a:t>Inläggning och avlägsnande - Vårdhandboken</a:t>
            </a:r>
            <a:endParaRPr lang="en-US">
              <a:ea typeface="Calibri" panose="020F0502020204030204"/>
              <a:cs typeface="Calibri" panose="020F0502020204030204"/>
              <a:hlinkClick r:id="rId3"/>
            </a:endParaRPr>
          </a:p>
          <a:p>
            <a:endParaRPr lang="en-US">
              <a:solidFill>
                <a:srgbClr val="1E1E1E"/>
              </a:solidFill>
              <a:highlight>
                <a:srgbClr val="FFFFFF"/>
              </a:highlight>
              <a:ea typeface="Calibri"/>
              <a:cs typeface="Calibri"/>
            </a:endParaRPr>
          </a:p>
          <a:p>
            <a:endParaRPr lang="en-US">
              <a:solidFill>
                <a:srgbClr val="1E1E1E"/>
              </a:solidFill>
              <a:highlight>
                <a:srgbClr val="FFFFFF"/>
              </a:highlight>
              <a:ea typeface="Calibri"/>
              <a:cs typeface="Calibri"/>
            </a:endParaRPr>
          </a:p>
          <a:p>
            <a:endParaRPr lang="en-US">
              <a:ea typeface="Calibri"/>
              <a:cs typeface="Calibri"/>
            </a:endParaRPr>
          </a:p>
        </p:txBody>
      </p:sp>
      <p:sp>
        <p:nvSpPr>
          <p:cNvPr id="4" name="Platshållare för bildnummer 3">
            <a:extLst>
              <a:ext uri="{FF2B5EF4-FFF2-40B4-BE49-F238E27FC236}">
                <a16:creationId xmlns:a16="http://schemas.microsoft.com/office/drawing/2014/main" id="{8D8E5608-5A19-8FC8-7814-EC0738B794B6}"/>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281485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solidFill>
                  <a:srgbClr val="007EB0"/>
                </a:solidFill>
                <a:highlight>
                  <a:srgbClr val="FFFFFF"/>
                </a:highlight>
              </a:rPr>
              <a:t>Inspektion och skötsel</a:t>
            </a:r>
            <a:endParaRPr lang="sv-SE"/>
          </a:p>
          <a:p>
            <a:r>
              <a:rPr lang="en-US">
                <a:solidFill>
                  <a:srgbClr val="1E1E1E"/>
                </a:solidFill>
                <a:highlight>
                  <a:srgbClr val="FFFFFF"/>
                </a:highlight>
              </a:rPr>
              <a:t>För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tidigt</a:t>
            </a:r>
            <a:r>
              <a:rPr lang="en-US">
                <a:solidFill>
                  <a:srgbClr val="1E1E1E"/>
                </a:solidFill>
                <a:highlight>
                  <a:srgbClr val="FFFFFF"/>
                </a:highlight>
              </a:rPr>
              <a:t> </a:t>
            </a:r>
            <a:r>
              <a:rPr lang="en-US" err="1">
                <a:solidFill>
                  <a:srgbClr val="1E1E1E"/>
                </a:solidFill>
                <a:highlight>
                  <a:srgbClr val="FFFFFF"/>
                </a:highlight>
              </a:rPr>
              <a:t>upptäcka</a:t>
            </a:r>
            <a:r>
              <a:rPr lang="en-US">
                <a:solidFill>
                  <a:srgbClr val="1E1E1E"/>
                </a:solidFill>
                <a:highlight>
                  <a:srgbClr val="FFFFFF"/>
                </a:highlight>
              </a:rPr>
              <a:t> och </a:t>
            </a:r>
            <a:r>
              <a:rPr lang="en-US" err="1">
                <a:solidFill>
                  <a:srgbClr val="1E1E1E"/>
                </a:solidFill>
                <a:highlight>
                  <a:srgbClr val="FFFFFF"/>
                </a:highlight>
              </a:rPr>
              <a:t>undvika</a:t>
            </a:r>
            <a:r>
              <a:rPr lang="en-US">
                <a:solidFill>
                  <a:srgbClr val="1E1E1E"/>
                </a:solidFill>
                <a:highlight>
                  <a:srgbClr val="FFFFFF"/>
                </a:highlight>
              </a:rPr>
              <a:t> </a:t>
            </a:r>
            <a:r>
              <a:rPr lang="en-US" err="1">
                <a:solidFill>
                  <a:srgbClr val="1E1E1E"/>
                </a:solidFill>
                <a:highlight>
                  <a:srgbClr val="FFFFFF"/>
                </a:highlight>
              </a:rPr>
              <a:t>komplikationer</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a:t>
            </a:r>
            <a:r>
              <a:rPr lang="en-US" err="1">
                <a:solidFill>
                  <a:srgbClr val="1E1E1E"/>
                </a:solidFill>
                <a:highlight>
                  <a:srgbClr val="FFFFFF"/>
                </a:highlight>
              </a:rPr>
              <a:t>tydliga</a:t>
            </a:r>
            <a:r>
              <a:rPr lang="en-US">
                <a:solidFill>
                  <a:srgbClr val="1E1E1E"/>
                </a:solidFill>
                <a:highlight>
                  <a:srgbClr val="FFFFFF"/>
                </a:highlight>
              </a:rPr>
              <a:t> </a:t>
            </a:r>
            <a:r>
              <a:rPr lang="en-US" err="1">
                <a:solidFill>
                  <a:srgbClr val="1E1E1E"/>
                </a:solidFill>
                <a:highlight>
                  <a:srgbClr val="FFFFFF"/>
                </a:highlight>
              </a:rPr>
              <a:t>rutiner</a:t>
            </a:r>
            <a:r>
              <a:rPr lang="en-US">
                <a:solidFill>
                  <a:srgbClr val="1E1E1E"/>
                </a:solidFill>
                <a:highlight>
                  <a:srgbClr val="FFFFFF"/>
                </a:highlight>
              </a:rPr>
              <a:t> </a:t>
            </a:r>
            <a:r>
              <a:rPr lang="en-US" err="1">
                <a:solidFill>
                  <a:srgbClr val="1E1E1E"/>
                </a:solidFill>
                <a:highlight>
                  <a:srgbClr val="FFFFFF"/>
                </a:highlight>
              </a:rPr>
              <a:t>en</a:t>
            </a:r>
            <a:r>
              <a:rPr lang="en-US">
                <a:solidFill>
                  <a:srgbClr val="1E1E1E"/>
                </a:solidFill>
                <a:highlight>
                  <a:srgbClr val="FFFFFF"/>
                </a:highlight>
              </a:rPr>
              <a:t> </a:t>
            </a:r>
            <a:r>
              <a:rPr lang="en-US" err="1">
                <a:solidFill>
                  <a:srgbClr val="1E1E1E"/>
                </a:solidFill>
                <a:highlight>
                  <a:srgbClr val="FFFFFF"/>
                </a:highlight>
              </a:rPr>
              <a:t>förutsättning</a:t>
            </a:r>
            <a:r>
              <a:rPr lang="en-US">
                <a:solidFill>
                  <a:srgbClr val="1E1E1E"/>
                </a:solidFill>
                <a:highlight>
                  <a:srgbClr val="FFFFFF"/>
                </a:highlight>
              </a:rPr>
              <a:t> för </a:t>
            </a:r>
            <a:r>
              <a:rPr lang="en-US" err="1">
                <a:solidFill>
                  <a:srgbClr val="1E1E1E"/>
                </a:solidFill>
                <a:highlight>
                  <a:srgbClr val="FFFFFF"/>
                </a:highlight>
              </a:rPr>
              <a:t>att</a:t>
            </a:r>
            <a:r>
              <a:rPr lang="en-US">
                <a:solidFill>
                  <a:srgbClr val="1E1E1E"/>
                </a:solidFill>
                <a:highlight>
                  <a:srgbClr val="FFFFFF"/>
                </a:highlight>
              </a:rPr>
              <a:t> </a:t>
            </a:r>
            <a:r>
              <a:rPr lang="en-US" err="1">
                <a:solidFill>
                  <a:srgbClr val="1E1E1E"/>
                </a:solidFill>
                <a:highlight>
                  <a:srgbClr val="FFFFFF"/>
                </a:highlight>
              </a:rPr>
              <a:t>arbeta</a:t>
            </a:r>
            <a:r>
              <a:rPr lang="en-US">
                <a:solidFill>
                  <a:srgbClr val="1E1E1E"/>
                </a:solidFill>
                <a:highlight>
                  <a:srgbClr val="FFFFFF"/>
                </a:highlight>
              </a:rPr>
              <a:t> </a:t>
            </a:r>
            <a:r>
              <a:rPr lang="en-US" err="1">
                <a:solidFill>
                  <a:srgbClr val="1E1E1E"/>
                </a:solidFill>
                <a:highlight>
                  <a:srgbClr val="FFFFFF"/>
                </a:highlight>
              </a:rPr>
              <a:t>patientsäkert</a:t>
            </a:r>
            <a:r>
              <a:rPr lang="en-US">
                <a:solidFill>
                  <a:srgbClr val="1E1E1E"/>
                </a:solidFill>
                <a:highlight>
                  <a:srgbClr val="FFFFFF"/>
                </a:highlight>
              </a:rPr>
              <a:t>.</a:t>
            </a:r>
            <a:endParaRPr lang="sv-SE"/>
          </a:p>
          <a:p>
            <a:r>
              <a:rPr lang="en-US" err="1">
                <a:solidFill>
                  <a:srgbClr val="1E1E1E"/>
                </a:solidFill>
                <a:highlight>
                  <a:srgbClr val="FFFFFF"/>
                </a:highlight>
              </a:rPr>
              <a:t>Inspektera</a:t>
            </a:r>
            <a:r>
              <a:rPr lang="en-US">
                <a:solidFill>
                  <a:srgbClr val="1E1E1E"/>
                </a:solidFill>
                <a:highlight>
                  <a:srgbClr val="FFFFFF"/>
                </a:highlight>
              </a:rPr>
              <a:t> </a:t>
            </a:r>
            <a:r>
              <a:rPr lang="en-US" err="1">
                <a:solidFill>
                  <a:srgbClr val="1E1E1E"/>
                </a:solidFill>
                <a:highlight>
                  <a:srgbClr val="FFFFFF"/>
                </a:highlight>
              </a:rPr>
              <a:t>insticksställe</a:t>
            </a:r>
            <a:r>
              <a:rPr lang="en-US">
                <a:solidFill>
                  <a:srgbClr val="1E1E1E"/>
                </a:solidFill>
                <a:highlight>
                  <a:srgbClr val="FFFFFF"/>
                </a:highlight>
              </a:rPr>
              <a:t>, </a:t>
            </a:r>
            <a:r>
              <a:rPr lang="en-US" err="1">
                <a:solidFill>
                  <a:srgbClr val="1E1E1E"/>
                </a:solidFill>
                <a:highlight>
                  <a:srgbClr val="FFFFFF"/>
                </a:highlight>
              </a:rPr>
              <a:t>bedöm</a:t>
            </a:r>
            <a:r>
              <a:rPr lang="en-US">
                <a:solidFill>
                  <a:srgbClr val="1E1E1E"/>
                </a:solidFill>
                <a:highlight>
                  <a:srgbClr val="FFFFFF"/>
                </a:highlight>
              </a:rPr>
              <a:t> </a:t>
            </a:r>
            <a:r>
              <a:rPr lang="en-US" err="1">
                <a:solidFill>
                  <a:srgbClr val="1E1E1E"/>
                </a:solidFill>
                <a:highlight>
                  <a:srgbClr val="FFFFFF"/>
                </a:highlight>
              </a:rPr>
              <a:t>smärta</a:t>
            </a:r>
            <a:r>
              <a:rPr lang="en-US">
                <a:solidFill>
                  <a:srgbClr val="1E1E1E"/>
                </a:solidFill>
                <a:highlight>
                  <a:srgbClr val="FFFFFF"/>
                </a:highlight>
              </a:rPr>
              <a:t> och </a:t>
            </a:r>
            <a:r>
              <a:rPr lang="en-US" err="1">
                <a:solidFill>
                  <a:srgbClr val="1E1E1E"/>
                </a:solidFill>
                <a:highlight>
                  <a:srgbClr val="FFFFFF"/>
                </a:highlight>
              </a:rPr>
              <a:t>uppmärksamma</a:t>
            </a:r>
            <a:r>
              <a:rPr lang="en-US">
                <a:solidFill>
                  <a:srgbClr val="1E1E1E"/>
                </a:solidFill>
                <a:highlight>
                  <a:srgbClr val="FFFFFF"/>
                </a:highlight>
              </a:rPr>
              <a:t> </a:t>
            </a:r>
            <a:r>
              <a:rPr lang="en-US" err="1">
                <a:solidFill>
                  <a:srgbClr val="1E1E1E"/>
                </a:solidFill>
                <a:highlight>
                  <a:srgbClr val="FFFFFF"/>
                </a:highlight>
              </a:rPr>
              <a:t>tecken</a:t>
            </a:r>
            <a:r>
              <a:rPr lang="en-US">
                <a:solidFill>
                  <a:srgbClr val="1E1E1E"/>
                </a:solidFill>
                <a:highlight>
                  <a:srgbClr val="FFFFFF"/>
                </a:highlight>
              </a:rPr>
              <a:t> </a:t>
            </a:r>
            <a:r>
              <a:rPr lang="en-US" err="1">
                <a:solidFill>
                  <a:srgbClr val="1E1E1E"/>
                </a:solidFill>
                <a:highlight>
                  <a:srgbClr val="FFFFFF"/>
                </a:highlight>
              </a:rPr>
              <a:t>på</a:t>
            </a:r>
            <a:r>
              <a:rPr lang="en-US">
                <a:solidFill>
                  <a:srgbClr val="1E1E1E"/>
                </a:solidFill>
                <a:highlight>
                  <a:srgbClr val="FFFFFF"/>
                </a:highlight>
              </a:rPr>
              <a:t> </a:t>
            </a:r>
            <a:r>
              <a:rPr lang="en-US" err="1">
                <a:solidFill>
                  <a:srgbClr val="1E1E1E"/>
                </a:solidFill>
                <a:highlight>
                  <a:srgbClr val="FFFFFF"/>
                </a:highlight>
              </a:rPr>
              <a:t>infektion</a:t>
            </a:r>
            <a:r>
              <a:rPr lang="en-US">
                <a:solidFill>
                  <a:srgbClr val="1E1E1E"/>
                </a:solidFill>
                <a:highlight>
                  <a:srgbClr val="FFFFFF"/>
                </a:highlight>
              </a:rPr>
              <a:t>/</a:t>
            </a:r>
            <a:r>
              <a:rPr lang="en-US" err="1">
                <a:solidFill>
                  <a:srgbClr val="1E1E1E"/>
                </a:solidFill>
                <a:highlight>
                  <a:srgbClr val="FFFFFF"/>
                </a:highlight>
              </a:rPr>
              <a:t>tromboflebit</a:t>
            </a:r>
            <a:r>
              <a:rPr lang="en-US">
                <a:solidFill>
                  <a:srgbClr val="1E1E1E"/>
                </a:solidFill>
                <a:highlight>
                  <a:srgbClr val="FFFFFF"/>
                </a:highlight>
              </a:rPr>
              <a:t> </a:t>
            </a:r>
            <a:r>
              <a:rPr lang="en-US" err="1">
                <a:solidFill>
                  <a:srgbClr val="1E1E1E"/>
                </a:solidFill>
                <a:highlight>
                  <a:srgbClr val="FFFFFF"/>
                </a:highlight>
              </a:rPr>
              <a:t>samt</a:t>
            </a:r>
            <a:r>
              <a:rPr lang="en-US">
                <a:solidFill>
                  <a:srgbClr val="1E1E1E"/>
                </a:solidFill>
                <a:highlight>
                  <a:srgbClr val="FFFFFF"/>
                </a:highlight>
              </a:rPr>
              <a:t> </a:t>
            </a:r>
            <a:r>
              <a:rPr lang="en-US" err="1">
                <a:solidFill>
                  <a:srgbClr val="1E1E1E"/>
                </a:solidFill>
                <a:highlight>
                  <a:srgbClr val="FFFFFF"/>
                </a:highlight>
              </a:rPr>
              <a:t>oklara</a:t>
            </a:r>
            <a:r>
              <a:rPr lang="en-US">
                <a:solidFill>
                  <a:srgbClr val="1E1E1E"/>
                </a:solidFill>
                <a:highlight>
                  <a:srgbClr val="FFFFFF"/>
                </a:highlight>
              </a:rPr>
              <a:t> </a:t>
            </a:r>
            <a:r>
              <a:rPr lang="en-US" err="1">
                <a:solidFill>
                  <a:srgbClr val="1E1E1E"/>
                </a:solidFill>
                <a:highlight>
                  <a:srgbClr val="FFFFFF"/>
                </a:highlight>
              </a:rPr>
              <a:t>generella</a:t>
            </a:r>
            <a:r>
              <a:rPr lang="en-US">
                <a:solidFill>
                  <a:srgbClr val="1E1E1E"/>
                </a:solidFill>
                <a:highlight>
                  <a:srgbClr val="FFFFFF"/>
                </a:highlight>
              </a:rPr>
              <a:t> </a:t>
            </a:r>
            <a:r>
              <a:rPr lang="en-US" err="1">
                <a:solidFill>
                  <a:srgbClr val="1E1E1E"/>
                </a:solidFill>
                <a:highlight>
                  <a:srgbClr val="FFFFFF"/>
                </a:highlight>
              </a:rPr>
              <a:t>infektionssymtom</a:t>
            </a:r>
            <a:r>
              <a:rPr lang="en-US">
                <a:solidFill>
                  <a:srgbClr val="1E1E1E"/>
                </a:solidFill>
                <a:highlight>
                  <a:srgbClr val="FFFFFF"/>
                </a:highlight>
              </a:rPr>
              <a:t>, </a:t>
            </a:r>
            <a:r>
              <a:rPr lang="en-US" err="1">
                <a:solidFill>
                  <a:srgbClr val="1E1E1E"/>
                </a:solidFill>
                <a:highlight>
                  <a:srgbClr val="FFFFFF"/>
                </a:highlight>
              </a:rPr>
              <a:t>regelbundet</a:t>
            </a:r>
            <a:r>
              <a:rPr lang="en-US">
                <a:solidFill>
                  <a:srgbClr val="1E1E1E"/>
                </a:solidFill>
                <a:highlight>
                  <a:srgbClr val="FFFFFF"/>
                </a:highlight>
              </a:rPr>
              <a:t> </a:t>
            </a:r>
            <a:r>
              <a:rPr lang="en-US" err="1">
                <a:solidFill>
                  <a:srgbClr val="1E1E1E"/>
                </a:solidFill>
                <a:highlight>
                  <a:srgbClr val="FFFFFF"/>
                </a:highlight>
              </a:rPr>
              <a:t>minst</a:t>
            </a:r>
            <a:r>
              <a:rPr lang="en-US">
                <a:solidFill>
                  <a:srgbClr val="1E1E1E"/>
                </a:solidFill>
                <a:highlight>
                  <a:srgbClr val="FFFFFF"/>
                </a:highlight>
              </a:rPr>
              <a:t> var 8:e </a:t>
            </a:r>
            <a:r>
              <a:rPr lang="en-US" err="1">
                <a:solidFill>
                  <a:srgbClr val="1E1E1E"/>
                </a:solidFill>
                <a:highlight>
                  <a:srgbClr val="FFFFFF"/>
                </a:highlight>
              </a:rPr>
              <a:t>timme</a:t>
            </a:r>
            <a:r>
              <a:rPr lang="en-US">
                <a:solidFill>
                  <a:srgbClr val="1E1E1E"/>
                </a:solidFill>
                <a:highlight>
                  <a:srgbClr val="FFFFFF"/>
                </a:highlight>
              </a:rPr>
              <a:t>. </a:t>
            </a:r>
            <a:r>
              <a:rPr lang="en-US" err="1">
                <a:solidFill>
                  <a:srgbClr val="1E1E1E"/>
                </a:solidFill>
                <a:highlight>
                  <a:srgbClr val="FFFFFF"/>
                </a:highlight>
              </a:rPr>
              <a:t>Läs</a:t>
            </a:r>
            <a:r>
              <a:rPr lang="en-US">
                <a:solidFill>
                  <a:srgbClr val="1E1E1E"/>
                </a:solidFill>
                <a:highlight>
                  <a:srgbClr val="FFFFFF"/>
                </a:highlight>
              </a:rPr>
              <a:t> </a:t>
            </a:r>
            <a:r>
              <a:rPr lang="en-US" err="1">
                <a:solidFill>
                  <a:srgbClr val="1E1E1E"/>
                </a:solidFill>
                <a:highlight>
                  <a:srgbClr val="FFFFFF"/>
                </a:highlight>
              </a:rPr>
              <a:t>mer</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texten</a:t>
            </a:r>
            <a:r>
              <a:rPr lang="en-US">
                <a:solidFill>
                  <a:srgbClr val="1E1E1E"/>
                </a:solidFill>
                <a:highlight>
                  <a:srgbClr val="FFFFFF"/>
                </a:highlight>
              </a:rPr>
              <a:t> </a:t>
            </a:r>
            <a:r>
              <a:rPr lang="en-US">
                <a:solidFill>
                  <a:srgbClr val="8D3F9E"/>
                </a:solidFill>
                <a:highlight>
                  <a:srgbClr val="FFFFFF"/>
                </a:highlight>
                <a:hlinkClick r:id="rId3"/>
              </a:rPr>
              <a:t>Komplikationer och bedömning.</a:t>
            </a:r>
            <a:endParaRPr lang="sv-SE"/>
          </a:p>
          <a:p>
            <a:r>
              <a:rPr lang="en-US" err="1">
                <a:solidFill>
                  <a:srgbClr val="1E1E1E"/>
                </a:solidFill>
                <a:highlight>
                  <a:srgbClr val="FFFFFF"/>
                </a:highlight>
              </a:rPr>
              <a:t>Våta</a:t>
            </a:r>
            <a:r>
              <a:rPr lang="en-US">
                <a:solidFill>
                  <a:srgbClr val="1E1E1E"/>
                </a:solidFill>
                <a:highlight>
                  <a:srgbClr val="FFFFFF"/>
                </a:highlight>
              </a:rPr>
              <a:t> och </a:t>
            </a:r>
            <a:r>
              <a:rPr lang="en-US" err="1">
                <a:solidFill>
                  <a:srgbClr val="1E1E1E"/>
                </a:solidFill>
                <a:highlight>
                  <a:srgbClr val="FFFFFF"/>
                </a:highlight>
              </a:rPr>
              <a:t>blodiga</a:t>
            </a:r>
            <a:r>
              <a:rPr lang="en-US">
                <a:solidFill>
                  <a:srgbClr val="1E1E1E"/>
                </a:solidFill>
                <a:highlight>
                  <a:srgbClr val="FFFFFF"/>
                </a:highlight>
              </a:rPr>
              <a:t> </a:t>
            </a:r>
            <a:r>
              <a:rPr lang="en-US" err="1">
                <a:solidFill>
                  <a:srgbClr val="1E1E1E"/>
                </a:solidFill>
                <a:highlight>
                  <a:srgbClr val="FFFFFF"/>
                </a:highlight>
              </a:rPr>
              <a:t>förband</a:t>
            </a:r>
            <a:r>
              <a:rPr lang="en-US">
                <a:solidFill>
                  <a:srgbClr val="1E1E1E"/>
                </a:solidFill>
                <a:highlight>
                  <a:srgbClr val="FFFFFF"/>
                </a:highlight>
              </a:rPr>
              <a:t> ska </a:t>
            </a:r>
            <a:r>
              <a:rPr lang="en-US" err="1">
                <a:solidFill>
                  <a:srgbClr val="1E1E1E"/>
                </a:solidFill>
                <a:highlight>
                  <a:srgbClr val="FFFFFF"/>
                </a:highlight>
              </a:rPr>
              <a:t>tas</a:t>
            </a:r>
            <a:r>
              <a:rPr lang="en-US">
                <a:solidFill>
                  <a:srgbClr val="1E1E1E"/>
                </a:solidFill>
                <a:highlight>
                  <a:srgbClr val="FFFFFF"/>
                </a:highlight>
              </a:rPr>
              <a:t> bort. </a:t>
            </a:r>
            <a:r>
              <a:rPr lang="en-US" err="1">
                <a:solidFill>
                  <a:srgbClr val="1E1E1E"/>
                </a:solidFill>
                <a:highlight>
                  <a:srgbClr val="FFFFFF"/>
                </a:highlight>
              </a:rPr>
              <a:t>Desinfektera</a:t>
            </a:r>
            <a:r>
              <a:rPr lang="en-US">
                <a:solidFill>
                  <a:srgbClr val="1E1E1E"/>
                </a:solidFill>
                <a:highlight>
                  <a:srgbClr val="FFFFFF"/>
                </a:highlight>
              </a:rPr>
              <a:t> </a:t>
            </a:r>
            <a:r>
              <a:rPr lang="en-US" err="1">
                <a:solidFill>
                  <a:srgbClr val="1E1E1E"/>
                </a:solidFill>
                <a:highlight>
                  <a:srgbClr val="FFFFFF"/>
                </a:highlight>
              </a:rPr>
              <a:t>huden</a:t>
            </a:r>
            <a:r>
              <a:rPr lang="en-US">
                <a:solidFill>
                  <a:srgbClr val="1E1E1E"/>
                </a:solidFill>
                <a:highlight>
                  <a:srgbClr val="FFFFFF"/>
                </a:highlight>
              </a:rPr>
              <a:t> med </a:t>
            </a:r>
            <a:r>
              <a:rPr lang="en-US" err="1">
                <a:solidFill>
                  <a:srgbClr val="1E1E1E"/>
                </a:solidFill>
                <a:highlight>
                  <a:srgbClr val="FFFFFF"/>
                </a:highlight>
              </a:rPr>
              <a:t>klorhexidinsprit</a:t>
            </a:r>
            <a:r>
              <a:rPr lang="en-US">
                <a:solidFill>
                  <a:srgbClr val="1E1E1E"/>
                </a:solidFill>
                <a:highlight>
                  <a:srgbClr val="FFFFFF"/>
                </a:highlight>
              </a:rPr>
              <a:t>, </a:t>
            </a:r>
            <a:r>
              <a:rPr lang="en-US" err="1">
                <a:solidFill>
                  <a:srgbClr val="1E1E1E"/>
                </a:solidFill>
                <a:highlight>
                  <a:srgbClr val="FFFFFF"/>
                </a:highlight>
              </a:rPr>
              <a:t>låt</a:t>
            </a:r>
            <a:r>
              <a:rPr lang="en-US">
                <a:solidFill>
                  <a:srgbClr val="1E1E1E"/>
                </a:solidFill>
                <a:highlight>
                  <a:srgbClr val="FFFFFF"/>
                </a:highlight>
              </a:rPr>
              <a:t> </a:t>
            </a:r>
            <a:r>
              <a:rPr lang="en-US" err="1">
                <a:solidFill>
                  <a:srgbClr val="1E1E1E"/>
                </a:solidFill>
                <a:highlight>
                  <a:srgbClr val="FFFFFF"/>
                </a:highlight>
              </a:rPr>
              <a:t>torka</a:t>
            </a:r>
            <a:r>
              <a:rPr lang="en-US">
                <a:solidFill>
                  <a:srgbClr val="1E1E1E"/>
                </a:solidFill>
                <a:highlight>
                  <a:srgbClr val="FFFFFF"/>
                </a:highlight>
              </a:rPr>
              <a:t> och </a:t>
            </a:r>
            <a:r>
              <a:rPr lang="en-US" err="1">
                <a:solidFill>
                  <a:srgbClr val="1E1E1E"/>
                </a:solidFill>
                <a:highlight>
                  <a:srgbClr val="FFFFFF"/>
                </a:highlight>
              </a:rPr>
              <a:t>applicera</a:t>
            </a:r>
            <a:r>
              <a:rPr lang="en-US">
                <a:solidFill>
                  <a:srgbClr val="1E1E1E"/>
                </a:solidFill>
                <a:highlight>
                  <a:srgbClr val="FFFFFF"/>
                </a:highlight>
              </a:rPr>
              <a:t> </a:t>
            </a:r>
            <a:r>
              <a:rPr lang="en-US" err="1">
                <a:solidFill>
                  <a:srgbClr val="1E1E1E"/>
                </a:solidFill>
                <a:highlight>
                  <a:srgbClr val="FFFFFF"/>
                </a:highlight>
              </a:rPr>
              <a:t>därefter</a:t>
            </a:r>
            <a:r>
              <a:rPr lang="en-US">
                <a:solidFill>
                  <a:srgbClr val="1E1E1E"/>
                </a:solidFill>
                <a:highlight>
                  <a:srgbClr val="FFFFFF"/>
                </a:highlight>
              </a:rPr>
              <a:t> </a:t>
            </a:r>
            <a:r>
              <a:rPr lang="en-US" err="1">
                <a:solidFill>
                  <a:srgbClr val="1E1E1E"/>
                </a:solidFill>
                <a:highlight>
                  <a:srgbClr val="FFFFFF"/>
                </a:highlight>
              </a:rPr>
              <a:t>ett</a:t>
            </a:r>
            <a:r>
              <a:rPr lang="en-US">
                <a:solidFill>
                  <a:srgbClr val="1E1E1E"/>
                </a:solidFill>
                <a:highlight>
                  <a:srgbClr val="FFFFFF"/>
                </a:highlight>
              </a:rPr>
              <a:t> </a:t>
            </a:r>
            <a:r>
              <a:rPr lang="en-US" err="1">
                <a:solidFill>
                  <a:srgbClr val="1E1E1E"/>
                </a:solidFill>
                <a:highlight>
                  <a:srgbClr val="FFFFFF"/>
                </a:highlight>
              </a:rPr>
              <a:t>nytt</a:t>
            </a:r>
            <a:r>
              <a:rPr lang="en-US">
                <a:solidFill>
                  <a:srgbClr val="1E1E1E"/>
                </a:solidFill>
                <a:highlight>
                  <a:srgbClr val="FFFFFF"/>
                </a:highlight>
              </a:rPr>
              <a:t> </a:t>
            </a:r>
            <a:r>
              <a:rPr lang="en-US" err="1">
                <a:solidFill>
                  <a:srgbClr val="1E1E1E"/>
                </a:solidFill>
                <a:highlight>
                  <a:srgbClr val="FFFFFF"/>
                </a:highlight>
              </a:rPr>
              <a:t>förband</a:t>
            </a:r>
            <a:r>
              <a:rPr lang="en-US">
                <a:solidFill>
                  <a:srgbClr val="1E1E1E"/>
                </a:solidFill>
                <a:highlight>
                  <a:srgbClr val="FFFFFF"/>
                </a:highlight>
              </a:rPr>
              <a:t>. </a:t>
            </a:r>
            <a:r>
              <a:rPr lang="en-US" err="1">
                <a:solidFill>
                  <a:srgbClr val="1E1E1E"/>
                </a:solidFill>
                <a:highlight>
                  <a:srgbClr val="FFFFFF"/>
                </a:highlight>
              </a:rPr>
              <a:t>Läs</a:t>
            </a:r>
            <a:r>
              <a:rPr lang="en-US">
                <a:solidFill>
                  <a:srgbClr val="1E1E1E"/>
                </a:solidFill>
                <a:highlight>
                  <a:srgbClr val="FFFFFF"/>
                </a:highlight>
              </a:rPr>
              <a:t> </a:t>
            </a:r>
            <a:r>
              <a:rPr lang="en-US" err="1">
                <a:solidFill>
                  <a:srgbClr val="1E1E1E"/>
                </a:solidFill>
                <a:highlight>
                  <a:srgbClr val="FFFFFF"/>
                </a:highlight>
              </a:rPr>
              <a:t>mer</a:t>
            </a:r>
            <a:r>
              <a:rPr lang="en-US">
                <a:solidFill>
                  <a:srgbClr val="1E1E1E"/>
                </a:solidFill>
                <a:highlight>
                  <a:srgbClr val="FFFFFF"/>
                </a:highlight>
              </a:rPr>
              <a:t> </a:t>
            </a:r>
            <a:r>
              <a:rPr lang="en-US" err="1">
                <a:solidFill>
                  <a:srgbClr val="1E1E1E"/>
                </a:solidFill>
                <a:highlight>
                  <a:srgbClr val="FFFFFF"/>
                </a:highlight>
              </a:rPr>
              <a:t>i</a:t>
            </a:r>
            <a:r>
              <a:rPr lang="en-US">
                <a:solidFill>
                  <a:srgbClr val="1E1E1E"/>
                </a:solidFill>
                <a:highlight>
                  <a:srgbClr val="FFFFFF"/>
                </a:highlight>
              </a:rPr>
              <a:t> </a:t>
            </a:r>
            <a:r>
              <a:rPr lang="en-US" err="1">
                <a:solidFill>
                  <a:srgbClr val="1E1E1E"/>
                </a:solidFill>
                <a:highlight>
                  <a:srgbClr val="FFFFFF"/>
                </a:highlight>
              </a:rPr>
              <a:t>Vårdhandbokens</a:t>
            </a:r>
            <a:r>
              <a:rPr lang="en-US">
                <a:solidFill>
                  <a:srgbClr val="1E1E1E"/>
                </a:solidFill>
                <a:highlight>
                  <a:srgbClr val="FFFFFF"/>
                </a:highlight>
              </a:rPr>
              <a:t> </a:t>
            </a:r>
            <a:r>
              <a:rPr lang="en-US" err="1">
                <a:solidFill>
                  <a:srgbClr val="1E1E1E"/>
                </a:solidFill>
                <a:highlight>
                  <a:srgbClr val="FFFFFF"/>
                </a:highlight>
              </a:rPr>
              <a:t>avsnitt</a:t>
            </a:r>
            <a:r>
              <a:rPr lang="en-US">
                <a:solidFill>
                  <a:srgbClr val="1E1E1E"/>
                </a:solidFill>
                <a:highlight>
                  <a:srgbClr val="FFFFFF"/>
                </a:highlight>
              </a:rPr>
              <a:t> om </a:t>
            </a:r>
            <a:r>
              <a:rPr lang="en-US">
                <a:solidFill>
                  <a:srgbClr val="8D3F9E"/>
                </a:solidFill>
                <a:highlight>
                  <a:srgbClr val="FFFFFF"/>
                </a:highlight>
                <a:hlinkClick r:id="rId4"/>
              </a:rPr>
              <a:t>Huddesinfektion.</a:t>
            </a:r>
            <a:endParaRPr lang="sv-SE"/>
          </a:p>
          <a:p>
            <a:endParaRPr lang="en-US">
              <a:solidFill>
                <a:srgbClr val="8D3F9E"/>
              </a:solidFill>
              <a:highlight>
                <a:srgbClr val="FFFFFF"/>
              </a:highlight>
              <a:ea typeface="Calibri"/>
              <a:cs typeface="Calibri"/>
            </a:endParaRPr>
          </a:p>
          <a:p>
            <a:r>
              <a:rPr lang="en-US" b="1" err="1">
                <a:solidFill>
                  <a:srgbClr val="007EB0"/>
                </a:solidFill>
                <a:highlight>
                  <a:srgbClr val="FFFFFF"/>
                </a:highlight>
              </a:rPr>
              <a:t>Injektion</a:t>
            </a:r>
            <a:r>
              <a:rPr lang="en-US" b="1">
                <a:solidFill>
                  <a:srgbClr val="007EB0"/>
                </a:solidFill>
                <a:highlight>
                  <a:srgbClr val="FFFFFF"/>
                </a:highlight>
              </a:rPr>
              <a:t>, infusion och transfusion</a:t>
            </a:r>
            <a:endParaRPr lang="en-US"/>
          </a:p>
          <a:p>
            <a:r>
              <a:rPr lang="en-US">
                <a:solidFill>
                  <a:srgbClr val="1E1E1E"/>
                </a:solidFill>
                <a:highlight>
                  <a:srgbClr val="FFFFFF"/>
                </a:highlight>
              </a:rPr>
              <a:t>Lyft </a:t>
            </a:r>
            <a:r>
              <a:rPr lang="en-US" err="1">
                <a:solidFill>
                  <a:srgbClr val="1E1E1E"/>
                </a:solidFill>
                <a:highlight>
                  <a:srgbClr val="FFFFFF"/>
                </a:highlight>
              </a:rPr>
              <a:t>fram</a:t>
            </a:r>
            <a:r>
              <a:rPr lang="en-US">
                <a:solidFill>
                  <a:srgbClr val="1E1E1E"/>
                </a:solidFill>
                <a:highlight>
                  <a:srgbClr val="FFFFFF"/>
                </a:highlight>
              </a:rPr>
              <a:t> de </a:t>
            </a:r>
            <a:r>
              <a:rPr lang="en-US" err="1">
                <a:solidFill>
                  <a:srgbClr val="1E1E1E"/>
                </a:solidFill>
                <a:highlight>
                  <a:srgbClr val="FFFFFF"/>
                </a:highlight>
              </a:rPr>
              <a:t>delar</a:t>
            </a:r>
            <a:r>
              <a:rPr lang="en-US">
                <a:solidFill>
                  <a:srgbClr val="1E1E1E"/>
                </a:solidFill>
                <a:highlight>
                  <a:srgbClr val="FFFFFF"/>
                </a:highlight>
              </a:rPr>
              <a:t> </a:t>
            </a:r>
            <a:r>
              <a:rPr lang="en-US" err="1">
                <a:solidFill>
                  <a:srgbClr val="1E1E1E"/>
                </a:solidFill>
                <a:highlight>
                  <a:srgbClr val="FFFFFF"/>
                </a:highlight>
              </a:rPr>
              <a:t>som</a:t>
            </a:r>
            <a:r>
              <a:rPr lang="en-US">
                <a:solidFill>
                  <a:srgbClr val="1E1E1E"/>
                </a:solidFill>
                <a:highlight>
                  <a:srgbClr val="FFFFFF"/>
                </a:highlight>
              </a:rPr>
              <a:t> </a:t>
            </a:r>
            <a:r>
              <a:rPr lang="en-US" err="1">
                <a:solidFill>
                  <a:srgbClr val="1E1E1E"/>
                </a:solidFill>
                <a:highlight>
                  <a:srgbClr val="FFFFFF"/>
                </a:highlight>
              </a:rPr>
              <a:t>är</a:t>
            </a:r>
            <a:r>
              <a:rPr lang="en-US">
                <a:solidFill>
                  <a:srgbClr val="1E1E1E"/>
                </a:solidFill>
                <a:highlight>
                  <a:srgbClr val="FFFFFF"/>
                </a:highlight>
              </a:rPr>
              <a:t> </a:t>
            </a:r>
            <a:r>
              <a:rPr lang="en-US" err="1">
                <a:solidFill>
                  <a:srgbClr val="1E1E1E"/>
                </a:solidFill>
                <a:highlight>
                  <a:srgbClr val="FFFFFF"/>
                </a:highlight>
              </a:rPr>
              <a:t>relevanta</a:t>
            </a:r>
            <a:r>
              <a:rPr lang="en-US">
                <a:solidFill>
                  <a:srgbClr val="1E1E1E"/>
                </a:solidFill>
                <a:highlight>
                  <a:srgbClr val="FFFFFF"/>
                </a:highlight>
              </a:rPr>
              <a:t> </a:t>
            </a:r>
            <a:r>
              <a:rPr lang="en-US" err="1">
                <a:solidFill>
                  <a:srgbClr val="1E1E1E"/>
                </a:solidFill>
                <a:highlight>
                  <a:srgbClr val="FFFFFF"/>
                </a:highlight>
              </a:rPr>
              <a:t>från</a:t>
            </a:r>
            <a:r>
              <a:rPr lang="en-US">
                <a:solidFill>
                  <a:srgbClr val="1E1E1E"/>
                </a:solidFill>
                <a:highlight>
                  <a:srgbClr val="FFFFFF"/>
                </a:highlight>
              </a:rPr>
              <a:t> </a:t>
            </a:r>
            <a:r>
              <a:rPr lang="en-US" err="1">
                <a:solidFill>
                  <a:srgbClr val="1E1E1E"/>
                </a:solidFill>
                <a:highlight>
                  <a:srgbClr val="FFFFFF"/>
                </a:highlight>
              </a:rPr>
              <a:t>vårdhandboken</a:t>
            </a:r>
            <a:r>
              <a:rPr lang="en-US">
                <a:solidFill>
                  <a:srgbClr val="1E1E1E"/>
                </a:solidFill>
                <a:highlight>
                  <a:srgbClr val="FFFFFF"/>
                </a:highlight>
              </a:rPr>
              <a:t> </a:t>
            </a:r>
            <a:r>
              <a:rPr lang="en-US" err="1">
                <a:solidFill>
                  <a:srgbClr val="1E1E1E"/>
                </a:solidFill>
                <a:highlight>
                  <a:srgbClr val="FFFFFF"/>
                </a:highlight>
              </a:rPr>
              <a:t>angående</a:t>
            </a:r>
            <a:r>
              <a:rPr lang="en-US">
                <a:solidFill>
                  <a:srgbClr val="1E1E1E"/>
                </a:solidFill>
                <a:highlight>
                  <a:srgbClr val="FFFFFF"/>
                </a:highlight>
              </a:rPr>
              <a:t> </a:t>
            </a:r>
            <a:r>
              <a:rPr lang="en-US" err="1">
                <a:solidFill>
                  <a:srgbClr val="1E1E1E"/>
                </a:solidFill>
                <a:highlight>
                  <a:srgbClr val="FFFFFF"/>
                </a:highlight>
              </a:rPr>
              <a:t>detta</a:t>
            </a:r>
            <a:r>
              <a:rPr lang="en-US">
                <a:solidFill>
                  <a:srgbClr val="1E1E1E"/>
                </a:solidFill>
                <a:highlight>
                  <a:srgbClr val="FFFFFF"/>
                </a:highlight>
              </a:rPr>
              <a:t>:</a:t>
            </a:r>
            <a:r>
              <a:rPr lang="en-US" b="1">
                <a:solidFill>
                  <a:srgbClr val="007EB0"/>
                </a:solidFill>
                <a:highlight>
                  <a:srgbClr val="FFFFFF"/>
                </a:highlight>
              </a:rPr>
              <a:t> </a:t>
            </a:r>
            <a:r>
              <a:rPr lang="en-US">
                <a:hlinkClick r:id="rId5"/>
              </a:rPr>
              <a:t>Handhavande - Vårdhandboken</a:t>
            </a:r>
            <a:endParaRPr lang="en-US"/>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1976332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0CAC7-ED72-9FBB-69C0-C93AEEAF2F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4AD6A8-FC06-9BA7-F2A7-CBA5E3250A6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8C196EE-74A4-E600-BBCB-1FF58FA65123}"/>
              </a:ext>
            </a:extLst>
          </p:cNvPr>
          <p:cNvSpPr>
            <a:spLocks noGrp="1"/>
          </p:cNvSpPr>
          <p:nvPr>
            <p:ph type="body" idx="1"/>
          </p:nvPr>
        </p:nvSpPr>
        <p:spPr/>
        <p:txBody>
          <a:bodyPr/>
          <a:lstStyle/>
          <a:p>
            <a:r>
              <a:rPr lang="sv-SE">
                <a:solidFill>
                  <a:srgbClr val="1E1E1E"/>
                </a:solidFill>
                <a:highlight>
                  <a:srgbClr val="FFFFFF"/>
                </a:highlight>
                <a:ea typeface="Calibri"/>
                <a:cs typeface="Calibri"/>
              </a:rPr>
              <a:t>Byte av PVK:</a:t>
            </a:r>
            <a:endParaRPr lang="sv-SE">
              <a:solidFill>
                <a:srgbClr val="1E1E1E"/>
              </a:solidFill>
              <a:highlight>
                <a:srgbClr val="FFFFFF"/>
              </a:highlight>
            </a:endParaRPr>
          </a:p>
          <a:p>
            <a:r>
              <a:rPr lang="sv-SE">
                <a:solidFill>
                  <a:srgbClr val="1E1E1E"/>
                </a:solidFill>
                <a:highlight>
                  <a:srgbClr val="FFFFFF"/>
                </a:highlight>
              </a:rPr>
              <a:t>Då liggtiden för PVK är avgörande för infektionsrisken har vi därför valt att behålla den äldre rutinen att rekommendera en bytesfrekvens på 72 timmar. Principen är att PVK ska ligga inne kortast möjliga tid och avlägsnas så fort behovet av PVK inte längre finns. När det gäller patienter som är väldigt svårstuckna och barn kan liggtiden förlängas om patienten inte har symtom på komplikation relaterad till PVK [3].</a:t>
            </a:r>
            <a:endParaRPr lang="sv-SE">
              <a:solidFill>
                <a:srgbClr val="000000"/>
              </a:solidFill>
              <a:ea typeface="Calibri"/>
              <a:cs typeface="Calibri"/>
            </a:endParaRPr>
          </a:p>
          <a:p>
            <a:endParaRPr lang="sv-SE">
              <a:solidFill>
                <a:srgbClr val="1E1E1E"/>
              </a:solidFill>
              <a:highlight>
                <a:srgbClr val="FFFFFF"/>
              </a:highlight>
              <a:ea typeface="Calibri"/>
              <a:cs typeface="Calibri"/>
            </a:endParaRPr>
          </a:p>
          <a:p>
            <a:r>
              <a:rPr lang="sv-SE" b="1">
                <a:solidFill>
                  <a:srgbClr val="007EB0"/>
                </a:solidFill>
                <a:highlight>
                  <a:srgbClr val="FFFFFF"/>
                </a:highlight>
              </a:rPr>
              <a:t>Byte av förlängningsslang och injektionsmembran</a:t>
            </a:r>
            <a:endParaRPr lang="sv-SE"/>
          </a:p>
          <a:p>
            <a:r>
              <a:rPr lang="sv-SE">
                <a:solidFill>
                  <a:srgbClr val="1E1E1E"/>
                </a:solidFill>
                <a:highlight>
                  <a:srgbClr val="FFFFFF"/>
                </a:highlight>
              </a:rPr>
              <a:t>Trevägskran, injektionsmembran, förlängningsslang och förband byts i samband med byte av PVK eller var 72:a timme [10]. Vid behov byts injektionsmembran och trevägskran om dessa inte kan spolas helt rena. För att minska risken för komplikationer ska PVK ligga inne kortast möjliga tid och avlägsnas direkt efter avslutad behandling. Utvärdera behovet dagligen.</a:t>
            </a:r>
            <a:endParaRPr lang="sv-SE">
              <a:ea typeface="Calibri" panose="020F0502020204030204"/>
              <a:cs typeface="Calibri" panose="020F0502020204030204"/>
            </a:endParaRPr>
          </a:p>
          <a:p>
            <a:endParaRPr lang="sv-SE">
              <a:solidFill>
                <a:srgbClr val="1E1E1E"/>
              </a:solidFill>
              <a:highlight>
                <a:srgbClr val="FFFFFF"/>
              </a:highlight>
              <a:ea typeface="Calibri"/>
              <a:cs typeface="Calibri"/>
            </a:endParaRPr>
          </a:p>
          <a:p>
            <a:r>
              <a:rPr lang="sv-SE" b="1">
                <a:solidFill>
                  <a:srgbClr val="007EB0"/>
                </a:solidFill>
                <a:highlight>
                  <a:srgbClr val="FFFFFF"/>
                </a:highlight>
              </a:rPr>
              <a:t>Avlägsnande av PVK</a:t>
            </a:r>
            <a:endParaRPr lang="sv-SE"/>
          </a:p>
          <a:p>
            <a:r>
              <a:rPr lang="sv-SE">
                <a:solidFill>
                  <a:srgbClr val="1E1E1E"/>
                </a:solidFill>
                <a:highlight>
                  <a:srgbClr val="FFFFFF"/>
                </a:highlight>
              </a:rPr>
              <a:t>Vid avlägsnande av PVK läggs ett för patienten behovsanpassat tryck med kompress som fixeras med häfta.</a:t>
            </a:r>
            <a:endParaRPr lang="sv-SE"/>
          </a:p>
          <a:p>
            <a:r>
              <a:rPr lang="sv-SE">
                <a:solidFill>
                  <a:srgbClr val="1E1E1E"/>
                </a:solidFill>
                <a:highlight>
                  <a:srgbClr val="FFFFFF"/>
                </a:highlight>
              </a:rPr>
              <a:t>Dokumentera avlägsnande av PVK och eventuell komplikation i patientens journal. Läs mer i Vårdhandbokens texter om </a:t>
            </a:r>
            <a:r>
              <a:rPr lang="sv-SE">
                <a:solidFill>
                  <a:srgbClr val="8D3F9E"/>
                </a:solidFill>
                <a:highlight>
                  <a:srgbClr val="FFFFFF"/>
                </a:highlight>
                <a:hlinkClick r:id="rId3"/>
              </a:rPr>
              <a:t>dokumentation</a:t>
            </a:r>
            <a:r>
              <a:rPr lang="sv-SE">
                <a:solidFill>
                  <a:srgbClr val="1E1E1E"/>
                </a:solidFill>
                <a:highlight>
                  <a:srgbClr val="FFFFFF"/>
                </a:highlight>
              </a:rPr>
              <a:t>.</a:t>
            </a:r>
            <a:endParaRPr lang="sv-SE"/>
          </a:p>
          <a:p>
            <a:r>
              <a:rPr lang="sv-SE">
                <a:solidFill>
                  <a:srgbClr val="1E1E1E"/>
                </a:solidFill>
                <a:highlight>
                  <a:srgbClr val="FFFFFF"/>
                </a:highlight>
              </a:rPr>
              <a:t>Använd PVK med förlängningsslang kasseras enligt rutiner för avfallshantering. Läs mer i Vårdhandbokens texter om </a:t>
            </a:r>
            <a:r>
              <a:rPr lang="sv-SE">
                <a:solidFill>
                  <a:srgbClr val="8D3F9E"/>
                </a:solidFill>
                <a:highlight>
                  <a:srgbClr val="FFFFFF"/>
                </a:highlight>
                <a:hlinkClick r:id="rId4"/>
              </a:rPr>
              <a:t>avfall.</a:t>
            </a:r>
            <a:endParaRPr lang="sv-SE"/>
          </a:p>
          <a:p>
            <a:r>
              <a:rPr lang="sv-SE">
                <a:solidFill>
                  <a:srgbClr val="1E1E1E"/>
                </a:solidFill>
                <a:highlight>
                  <a:srgbClr val="FFFFFF"/>
                </a:highlight>
              </a:rPr>
              <a:t>En PVK ska omedelbart avlägsnas vid</a:t>
            </a:r>
            <a:endParaRPr lang="sv-SE"/>
          </a:p>
          <a:p>
            <a:r>
              <a:rPr lang="sv-SE">
                <a:solidFill>
                  <a:srgbClr val="1E1E1E"/>
                </a:solidFill>
                <a:highlight>
                  <a:srgbClr val="FFFFFF"/>
                </a:highlight>
              </a:rPr>
              <a:t>kateterdysfunktion</a:t>
            </a:r>
            <a:endParaRPr lang="sv-SE"/>
          </a:p>
          <a:p>
            <a:r>
              <a:rPr lang="sv-SE" err="1">
                <a:solidFill>
                  <a:srgbClr val="1E1E1E"/>
                </a:solidFill>
                <a:highlight>
                  <a:srgbClr val="FFFFFF"/>
                </a:highlight>
              </a:rPr>
              <a:t>extravasal</a:t>
            </a:r>
            <a:r>
              <a:rPr lang="sv-SE">
                <a:solidFill>
                  <a:srgbClr val="1E1E1E"/>
                </a:solidFill>
                <a:highlight>
                  <a:srgbClr val="FFFFFF"/>
                </a:highlight>
              </a:rPr>
              <a:t> injektion</a:t>
            </a:r>
            <a:endParaRPr lang="sv-SE"/>
          </a:p>
          <a:p>
            <a:r>
              <a:rPr lang="sv-SE" err="1">
                <a:solidFill>
                  <a:srgbClr val="1E1E1E"/>
                </a:solidFill>
                <a:highlight>
                  <a:srgbClr val="FFFFFF"/>
                </a:highlight>
              </a:rPr>
              <a:t>tromboflebit</a:t>
            </a:r>
            <a:r>
              <a:rPr lang="sv-SE">
                <a:solidFill>
                  <a:srgbClr val="1E1E1E"/>
                </a:solidFill>
                <a:highlight>
                  <a:srgbClr val="FFFFFF"/>
                </a:highlight>
              </a:rPr>
              <a:t> (se graderingsskala i texten </a:t>
            </a:r>
            <a:r>
              <a:rPr lang="sv-SE">
                <a:solidFill>
                  <a:srgbClr val="8D3F9E"/>
                </a:solidFill>
                <a:highlight>
                  <a:srgbClr val="FFFFFF"/>
                </a:highlight>
                <a:hlinkClick r:id="rId5"/>
              </a:rPr>
              <a:t>Komplikationer och bedömning</a:t>
            </a:r>
            <a:r>
              <a:rPr lang="sv-SE">
                <a:solidFill>
                  <a:srgbClr val="1E1E1E"/>
                </a:solidFill>
                <a:highlight>
                  <a:srgbClr val="FFFFFF"/>
                </a:highlight>
              </a:rPr>
              <a:t>)</a:t>
            </a:r>
            <a:endParaRPr lang="sv-SE"/>
          </a:p>
          <a:p>
            <a:r>
              <a:rPr lang="sv-SE">
                <a:solidFill>
                  <a:srgbClr val="1E1E1E"/>
                </a:solidFill>
                <a:highlight>
                  <a:srgbClr val="FFFFFF"/>
                </a:highlight>
              </a:rPr>
              <a:t>lokal infektion</a:t>
            </a:r>
            <a:endParaRPr lang="sv-SE"/>
          </a:p>
          <a:p>
            <a:r>
              <a:rPr lang="sv-SE">
                <a:solidFill>
                  <a:srgbClr val="1E1E1E"/>
                </a:solidFill>
                <a:highlight>
                  <a:srgbClr val="FFFFFF"/>
                </a:highlight>
              </a:rPr>
              <a:t>oklara infektionssymtom utan säker förklaring som feber, frossa, påverkat allmäntillstånd, chock.</a:t>
            </a:r>
            <a:endParaRPr lang="sv-SE"/>
          </a:p>
          <a:p>
            <a:endParaRPr lang="sv-SE">
              <a:solidFill>
                <a:srgbClr val="1E1E1E"/>
              </a:solidFill>
              <a:highlight>
                <a:srgbClr val="FFFFFF"/>
              </a:highlight>
              <a:ea typeface="Calibri"/>
              <a:cs typeface="Calibri"/>
            </a:endParaRPr>
          </a:p>
          <a:p>
            <a:endParaRPr lang="sv-SE">
              <a:solidFill>
                <a:srgbClr val="1E1E1E"/>
              </a:solidFill>
              <a:highlight>
                <a:srgbClr val="FFFFFF"/>
              </a:highlight>
              <a:ea typeface="Calibri"/>
              <a:cs typeface="Calibri"/>
            </a:endParaRPr>
          </a:p>
        </p:txBody>
      </p:sp>
      <p:sp>
        <p:nvSpPr>
          <p:cNvPr id="4" name="Platshållare för bildnummer 3">
            <a:extLst>
              <a:ext uri="{FF2B5EF4-FFF2-40B4-BE49-F238E27FC236}">
                <a16:creationId xmlns:a16="http://schemas.microsoft.com/office/drawing/2014/main" id="{0C07902F-C51D-02CA-9B62-FB81FC4531BA}"/>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1116401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7.sv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svg"/><Relationship Id="rId7" Type="http://schemas.openxmlformats.org/officeDocument/2006/relationships/image" Target="../media/image2.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3.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3.svg"/><Relationship Id="rId7" Type="http://schemas.openxmlformats.org/officeDocument/2006/relationships/image" Target="../media/image25.jpe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3.sv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5.svg"/><Relationship Id="rId7" Type="http://schemas.openxmlformats.org/officeDocument/2006/relationships/image" Target="../media/image27.jpe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9401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554925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25614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58157119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6044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02854FE-EDD8-4818-A46F-40A61668FA7E}"/>
              </a:ext>
            </a:extLst>
          </p:cNvPr>
          <p:cNvSpPr>
            <a:spLocks noGrp="1"/>
          </p:cNvSpPr>
          <p:nvPr>
            <p:ph type="dt" sz="half" idx="10"/>
          </p:nvPr>
        </p:nvSpPr>
        <p:spPr/>
        <p:txBody>
          <a:bodyPr/>
          <a:lstStyle/>
          <a:p>
            <a:fld id="{9B53F66B-2BAD-41D5-8BD8-DC9CAAC7051D}" type="datetimeFigureOut">
              <a:rPr lang="sv-SE" smtClean="0"/>
              <a:t>2026-01-29</a:t>
            </a:fld>
            <a:endParaRPr lang="sv-SE"/>
          </a:p>
        </p:txBody>
      </p:sp>
      <p:sp>
        <p:nvSpPr>
          <p:cNvPr id="3" name="Platshållare för sidfot 2">
            <a:extLst>
              <a:ext uri="{FF2B5EF4-FFF2-40B4-BE49-F238E27FC236}">
                <a16:creationId xmlns:a16="http://schemas.microsoft.com/office/drawing/2014/main" id="{92706B29-DDBA-4573-B550-77E9868F347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D503139-26A4-4D6A-A343-5E7DD15354FD}"/>
              </a:ext>
            </a:extLst>
          </p:cNvPr>
          <p:cNvSpPr>
            <a:spLocks noGrp="1"/>
          </p:cNvSpPr>
          <p:nvPr>
            <p:ph type="sldNum" sz="quarter" idx="12"/>
          </p:nvPr>
        </p:nvSpPr>
        <p:spPr/>
        <p:txBody>
          <a:bodyPr/>
          <a:lstStyle/>
          <a:p>
            <a:fld id="{BEB7BA27-B4A6-472C-B712-46D392936A61}" type="slidenum">
              <a:rPr lang="sv-SE" smtClean="0"/>
              <a:t>‹#›</a:t>
            </a:fld>
            <a:endParaRPr lang="sv-SE"/>
          </a:p>
        </p:txBody>
      </p:sp>
    </p:spTree>
    <p:extLst>
      <p:ext uri="{BB962C8B-B14F-4D97-AF65-F5344CB8AC3E}">
        <p14:creationId xmlns:p14="http://schemas.microsoft.com/office/powerpoint/2010/main" val="2912465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938187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2.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2.sv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2.sv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image" Target="../media/image1.png"/><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4.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3.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image" Target="../media/image2.sv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image" Target="../media/image1.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4.sv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heme" Target="../theme/theme4.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2">
              <a:extLst>
                <a:ext uri="{96DAC541-7B7A-43D3-8B79-37D633B846F1}">
                  <asvg:svgBlip xmlns:asvg="http://schemas.microsoft.com/office/drawing/2016/SVG/main" r:embed="rId33"/>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4">
              <a:extLst>
                <a:ext uri="{96DAC541-7B7A-43D3-8B79-37D633B846F1}">
                  <asvg:svgBlip xmlns:asvg="http://schemas.microsoft.com/office/drawing/2016/SVG/main" r:embed="rId3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4" r:id="rId26"/>
    <p:sldLayoutId id="2147484105" r:id="rId27"/>
    <p:sldLayoutId id="2147484108" r:id="rId28"/>
    <p:sldLayoutId id="2147484110" r:id="rId29"/>
    <p:sldLayoutId id="2147484112" r:id="rId30"/>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 id="2147484106" r:id="rId26"/>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 id="2147484103" r:id="rId26"/>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ardhandboken.se/katetrar-sonder-och-dran/perifer-venkateter/handhavande/"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vardhandboken.se/katetrar-sonder-och-dran/perifer-venkateter/byte-av-pvk-forlangningsslang-och-injektionsmembran/"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vardhandboken.se/katetrar-sonder-och-dran/perifer-venkateter/komplikationer-och-bedomnin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s://www.vardhandboken.se/katetrar-sonder-och-dran/perifer-venkateter/indikationer-material-och-patientinformation/"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vardhandboken.se/katetrar-sonder-och-dran/perifer-venkateter/indikationer-material-och-patientinformation/"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hyperlink" Target="https://www.vardhandboken.se/katetrar-sonder-och-dran/perifer-venkateter/indikationer-material-och-patientinformation/"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vardhandboken.se/katetrar-sonder-och-dran/perifer-venkateter/inlaggning-och-avlagsnand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vardhandboken.se/katetrar-sonder-och-dran/markning-av-in--och-utfartsvagar/oversikt/"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vardhandboken.se/katetrar-sonder-och-dran/perifer-venkateter/inlaggning-och-avlagsna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D2DBD-921B-4D4E-E544-3164EB99CE7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85A8816-8E45-DF4A-C0EC-86B3CEA67E38}"/>
              </a:ext>
            </a:extLst>
          </p:cNvPr>
          <p:cNvSpPr>
            <a:spLocks noGrp="1"/>
          </p:cNvSpPr>
          <p:nvPr>
            <p:ph type="ctrTitle"/>
          </p:nvPr>
        </p:nvSpPr>
        <p:spPr>
          <a:xfrm>
            <a:off x="1241999" y="830139"/>
            <a:ext cx="11838569" cy="4525838"/>
          </a:xfrm>
        </p:spPr>
        <p:txBody>
          <a:bodyPr/>
          <a:lstStyle/>
          <a:p>
            <a:r>
              <a:rPr lang="sv-SE">
                <a:solidFill>
                  <a:schemeClr val="bg1"/>
                </a:solidFill>
                <a:ea typeface="Calibri Light"/>
                <a:cs typeface="Calibri Light"/>
              </a:rPr>
              <a:t>PVK</a:t>
            </a:r>
            <a:endParaRPr lang="sv-SE">
              <a:solidFill>
                <a:schemeClr val="bg1"/>
              </a:solidFill>
            </a:endParaRPr>
          </a:p>
        </p:txBody>
      </p:sp>
      <p:sp>
        <p:nvSpPr>
          <p:cNvPr id="3" name="Underrubrik 2">
            <a:extLst>
              <a:ext uri="{FF2B5EF4-FFF2-40B4-BE49-F238E27FC236}">
                <a16:creationId xmlns:a16="http://schemas.microsoft.com/office/drawing/2014/main" id="{9313F05B-E44A-2F3C-3697-3F356E85740E}"/>
              </a:ext>
            </a:extLst>
          </p:cNvPr>
          <p:cNvSpPr>
            <a:spLocks noGrp="1"/>
          </p:cNvSpPr>
          <p:nvPr>
            <p:ph type="subTitle" idx="1"/>
          </p:nvPr>
        </p:nvSpPr>
        <p:spPr/>
        <p:txBody>
          <a:bodyPr/>
          <a:lstStyle/>
          <a:p>
            <a:r>
              <a:rPr lang="sv-SE" dirty="0">
                <a:ea typeface="Calibri Light"/>
                <a:cs typeface="Calibri Light"/>
              </a:rPr>
              <a:t>Hantering och inspektion</a:t>
            </a:r>
            <a:endParaRPr lang="sv-SE" dirty="0"/>
          </a:p>
        </p:txBody>
      </p:sp>
    </p:spTree>
    <p:extLst>
      <p:ext uri="{BB962C8B-B14F-4D97-AF65-F5344CB8AC3E}">
        <p14:creationId xmlns:p14="http://schemas.microsoft.com/office/powerpoint/2010/main" val="33433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6780F4-F214-FC5A-21BE-8BB39DA50079}"/>
              </a:ext>
            </a:extLst>
          </p:cNvPr>
          <p:cNvSpPr>
            <a:spLocks noGrp="1"/>
          </p:cNvSpPr>
          <p:nvPr>
            <p:ph type="title"/>
          </p:nvPr>
        </p:nvSpPr>
        <p:spPr/>
        <p:txBody>
          <a:bodyPr/>
          <a:lstStyle/>
          <a:p>
            <a:r>
              <a:rPr lang="sv-SE">
                <a:ea typeface="Calibri Light"/>
                <a:cs typeface="Calibri Light"/>
              </a:rPr>
              <a:t>Handhavande av PVK</a:t>
            </a:r>
            <a:endParaRPr lang="sv-SE"/>
          </a:p>
        </p:txBody>
      </p:sp>
      <p:sp>
        <p:nvSpPr>
          <p:cNvPr id="3" name="Platshållare för datum 2">
            <a:extLst>
              <a:ext uri="{FF2B5EF4-FFF2-40B4-BE49-F238E27FC236}">
                <a16:creationId xmlns:a16="http://schemas.microsoft.com/office/drawing/2014/main" id="{E84C92A6-EE19-BD8B-08ED-D64AB8084E1B}"/>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0A416161-BF84-3D78-40DE-2634D378EF3E}"/>
              </a:ext>
            </a:extLst>
          </p:cNvPr>
          <p:cNvSpPr>
            <a:spLocks noGrp="1"/>
          </p:cNvSpPr>
          <p:nvPr>
            <p:ph type="sldNum" sz="quarter" idx="12"/>
          </p:nvPr>
        </p:nvSpPr>
        <p:spPr/>
        <p:txBody>
          <a:bodyPr/>
          <a:lstStyle/>
          <a:p>
            <a:fld id="{38480145-259A-47DA-A30D-C906B9DB5C99}" type="slidenum">
              <a:rPr lang="sv-SE" smtClean="0"/>
              <a:pPr/>
              <a:t>10</a:t>
            </a:fld>
            <a:endParaRPr lang="sv-SE"/>
          </a:p>
        </p:txBody>
      </p:sp>
      <p:sp>
        <p:nvSpPr>
          <p:cNvPr id="5" name="Platshållare för innehåll 4">
            <a:extLst>
              <a:ext uri="{FF2B5EF4-FFF2-40B4-BE49-F238E27FC236}">
                <a16:creationId xmlns:a16="http://schemas.microsoft.com/office/drawing/2014/main" id="{D4371453-A09E-9589-554D-4D98BC99B1DE}"/>
              </a:ext>
            </a:extLst>
          </p:cNvPr>
          <p:cNvSpPr>
            <a:spLocks noGrp="1"/>
          </p:cNvSpPr>
          <p:nvPr>
            <p:ph sz="quarter" idx="14"/>
          </p:nvPr>
        </p:nvSpPr>
        <p:spPr/>
        <p:txBody>
          <a:bodyPr vert="horz" lIns="0" tIns="0" rIns="0" bIns="0" rtlCol="0" anchor="t">
            <a:noAutofit/>
          </a:bodyPr>
          <a:lstStyle/>
          <a:p>
            <a:pPr marL="345440" indent="-345440"/>
            <a:r>
              <a:rPr lang="sv-SE" sz="3600"/>
              <a:t>Inspektion och skötsel</a:t>
            </a:r>
            <a:endParaRPr lang="sv-SE">
              <a:ea typeface="Calibri Light"/>
              <a:cs typeface="Calibri Light"/>
            </a:endParaRPr>
          </a:p>
          <a:p>
            <a:pPr marL="0" indent="0">
              <a:buNone/>
            </a:pPr>
            <a:r>
              <a:rPr lang="en-US" sz="3600"/>
              <a:t>- </a:t>
            </a:r>
            <a:r>
              <a:rPr lang="en-US" sz="3600" err="1"/>
              <a:t>Inspektera</a:t>
            </a:r>
            <a:r>
              <a:rPr lang="en-US" sz="3600"/>
              <a:t> </a:t>
            </a:r>
            <a:r>
              <a:rPr lang="en-US" sz="3600" err="1"/>
              <a:t>insticksställe</a:t>
            </a:r>
            <a:r>
              <a:rPr lang="en-US" sz="3600"/>
              <a:t>: </a:t>
            </a:r>
            <a:endParaRPr lang="sv-SE" sz="3600"/>
          </a:p>
          <a:p>
            <a:pPr marL="0" indent="0">
              <a:buNone/>
            </a:pPr>
            <a:r>
              <a:rPr lang="en-US" sz="3600" err="1"/>
              <a:t>bedöm</a:t>
            </a:r>
            <a:r>
              <a:rPr lang="en-US" sz="3600"/>
              <a:t> </a:t>
            </a:r>
            <a:r>
              <a:rPr lang="en-US" sz="3600" err="1"/>
              <a:t>smärta</a:t>
            </a:r>
            <a:r>
              <a:rPr lang="en-US" sz="3600"/>
              <a:t> och </a:t>
            </a:r>
            <a:r>
              <a:rPr lang="en-US" sz="3600" err="1"/>
              <a:t>uppmärksamma</a:t>
            </a:r>
            <a:r>
              <a:rPr lang="en-US" sz="3600"/>
              <a:t> </a:t>
            </a:r>
            <a:r>
              <a:rPr lang="en-US" sz="3600" err="1"/>
              <a:t>tecken</a:t>
            </a:r>
            <a:r>
              <a:rPr lang="en-US" sz="3600"/>
              <a:t> </a:t>
            </a:r>
            <a:r>
              <a:rPr lang="en-US" sz="3600" err="1"/>
              <a:t>på</a:t>
            </a:r>
            <a:r>
              <a:rPr lang="en-US" sz="3600"/>
              <a:t> </a:t>
            </a:r>
            <a:r>
              <a:rPr lang="en-US" sz="3600" err="1"/>
              <a:t>infektion</a:t>
            </a:r>
            <a:r>
              <a:rPr lang="en-US" sz="3600"/>
              <a:t>/</a:t>
            </a:r>
            <a:r>
              <a:rPr lang="en-US" sz="3600" err="1"/>
              <a:t>tromboflebit</a:t>
            </a:r>
            <a:r>
              <a:rPr lang="en-US" sz="3600"/>
              <a:t> </a:t>
            </a:r>
            <a:r>
              <a:rPr lang="en-US" sz="3600" err="1"/>
              <a:t>samt</a:t>
            </a:r>
            <a:r>
              <a:rPr lang="en-US" sz="3600"/>
              <a:t> </a:t>
            </a:r>
            <a:r>
              <a:rPr lang="en-US" sz="3600" err="1"/>
              <a:t>oklara</a:t>
            </a:r>
            <a:r>
              <a:rPr lang="en-US" sz="3600"/>
              <a:t> </a:t>
            </a:r>
            <a:r>
              <a:rPr lang="en-US" sz="3600" err="1"/>
              <a:t>generella</a:t>
            </a:r>
            <a:r>
              <a:rPr lang="en-US" sz="3600"/>
              <a:t> </a:t>
            </a:r>
            <a:r>
              <a:rPr lang="en-US" sz="3600" err="1"/>
              <a:t>infektionssymtom</a:t>
            </a:r>
            <a:r>
              <a:rPr lang="en-US" sz="3600"/>
              <a:t> </a:t>
            </a:r>
            <a:endParaRPr lang="sv-SE" sz="3600"/>
          </a:p>
          <a:p>
            <a:pPr marL="0" indent="0">
              <a:buNone/>
            </a:pPr>
            <a:r>
              <a:rPr lang="en-US" sz="3600" b="1"/>
              <a:t>Detta ska </a:t>
            </a:r>
            <a:r>
              <a:rPr lang="en-US" sz="3600" b="1" err="1"/>
              <a:t>göras</a:t>
            </a:r>
            <a:r>
              <a:rPr lang="en-US" sz="3600" b="1"/>
              <a:t> </a:t>
            </a:r>
            <a:r>
              <a:rPr lang="en-US" sz="3600" b="1" err="1"/>
              <a:t>regelbundet</a:t>
            </a:r>
            <a:r>
              <a:rPr lang="en-US" sz="3600" b="1"/>
              <a:t> </a:t>
            </a:r>
            <a:r>
              <a:rPr lang="en-US" sz="3600" b="1" err="1"/>
              <a:t>minst</a:t>
            </a:r>
            <a:r>
              <a:rPr lang="en-US" sz="3600" b="1"/>
              <a:t> var 8:e </a:t>
            </a:r>
            <a:r>
              <a:rPr lang="en-US" sz="3600" b="1" err="1"/>
              <a:t>timme</a:t>
            </a:r>
            <a:r>
              <a:rPr lang="en-US" sz="3600" b="1"/>
              <a:t>! Och </a:t>
            </a:r>
            <a:r>
              <a:rPr lang="en-US" sz="3600" b="1" err="1"/>
              <a:t>kom</a:t>
            </a:r>
            <a:r>
              <a:rPr lang="en-US" sz="3600" b="1"/>
              <a:t> </a:t>
            </a:r>
            <a:r>
              <a:rPr lang="en-US" sz="3600" b="1" err="1"/>
              <a:t>ihåg</a:t>
            </a:r>
            <a:r>
              <a:rPr lang="en-US" sz="3600" b="1"/>
              <a:t> </a:t>
            </a:r>
            <a:r>
              <a:rPr lang="en-US" sz="3600" b="1" err="1"/>
              <a:t>att</a:t>
            </a:r>
            <a:r>
              <a:rPr lang="en-US" sz="3600" b="1"/>
              <a:t> </a:t>
            </a:r>
            <a:r>
              <a:rPr lang="en-US" sz="3600" b="1" err="1"/>
              <a:t>dokumentera</a:t>
            </a:r>
            <a:r>
              <a:rPr lang="en-US" sz="3600" b="1"/>
              <a:t>!</a:t>
            </a:r>
            <a:endParaRPr lang="en-US" sz="3600" b="1">
              <a:ea typeface="Calibri Light"/>
              <a:cs typeface="Calibri Light"/>
            </a:endParaRPr>
          </a:p>
          <a:p>
            <a:pPr marL="345440" indent="-345440"/>
            <a:r>
              <a:rPr lang="sv-SE" sz="3600"/>
              <a:t>Injektion, infusion och transfusion</a:t>
            </a:r>
            <a:endParaRPr lang="sv-SE" sz="3600">
              <a:ea typeface="Calibri Light"/>
              <a:cs typeface="Calibri Light"/>
            </a:endParaRPr>
          </a:p>
          <a:p>
            <a:pPr marL="345440" indent="-345440"/>
            <a:endParaRPr lang="sv-SE" sz="3600">
              <a:ea typeface="Calibri Light"/>
              <a:cs typeface="Calibri Light"/>
            </a:endParaRPr>
          </a:p>
        </p:txBody>
      </p:sp>
      <p:sp>
        <p:nvSpPr>
          <p:cNvPr id="6" name="textruta 5">
            <a:extLst>
              <a:ext uri="{FF2B5EF4-FFF2-40B4-BE49-F238E27FC236}">
                <a16:creationId xmlns:a16="http://schemas.microsoft.com/office/drawing/2014/main" id="{FDE47059-4BB2-F24D-BB43-862E6F9C52C9}"/>
              </a:ext>
            </a:extLst>
          </p:cNvPr>
          <p:cNvSpPr txBox="1"/>
          <p:nvPr/>
        </p:nvSpPr>
        <p:spPr>
          <a:xfrm>
            <a:off x="1604707" y="10076964"/>
            <a:ext cx="1005205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spc="-110">
                <a:ea typeface="Calibri Light"/>
                <a:cs typeface="Calibri Light"/>
                <a:hlinkClick r:id="rId3">
                  <a:extLst>
                    <a:ext uri="{A12FA001-AC4F-418D-AE19-62706E023703}">
                      <ahyp:hlinkClr xmlns:ahyp="http://schemas.microsoft.com/office/drawing/2018/hyperlinkcolor" val="tx"/>
                    </a:ext>
                  </a:extLst>
                </a:hlinkClick>
              </a:rPr>
              <a:t>Handhavande - Vårdhandboken</a:t>
            </a:r>
            <a:endParaRPr lang="en-US" sz="4000" spc="-110">
              <a:ea typeface="Calibri Light"/>
              <a:cs typeface="Calibri Light"/>
            </a:endParaRPr>
          </a:p>
          <a:p>
            <a:pPr algn="ctr"/>
            <a:endParaRPr lang="sv-SE"/>
          </a:p>
        </p:txBody>
      </p:sp>
    </p:spTree>
    <p:extLst>
      <p:ext uri="{BB962C8B-B14F-4D97-AF65-F5344CB8AC3E}">
        <p14:creationId xmlns:p14="http://schemas.microsoft.com/office/powerpoint/2010/main" val="210310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F419-674F-6AC8-A704-F0A19709BC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882EC05-CBD4-4941-B905-7F3A8B24CD81}"/>
              </a:ext>
            </a:extLst>
          </p:cNvPr>
          <p:cNvSpPr>
            <a:spLocks noGrp="1"/>
          </p:cNvSpPr>
          <p:nvPr>
            <p:ph type="title"/>
          </p:nvPr>
        </p:nvSpPr>
        <p:spPr/>
        <p:txBody>
          <a:bodyPr/>
          <a:lstStyle/>
          <a:p>
            <a:br>
              <a:rPr lang="sv-SE">
                <a:ea typeface="Calibri Light"/>
                <a:cs typeface="Calibri Light"/>
              </a:rPr>
            </a:br>
            <a:r>
              <a:rPr lang="sv-SE">
                <a:ea typeface="Calibri Light"/>
                <a:cs typeface="Calibri Light"/>
              </a:rPr>
              <a:t>Byte av PVK, förlängningsslang och injektionsmembran</a:t>
            </a:r>
          </a:p>
        </p:txBody>
      </p:sp>
      <p:sp>
        <p:nvSpPr>
          <p:cNvPr id="3" name="Platshållare för datum 2">
            <a:extLst>
              <a:ext uri="{FF2B5EF4-FFF2-40B4-BE49-F238E27FC236}">
                <a16:creationId xmlns:a16="http://schemas.microsoft.com/office/drawing/2014/main" id="{492F3CAB-346B-345A-7E4C-5BA1D36EA7FE}"/>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7F80B6B2-64E9-CC5B-09CA-001D1990EADD}"/>
              </a:ext>
            </a:extLst>
          </p:cNvPr>
          <p:cNvSpPr>
            <a:spLocks noGrp="1"/>
          </p:cNvSpPr>
          <p:nvPr>
            <p:ph type="sldNum" sz="quarter" idx="12"/>
          </p:nvPr>
        </p:nvSpPr>
        <p:spPr/>
        <p:txBody>
          <a:bodyPr/>
          <a:lstStyle/>
          <a:p>
            <a:fld id="{38480145-259A-47DA-A30D-C906B9DB5C99}" type="slidenum">
              <a:rPr lang="sv-SE" smtClean="0"/>
              <a:pPr/>
              <a:t>11</a:t>
            </a:fld>
            <a:endParaRPr lang="sv-SE"/>
          </a:p>
        </p:txBody>
      </p:sp>
      <p:sp>
        <p:nvSpPr>
          <p:cNvPr id="5" name="Platshållare för innehåll 4">
            <a:extLst>
              <a:ext uri="{FF2B5EF4-FFF2-40B4-BE49-F238E27FC236}">
                <a16:creationId xmlns:a16="http://schemas.microsoft.com/office/drawing/2014/main" id="{EEBCF450-001E-DB6D-4A17-6C99961D93CA}"/>
              </a:ext>
            </a:extLst>
          </p:cNvPr>
          <p:cNvSpPr>
            <a:spLocks noGrp="1"/>
          </p:cNvSpPr>
          <p:nvPr>
            <p:ph sz="quarter" idx="14"/>
          </p:nvPr>
        </p:nvSpPr>
        <p:spPr/>
        <p:txBody>
          <a:bodyPr vert="horz" lIns="0" tIns="0" rIns="0" bIns="0" rtlCol="0" anchor="t">
            <a:noAutofit/>
          </a:bodyPr>
          <a:lstStyle/>
          <a:p>
            <a:pPr marL="345440" indent="-345440"/>
            <a:r>
              <a:rPr lang="sv-SE" sz="3600"/>
              <a:t>Byte av PVK</a:t>
            </a:r>
          </a:p>
          <a:p>
            <a:pPr marL="345440" indent="-345440"/>
            <a:r>
              <a:rPr lang="sv-SE" sz="3600"/>
              <a:t>Byte av förlängningsslang och injektionsmembran</a:t>
            </a:r>
            <a:endParaRPr lang="sv-SE" sz="3600">
              <a:ea typeface="Calibri Light"/>
              <a:cs typeface="Calibri Light"/>
            </a:endParaRPr>
          </a:p>
          <a:p>
            <a:pPr marL="345440" indent="-345440"/>
            <a:r>
              <a:rPr lang="sv-SE" sz="3600"/>
              <a:t>Avlägsnande av PVK</a:t>
            </a:r>
          </a:p>
          <a:p>
            <a:pPr marL="345440" indent="-345440"/>
            <a:endParaRPr lang="sv-SE" sz="3600">
              <a:ea typeface="Calibri Light"/>
              <a:cs typeface="Calibri Light"/>
            </a:endParaRPr>
          </a:p>
        </p:txBody>
      </p:sp>
      <p:sp>
        <p:nvSpPr>
          <p:cNvPr id="6" name="textruta 5">
            <a:extLst>
              <a:ext uri="{FF2B5EF4-FFF2-40B4-BE49-F238E27FC236}">
                <a16:creationId xmlns:a16="http://schemas.microsoft.com/office/drawing/2014/main" id="{9C693A4F-BB9B-740A-EE8F-DAC5088E1EE2}"/>
              </a:ext>
            </a:extLst>
          </p:cNvPr>
          <p:cNvSpPr txBox="1"/>
          <p:nvPr/>
        </p:nvSpPr>
        <p:spPr>
          <a:xfrm>
            <a:off x="1604707" y="9347072"/>
            <a:ext cx="1005205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spc="-110">
                <a:ea typeface="+mn-lt"/>
                <a:cs typeface="+mn-lt"/>
                <a:hlinkClick r:id="rId3"/>
              </a:rPr>
              <a:t>Byte av PVK, förlängningsslang och injektionsmembran - Vårdhandboken</a:t>
            </a:r>
            <a:endParaRPr lang="sv-SE">
              <a:ea typeface="+mn-lt"/>
              <a:cs typeface="+mn-lt"/>
              <a:hlinkClick r:id="rId3"/>
            </a:endParaRPr>
          </a:p>
          <a:p>
            <a:pPr algn="ctr"/>
            <a:endParaRPr lang="sv-SE"/>
          </a:p>
        </p:txBody>
      </p:sp>
    </p:spTree>
    <p:extLst>
      <p:ext uri="{BB962C8B-B14F-4D97-AF65-F5344CB8AC3E}">
        <p14:creationId xmlns:p14="http://schemas.microsoft.com/office/powerpoint/2010/main" val="232486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EDEA3-CD25-8ABA-F972-DF5EA0BB26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3DF736A-71CE-0CC0-C6EC-1508F1CA47C0}"/>
              </a:ext>
            </a:extLst>
          </p:cNvPr>
          <p:cNvSpPr>
            <a:spLocks noGrp="1"/>
          </p:cNvSpPr>
          <p:nvPr>
            <p:ph type="title"/>
          </p:nvPr>
        </p:nvSpPr>
        <p:spPr/>
        <p:txBody>
          <a:bodyPr/>
          <a:lstStyle/>
          <a:p>
            <a:br>
              <a:rPr lang="sv-SE">
                <a:ea typeface="Calibri Light"/>
                <a:cs typeface="Calibri Light"/>
              </a:rPr>
            </a:br>
            <a:r>
              <a:rPr lang="sv-SE" err="1">
                <a:ea typeface="Calibri Light"/>
                <a:cs typeface="Calibri Light"/>
              </a:rPr>
              <a:t>Komplikationer</a:t>
            </a:r>
            <a:r>
              <a:rPr lang="sv-SE">
                <a:ea typeface="Calibri Light"/>
                <a:cs typeface="Calibri Light"/>
              </a:rPr>
              <a:t> och </a:t>
            </a:r>
            <a:r>
              <a:rPr lang="sv-SE" err="1">
                <a:ea typeface="Calibri Light"/>
                <a:cs typeface="Calibri Light"/>
              </a:rPr>
              <a:t>bedömning</a:t>
            </a:r>
            <a:endParaRPr lang="sv-SE">
              <a:ea typeface="Calibri Light"/>
              <a:cs typeface="Calibri Light"/>
            </a:endParaRPr>
          </a:p>
          <a:p>
            <a:endParaRPr lang="sv-SE">
              <a:ea typeface="Calibri Light"/>
              <a:cs typeface="Calibri Light"/>
            </a:endParaRPr>
          </a:p>
        </p:txBody>
      </p:sp>
      <p:sp>
        <p:nvSpPr>
          <p:cNvPr id="3" name="Platshållare för datum 2">
            <a:extLst>
              <a:ext uri="{FF2B5EF4-FFF2-40B4-BE49-F238E27FC236}">
                <a16:creationId xmlns:a16="http://schemas.microsoft.com/office/drawing/2014/main" id="{9329363C-32B2-CDC3-FD18-D8667CB270C6}"/>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71AE5875-228E-8AE4-EADB-3B1EF47E3BF4}"/>
              </a:ext>
            </a:extLst>
          </p:cNvPr>
          <p:cNvSpPr>
            <a:spLocks noGrp="1"/>
          </p:cNvSpPr>
          <p:nvPr>
            <p:ph type="sldNum" sz="quarter" idx="12"/>
          </p:nvPr>
        </p:nvSpPr>
        <p:spPr/>
        <p:txBody>
          <a:bodyPr/>
          <a:lstStyle/>
          <a:p>
            <a:fld id="{38480145-259A-47DA-A30D-C906B9DB5C99}" type="slidenum">
              <a:rPr lang="sv-SE" smtClean="0"/>
              <a:pPr/>
              <a:t>12</a:t>
            </a:fld>
            <a:endParaRPr lang="sv-SE"/>
          </a:p>
        </p:txBody>
      </p:sp>
      <p:sp>
        <p:nvSpPr>
          <p:cNvPr id="5" name="Platshållare för innehåll 4">
            <a:extLst>
              <a:ext uri="{FF2B5EF4-FFF2-40B4-BE49-F238E27FC236}">
                <a16:creationId xmlns:a16="http://schemas.microsoft.com/office/drawing/2014/main" id="{1D1B5536-62AA-4FD5-96A7-9A2F1E4EA58F}"/>
              </a:ext>
            </a:extLst>
          </p:cNvPr>
          <p:cNvSpPr>
            <a:spLocks noGrp="1"/>
          </p:cNvSpPr>
          <p:nvPr>
            <p:ph sz="quarter" idx="14"/>
          </p:nvPr>
        </p:nvSpPr>
        <p:spPr/>
        <p:txBody>
          <a:bodyPr vert="horz" lIns="0" tIns="0" rIns="0" bIns="0" rtlCol="0" anchor="t">
            <a:noAutofit/>
          </a:bodyPr>
          <a:lstStyle/>
          <a:p>
            <a:pPr marL="345440" indent="-345440"/>
            <a:r>
              <a:rPr lang="sv-SE" sz="3600" err="1"/>
              <a:t>Tromboflebit</a:t>
            </a:r>
            <a:r>
              <a:rPr lang="sv-SE" sz="3600"/>
              <a:t> och infektion</a:t>
            </a:r>
          </a:p>
          <a:p>
            <a:pPr marL="345440" indent="-345440"/>
            <a:r>
              <a:rPr lang="sv-SE" sz="3600"/>
              <a:t>Tecken på </a:t>
            </a:r>
            <a:r>
              <a:rPr lang="sv-SE" sz="3600" err="1"/>
              <a:t>tromboflebit</a:t>
            </a:r>
            <a:r>
              <a:rPr lang="sv-SE" sz="3600"/>
              <a:t> eller infektion</a:t>
            </a:r>
          </a:p>
          <a:p>
            <a:pPr marL="345440" indent="-345440"/>
            <a:r>
              <a:rPr lang="sv-SE" sz="3600" err="1"/>
              <a:t>Extravasal</a:t>
            </a:r>
            <a:r>
              <a:rPr lang="sv-SE" sz="3600"/>
              <a:t> injektion eller infusion</a:t>
            </a:r>
          </a:p>
          <a:p>
            <a:pPr marL="345440" indent="-345440"/>
            <a:endParaRPr lang="sv-SE" sz="3600">
              <a:ea typeface="Calibri Light"/>
              <a:cs typeface="Calibri Light"/>
            </a:endParaRPr>
          </a:p>
          <a:p>
            <a:pPr marL="345440" indent="-345440"/>
            <a:endParaRPr lang="sv-SE" sz="3600">
              <a:ea typeface="Calibri Light"/>
              <a:cs typeface="Calibri Light"/>
            </a:endParaRPr>
          </a:p>
          <a:p>
            <a:pPr marL="345440" indent="-345440"/>
            <a:endParaRPr lang="sv-SE" sz="3600">
              <a:ea typeface="Calibri Light"/>
              <a:cs typeface="Calibri Light"/>
            </a:endParaRPr>
          </a:p>
        </p:txBody>
      </p:sp>
      <p:sp>
        <p:nvSpPr>
          <p:cNvPr id="6" name="textruta 5">
            <a:extLst>
              <a:ext uri="{FF2B5EF4-FFF2-40B4-BE49-F238E27FC236}">
                <a16:creationId xmlns:a16="http://schemas.microsoft.com/office/drawing/2014/main" id="{55A38117-225D-F0FF-6964-090E03686202}"/>
              </a:ext>
            </a:extLst>
          </p:cNvPr>
          <p:cNvSpPr txBox="1"/>
          <p:nvPr/>
        </p:nvSpPr>
        <p:spPr>
          <a:xfrm>
            <a:off x="1604707" y="9347072"/>
            <a:ext cx="1268677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spc="-110">
                <a:ea typeface="+mn-lt"/>
                <a:cs typeface="+mn-lt"/>
                <a:hlinkClick r:id="rId3"/>
              </a:rPr>
              <a:t>Komplikationer och bedömning - Vårdhandboken</a:t>
            </a:r>
            <a:endParaRPr lang="sv-SE">
              <a:ea typeface="+mn-lt"/>
              <a:cs typeface="+mn-lt"/>
              <a:hlinkClick r:id="rId3"/>
            </a:endParaRPr>
          </a:p>
          <a:p>
            <a:pPr algn="ctr"/>
            <a:endParaRPr lang="sv-SE"/>
          </a:p>
        </p:txBody>
      </p:sp>
    </p:spTree>
    <p:extLst>
      <p:ext uri="{BB962C8B-B14F-4D97-AF65-F5344CB8AC3E}">
        <p14:creationId xmlns:p14="http://schemas.microsoft.com/office/powerpoint/2010/main" val="14840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A3B-11C5-79E6-C18E-ABE946F736C3}"/>
              </a:ext>
            </a:extLst>
          </p:cNvPr>
          <p:cNvSpPr>
            <a:spLocks noGrp="1"/>
          </p:cNvSpPr>
          <p:nvPr>
            <p:ph type="title"/>
          </p:nvPr>
        </p:nvSpPr>
        <p:spPr/>
        <p:txBody>
          <a:bodyPr/>
          <a:lstStyle/>
          <a:p>
            <a:r>
              <a:rPr lang="sv-SE" dirty="0"/>
              <a:t>Uppföljning hantering och inspektion</a:t>
            </a:r>
          </a:p>
        </p:txBody>
      </p:sp>
      <p:sp>
        <p:nvSpPr>
          <p:cNvPr id="3" name="Platshållare för datum 2">
            <a:extLst>
              <a:ext uri="{FF2B5EF4-FFF2-40B4-BE49-F238E27FC236}">
                <a16:creationId xmlns:a16="http://schemas.microsoft.com/office/drawing/2014/main" id="{776685D8-53E1-C605-FDFE-F2E60E0106A1}"/>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49753763-A402-2DDF-4491-6A5B7D529335}"/>
              </a:ext>
            </a:extLst>
          </p:cNvPr>
          <p:cNvSpPr>
            <a:spLocks noGrp="1"/>
          </p:cNvSpPr>
          <p:nvPr>
            <p:ph type="sldNum" sz="quarter" idx="12"/>
          </p:nvPr>
        </p:nvSpPr>
        <p:spPr/>
        <p:txBody>
          <a:bodyPr/>
          <a:lstStyle/>
          <a:p>
            <a:fld id="{38480145-259A-47DA-A30D-C906B9DB5C99}" type="slidenum">
              <a:rPr lang="sv-SE" smtClean="0"/>
              <a:pPr/>
              <a:t>13</a:t>
            </a:fld>
            <a:endParaRPr lang="sv-SE"/>
          </a:p>
        </p:txBody>
      </p:sp>
      <p:sp>
        <p:nvSpPr>
          <p:cNvPr id="5" name="Platshållare för innehåll 4">
            <a:extLst>
              <a:ext uri="{FF2B5EF4-FFF2-40B4-BE49-F238E27FC236}">
                <a16:creationId xmlns:a16="http://schemas.microsoft.com/office/drawing/2014/main" id="{A832A36D-1328-0F95-8757-66D41108F0B9}"/>
              </a:ext>
            </a:extLst>
          </p:cNvPr>
          <p:cNvSpPr>
            <a:spLocks noGrp="1"/>
          </p:cNvSpPr>
          <p:nvPr>
            <p:ph sz="quarter" idx="14"/>
          </p:nvPr>
        </p:nvSpPr>
        <p:spPr/>
        <p:txBody>
          <a:bodyPr/>
          <a:lstStyle/>
          <a:p>
            <a:r>
              <a:rPr lang="sv-SE"/>
              <a:t>PPM Omvårdnad </a:t>
            </a:r>
          </a:p>
        </p:txBody>
      </p:sp>
    </p:spTree>
    <p:extLst>
      <p:ext uri="{BB962C8B-B14F-4D97-AF65-F5344CB8AC3E}">
        <p14:creationId xmlns:p14="http://schemas.microsoft.com/office/powerpoint/2010/main" val="64918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0146-4837-4DB1-F621-72D1DE6FD9CE}"/>
            </a:ext>
          </a:extLst>
        </p:cNvPr>
        <p:cNvGrpSpPr/>
        <p:nvPr/>
      </p:nvGrpSpPr>
      <p:grpSpPr>
        <a:xfrm>
          <a:off x="0" y="0"/>
          <a:ext cx="0" cy="0"/>
          <a:chOff x="0" y="0"/>
          <a:chExt cx="0" cy="0"/>
        </a:xfrm>
      </p:grpSpPr>
      <p:sp>
        <p:nvSpPr>
          <p:cNvPr id="9" name="Underrubrik 8">
            <a:extLst>
              <a:ext uri="{FF2B5EF4-FFF2-40B4-BE49-F238E27FC236}">
                <a16:creationId xmlns:a16="http://schemas.microsoft.com/office/drawing/2014/main" id="{85020846-F3CC-7870-EDBD-C2A6A2FD2156}"/>
              </a:ext>
            </a:extLst>
          </p:cNvPr>
          <p:cNvSpPr>
            <a:spLocks noGrp="1"/>
          </p:cNvSpPr>
          <p:nvPr>
            <p:ph sz="half" idx="1"/>
          </p:nvPr>
        </p:nvSpPr>
        <p:spPr>
          <a:xfrm>
            <a:off x="1242000" y="3239092"/>
            <a:ext cx="7740000" cy="6840000"/>
          </a:xfrm>
        </p:spPr>
        <p:txBody>
          <a:bodyPr vert="horz" lIns="0" tIns="0" rIns="0" bIns="0" rtlCol="0">
            <a:normAutofit/>
          </a:bodyPr>
          <a:lstStyle/>
          <a:p>
            <a:pPr marL="0" indent="0">
              <a:buNone/>
            </a:pPr>
            <a:r>
              <a:rPr lang="sv-SE" dirty="0"/>
              <a:t>Enheten för smittskydd och vårdhygien</a:t>
            </a:r>
          </a:p>
          <a:p>
            <a:pPr marL="0" indent="0">
              <a:buNone/>
            </a:pPr>
            <a:r>
              <a:rPr lang="sv-SE" dirty="0"/>
              <a:t>Centrala patientsäkerhetsteamet</a:t>
            </a:r>
          </a:p>
          <a:p>
            <a:pPr marL="0" indent="0">
              <a:buNone/>
            </a:pPr>
            <a:endParaRPr lang="sv-SE" dirty="0"/>
          </a:p>
        </p:txBody>
      </p:sp>
      <p:sp>
        <p:nvSpPr>
          <p:cNvPr id="8" name="Rubrik 7">
            <a:extLst>
              <a:ext uri="{FF2B5EF4-FFF2-40B4-BE49-F238E27FC236}">
                <a16:creationId xmlns:a16="http://schemas.microsoft.com/office/drawing/2014/main" id="{275208DB-6024-8077-B20C-8D6A13B97DB3}"/>
              </a:ext>
            </a:extLst>
          </p:cNvPr>
          <p:cNvSpPr>
            <a:spLocks noGrp="1"/>
          </p:cNvSpPr>
          <p:nvPr>
            <p:ph type="title"/>
          </p:nvPr>
        </p:nvSpPr>
        <p:spPr>
          <a:xfrm>
            <a:off x="1242000" y="830139"/>
            <a:ext cx="15840000" cy="2052000"/>
          </a:xfrm>
        </p:spPr>
        <p:txBody>
          <a:bodyPr anchor="b">
            <a:normAutofit/>
          </a:bodyPr>
          <a:lstStyle/>
          <a:p>
            <a:r>
              <a:rPr lang="sv-SE" b="0"/>
              <a:t>Kontakt</a:t>
            </a:r>
            <a:endParaRPr lang="en-US" b="0"/>
          </a:p>
        </p:txBody>
      </p:sp>
      <p:pic>
        <p:nvPicPr>
          <p:cNvPr id="3" name="Bildobjekt 2" descr="En bild som visar text, Teckensnitt, logotyp, Grafik&#10;&#10;AI-generated content may be incorrect.">
            <a:extLst>
              <a:ext uri="{FF2B5EF4-FFF2-40B4-BE49-F238E27FC236}">
                <a16:creationId xmlns:a16="http://schemas.microsoft.com/office/drawing/2014/main" id="{9202660C-86BD-E217-7412-13E9BBFA24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551"/>
          <a:stretch/>
        </p:blipFill>
        <p:spPr>
          <a:xfrm>
            <a:off x="9342000" y="3351610"/>
            <a:ext cx="7740000" cy="6614964"/>
          </a:xfrm>
          <a:prstGeom prst="rect">
            <a:avLst/>
          </a:prstGeom>
          <a:noFill/>
        </p:spPr>
      </p:pic>
      <p:sp>
        <p:nvSpPr>
          <p:cNvPr id="14" name="Date Placeholder 4">
            <a:extLst>
              <a:ext uri="{FF2B5EF4-FFF2-40B4-BE49-F238E27FC236}">
                <a16:creationId xmlns:a16="http://schemas.microsoft.com/office/drawing/2014/main" id="{88E5687B-6805-75B5-D69F-D7638E567ABB}"/>
              </a:ext>
            </a:extLst>
          </p:cNvPr>
          <p:cNvSpPr>
            <a:spLocks noGrp="1"/>
          </p:cNvSpPr>
          <p:nvPr>
            <p:ph type="dt" sz="half" idx="10"/>
          </p:nvPr>
        </p:nvSpPr>
        <p:spPr>
          <a:xfrm>
            <a:off x="1771066" y="10548000"/>
            <a:ext cx="792000" cy="187200"/>
          </a:xfrm>
        </p:spPr>
        <p:txBody>
          <a:bodyPr/>
          <a:lstStyle/>
          <a:p>
            <a:pPr>
              <a:spcAft>
                <a:spcPts val="600"/>
              </a:spcAft>
            </a:pPr>
            <a:fld id="{22A7701B-8AEB-47E6-B4CC-5A851E887FD1}" type="datetime1">
              <a:rPr lang="sv-SE" smtClean="0"/>
              <a:pPr>
                <a:spcAft>
                  <a:spcPts val="600"/>
                </a:spcAft>
              </a:pPr>
              <a:t>2026-01-29</a:t>
            </a:fld>
            <a:endParaRPr lang="sv-SE"/>
          </a:p>
        </p:txBody>
      </p:sp>
      <p:sp>
        <p:nvSpPr>
          <p:cNvPr id="16" name="Slide Number Placeholder 5">
            <a:extLst>
              <a:ext uri="{FF2B5EF4-FFF2-40B4-BE49-F238E27FC236}">
                <a16:creationId xmlns:a16="http://schemas.microsoft.com/office/drawing/2014/main" id="{10B8B473-E222-A21D-B205-26B5980FD490}"/>
              </a:ext>
            </a:extLst>
          </p:cNvPr>
          <p:cNvSpPr>
            <a:spLocks noGrp="1"/>
          </p:cNvSpPr>
          <p:nvPr>
            <p:ph type="sldNum" sz="quarter" idx="12"/>
          </p:nvPr>
        </p:nvSpPr>
        <p:spPr>
          <a:xfrm>
            <a:off x="1237666" y="10548000"/>
            <a:ext cx="360000" cy="187200"/>
          </a:xfrm>
        </p:spPr>
        <p:txBody>
          <a:bodyPr/>
          <a:lstStyle/>
          <a:p>
            <a:pPr>
              <a:spcAft>
                <a:spcPts val="600"/>
              </a:spcAft>
            </a:pPr>
            <a:fld id="{38480145-259A-47DA-A30D-C906B9DB5C99}" type="slidenum">
              <a:rPr lang="sv-SE" smtClean="0"/>
              <a:pPr>
                <a:spcAft>
                  <a:spcPts val="600"/>
                </a:spcAft>
              </a:pPr>
              <a:t>14</a:t>
            </a:fld>
            <a:endParaRPr lang="sv-SE"/>
          </a:p>
        </p:txBody>
      </p:sp>
    </p:spTree>
    <p:extLst>
      <p:ext uri="{BB962C8B-B14F-4D97-AF65-F5344CB8AC3E}">
        <p14:creationId xmlns:p14="http://schemas.microsoft.com/office/powerpoint/2010/main" val="3405691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02DAE9-DC55-AA55-B610-6C273FE52D28}"/>
              </a:ext>
            </a:extLst>
          </p:cNvPr>
          <p:cNvSpPr>
            <a:spLocks noGrp="1"/>
          </p:cNvSpPr>
          <p:nvPr>
            <p:ph type="title"/>
          </p:nvPr>
        </p:nvSpPr>
        <p:spPr/>
        <p:txBody>
          <a:bodyPr/>
          <a:lstStyle/>
          <a:p>
            <a:r>
              <a:rPr lang="sv-SE">
                <a:ea typeface="Calibri Light"/>
                <a:cs typeface="Calibri Light"/>
              </a:rPr>
              <a:t>Perifer </a:t>
            </a:r>
            <a:r>
              <a:rPr lang="sv-SE" err="1">
                <a:ea typeface="Calibri Light"/>
                <a:cs typeface="Calibri Light"/>
              </a:rPr>
              <a:t>venkateter</a:t>
            </a:r>
          </a:p>
        </p:txBody>
      </p:sp>
      <p:sp>
        <p:nvSpPr>
          <p:cNvPr id="3" name="Platshållare för datum 2">
            <a:extLst>
              <a:ext uri="{FF2B5EF4-FFF2-40B4-BE49-F238E27FC236}">
                <a16:creationId xmlns:a16="http://schemas.microsoft.com/office/drawing/2014/main" id="{444A6490-F3F7-1EB3-1346-1588754234BF}"/>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FCEB19D5-CBAE-4620-D91B-19C60FD29EF0}"/>
              </a:ext>
            </a:extLst>
          </p:cNvPr>
          <p:cNvSpPr>
            <a:spLocks noGrp="1"/>
          </p:cNvSpPr>
          <p:nvPr>
            <p:ph type="sldNum" sz="quarter" idx="12"/>
          </p:nvPr>
        </p:nvSpPr>
        <p:spPr/>
        <p:txBody>
          <a:bodyPr/>
          <a:lstStyle/>
          <a:p>
            <a:fld id="{38480145-259A-47DA-A30D-C906B9DB5C99}" type="slidenum">
              <a:rPr lang="sv-SE" smtClean="0"/>
              <a:pPr/>
              <a:t>2</a:t>
            </a:fld>
            <a:endParaRPr lang="sv-SE"/>
          </a:p>
        </p:txBody>
      </p:sp>
      <p:sp>
        <p:nvSpPr>
          <p:cNvPr id="5" name="Platshållare för innehåll 4">
            <a:extLst>
              <a:ext uri="{FF2B5EF4-FFF2-40B4-BE49-F238E27FC236}">
                <a16:creationId xmlns:a16="http://schemas.microsoft.com/office/drawing/2014/main" id="{8787B809-51C3-5485-D5EC-BB64436166D8}"/>
              </a:ext>
            </a:extLst>
          </p:cNvPr>
          <p:cNvSpPr>
            <a:spLocks noGrp="1"/>
          </p:cNvSpPr>
          <p:nvPr>
            <p:ph sz="quarter" idx="14"/>
          </p:nvPr>
        </p:nvSpPr>
        <p:spPr/>
        <p:txBody>
          <a:bodyPr vert="horz" lIns="0" tIns="0" rIns="0" bIns="0" rtlCol="0" anchor="t">
            <a:noAutofit/>
          </a:bodyPr>
          <a:lstStyle/>
          <a:p>
            <a:pPr marL="345440" indent="-345440"/>
            <a:r>
              <a:rPr lang="sv-SE"/>
              <a:t>Perifer </a:t>
            </a:r>
            <a:r>
              <a:rPr lang="sv-SE" err="1"/>
              <a:t>venkateter</a:t>
            </a:r>
            <a:r>
              <a:rPr lang="sv-SE"/>
              <a:t> (PVK) är en tunn kateter som förs in i en ven och ger tillgång till blodbanan. </a:t>
            </a:r>
          </a:p>
          <a:p>
            <a:pPr marL="345440" indent="-345440"/>
            <a:r>
              <a:rPr lang="sv-SE"/>
              <a:t>Inläggning av en PVK är vanligt förekommande inom modern sjukvård i syfte att kunna ge patienten intravenös vätska, elektrolyter, näring, blodprodukter och läkemedel. </a:t>
            </a:r>
          </a:p>
          <a:p>
            <a:pPr marL="345440" indent="-345440"/>
            <a:r>
              <a:rPr lang="sv-SE"/>
              <a:t>PVK kan ibland också användas för blodprovstagning.</a:t>
            </a:r>
            <a:endParaRPr lang="sv-SE">
              <a:ea typeface="Calibri Light"/>
              <a:cs typeface="Calibri Light"/>
            </a:endParaRPr>
          </a:p>
        </p:txBody>
      </p:sp>
    </p:spTree>
    <p:extLst>
      <p:ext uri="{BB962C8B-B14F-4D97-AF65-F5344CB8AC3E}">
        <p14:creationId xmlns:p14="http://schemas.microsoft.com/office/powerpoint/2010/main" val="310416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16103E-8446-FD1B-91BB-69C45F0D523B}"/>
              </a:ext>
            </a:extLst>
          </p:cNvPr>
          <p:cNvSpPr>
            <a:spLocks noGrp="1"/>
          </p:cNvSpPr>
          <p:nvPr>
            <p:ph type="title"/>
          </p:nvPr>
        </p:nvSpPr>
        <p:spPr/>
        <p:txBody>
          <a:bodyPr/>
          <a:lstStyle/>
          <a:p>
            <a:r>
              <a:rPr lang="sv-SE">
                <a:ea typeface="Calibri Light"/>
                <a:cs typeface="Calibri Light"/>
              </a:rPr>
              <a:t>Beslut och vikten av rutiner</a:t>
            </a:r>
            <a:endParaRPr lang="sv-SE"/>
          </a:p>
        </p:txBody>
      </p:sp>
      <p:sp>
        <p:nvSpPr>
          <p:cNvPr id="3" name="Platshållare för datum 2">
            <a:extLst>
              <a:ext uri="{FF2B5EF4-FFF2-40B4-BE49-F238E27FC236}">
                <a16:creationId xmlns:a16="http://schemas.microsoft.com/office/drawing/2014/main" id="{1AE9DB6B-6F6C-86EB-FFB6-513E8A2A107E}"/>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D0B00BB7-42E4-21A1-6CC7-06D327DEB8B3}"/>
              </a:ext>
            </a:extLst>
          </p:cNvPr>
          <p:cNvSpPr>
            <a:spLocks noGrp="1"/>
          </p:cNvSpPr>
          <p:nvPr>
            <p:ph type="sldNum" sz="quarter" idx="12"/>
          </p:nvPr>
        </p:nvSpPr>
        <p:spPr/>
        <p:txBody>
          <a:bodyPr/>
          <a:lstStyle/>
          <a:p>
            <a:fld id="{38480145-259A-47DA-A30D-C906B9DB5C99}" type="slidenum">
              <a:rPr lang="sv-SE" smtClean="0"/>
              <a:pPr/>
              <a:t>3</a:t>
            </a:fld>
            <a:endParaRPr lang="sv-SE"/>
          </a:p>
        </p:txBody>
      </p:sp>
      <p:sp>
        <p:nvSpPr>
          <p:cNvPr id="5" name="Platshållare för innehåll 4">
            <a:extLst>
              <a:ext uri="{FF2B5EF4-FFF2-40B4-BE49-F238E27FC236}">
                <a16:creationId xmlns:a16="http://schemas.microsoft.com/office/drawing/2014/main" id="{35DF31E3-7F4E-FDCD-B445-CB43F4037896}"/>
              </a:ext>
            </a:extLst>
          </p:cNvPr>
          <p:cNvSpPr>
            <a:spLocks noGrp="1"/>
          </p:cNvSpPr>
          <p:nvPr>
            <p:ph sz="quarter" idx="14"/>
          </p:nvPr>
        </p:nvSpPr>
        <p:spPr/>
        <p:txBody>
          <a:bodyPr vert="horz" lIns="0" tIns="0" rIns="0" bIns="0" rtlCol="0" anchor="t">
            <a:noAutofit/>
          </a:bodyPr>
          <a:lstStyle/>
          <a:p>
            <a:pPr marL="345440" indent="-345440"/>
            <a:r>
              <a:rPr lang="sv-SE"/>
              <a:t>Sjuksköterska eller läkare tar beslut om inläggning av PVK utifrån patientens individuella behov. </a:t>
            </a:r>
          </a:p>
          <a:p>
            <a:pPr marL="345440" indent="-345440"/>
            <a:r>
              <a:rPr lang="sv-SE"/>
              <a:t>På varje vårdenhet som använder PVK bör det finnas väldokumenterade och implementerade rutiner för inläggning, skötsel och dokumentation.</a:t>
            </a:r>
            <a:endParaRPr lang="sv-SE">
              <a:ea typeface="Calibri Light"/>
              <a:cs typeface="Calibri Light"/>
            </a:endParaRPr>
          </a:p>
          <a:p>
            <a:pPr marL="345440" indent="-345440"/>
            <a:r>
              <a:rPr lang="sv-SE"/>
              <a:t>För att tillgodose detta bör det därför finnas adekvat utbildning och komplikationsregistrering</a:t>
            </a:r>
          </a:p>
        </p:txBody>
      </p:sp>
    </p:spTree>
    <p:extLst>
      <p:ext uri="{BB962C8B-B14F-4D97-AF65-F5344CB8AC3E}">
        <p14:creationId xmlns:p14="http://schemas.microsoft.com/office/powerpoint/2010/main" val="2885291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44F1C-C79B-78F8-7E10-8B0AF0AF8EAD}"/>
              </a:ext>
            </a:extLst>
          </p:cNvPr>
          <p:cNvSpPr>
            <a:spLocks noGrp="1"/>
          </p:cNvSpPr>
          <p:nvPr>
            <p:ph type="title"/>
          </p:nvPr>
        </p:nvSpPr>
        <p:spPr/>
        <p:txBody>
          <a:bodyPr/>
          <a:lstStyle/>
          <a:p>
            <a:r>
              <a:rPr lang="sv-SE">
                <a:solidFill>
                  <a:schemeClr val="accent3"/>
                </a:solidFill>
                <a:ea typeface="Calibri Light"/>
                <a:cs typeface="Calibri Light"/>
              </a:rPr>
              <a:t>Indikation</a:t>
            </a:r>
          </a:p>
        </p:txBody>
      </p:sp>
      <p:sp>
        <p:nvSpPr>
          <p:cNvPr id="3" name="Platshållare för datum 2">
            <a:extLst>
              <a:ext uri="{FF2B5EF4-FFF2-40B4-BE49-F238E27FC236}">
                <a16:creationId xmlns:a16="http://schemas.microsoft.com/office/drawing/2014/main" id="{B60B359A-5F9D-CE1A-CF0F-A23167CC97A2}"/>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791EA3EC-FCB4-52FD-9C9F-D4E6E773BB8F}"/>
              </a:ext>
            </a:extLst>
          </p:cNvPr>
          <p:cNvSpPr>
            <a:spLocks noGrp="1"/>
          </p:cNvSpPr>
          <p:nvPr>
            <p:ph type="sldNum" sz="quarter" idx="12"/>
          </p:nvPr>
        </p:nvSpPr>
        <p:spPr/>
        <p:txBody>
          <a:bodyPr/>
          <a:lstStyle/>
          <a:p>
            <a:fld id="{38480145-259A-47DA-A30D-C906B9DB5C99}" type="slidenum">
              <a:rPr lang="sv-SE" smtClean="0"/>
              <a:pPr/>
              <a:t>4</a:t>
            </a:fld>
            <a:endParaRPr lang="sv-SE"/>
          </a:p>
        </p:txBody>
      </p:sp>
      <p:sp>
        <p:nvSpPr>
          <p:cNvPr id="5" name="Platshållare för innehåll 4">
            <a:extLst>
              <a:ext uri="{FF2B5EF4-FFF2-40B4-BE49-F238E27FC236}">
                <a16:creationId xmlns:a16="http://schemas.microsoft.com/office/drawing/2014/main" id="{ED5B10DC-69A4-146E-2C92-B185E68830EB}"/>
              </a:ext>
            </a:extLst>
          </p:cNvPr>
          <p:cNvSpPr>
            <a:spLocks noGrp="1"/>
          </p:cNvSpPr>
          <p:nvPr>
            <p:ph sz="quarter" idx="14"/>
          </p:nvPr>
        </p:nvSpPr>
        <p:spPr>
          <a:xfrm>
            <a:off x="1242000" y="3239092"/>
            <a:ext cx="15840000" cy="4993283"/>
          </a:xfrm>
        </p:spPr>
        <p:txBody>
          <a:bodyPr vert="horz" lIns="0" tIns="0" rIns="0" bIns="0" rtlCol="0" anchor="t">
            <a:noAutofit/>
          </a:bodyPr>
          <a:lstStyle/>
          <a:p>
            <a:pPr marL="345440" indent="-345440" algn="l"/>
            <a:r>
              <a:rPr lang="sv-SE"/>
              <a:t>administrera vätska, elektrolyter och näringslösning</a:t>
            </a:r>
          </a:p>
          <a:p>
            <a:pPr marL="345440" indent="-345440" algn="l"/>
            <a:r>
              <a:rPr lang="sv-SE"/>
              <a:t>administrera läkemedel</a:t>
            </a:r>
          </a:p>
          <a:p>
            <a:pPr marL="345440" indent="-345440" algn="l"/>
            <a:r>
              <a:rPr lang="sv-SE"/>
              <a:t>ge transfusion av blod eller blodkomponenter</a:t>
            </a:r>
          </a:p>
          <a:p>
            <a:pPr marL="345440" indent="-345440" algn="l"/>
            <a:r>
              <a:rPr lang="sv-SE"/>
              <a:t>ge möjlighet till provtagning, för att minska antal stick vid upprepade prover</a:t>
            </a:r>
          </a:p>
          <a:p>
            <a:pPr marL="345440" indent="-345440"/>
            <a:endParaRPr lang="sv-SE">
              <a:ea typeface="Calibri Light"/>
              <a:cs typeface="Calibri Light"/>
            </a:endParaRPr>
          </a:p>
          <a:p>
            <a:pPr marL="345440" indent="-345440"/>
            <a:endParaRPr lang="sv-SE"/>
          </a:p>
          <a:p>
            <a:pPr marL="345440" indent="-345440"/>
            <a:endParaRPr lang="sv-SE"/>
          </a:p>
          <a:p>
            <a:pPr marL="0" indent="0">
              <a:buNone/>
            </a:pPr>
            <a:r>
              <a:rPr lang="sv-SE">
                <a:ea typeface="Calibri Light"/>
                <a:cs typeface="Calibri Light"/>
                <a:hlinkClick r:id="rId2"/>
              </a:rPr>
              <a:t>Läs mer: Indikationer, material och patientinformation – Vårdhandboken</a:t>
            </a:r>
            <a:endParaRPr lang="sv-SE"/>
          </a:p>
          <a:p>
            <a:pPr marL="345440" indent="-345440"/>
            <a:endParaRPr lang="sv-SE">
              <a:ea typeface="Calibri Light"/>
              <a:cs typeface="Calibri Light"/>
            </a:endParaRPr>
          </a:p>
          <a:p>
            <a:pPr marL="345440" indent="-345440"/>
            <a:endParaRPr lang="sv-SE">
              <a:ea typeface="Calibri Light"/>
              <a:cs typeface="Calibri Light"/>
            </a:endParaRPr>
          </a:p>
          <a:p>
            <a:pPr marL="0" indent="0">
              <a:buNone/>
            </a:pPr>
            <a:endParaRPr lang="sv-SE">
              <a:ea typeface="Calibri Light"/>
              <a:cs typeface="Calibri Light"/>
            </a:endParaRPr>
          </a:p>
          <a:p>
            <a:pPr marL="345440" indent="-345440"/>
            <a:endParaRPr lang="sv-SE">
              <a:ea typeface="Calibri Light"/>
              <a:cs typeface="Calibri Light"/>
            </a:endParaRPr>
          </a:p>
        </p:txBody>
      </p:sp>
    </p:spTree>
    <p:extLst>
      <p:ext uri="{BB962C8B-B14F-4D97-AF65-F5344CB8AC3E}">
        <p14:creationId xmlns:p14="http://schemas.microsoft.com/office/powerpoint/2010/main" val="159670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B0F1C-3FD8-664B-2900-AD16305E865C}"/>
              </a:ext>
            </a:extLst>
          </p:cNvPr>
          <p:cNvSpPr>
            <a:spLocks noGrp="1"/>
          </p:cNvSpPr>
          <p:nvPr>
            <p:ph type="title"/>
          </p:nvPr>
        </p:nvSpPr>
        <p:spPr/>
        <p:txBody>
          <a:bodyPr/>
          <a:lstStyle/>
          <a:p>
            <a:r>
              <a:rPr lang="sv-SE">
                <a:ea typeface="Calibri Light"/>
                <a:cs typeface="Calibri Light"/>
              </a:rPr>
              <a:t>Material </a:t>
            </a:r>
            <a:endParaRPr lang="sv-SE"/>
          </a:p>
        </p:txBody>
      </p:sp>
      <p:sp>
        <p:nvSpPr>
          <p:cNvPr id="3" name="Platshållare för datum 2">
            <a:extLst>
              <a:ext uri="{FF2B5EF4-FFF2-40B4-BE49-F238E27FC236}">
                <a16:creationId xmlns:a16="http://schemas.microsoft.com/office/drawing/2014/main" id="{8822D46E-2F6B-0A60-E14B-1C43DA843C2B}"/>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6733091F-FC8F-0B75-0D24-89327D0D121F}"/>
              </a:ext>
            </a:extLst>
          </p:cNvPr>
          <p:cNvSpPr>
            <a:spLocks noGrp="1"/>
          </p:cNvSpPr>
          <p:nvPr>
            <p:ph type="sldNum" sz="quarter" idx="12"/>
          </p:nvPr>
        </p:nvSpPr>
        <p:spPr/>
        <p:txBody>
          <a:bodyPr/>
          <a:lstStyle/>
          <a:p>
            <a:fld id="{38480145-259A-47DA-A30D-C906B9DB5C99}" type="slidenum">
              <a:rPr lang="sv-SE" smtClean="0"/>
              <a:pPr/>
              <a:t>5</a:t>
            </a:fld>
            <a:endParaRPr lang="sv-SE"/>
          </a:p>
        </p:txBody>
      </p:sp>
      <p:sp>
        <p:nvSpPr>
          <p:cNvPr id="5" name="Platshållare för innehåll 4">
            <a:extLst>
              <a:ext uri="{FF2B5EF4-FFF2-40B4-BE49-F238E27FC236}">
                <a16:creationId xmlns:a16="http://schemas.microsoft.com/office/drawing/2014/main" id="{465C1DB1-1B0B-A963-8190-519DEB8241FE}"/>
              </a:ext>
            </a:extLst>
          </p:cNvPr>
          <p:cNvSpPr>
            <a:spLocks noGrp="1"/>
          </p:cNvSpPr>
          <p:nvPr>
            <p:ph sz="quarter" idx="14"/>
          </p:nvPr>
        </p:nvSpPr>
        <p:spPr>
          <a:xfrm>
            <a:off x="1242000" y="3181846"/>
            <a:ext cx="16341171" cy="5666119"/>
          </a:xfrm>
        </p:spPr>
        <p:txBody>
          <a:bodyPr vert="horz" lIns="0" tIns="0" rIns="0" bIns="0" rtlCol="0" anchor="t">
            <a:noAutofit/>
          </a:bodyPr>
          <a:lstStyle/>
          <a:p>
            <a:pPr marL="345440" indent="-345440"/>
            <a:r>
              <a:rPr lang="sv-SE"/>
              <a:t>Storleken på PVK anpassas till syfte och patientens </a:t>
            </a:r>
            <a:r>
              <a:rPr lang="sv-SE" err="1"/>
              <a:t>venstatus</a:t>
            </a:r>
            <a:endParaRPr lang="sv-SE">
              <a:ea typeface="Calibri Light"/>
              <a:cs typeface="Calibri Light"/>
            </a:endParaRPr>
          </a:p>
          <a:p>
            <a:pPr marL="345440" indent="-345440"/>
            <a:r>
              <a:rPr lang="sv-SE"/>
              <a:t>Det finns PVK med eller utan injektionsport</a:t>
            </a:r>
            <a:endParaRPr lang="sv-SE">
              <a:ea typeface="Calibri Light"/>
              <a:cs typeface="Calibri Light"/>
            </a:endParaRPr>
          </a:p>
          <a:p>
            <a:pPr marL="345440" indent="-345440"/>
            <a:r>
              <a:rPr lang="sv-SE"/>
              <a:t>Tillbehör</a:t>
            </a:r>
          </a:p>
          <a:p>
            <a:pPr marL="345440" indent="-345440"/>
            <a:endParaRPr lang="sv-SE">
              <a:ea typeface="Calibri Light"/>
              <a:cs typeface="Calibri Light"/>
            </a:endParaRPr>
          </a:p>
          <a:p>
            <a:pPr marL="345440" indent="-345440"/>
            <a:r>
              <a:rPr lang="sv-SE">
                <a:ea typeface="Calibri Light"/>
                <a:cs typeface="Calibri Light"/>
              </a:rPr>
              <a:t>Ta del av visning av upphandlat material i regionen i slutet av året - se mer information på vårdgivarwebben</a:t>
            </a:r>
          </a:p>
          <a:p>
            <a:pPr marL="345440" indent="-345440"/>
            <a:endParaRPr lang="sv-SE">
              <a:ea typeface="Calibri Light"/>
              <a:cs typeface="Calibri Light"/>
            </a:endParaRPr>
          </a:p>
        </p:txBody>
      </p:sp>
      <p:sp>
        <p:nvSpPr>
          <p:cNvPr id="6" name="textruta 5">
            <a:extLst>
              <a:ext uri="{FF2B5EF4-FFF2-40B4-BE49-F238E27FC236}">
                <a16:creationId xmlns:a16="http://schemas.microsoft.com/office/drawing/2014/main" id="{03ECBBE3-3E4D-D40B-BE92-D66A7B989865}"/>
              </a:ext>
            </a:extLst>
          </p:cNvPr>
          <p:cNvSpPr txBox="1"/>
          <p:nvPr/>
        </p:nvSpPr>
        <p:spPr>
          <a:xfrm>
            <a:off x="917580" y="9032217"/>
            <a:ext cx="1788463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000" u="sng" strike="noStrike" baseline="0">
                <a:solidFill>
                  <a:srgbClr val="31599B"/>
                </a:solidFill>
                <a:latin typeface="Calibri Light"/>
                <a:ea typeface="Segoe UI"/>
                <a:cs typeface="Segoe UI"/>
                <a:hlinkClick r:id="rId3"/>
              </a:rPr>
              <a:t>Läs mer: Indikationer, material och patientinformation – Vårdhandboken</a:t>
            </a:r>
            <a:endParaRPr lang="sv-SE"/>
          </a:p>
          <a:p>
            <a:pPr algn="ctr"/>
            <a:endParaRPr lang="sv-SE"/>
          </a:p>
        </p:txBody>
      </p:sp>
    </p:spTree>
    <p:extLst>
      <p:ext uri="{BB962C8B-B14F-4D97-AF65-F5344CB8AC3E}">
        <p14:creationId xmlns:p14="http://schemas.microsoft.com/office/powerpoint/2010/main" val="389515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EF09-E8AA-E8EC-B462-A0140E821E48}"/>
            </a:ext>
          </a:extLst>
        </p:cNvPr>
        <p:cNvGrpSpPr/>
        <p:nvPr/>
      </p:nvGrpSpPr>
      <p:grpSpPr>
        <a:xfrm>
          <a:off x="0" y="0"/>
          <a:ext cx="0" cy="0"/>
          <a:chOff x="0" y="0"/>
          <a:chExt cx="0" cy="0"/>
        </a:xfrm>
      </p:grpSpPr>
      <p:pic>
        <p:nvPicPr>
          <p:cNvPr id="10" name="Platshållare för bild 9" descr="En bild som visar person, klädsel, Människoansikte, inomhus&#10;&#10;AI-genererat innehåll kan vara felaktigt.">
            <a:extLst>
              <a:ext uri="{FF2B5EF4-FFF2-40B4-BE49-F238E27FC236}">
                <a16:creationId xmlns:a16="http://schemas.microsoft.com/office/drawing/2014/main" id="{F709D718-0EB7-EAC7-8B87-9AEA2DB21CD3}"/>
              </a:ext>
            </a:extLst>
          </p:cNvPr>
          <p:cNvPicPr>
            <a:picLocks noGrp="1" noChangeAspect="1"/>
          </p:cNvPicPr>
          <p:nvPr>
            <p:ph idx="1"/>
          </p:nvPr>
        </p:nvPicPr>
        <p:blipFill>
          <a:blip r:embed="rId3"/>
          <a:srcRect b="32624"/>
          <a:stretch>
            <a:fillRect/>
          </a:stretch>
        </p:blipFill>
        <p:spPr>
          <a:xfrm>
            <a:off x="1245600" y="2491200"/>
            <a:ext cx="17618400" cy="7923600"/>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noFill/>
        </p:spPr>
      </p:pic>
      <p:sp>
        <p:nvSpPr>
          <p:cNvPr id="4" name="Platshållare för datum 3">
            <a:extLst>
              <a:ext uri="{FF2B5EF4-FFF2-40B4-BE49-F238E27FC236}">
                <a16:creationId xmlns:a16="http://schemas.microsoft.com/office/drawing/2014/main" id="{F0068A6D-190C-1052-DFE1-190755BDE396}"/>
              </a:ext>
            </a:extLst>
          </p:cNvPr>
          <p:cNvSpPr>
            <a:spLocks noGrp="1"/>
          </p:cNvSpPr>
          <p:nvPr>
            <p:ph type="dt" sz="half" idx="10"/>
          </p:nvPr>
        </p:nvSpPr>
        <p:spPr>
          <a:xfrm>
            <a:off x="1793760" y="10548000"/>
            <a:ext cx="792000" cy="187200"/>
          </a:xfrm>
        </p:spPr>
        <p:txBody>
          <a:bodyPr wrap="square">
            <a:normAutofit/>
          </a:bodyPr>
          <a:lstStyle/>
          <a:p>
            <a:pPr>
              <a:spcAft>
                <a:spcPts val="600"/>
              </a:spcAft>
            </a:pPr>
            <a:fld id="{22A7701B-8AEB-47E6-B4CC-5A851E887FD1}" type="datetime1">
              <a:rPr lang="sv-SE" smtClean="0"/>
              <a:pPr>
                <a:spcAft>
                  <a:spcPts val="600"/>
                </a:spcAft>
              </a:pPr>
              <a:t>2026-01-29</a:t>
            </a:fld>
            <a:endParaRPr lang="sv-SE"/>
          </a:p>
        </p:txBody>
      </p:sp>
      <p:sp>
        <p:nvSpPr>
          <p:cNvPr id="5" name="Platshållare för bildnummer 4">
            <a:extLst>
              <a:ext uri="{FF2B5EF4-FFF2-40B4-BE49-F238E27FC236}">
                <a16:creationId xmlns:a16="http://schemas.microsoft.com/office/drawing/2014/main" id="{03FA06D4-AF21-A7B0-EBB2-D868CDF792BD}"/>
              </a:ext>
            </a:extLst>
          </p:cNvPr>
          <p:cNvSpPr>
            <a:spLocks noGrp="1"/>
          </p:cNvSpPr>
          <p:nvPr>
            <p:ph type="sldNum" sz="quarter" idx="12"/>
          </p:nvPr>
        </p:nvSpPr>
        <p:spPr>
          <a:xfrm>
            <a:off x="1260360" y="10548000"/>
            <a:ext cx="360000" cy="187200"/>
          </a:xfrm>
        </p:spPr>
        <p:txBody>
          <a:bodyPr wrap="square">
            <a:normAutofit/>
          </a:bodyPr>
          <a:lstStyle/>
          <a:p>
            <a:pPr>
              <a:spcAft>
                <a:spcPts val="600"/>
              </a:spcAft>
            </a:pPr>
            <a:fld id="{38480145-259A-47DA-A30D-C906B9DB5C99}" type="slidenum">
              <a:rPr lang="sv-SE" smtClean="0"/>
              <a:pPr>
                <a:spcAft>
                  <a:spcPts val="600"/>
                </a:spcAft>
              </a:pPr>
              <a:t>6</a:t>
            </a:fld>
            <a:endParaRPr lang="sv-SE"/>
          </a:p>
        </p:txBody>
      </p:sp>
      <p:sp>
        <p:nvSpPr>
          <p:cNvPr id="22" name="Title 4">
            <a:extLst>
              <a:ext uri="{FF2B5EF4-FFF2-40B4-BE49-F238E27FC236}">
                <a16:creationId xmlns:a16="http://schemas.microsoft.com/office/drawing/2014/main" id="{B07C8DBE-FF8A-373E-B1BA-7B90703ACA41}"/>
              </a:ext>
            </a:extLst>
          </p:cNvPr>
          <p:cNvSpPr>
            <a:spLocks noGrp="1"/>
          </p:cNvSpPr>
          <p:nvPr>
            <p:ph type="title"/>
          </p:nvPr>
        </p:nvSpPr>
        <p:spPr>
          <a:xfrm>
            <a:off x="1029039" y="1779247"/>
            <a:ext cx="17616567" cy="1043260"/>
          </a:xfrm>
        </p:spPr>
        <p:txBody>
          <a:bodyPr/>
          <a:lstStyle/>
          <a:p>
            <a:r>
              <a:rPr lang="en-US" sz="7200" b="0"/>
              <a:t>Vad </a:t>
            </a:r>
            <a:r>
              <a:rPr lang="en-US" sz="7200" b="0" err="1"/>
              <a:t>har</a:t>
            </a:r>
            <a:r>
              <a:rPr lang="en-US" sz="7200" b="0"/>
              <a:t> vi för material </a:t>
            </a:r>
            <a:r>
              <a:rPr lang="en-US" sz="7200" b="0" err="1"/>
              <a:t>när</a:t>
            </a:r>
            <a:r>
              <a:rPr lang="en-US" sz="7200" b="0"/>
              <a:t> det </a:t>
            </a:r>
            <a:r>
              <a:rPr lang="en-US" sz="7200" b="0" err="1"/>
              <a:t>kommer</a:t>
            </a:r>
            <a:r>
              <a:rPr lang="en-US" sz="7200" b="0"/>
              <a:t> till PVK </a:t>
            </a:r>
            <a:r>
              <a:rPr lang="en-US" sz="7200" b="0" err="1"/>
              <a:t>på</a:t>
            </a:r>
            <a:r>
              <a:rPr lang="en-US" sz="7200" b="0"/>
              <a:t> </a:t>
            </a:r>
            <a:r>
              <a:rPr lang="en-US" sz="7200" b="0" err="1"/>
              <a:t>vår</a:t>
            </a:r>
            <a:r>
              <a:rPr lang="en-US" sz="7200" b="0"/>
              <a:t> </a:t>
            </a:r>
            <a:r>
              <a:rPr lang="en-US" sz="7200" b="0" err="1"/>
              <a:t>enhet</a:t>
            </a:r>
            <a:r>
              <a:rPr lang="en-US" sz="7200" b="0"/>
              <a:t>?</a:t>
            </a:r>
          </a:p>
        </p:txBody>
      </p:sp>
      <p:sp>
        <p:nvSpPr>
          <p:cNvPr id="23" name="Text Placeholder 5">
            <a:extLst>
              <a:ext uri="{FF2B5EF4-FFF2-40B4-BE49-F238E27FC236}">
                <a16:creationId xmlns:a16="http://schemas.microsoft.com/office/drawing/2014/main" id="{795DA5C8-986F-1263-A993-4EC3E8DE8933}"/>
              </a:ext>
            </a:extLst>
          </p:cNvPr>
          <p:cNvSpPr>
            <a:spLocks noGrp="1"/>
          </p:cNvSpPr>
          <p:nvPr>
            <p:ph type="body" sz="quarter" idx="14"/>
          </p:nvPr>
        </p:nvSpPr>
        <p:spPr>
          <a:xfrm>
            <a:off x="17640000" y="8791200"/>
            <a:ext cx="1987200" cy="1987200"/>
          </a:xfrm>
        </p:spPr>
        <p:txBody>
          <a:bodyPr/>
          <a:lstStyle/>
          <a:p>
            <a:endParaRPr lang="en-US"/>
          </a:p>
        </p:txBody>
      </p:sp>
    </p:spTree>
    <p:extLst>
      <p:ext uri="{BB962C8B-B14F-4D97-AF65-F5344CB8AC3E}">
        <p14:creationId xmlns:p14="http://schemas.microsoft.com/office/powerpoint/2010/main" val="2963646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A73695-F82E-F425-08A8-E121061DAEE4}"/>
              </a:ext>
            </a:extLst>
          </p:cNvPr>
          <p:cNvSpPr>
            <a:spLocks noGrp="1"/>
          </p:cNvSpPr>
          <p:nvPr>
            <p:ph type="title"/>
          </p:nvPr>
        </p:nvSpPr>
        <p:spPr>
          <a:xfrm>
            <a:off x="898970" y="1194"/>
            <a:ext cx="15840000" cy="2052000"/>
          </a:xfrm>
        </p:spPr>
        <p:txBody>
          <a:bodyPr/>
          <a:lstStyle/>
          <a:p>
            <a:r>
              <a:rPr lang="sv-SE">
                <a:ea typeface="Calibri Light"/>
                <a:cs typeface="Calibri Light"/>
              </a:rPr>
              <a:t>Information till patienten och närstående</a:t>
            </a:r>
          </a:p>
        </p:txBody>
      </p:sp>
      <p:sp>
        <p:nvSpPr>
          <p:cNvPr id="3" name="Platshållare för datum 2">
            <a:extLst>
              <a:ext uri="{FF2B5EF4-FFF2-40B4-BE49-F238E27FC236}">
                <a16:creationId xmlns:a16="http://schemas.microsoft.com/office/drawing/2014/main" id="{4A7E0550-5F15-EED1-B4FB-0A348A8CF920}"/>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9C524431-4F44-4B81-FF88-DEA90D186E90}"/>
              </a:ext>
            </a:extLst>
          </p:cNvPr>
          <p:cNvSpPr>
            <a:spLocks noGrp="1"/>
          </p:cNvSpPr>
          <p:nvPr>
            <p:ph type="sldNum" sz="quarter" idx="12"/>
          </p:nvPr>
        </p:nvSpPr>
        <p:spPr/>
        <p:txBody>
          <a:bodyPr/>
          <a:lstStyle/>
          <a:p>
            <a:fld id="{38480145-259A-47DA-A30D-C906B9DB5C99}" type="slidenum">
              <a:rPr lang="sv-SE" smtClean="0"/>
              <a:pPr/>
              <a:t>7</a:t>
            </a:fld>
            <a:endParaRPr lang="sv-SE"/>
          </a:p>
        </p:txBody>
      </p:sp>
      <p:sp>
        <p:nvSpPr>
          <p:cNvPr id="5" name="Platshållare för innehåll 4">
            <a:extLst>
              <a:ext uri="{FF2B5EF4-FFF2-40B4-BE49-F238E27FC236}">
                <a16:creationId xmlns:a16="http://schemas.microsoft.com/office/drawing/2014/main" id="{90EA98BC-C37D-8A01-D9CB-A31E9390A9DC}"/>
              </a:ext>
            </a:extLst>
          </p:cNvPr>
          <p:cNvSpPr>
            <a:spLocks noGrp="1"/>
          </p:cNvSpPr>
          <p:nvPr>
            <p:ph sz="quarter" idx="14"/>
          </p:nvPr>
        </p:nvSpPr>
        <p:spPr>
          <a:xfrm>
            <a:off x="1242000" y="2995795"/>
            <a:ext cx="7234186" cy="6840000"/>
          </a:xfrm>
        </p:spPr>
        <p:txBody>
          <a:bodyPr vert="horz" lIns="0" tIns="0" rIns="0" bIns="0" rtlCol="0" anchor="t">
            <a:noAutofit/>
          </a:bodyPr>
          <a:lstStyle/>
          <a:p>
            <a:pPr marL="0" indent="0" algn="l">
              <a:buNone/>
            </a:pPr>
            <a:r>
              <a:rPr lang="sv-SE" sz="3600"/>
              <a:t>Informera om</a:t>
            </a:r>
            <a:endParaRPr lang="sv-SE" sz="3600">
              <a:ea typeface="Calibri Light"/>
              <a:cs typeface="Calibri Light"/>
            </a:endParaRPr>
          </a:p>
          <a:p>
            <a:pPr marL="345440" indent="-345440" algn="l"/>
            <a:r>
              <a:rPr lang="sv-SE" sz="3600"/>
              <a:t>orsaken till inläggning av PVK</a:t>
            </a:r>
            <a:endParaRPr lang="sv-SE" sz="3600">
              <a:ea typeface="Calibri Light"/>
              <a:cs typeface="Calibri Light"/>
            </a:endParaRPr>
          </a:p>
          <a:p>
            <a:pPr marL="345440" indent="-345440" algn="l"/>
            <a:r>
              <a:rPr lang="sv-SE" sz="3600"/>
              <a:t>möjligheten till smärtlindring före inläggning</a:t>
            </a:r>
            <a:endParaRPr lang="sv-SE" sz="3600">
              <a:ea typeface="Calibri Light"/>
              <a:cs typeface="Calibri Light"/>
            </a:endParaRPr>
          </a:p>
          <a:p>
            <a:pPr marL="345440" indent="-345440" algn="l"/>
            <a:r>
              <a:rPr lang="sv-SE" sz="3600"/>
              <a:t>hur det kan kännas i samband med sticket då PVK läggs in</a:t>
            </a:r>
            <a:endParaRPr lang="sv-SE" sz="3600">
              <a:ea typeface="Calibri Light"/>
              <a:cs typeface="Calibri Light"/>
            </a:endParaRPr>
          </a:p>
          <a:p>
            <a:pPr marL="345440" indent="-345440" algn="l"/>
            <a:r>
              <a:rPr lang="sv-SE" sz="3600"/>
              <a:t>att det endast är en tunn plastslang som kvarlämnas i kärlet, ingen kanyl</a:t>
            </a:r>
            <a:endParaRPr lang="sv-SE" sz="3600">
              <a:ea typeface="Calibri Light"/>
              <a:cs typeface="Calibri Light"/>
            </a:endParaRPr>
          </a:p>
          <a:p>
            <a:pPr marL="345440" indent="-345440" algn="l"/>
            <a:r>
              <a:rPr lang="sv-SE" sz="3600"/>
              <a:t>planerad liggtid för PVK, det vill säga när den ska avlägsnas eller bytas</a:t>
            </a:r>
            <a:endParaRPr lang="sv-SE" sz="3600">
              <a:ea typeface="Calibri Light"/>
              <a:cs typeface="Calibri Light"/>
            </a:endParaRPr>
          </a:p>
          <a:p>
            <a:pPr marL="0" indent="0" algn="l">
              <a:buNone/>
            </a:pPr>
            <a:endParaRPr lang="sv-SE" sz="3600">
              <a:ea typeface="Calibri Light"/>
              <a:cs typeface="Calibri Light"/>
            </a:endParaRPr>
          </a:p>
          <a:p>
            <a:pPr marL="345440" indent="-345440"/>
            <a:endParaRPr lang="sv-SE">
              <a:ea typeface="Calibri Light"/>
              <a:cs typeface="Calibri Light"/>
            </a:endParaRPr>
          </a:p>
        </p:txBody>
      </p:sp>
      <p:sp>
        <p:nvSpPr>
          <p:cNvPr id="7" name="textruta 6">
            <a:extLst>
              <a:ext uri="{FF2B5EF4-FFF2-40B4-BE49-F238E27FC236}">
                <a16:creationId xmlns:a16="http://schemas.microsoft.com/office/drawing/2014/main" id="{9659E72F-D7F1-4AD3-2FE7-BC134C66C1C7}"/>
              </a:ext>
            </a:extLst>
          </p:cNvPr>
          <p:cNvSpPr txBox="1"/>
          <p:nvPr/>
        </p:nvSpPr>
        <p:spPr>
          <a:xfrm>
            <a:off x="1103677" y="10320262"/>
            <a:ext cx="1788463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000" u="sng" strike="noStrike" baseline="0">
                <a:solidFill>
                  <a:srgbClr val="31599B"/>
                </a:solidFill>
                <a:latin typeface="Calibri Light"/>
                <a:ea typeface="Segoe UI"/>
                <a:cs typeface="Segoe UI"/>
                <a:hlinkClick r:id="rId3"/>
              </a:rPr>
              <a:t>Läs mer: Indikationer, material och patientinformation – Vårdhandboken</a:t>
            </a:r>
            <a:endParaRPr lang="sv-SE"/>
          </a:p>
          <a:p>
            <a:pPr algn="ctr"/>
            <a:endParaRPr lang="sv-SE"/>
          </a:p>
        </p:txBody>
      </p:sp>
      <p:sp>
        <p:nvSpPr>
          <p:cNvPr id="11" name="Platshållare för innehåll 4">
            <a:extLst>
              <a:ext uri="{FF2B5EF4-FFF2-40B4-BE49-F238E27FC236}">
                <a16:creationId xmlns:a16="http://schemas.microsoft.com/office/drawing/2014/main" id="{42EDBBCA-ACE1-2099-B916-5E30EEF26F32}"/>
              </a:ext>
            </a:extLst>
          </p:cNvPr>
          <p:cNvSpPr txBox="1">
            <a:spLocks/>
          </p:cNvSpPr>
          <p:nvPr/>
        </p:nvSpPr>
        <p:spPr>
          <a:xfrm>
            <a:off x="9085492" y="3003737"/>
            <a:ext cx="7234186" cy="6840000"/>
          </a:xfrm>
          <a:prstGeom prst="rect">
            <a:avLst/>
          </a:prstGeom>
        </p:spPr>
        <p:txBody>
          <a:bodyPr vert="horz" lIns="0" tIns="0" rIns="0" bIns="0" rtlCol="0" anchor="t">
            <a:noAutofit/>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5440" indent="-345440"/>
            <a:r>
              <a:rPr lang="sv-SE" sz="3600" kern="0"/>
              <a:t>att handen och/eller armen kan användas trots PVK</a:t>
            </a:r>
            <a:endParaRPr lang="sv-SE" sz="3600" kern="0">
              <a:ea typeface="Calibri Light"/>
              <a:cs typeface="Calibri Light"/>
            </a:endParaRPr>
          </a:p>
          <a:p>
            <a:pPr marL="345440" indent="-345440"/>
            <a:r>
              <a:rPr lang="sv-SE" sz="3600" kern="0"/>
              <a:t>att en PVK kan ge besvär som rodnad, ömhet, svullnad, smärta och hårda vener och att patienten ska informera personalen direkt i händelse av dessa symtom</a:t>
            </a:r>
            <a:endParaRPr lang="sv-SE" sz="3600" kern="0">
              <a:ea typeface="Calibri Light"/>
              <a:cs typeface="Calibri Light"/>
            </a:endParaRPr>
          </a:p>
          <a:p>
            <a:pPr marL="345440" indent="-345440"/>
            <a:r>
              <a:rPr lang="sv-SE" sz="3600" kern="0"/>
              <a:t>att det går bra att duscha, men att blöta förband bör bytas efteråt</a:t>
            </a:r>
            <a:endParaRPr lang="sv-SE" sz="3600" kern="0">
              <a:ea typeface="Calibri Light"/>
              <a:cs typeface="Calibri Light"/>
            </a:endParaRPr>
          </a:p>
          <a:p>
            <a:pPr marL="345440" indent="-345440"/>
            <a:r>
              <a:rPr lang="sv-SE" sz="3600" kern="0"/>
              <a:t>att komplikation kan uppstå även en tid efter avvecklandet av PVK</a:t>
            </a:r>
            <a:endParaRPr lang="sv-SE" sz="3600" kern="0">
              <a:ea typeface="Calibri Light"/>
              <a:cs typeface="Calibri Light"/>
            </a:endParaRPr>
          </a:p>
          <a:p>
            <a:pPr marL="0" indent="0">
              <a:buNone/>
            </a:pPr>
            <a:r>
              <a:rPr lang="sv-SE" sz="3600" b="1" kern="0"/>
              <a:t>Kontrollera att patienten har förstått given information</a:t>
            </a:r>
            <a:endParaRPr lang="sv-SE" sz="3600" kern="0">
              <a:ea typeface="Calibri Light"/>
              <a:cs typeface="Calibri Light"/>
            </a:endParaRPr>
          </a:p>
          <a:p>
            <a:pPr marL="0" indent="0" algn="l">
              <a:buFont typeface="Arial" panose="020B0604020202020204" pitchFamily="34" charset="0"/>
              <a:buNone/>
            </a:pPr>
            <a:endParaRPr lang="sv-SE" sz="3600" kern="0">
              <a:ea typeface="Calibri Light"/>
              <a:cs typeface="Calibri Light"/>
            </a:endParaRPr>
          </a:p>
          <a:p>
            <a:pPr marL="345440" indent="-345440"/>
            <a:endParaRPr lang="sv-SE" kern="0">
              <a:ea typeface="Calibri Light"/>
              <a:cs typeface="Calibri Light"/>
            </a:endParaRPr>
          </a:p>
        </p:txBody>
      </p:sp>
    </p:spTree>
    <p:extLst>
      <p:ext uri="{BB962C8B-B14F-4D97-AF65-F5344CB8AC3E}">
        <p14:creationId xmlns:p14="http://schemas.microsoft.com/office/powerpoint/2010/main" val="10905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368AC7-3390-56B8-A9C3-C79F4571A1EC}"/>
              </a:ext>
            </a:extLst>
          </p:cNvPr>
          <p:cNvSpPr>
            <a:spLocks noGrp="1"/>
          </p:cNvSpPr>
          <p:nvPr>
            <p:ph type="title"/>
          </p:nvPr>
        </p:nvSpPr>
        <p:spPr/>
        <p:txBody>
          <a:bodyPr/>
          <a:lstStyle/>
          <a:p>
            <a:pPr algn="l"/>
            <a:r>
              <a:rPr lang="sv-SE">
                <a:ea typeface="Calibri Light"/>
                <a:cs typeface="Calibri Light"/>
              </a:rPr>
              <a:t>Inför inläggning av PVK</a:t>
            </a:r>
          </a:p>
        </p:txBody>
      </p:sp>
      <p:sp>
        <p:nvSpPr>
          <p:cNvPr id="3" name="Platshållare för datum 2">
            <a:extLst>
              <a:ext uri="{FF2B5EF4-FFF2-40B4-BE49-F238E27FC236}">
                <a16:creationId xmlns:a16="http://schemas.microsoft.com/office/drawing/2014/main" id="{55370784-3C95-2D78-33C8-B84482D6F8CA}"/>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66B8D5BC-9C40-C1C1-3561-5BA8F6CD6BA9}"/>
              </a:ext>
            </a:extLst>
          </p:cNvPr>
          <p:cNvSpPr>
            <a:spLocks noGrp="1"/>
          </p:cNvSpPr>
          <p:nvPr>
            <p:ph type="sldNum" sz="quarter" idx="12"/>
          </p:nvPr>
        </p:nvSpPr>
        <p:spPr/>
        <p:txBody>
          <a:bodyPr/>
          <a:lstStyle/>
          <a:p>
            <a:fld id="{38480145-259A-47DA-A30D-C906B9DB5C99}" type="slidenum">
              <a:rPr lang="sv-SE" smtClean="0"/>
              <a:pPr/>
              <a:t>8</a:t>
            </a:fld>
            <a:endParaRPr lang="sv-SE"/>
          </a:p>
        </p:txBody>
      </p:sp>
      <p:sp>
        <p:nvSpPr>
          <p:cNvPr id="5" name="Platshållare för innehåll 4">
            <a:extLst>
              <a:ext uri="{FF2B5EF4-FFF2-40B4-BE49-F238E27FC236}">
                <a16:creationId xmlns:a16="http://schemas.microsoft.com/office/drawing/2014/main" id="{F51DB78B-0876-511E-8B6A-9950AF6F534B}"/>
              </a:ext>
            </a:extLst>
          </p:cNvPr>
          <p:cNvSpPr>
            <a:spLocks noGrp="1"/>
          </p:cNvSpPr>
          <p:nvPr>
            <p:ph sz="quarter" idx="14"/>
          </p:nvPr>
        </p:nvSpPr>
        <p:spPr>
          <a:xfrm>
            <a:off x="1242000" y="3239092"/>
            <a:ext cx="15840000" cy="5852222"/>
          </a:xfrm>
        </p:spPr>
        <p:txBody>
          <a:bodyPr vert="horz" lIns="0" tIns="0" rIns="0" bIns="0" rtlCol="0" anchor="t">
            <a:noAutofit/>
          </a:bodyPr>
          <a:lstStyle/>
          <a:p>
            <a:pPr marL="345440" indent="-345440"/>
            <a:r>
              <a:rPr lang="sv-SE" sz="3600"/>
              <a:t>Identitetskontroll och anamnes</a:t>
            </a:r>
          </a:p>
          <a:p>
            <a:pPr marL="345440" indent="-345440"/>
            <a:r>
              <a:rPr lang="sv-SE" sz="3600"/>
              <a:t>Förberedelser</a:t>
            </a:r>
          </a:p>
          <a:p>
            <a:pPr marL="345440" indent="-345440"/>
            <a:r>
              <a:rPr lang="sv-SE" sz="3600"/>
              <a:t>Val av ven och punktionsställe och placering av PVK</a:t>
            </a:r>
          </a:p>
          <a:p>
            <a:pPr marL="345440" indent="-345440"/>
            <a:endParaRPr lang="sv-SE" sz="3600">
              <a:ea typeface="Calibri Light"/>
              <a:cs typeface="Calibri Light"/>
            </a:endParaRPr>
          </a:p>
          <a:p>
            <a:pPr marL="345440" indent="-345440"/>
            <a:endParaRPr lang="sv-SE" sz="3600">
              <a:ea typeface="Calibri Light"/>
              <a:cs typeface="Calibri Light"/>
            </a:endParaRPr>
          </a:p>
          <a:p>
            <a:pPr marL="345440" indent="-345440"/>
            <a:endParaRPr lang="sv-SE" sz="3600">
              <a:ea typeface="Calibri Light"/>
              <a:cs typeface="Calibri Light"/>
            </a:endParaRPr>
          </a:p>
          <a:p>
            <a:pPr marL="345440" indent="-345440"/>
            <a:endParaRPr lang="sv-SE"/>
          </a:p>
          <a:p>
            <a:pPr marL="0" indent="0">
              <a:buNone/>
            </a:pPr>
            <a:endParaRPr lang="sv-SE">
              <a:ea typeface="Calibri Light"/>
              <a:cs typeface="Calibri Light"/>
            </a:endParaRPr>
          </a:p>
          <a:p>
            <a:pPr marL="0" indent="0">
              <a:buNone/>
            </a:pPr>
            <a:r>
              <a:rPr lang="sv-SE">
                <a:ea typeface="Calibri Light"/>
                <a:cs typeface="Calibri Light"/>
                <a:hlinkClick r:id="rId3"/>
              </a:rPr>
              <a:t>Inläggning och avlägsnande - Vårdhandboken</a:t>
            </a:r>
            <a:endParaRPr lang="sv-SE"/>
          </a:p>
          <a:p>
            <a:pPr marL="0" indent="0" algn="l">
              <a:buNone/>
            </a:pPr>
            <a:endParaRPr lang="sv-SE">
              <a:ea typeface="Calibri Light"/>
              <a:cs typeface="Calibri Light"/>
            </a:endParaRPr>
          </a:p>
        </p:txBody>
      </p:sp>
    </p:spTree>
    <p:extLst>
      <p:ext uri="{BB962C8B-B14F-4D97-AF65-F5344CB8AC3E}">
        <p14:creationId xmlns:p14="http://schemas.microsoft.com/office/powerpoint/2010/main" val="4664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926F-D73F-D61B-74BA-6CF495BA388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DFF680B-B78C-AD9B-5CA7-F92882E8CDFC}"/>
              </a:ext>
            </a:extLst>
          </p:cNvPr>
          <p:cNvSpPr>
            <a:spLocks noGrp="1"/>
          </p:cNvSpPr>
          <p:nvPr>
            <p:ph type="title"/>
          </p:nvPr>
        </p:nvSpPr>
        <p:spPr/>
        <p:txBody>
          <a:bodyPr/>
          <a:lstStyle/>
          <a:p>
            <a:pPr algn="l"/>
            <a:br>
              <a:rPr lang="en-US"/>
            </a:br>
            <a:r>
              <a:rPr lang="sv-SE">
                <a:ea typeface="Calibri Light"/>
                <a:cs typeface="Calibri Light"/>
              </a:rPr>
              <a:t>Tillvägagångssätt vid inläggning av PVK</a:t>
            </a:r>
          </a:p>
        </p:txBody>
      </p:sp>
      <p:sp>
        <p:nvSpPr>
          <p:cNvPr id="3" name="Platshållare för datum 2">
            <a:extLst>
              <a:ext uri="{FF2B5EF4-FFF2-40B4-BE49-F238E27FC236}">
                <a16:creationId xmlns:a16="http://schemas.microsoft.com/office/drawing/2014/main" id="{3F9C3E5D-A16E-2320-6E46-55A80ACDD9FF}"/>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722B4084-8719-B6FA-67DA-86DD76382599}"/>
              </a:ext>
            </a:extLst>
          </p:cNvPr>
          <p:cNvSpPr>
            <a:spLocks noGrp="1"/>
          </p:cNvSpPr>
          <p:nvPr>
            <p:ph type="sldNum" sz="quarter" idx="12"/>
          </p:nvPr>
        </p:nvSpPr>
        <p:spPr/>
        <p:txBody>
          <a:bodyPr/>
          <a:lstStyle/>
          <a:p>
            <a:fld id="{38480145-259A-47DA-A30D-C906B9DB5C99}" type="slidenum">
              <a:rPr lang="sv-SE" smtClean="0"/>
              <a:pPr/>
              <a:t>9</a:t>
            </a:fld>
            <a:endParaRPr lang="sv-SE"/>
          </a:p>
        </p:txBody>
      </p:sp>
      <p:sp>
        <p:nvSpPr>
          <p:cNvPr id="5" name="Platshållare för innehåll 4">
            <a:extLst>
              <a:ext uri="{FF2B5EF4-FFF2-40B4-BE49-F238E27FC236}">
                <a16:creationId xmlns:a16="http://schemas.microsoft.com/office/drawing/2014/main" id="{03456219-A6AC-2332-FC44-85C22208F8B3}"/>
              </a:ext>
            </a:extLst>
          </p:cNvPr>
          <p:cNvSpPr>
            <a:spLocks noGrp="1"/>
          </p:cNvSpPr>
          <p:nvPr>
            <p:ph sz="quarter" idx="14"/>
          </p:nvPr>
        </p:nvSpPr>
        <p:spPr/>
        <p:txBody>
          <a:bodyPr vert="horz" lIns="0" tIns="0" rIns="0" bIns="0" rtlCol="0" anchor="t">
            <a:noAutofit/>
          </a:bodyPr>
          <a:lstStyle/>
          <a:p>
            <a:pPr marL="345440" indent="-345440"/>
            <a:r>
              <a:rPr lang="sv-SE" sz="3600"/>
              <a:t>Inlägg av PVK</a:t>
            </a:r>
          </a:p>
          <a:p>
            <a:pPr marL="345440" indent="-345440"/>
            <a:r>
              <a:rPr lang="sv-SE" sz="3600"/>
              <a:t>Fixering och förband</a:t>
            </a:r>
            <a:endParaRPr lang="sv-SE" sz="3600">
              <a:ea typeface="Calibri Light"/>
              <a:cs typeface="Calibri Light"/>
            </a:endParaRPr>
          </a:p>
          <a:p>
            <a:pPr marL="345440" indent="-345440"/>
            <a:r>
              <a:rPr lang="sv-SE" sz="3600">
                <a:hlinkClick r:id="rId3">
                  <a:extLst>
                    <a:ext uri="{A12FA001-AC4F-418D-AE19-62706E023703}">
                      <ahyp:hlinkClr xmlns:ahyp="http://schemas.microsoft.com/office/drawing/2018/hyperlinkcolor" val="tx"/>
                    </a:ext>
                  </a:extLst>
                </a:hlinkClick>
              </a:rPr>
              <a:t>Märk förbandet</a:t>
            </a:r>
            <a:r>
              <a:rPr lang="sv-SE" sz="3600"/>
              <a:t> med datum, klockslag och signatur. Använd avsedd etikett på befintlig förlängningsslang. Skriv inte direkt på förbandet eftersom plasten då kan skadas.</a:t>
            </a:r>
          </a:p>
          <a:p>
            <a:pPr marL="345440" indent="-345440"/>
            <a:r>
              <a:rPr lang="sv-SE" sz="3600"/>
              <a:t>Avlägsnande av PVK</a:t>
            </a:r>
          </a:p>
          <a:p>
            <a:pPr marL="345440" indent="-345440"/>
            <a:endParaRPr lang="sv-SE" sz="3600">
              <a:ea typeface="Calibri Light"/>
              <a:cs typeface="Calibri Light"/>
            </a:endParaRPr>
          </a:p>
          <a:p>
            <a:pPr marL="345440" indent="-345440"/>
            <a:endParaRPr lang="sv-SE" sz="3600"/>
          </a:p>
          <a:p>
            <a:pPr marL="0" indent="0">
              <a:buNone/>
            </a:pPr>
            <a:endParaRPr lang="sv-SE" sz="3600">
              <a:ea typeface="Calibri Light"/>
              <a:cs typeface="Calibri Light"/>
            </a:endParaRPr>
          </a:p>
          <a:p>
            <a:pPr marL="345440" indent="-345440"/>
            <a:endParaRPr lang="sv-SE" sz="3600">
              <a:ea typeface="Calibri Light"/>
              <a:cs typeface="Calibri Light"/>
            </a:endParaRPr>
          </a:p>
          <a:p>
            <a:pPr marL="0" indent="0">
              <a:buNone/>
            </a:pPr>
            <a:r>
              <a:rPr lang="sv-SE">
                <a:hlinkClick r:id="rId4"/>
              </a:rPr>
              <a:t>Inläggning och avlägsnande - Vårdhandboken</a:t>
            </a:r>
            <a:endParaRPr lang="sv-SE">
              <a:ea typeface="Calibri Light"/>
              <a:cs typeface="Calibri Light"/>
              <a:hlinkClick r:id="" action="ppaction://noaction"/>
            </a:endParaRPr>
          </a:p>
          <a:p>
            <a:pPr marL="345440" indent="-345440"/>
            <a:endParaRPr lang="sv-SE">
              <a:ea typeface="Calibri Light"/>
              <a:cs typeface="Calibri Light"/>
            </a:endParaRPr>
          </a:p>
          <a:p>
            <a:pPr marL="345440" indent="-345440" algn="l"/>
            <a:endParaRPr lang="sv-SE" sz="3600">
              <a:ea typeface="Calibri Light"/>
              <a:cs typeface="Calibri Light"/>
            </a:endParaRPr>
          </a:p>
        </p:txBody>
      </p:sp>
    </p:spTree>
    <p:extLst>
      <p:ext uri="{BB962C8B-B14F-4D97-AF65-F5344CB8AC3E}">
        <p14:creationId xmlns:p14="http://schemas.microsoft.com/office/powerpoint/2010/main" val="255759948"/>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CB6B00183893345A5D8F379FEB1DB92" ma:contentTypeVersion="4" ma:contentTypeDescription="Skapa ett nytt dokument." ma:contentTypeScope="" ma:versionID="9825b2f559f27bd08342e9ea23ed5c62">
  <xsd:schema xmlns:xsd="http://www.w3.org/2001/XMLSchema" xmlns:xs="http://www.w3.org/2001/XMLSchema" xmlns:p="http://schemas.microsoft.com/office/2006/metadata/properties" xmlns:ns2="cc9009d4-7812-40f4-aebf-3468578e27b7" targetNamespace="http://schemas.microsoft.com/office/2006/metadata/properties" ma:root="true" ma:fieldsID="8e4577968f8726874348d45f0e05d95e" ns2:_="">
    <xsd:import namespace="cc9009d4-7812-40f4-aebf-3468578e27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009d4-7812-40f4-aebf-3468578e2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5848E7-5A1E-4078-9265-69BB8AB3F655}">
  <ds:schemaRefs>
    <ds:schemaRef ds:uri="cc9009d4-7812-40f4-aebf-3468578e27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D12D62-F2A9-4E61-90C4-1186D9EB7509}">
  <ds:schemaRef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cc9009d4-7812-40f4-aebf-3468578e27b7"/>
    <ds:schemaRef ds:uri="http://www.w3.org/XML/1998/namespace"/>
    <ds:schemaRef ds:uri="http://purl.org/dc/terms/"/>
  </ds:schemaRefs>
</ds:datastoreItem>
</file>

<file path=customXml/itemProps3.xml><?xml version="1.0" encoding="utf-8"?>
<ds:datastoreItem xmlns:ds="http://schemas.openxmlformats.org/officeDocument/2006/customXml" ds:itemID="{DBEA104E-A45B-4558-A410-EC35C1938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3</TotalTime>
  <Words>1893</Words>
  <Application>Microsoft Office PowerPoint</Application>
  <PresentationFormat>Anpassad</PresentationFormat>
  <Paragraphs>230</Paragraphs>
  <Slides>14</Slides>
  <Notes>12</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14</vt:i4>
      </vt:variant>
    </vt:vector>
  </HeadingPairs>
  <TitlesOfParts>
    <vt:vector size="21" baseType="lpstr">
      <vt:lpstr>Arial</vt:lpstr>
      <vt:lpstr>Calibri</vt:lpstr>
      <vt:lpstr>Calibri Light</vt:lpstr>
      <vt:lpstr>RV-Vinröd_mörk</vt:lpstr>
      <vt:lpstr>RV-Vinröd_ljus</vt:lpstr>
      <vt:lpstr>RV-Turkos_mörk</vt:lpstr>
      <vt:lpstr>RV-Turkos_ljus</vt:lpstr>
      <vt:lpstr>PVK</vt:lpstr>
      <vt:lpstr>Perifer venkateter</vt:lpstr>
      <vt:lpstr>Beslut och vikten av rutiner</vt:lpstr>
      <vt:lpstr>Indikation</vt:lpstr>
      <vt:lpstr>Material </vt:lpstr>
      <vt:lpstr>Vad har vi för material när det kommer till PVK på vår enhet?</vt:lpstr>
      <vt:lpstr>Information till patienten och närstående</vt:lpstr>
      <vt:lpstr>Inför inläggning av PVK</vt:lpstr>
      <vt:lpstr> Tillvägagångssätt vid inläggning av PVK</vt:lpstr>
      <vt:lpstr>Handhavande av PVK</vt:lpstr>
      <vt:lpstr> Byte av PVK, förlängningsslang och injektionsmembran</vt:lpstr>
      <vt:lpstr> Komplikationer och bedömning </vt:lpstr>
      <vt:lpstr>Uppföljning hantering och inspektion</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Sandra Hultin Dojorti</dc:creator>
  <cp:keywords/>
  <dc:description/>
  <cp:lastModifiedBy>Sandra Hultin Dojorti</cp:lastModifiedBy>
  <cp:revision>6</cp:revision>
  <dcterms:created xsi:type="dcterms:W3CDTF">2025-10-16T07:33:50Z</dcterms:created>
  <dcterms:modified xsi:type="dcterms:W3CDTF">2026-01-29T07:55:04Z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0x0101003CB6B00183893345A5D8F379FEB1DB92</vt:lpwstr>
  </property>
  <property fmtid="{D5CDD505-2E9C-101B-9397-08002B2CF9AE}" pid="6" name="MediaServiceImageTags">
    <vt:lpwstr/>
  </property>
  <property fmtid="{D5CDD505-2E9C-101B-9397-08002B2CF9AE}" pid="7" name="Order">
    <vt:lpwstr>2500.00000000000</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