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</p:sldMasterIdLst>
  <p:notesMasterIdLst>
    <p:notesMasterId r:id="rId15"/>
  </p:notesMasterIdLst>
  <p:sldIdLst>
    <p:sldId id="8804" r:id="rId8"/>
    <p:sldId id="8833" r:id="rId9"/>
    <p:sldId id="480" r:id="rId10"/>
    <p:sldId id="8851" r:id="rId11"/>
    <p:sldId id="8808" r:id="rId12"/>
    <p:sldId id="8840" r:id="rId13"/>
    <p:sldId id="440" r:id="rId14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V-Vinröd_mörk" id="{796F5A41-4C26-E447-BB20-12394688469F}">
          <p14:sldIdLst>
            <p14:sldId id="8804"/>
            <p14:sldId id="8833"/>
            <p14:sldId id="480"/>
            <p14:sldId id="8851"/>
            <p14:sldId id="8808"/>
            <p14:sldId id="8840"/>
            <p14:sldId id="440"/>
          </p14:sldIdLst>
        </p14:section>
        <p14:section name="Illustrationer" id="{28E61A5B-DA70-E541-AF34-B69FE8870C8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FAEDF2"/>
    <a:srgbClr val="E1F6FF"/>
    <a:srgbClr val="DCEEEB"/>
    <a:srgbClr val="E8F5F5"/>
    <a:srgbClr val="DFECF9"/>
    <a:srgbClr val="E9F6F7"/>
    <a:srgbClr val="DFFFFF"/>
    <a:srgbClr val="D2E6F5"/>
    <a:srgbClr val="D1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279" autoAdjust="0"/>
  </p:normalViewPr>
  <p:slideViewPr>
    <p:cSldViewPr snapToGrid="0">
      <p:cViewPr varScale="1">
        <p:scale>
          <a:sx n="51" d="100"/>
          <a:sy n="51" d="100"/>
        </p:scale>
        <p:origin x="84" y="36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2026-01-27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Talmanus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: All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omvårdnad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så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som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inläggning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,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skötsel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 och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hantering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 av PVK ska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enligt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patientdatalagen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 (SFS 2008:355)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dokumenteras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 och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signeras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 i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patientjournal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 av den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som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utfört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 </a:t>
            </a:r>
            <a:r>
              <a:rPr lang="en-US" dirty="0" err="1">
                <a:solidFill>
                  <a:srgbClr val="1E1E1E"/>
                </a:solidFill>
                <a:highlight>
                  <a:srgbClr val="FFFFFF"/>
                </a:highlight>
              </a:rPr>
              <a:t>handlingen</a:t>
            </a:r>
            <a:r>
              <a:rPr lang="en-US" dirty="0">
                <a:solidFill>
                  <a:srgbClr val="1E1E1E"/>
                </a:solidFill>
                <a:highlight>
                  <a:srgbClr val="FFFFFF"/>
                </a:highlight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ea typeface="Calibri Light"/>
                <a:cs typeface="Calibri Light"/>
              </a:rPr>
              <a:t>Dokumentationen ska innehålla information om:</a:t>
            </a:r>
          </a:p>
          <a:p>
            <a:r>
              <a:rPr lang="sv-SE" dirty="0"/>
              <a:t>Läs det som står på bilden under punkterna.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83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 err="1"/>
              <a:t>Talmanus</a:t>
            </a:r>
            <a:r>
              <a:rPr lang="sv-SE" b="1" dirty="0"/>
              <a:t>: </a:t>
            </a:r>
            <a:endParaRPr lang="sv-SE" dirty="0">
              <a:ea typeface="Calibri" panose="020F0502020204030204"/>
              <a:cs typeface="Calibri" panose="020F0502020204030204"/>
            </a:endParaRPr>
          </a:p>
          <a:p>
            <a:r>
              <a:rPr lang="sv-SE" dirty="0"/>
              <a:t>Alla infarter dokumenteras i Cosmics Journaltabell In-utfarter.</a:t>
            </a:r>
            <a:endParaRPr lang="sv-SE" dirty="0">
              <a:ea typeface="Calibri"/>
              <a:cs typeface="Calibri"/>
            </a:endParaRPr>
          </a:p>
          <a:p>
            <a:r>
              <a:rPr lang="sv-SE" dirty="0"/>
              <a:t>Insättning- </a:t>
            </a:r>
            <a:r>
              <a:rPr lang="sv-SE" dirty="0">
                <a:ea typeface="Calibri"/>
                <a:cs typeface="Calibri"/>
              </a:rPr>
              <a:t>PVK dokumenteras vid insättning</a:t>
            </a:r>
            <a:endParaRPr lang="sv-SE" dirty="0"/>
          </a:p>
          <a:p>
            <a:r>
              <a:rPr lang="sv-SE" dirty="0"/>
              <a:t>Instickställe Dag, Kväll, Natt  </a:t>
            </a:r>
            <a:r>
              <a:rPr lang="sv-SE" dirty="0">
                <a:ea typeface="Calibri"/>
                <a:cs typeface="Calibri"/>
              </a:rPr>
              <a:t>PVK ska </a:t>
            </a:r>
            <a:r>
              <a:rPr lang="sv-SE" dirty="0" err="1">
                <a:ea typeface="Calibri"/>
                <a:cs typeface="Calibri"/>
              </a:rPr>
              <a:t>inspikteras</a:t>
            </a:r>
            <a:r>
              <a:rPr lang="sv-SE" dirty="0">
                <a:ea typeface="Calibri"/>
                <a:cs typeface="Calibri"/>
              </a:rPr>
              <a:t> var 8 h och denna inspektion dokumenteras i journaltabell. Skapa 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dagligen en kolumn för aktuell PVK. I fritextraden för kolumn används kortkommando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pvkkon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skapar tre fält att dokumentera inspektion som är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u.a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(se bild.) </a:t>
            </a:r>
            <a:r>
              <a:rPr lang="sv-SE" dirty="0">
                <a:ea typeface="Calibri"/>
                <a:cs typeface="Calibri"/>
              </a:rPr>
              <a:t>Denna text kan sedan uppdateras under dygnet genom att ansvarig sjuksköterska uppdaterar skapat sökord och skriver in sina </a:t>
            </a:r>
            <a:r>
              <a:rPr lang="sv-SE" dirty="0" err="1">
                <a:ea typeface="Calibri"/>
                <a:cs typeface="Calibri"/>
              </a:rPr>
              <a:t>u.a</a:t>
            </a:r>
            <a:r>
              <a:rPr lang="sv-SE" dirty="0">
                <a:ea typeface="Calibri"/>
                <a:cs typeface="Calibri"/>
              </a:rPr>
              <a:t> under sitt pass. </a:t>
            </a:r>
          </a:p>
          <a:p>
            <a:r>
              <a:rPr lang="sv-SE" dirty="0">
                <a:ea typeface="Calibri"/>
                <a:cs typeface="Calibri"/>
              </a:rPr>
              <a:t>När PVK sätts ut görs detta i journaltabell.</a:t>
            </a:r>
          </a:p>
          <a:p>
            <a:endParaRPr lang="sv-SE" dirty="0">
              <a:ea typeface="Calibri"/>
              <a:cs typeface="Calibri"/>
            </a:endParaRPr>
          </a:p>
          <a:p>
            <a:r>
              <a:rPr lang="sv-SE" dirty="0">
                <a:ea typeface="Calibri"/>
                <a:cs typeface="Calibri"/>
              </a:rPr>
              <a:t>Pratbubbla: </a:t>
            </a:r>
            <a:r>
              <a:rPr lang="sv-SE" dirty="0"/>
              <a:t>Kom ihåg att kontrollera märkningen på den fysiska </a:t>
            </a:r>
            <a:r>
              <a:rPr lang="sv-SE" dirty="0" err="1"/>
              <a:t>PVK:n</a:t>
            </a:r>
            <a:r>
              <a:rPr lang="sv-SE" dirty="0"/>
              <a:t> så den stämmer med dokumentationen i Cosmic.</a:t>
            </a:r>
            <a:endParaRPr lang="sv-SE" dirty="0">
              <a:ea typeface="Calibri"/>
              <a:cs typeface="Calibri"/>
            </a:endParaRPr>
          </a:p>
          <a:p>
            <a:endParaRPr lang="sv-SE" dirty="0">
              <a:ea typeface="Calibri"/>
              <a:cs typeface="Calibri"/>
            </a:endParaRPr>
          </a:p>
          <a:p>
            <a:endParaRPr lang="sv-SE" dirty="0">
              <a:ea typeface="Calibri"/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36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Talmanus</a:t>
            </a:r>
            <a:r>
              <a:rPr lang="sv-SE" dirty="0"/>
              <a:t>:</a:t>
            </a:r>
          </a:p>
          <a:p>
            <a:r>
              <a:rPr lang="sv-SE" dirty="0"/>
              <a:t>Läs utifrån vad som står i bilden.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0570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Uppföljning</a:t>
            </a:r>
            <a:r>
              <a:rPr lang="en-US" dirty="0">
                <a:ea typeface="Calibri"/>
                <a:cs typeface="Calibri"/>
              </a:rPr>
              <a:t> av </a:t>
            </a:r>
            <a:r>
              <a:rPr lang="en-US" dirty="0" err="1">
                <a:ea typeface="Calibri"/>
                <a:cs typeface="Calibri"/>
              </a:rPr>
              <a:t>dokumentation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kan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göras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systematisk</a:t>
            </a:r>
            <a:r>
              <a:rPr lang="en-US" dirty="0">
                <a:ea typeface="Calibri"/>
                <a:cs typeface="Calibri"/>
              </a:rPr>
              <a:t> via </a:t>
            </a:r>
            <a:r>
              <a:rPr lang="en-US" dirty="0" err="1">
                <a:ea typeface="Calibri"/>
                <a:cs typeface="Calibri"/>
              </a:rPr>
              <a:t>Löfs</a:t>
            </a:r>
            <a:r>
              <a:rPr lang="en-US" dirty="0">
                <a:ea typeface="Calibri"/>
                <a:cs typeface="Calibri"/>
              </a:rPr>
              <a:t>: mall för </a:t>
            </a:r>
            <a:r>
              <a:rPr lang="en-US" dirty="0" err="1">
                <a:ea typeface="Calibri"/>
                <a:cs typeface="Calibri"/>
              </a:rPr>
              <a:t>dokumentation</a:t>
            </a:r>
            <a:r>
              <a:rPr lang="en-US" dirty="0">
                <a:ea typeface="Calibri"/>
                <a:cs typeface="Calibri"/>
              </a:rPr>
              <a:t> av PVK. </a:t>
            </a:r>
          </a:p>
          <a:p>
            <a:r>
              <a:rPr lang="en-US" dirty="0">
                <a:ea typeface="Calibri"/>
                <a:cs typeface="Calibri"/>
              </a:rPr>
              <a:t>Detta </a:t>
            </a:r>
            <a:r>
              <a:rPr lang="en-US" dirty="0" err="1">
                <a:ea typeface="Calibri"/>
                <a:cs typeface="Calibri"/>
              </a:rPr>
              <a:t>är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del av </a:t>
            </a:r>
            <a:r>
              <a:rPr lang="en-US" dirty="0" err="1">
                <a:ea typeface="Calibri"/>
                <a:cs typeface="Calibri"/>
              </a:rPr>
              <a:t>egenkontrollerna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som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utförs</a:t>
            </a:r>
            <a:r>
              <a:rPr lang="en-US" dirty="0">
                <a:ea typeface="Calibri"/>
                <a:cs typeface="Calibri"/>
              </a:rPr>
              <a:t> I PVK-</a:t>
            </a:r>
            <a:r>
              <a:rPr lang="en-US" dirty="0" err="1">
                <a:ea typeface="Calibri"/>
                <a:cs typeface="Calibri"/>
              </a:rPr>
              <a:t>projektet</a:t>
            </a:r>
            <a:r>
              <a:rPr lang="en-US" dirty="0">
                <a:ea typeface="Calibri"/>
                <a:cs typeface="Calibri"/>
              </a:rPr>
              <a:t>. </a:t>
            </a:r>
          </a:p>
          <a:p>
            <a:r>
              <a:rPr lang="en-US" dirty="0" err="1">
                <a:ea typeface="Calibri"/>
                <a:cs typeface="Calibri"/>
              </a:rPr>
              <a:t>Utse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person </a:t>
            </a:r>
            <a:r>
              <a:rPr lang="en-US" dirty="0" err="1">
                <a:ea typeface="Calibri"/>
                <a:cs typeface="Calibri"/>
              </a:rPr>
              <a:t>som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genomför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rutinkollen</a:t>
            </a:r>
            <a:r>
              <a:rPr lang="en-US" dirty="0">
                <a:ea typeface="Calibri"/>
                <a:cs typeface="Calibri"/>
              </a:rPr>
              <a:t> och </a:t>
            </a:r>
            <a:r>
              <a:rPr lang="en-US" dirty="0" err="1">
                <a:ea typeface="Calibri"/>
                <a:cs typeface="Calibri"/>
              </a:rPr>
              <a:t>återkoppla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resultat</a:t>
            </a:r>
            <a:r>
              <a:rPr lang="en-US" dirty="0">
                <a:ea typeface="Calibri"/>
                <a:cs typeface="Calibri"/>
              </a:rPr>
              <a:t> till chef och </a:t>
            </a:r>
            <a:r>
              <a:rPr lang="en-US" dirty="0" err="1">
                <a:ea typeface="Calibri"/>
                <a:cs typeface="Calibri"/>
              </a:rPr>
              <a:t>medarbetare</a:t>
            </a:r>
            <a:r>
              <a:rPr lang="en-US" dirty="0">
                <a:ea typeface="Calibri"/>
                <a:cs typeface="Calibri"/>
              </a:rPr>
              <a:t> för </a:t>
            </a:r>
            <a:r>
              <a:rPr lang="en-US" dirty="0" err="1">
                <a:ea typeface="Calibri"/>
                <a:cs typeface="Calibri"/>
              </a:rPr>
              <a:t>vidare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analys</a:t>
            </a:r>
            <a:r>
              <a:rPr lang="en-US" dirty="0">
                <a:ea typeface="Calibri"/>
                <a:cs typeface="Calibri"/>
              </a:rPr>
              <a:t> om </a:t>
            </a:r>
            <a:r>
              <a:rPr lang="en-US" dirty="0" err="1">
                <a:ea typeface="Calibri"/>
                <a:cs typeface="Calibri"/>
              </a:rPr>
              <a:t>ev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förbättrningar</a:t>
            </a:r>
            <a:r>
              <a:rPr lang="en-US" dirty="0">
                <a:ea typeface="Calibri"/>
                <a:cs typeface="Calibri"/>
              </a:rPr>
              <a:t>.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Visa </a:t>
            </a:r>
            <a:r>
              <a:rPr lang="en-US" dirty="0" err="1">
                <a:ea typeface="Calibri"/>
                <a:cs typeface="Calibri"/>
              </a:rPr>
              <a:t>gärna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här</a:t>
            </a:r>
            <a:r>
              <a:rPr lang="en-US" dirty="0">
                <a:ea typeface="Calibri"/>
                <a:cs typeface="Calibri"/>
              </a:rPr>
              <a:t> om </a:t>
            </a:r>
            <a:r>
              <a:rPr lang="en-US" dirty="0" err="1">
                <a:ea typeface="Calibri"/>
                <a:cs typeface="Calibri"/>
              </a:rPr>
              <a:t>ni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har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något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resutat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från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journalgransning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enligt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rutinkollen</a:t>
            </a:r>
            <a:r>
              <a:rPr lang="en-US" dirty="0">
                <a:ea typeface="Calibri"/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333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Ta </a:t>
            </a:r>
            <a:r>
              <a:rPr lang="en-US" err="1">
                <a:ea typeface="Calibri"/>
                <a:cs typeface="Calibri"/>
              </a:rPr>
              <a:t>några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minuter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att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diskutera</a:t>
            </a:r>
            <a:r>
              <a:rPr lang="en-US">
                <a:ea typeface="Calibri"/>
                <a:cs typeface="Calibri"/>
              </a:rPr>
              <a:t> parvis för </a:t>
            </a:r>
            <a:r>
              <a:rPr lang="en-US" err="1">
                <a:ea typeface="Calibri"/>
                <a:cs typeface="Calibri"/>
              </a:rPr>
              <a:t>att</a:t>
            </a:r>
            <a:r>
              <a:rPr lang="en-US">
                <a:ea typeface="Calibri"/>
                <a:cs typeface="Calibri"/>
              </a:rPr>
              <a:t> sedan </a:t>
            </a:r>
            <a:r>
              <a:rPr lang="en-US" err="1">
                <a:ea typeface="Calibri"/>
                <a:cs typeface="Calibri"/>
              </a:rPr>
              <a:t>återkoppla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helgrupp</a:t>
            </a:r>
            <a:r>
              <a:rPr lang="en-US">
                <a:ea typeface="Calibri"/>
                <a:cs typeface="Calibri"/>
              </a:rPr>
              <a:t>. </a:t>
            </a:r>
            <a:endParaRPr lang="sv-SE"/>
          </a:p>
          <a:p>
            <a:r>
              <a:rPr lang="en-US" err="1">
                <a:ea typeface="Calibri"/>
                <a:cs typeface="Calibri"/>
              </a:rPr>
              <a:t>Här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finns</a:t>
            </a:r>
            <a:r>
              <a:rPr lang="en-US">
                <a:ea typeface="Calibri"/>
                <a:cs typeface="Calibri"/>
              </a:rPr>
              <a:t> bra </a:t>
            </a:r>
            <a:r>
              <a:rPr lang="en-US" err="1">
                <a:ea typeface="Calibri"/>
                <a:cs typeface="Calibri"/>
              </a:rPr>
              <a:t>möjlighet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att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egegera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medarbetarna</a:t>
            </a:r>
            <a:r>
              <a:rPr lang="en-US">
                <a:ea typeface="Calibri"/>
                <a:cs typeface="Calibri"/>
              </a:rPr>
              <a:t> med </a:t>
            </a:r>
            <a:r>
              <a:rPr lang="en-US" err="1">
                <a:ea typeface="Calibri"/>
                <a:cs typeface="Calibri"/>
              </a:rPr>
              <a:t>egna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inspel</a:t>
            </a:r>
            <a:r>
              <a:rPr lang="en-US">
                <a:ea typeface="Calibri"/>
                <a:cs typeface="Calibri"/>
              </a:rPr>
              <a:t> och </a:t>
            </a:r>
            <a:r>
              <a:rPr lang="en-US" err="1">
                <a:ea typeface="Calibri"/>
                <a:cs typeface="Calibri"/>
              </a:rPr>
              <a:t>reflektioner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samt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ev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diskutera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vidare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arbete</a:t>
            </a:r>
            <a:r>
              <a:rPr lang="en-US">
                <a:ea typeface="Calibri"/>
                <a:cs typeface="Calibri"/>
              </a:rPr>
              <a:t> för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god </a:t>
            </a:r>
            <a:r>
              <a:rPr lang="en-US" err="1">
                <a:ea typeface="Calibri"/>
                <a:cs typeface="Calibri"/>
              </a:rPr>
              <a:t>dokumentation</a:t>
            </a:r>
            <a:r>
              <a:rPr lang="en-US">
                <a:ea typeface="Calibri"/>
                <a:cs typeface="Calibri"/>
              </a:rPr>
              <a:t>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427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7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7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47.sv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3.svg"/><Relationship Id="rId7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sv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svg"/><Relationship Id="rId7" Type="http://schemas.openxmlformats.org/officeDocument/2006/relationships/image" Target="../media/image2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jpeg"/><Relationship Id="rId3" Type="http://schemas.openxmlformats.org/officeDocument/2006/relationships/image" Target="../media/image43.svg"/><Relationship Id="rId7" Type="http://schemas.openxmlformats.org/officeDocument/2006/relationships/image" Target="../media/image2.svg"/><Relationship Id="rId12" Type="http://schemas.openxmlformats.org/officeDocument/2006/relationships/image" Target="../media/image21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5" Type="http://schemas.openxmlformats.org/officeDocument/2006/relationships/image" Target="../media/image6.sv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4.svg"/><Relationship Id="rId14" Type="http://schemas.openxmlformats.org/officeDocument/2006/relationships/image" Target="../media/image23.jpe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3.svg"/><Relationship Id="rId7" Type="http://schemas.openxmlformats.org/officeDocument/2006/relationships/image" Target="../media/image25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3.svg"/><Relationship Id="rId7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5.svg"/><Relationship Id="rId7" Type="http://schemas.openxmlformats.org/officeDocument/2006/relationships/image" Target="../media/image27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svg"/><Relationship Id="rId7" Type="http://schemas.openxmlformats.org/officeDocument/2006/relationships/image" Target="../media/image4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9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4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76BB817-1EAA-44C8-A93D-028CF1AA9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37606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D05D05BB-DFC5-EB72-4DDF-CDFD1E0C5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-246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3086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1CF70B55-9255-5A17-1D11-2DB2EC8C37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98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3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0614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7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4925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5614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2026-01-27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4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1571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044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192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883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729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7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415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68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751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7CEA4433-F494-E53F-5852-0D7935106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116684" y="152400"/>
            <a:ext cx="20139816" cy="1130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1688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0B7DA584-80E9-B4B8-B597-74072A14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0" y="0"/>
            <a:ext cx="20139816" cy="1130935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05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643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232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731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17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12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5698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539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10471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B3143CA3-0821-089B-CCF5-C7D6A746E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6847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3BA0D61-D649-89F9-A994-9F983A2AF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430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478CFBB-8C45-8B67-1DA5-497C3838D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0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2497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764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01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1870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9850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8086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111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925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image" Target="../media/image4.sv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theme" Target="../theme/theme3.xml"/><Relationship Id="rId30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4067" r:id="rId3"/>
    <p:sldLayoutId id="2147484068" r:id="rId4"/>
    <p:sldLayoutId id="2147483971" r:id="rId5"/>
    <p:sldLayoutId id="2147483789" r:id="rId6"/>
    <p:sldLayoutId id="2147483773" r:id="rId7"/>
    <p:sldLayoutId id="2147483974" r:id="rId8"/>
    <p:sldLayoutId id="2147483755" r:id="rId9"/>
    <p:sldLayoutId id="2147483735" r:id="rId10"/>
    <p:sldLayoutId id="2147483748" r:id="rId11"/>
    <p:sldLayoutId id="2147483766" r:id="rId12"/>
    <p:sldLayoutId id="2147483741" r:id="rId13"/>
    <p:sldLayoutId id="2147483768" r:id="rId14"/>
    <p:sldLayoutId id="2147483969" r:id="rId15"/>
    <p:sldLayoutId id="2147483978" r:id="rId16"/>
    <p:sldLayoutId id="2147483979" r:id="rId17"/>
    <p:sldLayoutId id="2147483980" r:id="rId18"/>
    <p:sldLayoutId id="2147483792" r:id="rId19"/>
    <p:sldLayoutId id="2147483970" r:id="rId20"/>
    <p:sldLayoutId id="2147483972" r:id="rId21"/>
    <p:sldLayoutId id="2147484078" r:id="rId22"/>
    <p:sldLayoutId id="2147483816" r:id="rId23"/>
    <p:sldLayoutId id="2147483983" r:id="rId24"/>
    <p:sldLayoutId id="2147483982" r:id="rId25"/>
    <p:sldLayoutId id="2147484104" r:id="rId26"/>
    <p:sldLayoutId id="2147484105" r:id="rId27"/>
    <p:sldLayoutId id="2147484108" r:id="rId28"/>
    <p:sldLayoutId id="2147484110" r:id="rId29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69" r:id="rId2"/>
    <p:sldLayoutId id="2147484070" r:id="rId3"/>
    <p:sldLayoutId id="2147484071" r:id="rId4"/>
    <p:sldLayoutId id="2147484072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73" r:id="rId20"/>
    <p:sldLayoutId id="2147484074" r:id="rId21"/>
    <p:sldLayoutId id="2147484079" r:id="rId22"/>
    <p:sldLayoutId id="2147484080" r:id="rId23"/>
    <p:sldLayoutId id="2147484081" r:id="rId24"/>
    <p:sldLayoutId id="21474840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95" r:id="rId2"/>
    <p:sldLayoutId id="2147484096" r:id="rId3"/>
    <p:sldLayoutId id="2147484097" r:id="rId4"/>
    <p:sldLayoutId id="2147484098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  <p:sldLayoutId id="2147484106" r:id="rId26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99" r:id="rId2"/>
    <p:sldLayoutId id="2147484100" r:id="rId3"/>
    <p:sldLayoutId id="2147484101" r:id="rId4"/>
    <p:sldLayoutId id="2147484102" r:id="rId5"/>
    <p:sldLayoutId id="2147484042" r:id="rId6"/>
    <p:sldLayoutId id="2147484043" r:id="rId7"/>
    <p:sldLayoutId id="2147484046" r:id="rId8"/>
    <p:sldLayoutId id="2147484044" r:id="rId9"/>
    <p:sldLayoutId id="2147484045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4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rdhandboken.se/katetrar-sonder-och-dran/perifer-venkateter/indikationer-material-och-patientinformatio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ledningssystemet.regionvastmanland.se/RegNo/1314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edningssystemet.regionvastmanland.se/RegNo/1314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vardhandboken.se/katetrar-sonder-och-dran/perifer-venkateter/komplikationer-och-bedomnin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of.se/patientsakerhet/vara-projekt/rutinkolle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95370-2787-72DD-AA52-E295C2D02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4DC78F-354B-2F2C-52C0-CE51AC930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999" y="830139"/>
            <a:ext cx="11838569" cy="4525838"/>
          </a:xfrm>
        </p:spPr>
        <p:txBody>
          <a:bodyPr/>
          <a:lstStyle/>
          <a:p>
            <a:r>
              <a:rPr lang="sv-SE">
                <a:ea typeface="Calibri Light"/>
                <a:cs typeface="Calibri Light"/>
              </a:rPr>
              <a:t>PVK-projekt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F37CCA5-0A58-A426-C856-45E93F6548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>
                <a:solidFill>
                  <a:schemeClr val="bg1"/>
                </a:solidFill>
                <a:ea typeface="Calibri Light"/>
                <a:cs typeface="Calibri Light"/>
              </a:rPr>
              <a:t>Dokumentation av PVK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4740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7F2C17-1400-DEC4-87E0-FC7B3093D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ea typeface="Calibri Light"/>
                <a:cs typeface="Calibri Light"/>
              </a:rPr>
              <a:t>Dokumentation vårdhandboken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06E0C19-A5FD-7460-C373-2CE4F082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FD54DAB-AD68-C4D7-9250-9FBE3141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DCD03967-503C-0AAA-74CC-FD0A5F49D2C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 algn="l">
              <a:buNone/>
            </a:pPr>
            <a:r>
              <a:rPr lang="sv-SE" b="1" dirty="0">
                <a:ea typeface="Calibri Light"/>
                <a:cs typeface="Calibri Light"/>
              </a:rPr>
              <a:t>Dokumentationen ska innehålla information om:</a:t>
            </a:r>
          </a:p>
          <a:p>
            <a:pPr marL="345440" indent="-345440" algn="l"/>
            <a:r>
              <a:rPr lang="sv-SE" dirty="0">
                <a:ea typeface="Calibri Light"/>
                <a:cs typeface="Calibri Light"/>
              </a:rPr>
              <a:t>inläggning: PVK-storlek, tidpunkt, placering och kroppssida</a:t>
            </a:r>
          </a:p>
          <a:p>
            <a:pPr marL="345440" indent="-345440" algn="l"/>
            <a:r>
              <a:rPr lang="sv-SE" dirty="0">
                <a:ea typeface="Calibri Light"/>
                <a:cs typeface="Calibri Light"/>
              </a:rPr>
              <a:t>daglig åtgärd: inspektion av insticksställe</a:t>
            </a:r>
          </a:p>
          <a:p>
            <a:pPr marL="345440" indent="-345440" algn="l"/>
            <a:r>
              <a:rPr lang="sv-SE" dirty="0">
                <a:ea typeface="Calibri Light"/>
                <a:cs typeface="Calibri Light"/>
              </a:rPr>
              <a:t>avlägsnande: datum, orsak till avlägsnande, inspektion av hud och bedömning av </a:t>
            </a:r>
            <a:r>
              <a:rPr lang="sv-SE" dirty="0" err="1">
                <a:ea typeface="Calibri Light"/>
                <a:cs typeface="Calibri Light"/>
              </a:rPr>
              <a:t>tromboflebit</a:t>
            </a:r>
            <a:r>
              <a:rPr lang="sv-SE" dirty="0">
                <a:ea typeface="Calibri Light"/>
                <a:cs typeface="Calibri Light"/>
              </a:rPr>
              <a:t> eller annan komplikation och eventuell åtgärd.</a:t>
            </a:r>
          </a:p>
          <a:p>
            <a:pPr marL="345440" indent="-345440"/>
            <a:endParaRPr lang="sv-SE" dirty="0">
              <a:ea typeface="Calibri Light"/>
              <a:cs typeface="Calibri Light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7E05E65-039C-D97A-A256-629687E3C4B2}"/>
              </a:ext>
            </a:extLst>
          </p:cNvPr>
          <p:cNvSpPr txBox="1"/>
          <p:nvPr/>
        </p:nvSpPr>
        <p:spPr>
          <a:xfrm>
            <a:off x="1237666" y="9432761"/>
            <a:ext cx="11716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600" dirty="0">
                <a:hlinkClick r:id="rId3"/>
              </a:rPr>
              <a:t>Indikationer, material och patientinformation - Vårdhandboken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3549768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6C59F-D0C6-C834-E72B-FAB4577AC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3B5600-D352-490F-8DEF-2CFE7AEB2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ea typeface="Calibri Light"/>
                <a:cs typeface="Calibri Light"/>
              </a:rPr>
              <a:t>Dokumentation av PVK i Region Västmanland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0EB7BDD-E190-37B9-89A8-C2CA58CDD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D140040-61F9-8EB2-6548-5285FAA9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0E409C3-6BEE-3A1D-F906-2EA048C587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8695116" cy="68400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sv-SE" b="1" dirty="0">
                <a:ea typeface="Calibri Light"/>
                <a:cs typeface="Calibri Light"/>
              </a:rPr>
              <a:t>Journaltabell In-utfarter i Cosmic</a:t>
            </a:r>
            <a:endParaRPr lang="sv-SE" b="1" dirty="0"/>
          </a:p>
          <a:p>
            <a:pPr marL="345440" indent="-345440" algn="l"/>
            <a:r>
              <a:rPr lang="sv-SE" dirty="0">
                <a:ea typeface="Calibri Light"/>
                <a:cs typeface="Calibri Light"/>
              </a:rPr>
              <a:t>- Insättning</a:t>
            </a:r>
          </a:p>
          <a:p>
            <a:pPr marL="345440" indent="-345440" algn="l"/>
            <a:r>
              <a:rPr lang="sv-SE" dirty="0">
                <a:ea typeface="Calibri Light"/>
                <a:cs typeface="Calibri Light"/>
              </a:rPr>
              <a:t>Inspektion av instickställe Dag, Kväll, Natt (se bild)</a:t>
            </a:r>
          </a:p>
          <a:p>
            <a:pPr marL="0" indent="0" algn="l">
              <a:buNone/>
            </a:pPr>
            <a:r>
              <a:rPr lang="sv-SE" dirty="0">
                <a:ea typeface="Calibri Light"/>
                <a:cs typeface="Calibri Light"/>
              </a:rPr>
              <a:t>Använd kortkommando </a:t>
            </a:r>
            <a:r>
              <a:rPr lang="sv-SE" dirty="0" err="1">
                <a:ea typeface="Calibri Light"/>
                <a:cs typeface="Calibri Light"/>
              </a:rPr>
              <a:t>pvkkon</a:t>
            </a:r>
            <a:endParaRPr lang="sv-SE" dirty="0">
              <a:ea typeface="Calibri Light"/>
              <a:cs typeface="Calibri Light"/>
            </a:endParaRPr>
          </a:p>
          <a:p>
            <a:pPr marL="345440" indent="-345440" algn="l"/>
            <a:r>
              <a:rPr lang="sv-SE" dirty="0">
                <a:ea typeface="Calibri Light"/>
                <a:cs typeface="Calibri Light"/>
              </a:rPr>
              <a:t>- Utsättning </a:t>
            </a:r>
          </a:p>
          <a:p>
            <a:pPr marL="345440" indent="-345440" algn="l">
              <a:buNone/>
            </a:pPr>
            <a:endParaRPr lang="sv-SE" dirty="0"/>
          </a:p>
          <a:p>
            <a:pPr marL="345440" indent="-345440" algn="l">
              <a:buNone/>
            </a:pPr>
            <a:endParaRPr lang="sv-SE" dirty="0">
              <a:ea typeface="Calibri Light"/>
              <a:cs typeface="Calibri Light"/>
            </a:endParaRPr>
          </a:p>
          <a:p>
            <a:pPr marL="0" indent="0">
              <a:buNone/>
            </a:pPr>
            <a:endParaRPr lang="sv-SE" dirty="0">
              <a:ea typeface="Calibri Light"/>
              <a:cs typeface="Calibri Light"/>
            </a:endParaRPr>
          </a:p>
        </p:txBody>
      </p:sp>
      <p:sp>
        <p:nvSpPr>
          <p:cNvPr id="8" name="Pratbubbla: oval 7">
            <a:extLst>
              <a:ext uri="{FF2B5EF4-FFF2-40B4-BE49-F238E27FC236}">
                <a16:creationId xmlns:a16="http://schemas.microsoft.com/office/drawing/2014/main" id="{2AD4A980-6993-C4CA-7F18-699E8B8CA594}"/>
              </a:ext>
            </a:extLst>
          </p:cNvPr>
          <p:cNvSpPr/>
          <p:nvPr/>
        </p:nvSpPr>
        <p:spPr>
          <a:xfrm>
            <a:off x="2167066" y="7420789"/>
            <a:ext cx="6601144" cy="2892757"/>
          </a:xfrm>
          <a:prstGeom prst="wedgeEllipseCallou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>
                <a:solidFill>
                  <a:srgbClr val="000000"/>
                </a:solidFill>
                <a:ea typeface="Calibri Light"/>
                <a:cs typeface="Calibri Light"/>
              </a:rPr>
              <a:t>Är PVK:n märkt korrekt?</a:t>
            </a:r>
            <a:endParaRPr lang="sv-SE" sz="2800">
              <a:ea typeface="Calibri Light"/>
              <a:cs typeface="Calibri Light"/>
            </a:endParaRPr>
          </a:p>
          <a:p>
            <a:pPr algn="ctr"/>
            <a:r>
              <a:rPr lang="sv-SE" sz="2800">
                <a:solidFill>
                  <a:srgbClr val="000000"/>
                </a:solidFill>
                <a:ea typeface="Calibri Light"/>
                <a:cs typeface="Calibri Light"/>
              </a:rPr>
              <a:t>Datum, tid och signatur OCH PVK-etikett? </a:t>
            </a:r>
            <a:endParaRPr lang="sv-SE" sz="3200">
              <a:ea typeface="Calibri Light"/>
              <a:cs typeface="Calibri Ligh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388AC8-0BA3-4F11-37FD-422CC1CE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846" y="3116791"/>
            <a:ext cx="10049473" cy="60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8A8CB96A-2CDA-8B5A-82FD-FA9867860BC3}"/>
              </a:ext>
            </a:extLst>
          </p:cNvPr>
          <p:cNvSpPr txBox="1"/>
          <p:nvPr/>
        </p:nvSpPr>
        <p:spPr>
          <a:xfrm>
            <a:off x="9575846" y="9755926"/>
            <a:ext cx="7377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600" b="1" u="sng" dirty="0">
                <a:hlinkClick r:id="rId4"/>
              </a:rPr>
              <a:t>Perifer </a:t>
            </a:r>
            <a:r>
              <a:rPr lang="sv-SE" sz="3600" b="1" u="sng" dirty="0" err="1">
                <a:hlinkClick r:id="rId4"/>
              </a:rPr>
              <a:t>venkateter</a:t>
            </a:r>
            <a:r>
              <a:rPr lang="sv-SE" sz="3600" b="1" u="sng" dirty="0">
                <a:hlinkClick r:id="rId4"/>
              </a:rPr>
              <a:t> PVK –</a:t>
            </a:r>
            <a:r>
              <a:rPr lang="sv-SE" sz="3600" b="1" u="sng" dirty="0" err="1">
                <a:hlinkClick r:id="rId4"/>
              </a:rPr>
              <a:t>Centuri</a:t>
            </a:r>
            <a:r>
              <a:rPr lang="sv-SE" sz="3600" b="1" u="sng" dirty="0">
                <a:hlinkClick r:id="rId4"/>
              </a:rPr>
              <a:t> 13148</a:t>
            </a:r>
            <a:endParaRPr lang="sv-SE" sz="3600" b="1" u="sng" dirty="0"/>
          </a:p>
        </p:txBody>
      </p:sp>
    </p:spTree>
    <p:extLst>
      <p:ext uri="{BB962C8B-B14F-4D97-AF65-F5344CB8AC3E}">
        <p14:creationId xmlns:p14="http://schemas.microsoft.com/office/powerpoint/2010/main" val="3116470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A34F23-6FF6-A900-7CAA-75C6DF0A2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ea typeface="Calibri Light"/>
                <a:cs typeface="Calibri Light"/>
              </a:rPr>
              <a:t>Dokumentation av PVK i Region Västmanland 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8615D88-1028-66A2-100C-49B9192C2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2026-01-28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66A3221-CB71-3783-A23F-6DBFB5D0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4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7DAD3A1-E33F-F274-DB79-5340F084D90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>
                <a:ea typeface="Calibri Light"/>
                <a:cs typeface="Calibri Light"/>
              </a:rPr>
              <a:t>Avvikelser</a:t>
            </a:r>
          </a:p>
          <a:p>
            <a:pPr marL="0" indent="0">
              <a:buNone/>
            </a:pPr>
            <a:r>
              <a:rPr lang="sv-SE" dirty="0"/>
              <a:t>I patientjournalen under sökord hud dokumenteras information om:</a:t>
            </a:r>
          </a:p>
          <a:p>
            <a:pPr lvl="0"/>
            <a:r>
              <a:rPr lang="sv-SE" dirty="0"/>
              <a:t>misslyckat instick som kan ha skadat kärlet</a:t>
            </a:r>
          </a:p>
          <a:p>
            <a:r>
              <a:rPr lang="sv-SE" dirty="0"/>
              <a:t>eventuella komplikationer som till exempel </a:t>
            </a:r>
            <a:r>
              <a:rPr lang="sv-SE" dirty="0" err="1"/>
              <a:t>tromboflebit</a:t>
            </a:r>
            <a:r>
              <a:rPr lang="sv-SE" dirty="0"/>
              <a:t>, </a:t>
            </a:r>
            <a:r>
              <a:rPr lang="sv-SE" dirty="0" err="1"/>
              <a:t>extravasal</a:t>
            </a:r>
            <a:r>
              <a:rPr lang="sv-SE" dirty="0"/>
              <a:t> injektion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Kom ihåg att gradera </a:t>
            </a:r>
            <a:r>
              <a:rPr lang="sv-SE" dirty="0" err="1"/>
              <a:t>troboflebit</a:t>
            </a:r>
            <a:r>
              <a:rPr lang="sv-SE" dirty="0"/>
              <a:t> och infektion enligt gradering i vårdhandboken. Dokumentera i </a:t>
            </a:r>
            <a:r>
              <a:rPr lang="sv-SE" dirty="0" err="1"/>
              <a:t>cosmic</a:t>
            </a:r>
            <a:r>
              <a:rPr lang="sv-SE" dirty="0"/>
              <a:t>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4C5BBB8-CC08-24AF-8500-ED0D7EB42862}"/>
              </a:ext>
            </a:extLst>
          </p:cNvPr>
          <p:cNvSpPr txBox="1"/>
          <p:nvPr/>
        </p:nvSpPr>
        <p:spPr>
          <a:xfrm>
            <a:off x="8756650" y="9755926"/>
            <a:ext cx="7377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600" u="sng" dirty="0">
                <a:hlinkClick r:id="rId3"/>
              </a:rPr>
              <a:t>Perifer </a:t>
            </a:r>
            <a:r>
              <a:rPr lang="sv-SE" sz="3600" u="sng" dirty="0" err="1">
                <a:hlinkClick r:id="rId3"/>
              </a:rPr>
              <a:t>venkateter</a:t>
            </a:r>
            <a:r>
              <a:rPr lang="sv-SE" sz="3600" u="sng" dirty="0">
                <a:hlinkClick r:id="rId3"/>
              </a:rPr>
              <a:t> PVK –</a:t>
            </a:r>
            <a:r>
              <a:rPr lang="sv-SE" sz="3600" u="sng" dirty="0" err="1">
                <a:hlinkClick r:id="rId3"/>
              </a:rPr>
              <a:t>Centuri</a:t>
            </a:r>
            <a:r>
              <a:rPr lang="sv-SE" sz="3600" u="sng" dirty="0">
                <a:hlinkClick r:id="rId3"/>
              </a:rPr>
              <a:t> 13148</a:t>
            </a:r>
            <a:endParaRPr lang="sv-SE" sz="3600" u="sng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266EC33-E9DD-0760-BFCC-65DE009C4F86}"/>
              </a:ext>
            </a:extLst>
          </p:cNvPr>
          <p:cNvSpPr txBox="1"/>
          <p:nvPr/>
        </p:nvSpPr>
        <p:spPr>
          <a:xfrm>
            <a:off x="8756650" y="9005268"/>
            <a:ext cx="10239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600" dirty="0">
                <a:hlinkClick r:id="rId4"/>
              </a:rPr>
              <a:t>Komplikationer och bedömning - Vårdhandboken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450484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93D87-3214-C546-3F97-942348907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ACA50D-43B1-275F-EFA3-BE0426BD5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Uppföljning dokumentation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A41E144-B74D-EEDD-118D-7007EFD1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2026-01-27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538A91E-E833-5158-2504-F41F0287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6CA7122-FF90-CD3A-881F-4E8B68367F5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5440" indent="-345440"/>
            <a:r>
              <a:rPr lang="sv-SE" dirty="0">
                <a:hlinkClick r:id="rId3"/>
              </a:rPr>
              <a:t>Rutinkollen Vårdkvalitet - Löf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7129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 descr="En bild som visar person, klädsel, Människoansikte, inomhus&#10;&#10;AI-genererat innehåll kan vara felaktigt.">
            <a:extLst>
              <a:ext uri="{FF2B5EF4-FFF2-40B4-BE49-F238E27FC236}">
                <a16:creationId xmlns:a16="http://schemas.microsoft.com/office/drawing/2014/main" id="{26649380-DAE3-61D8-2105-3B7A78292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32624"/>
          <a:stretch>
            <a:fillRect/>
          </a:stretch>
        </p:blipFill>
        <p:spPr>
          <a:xfrm>
            <a:off x="1245600" y="2491200"/>
            <a:ext cx="17618400" cy="7923600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noFill/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E28D20-6A98-ED98-28FD-E559D4B8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3760" y="10548000"/>
            <a:ext cx="792000" cy="1872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2026-01-27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80CA9EA-9202-6119-8A20-D857C0A87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60360" y="10548000"/>
            <a:ext cx="360000" cy="1872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4941D488-5CBD-EC8B-EA13-D61037B47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/>
          <a:p>
            <a:r>
              <a:rPr lang="en-US" sz="7200" b="0"/>
              <a:t>Hur </a:t>
            </a:r>
            <a:r>
              <a:rPr lang="en-US" sz="7200" b="0" err="1"/>
              <a:t>dokumenterar</a:t>
            </a:r>
            <a:r>
              <a:rPr lang="en-US" sz="7200" b="0"/>
              <a:t> vi PVK </a:t>
            </a:r>
            <a:r>
              <a:rPr lang="en-US" sz="7200" b="0" err="1"/>
              <a:t>på</a:t>
            </a:r>
            <a:r>
              <a:rPr lang="en-US" sz="7200" b="0"/>
              <a:t> </a:t>
            </a:r>
            <a:r>
              <a:rPr lang="en-US" sz="7200" b="0" err="1"/>
              <a:t>vår</a:t>
            </a:r>
            <a:r>
              <a:rPr lang="en-US" sz="7200" b="0"/>
              <a:t> </a:t>
            </a:r>
            <a:r>
              <a:rPr lang="en-US" sz="7200" b="0" err="1"/>
              <a:t>enhet</a:t>
            </a:r>
            <a:r>
              <a:rPr lang="en-US" sz="7200" b="0"/>
              <a:t>?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F3C822E-5F1E-AC52-B22B-E9260162F7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640000" y="8791200"/>
            <a:ext cx="1987200" cy="1987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97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70146-4837-4DB1-F621-72D1DE6FD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rubrik 8">
            <a:extLst>
              <a:ext uri="{FF2B5EF4-FFF2-40B4-BE49-F238E27FC236}">
                <a16:creationId xmlns:a16="http://schemas.microsoft.com/office/drawing/2014/main" id="{85020846-F3CC-7870-EDBD-C2A6A2FD2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rmAutofit/>
          </a:bodyPr>
          <a:lstStyle/>
          <a:p>
            <a:r>
              <a:rPr lang="sv-SE"/>
              <a:t>Enheten för smittskydd och vårdhygien</a:t>
            </a:r>
          </a:p>
          <a:p>
            <a:r>
              <a:rPr lang="sv-SE"/>
              <a:t>Centrala patientsäkerhetsteamet</a:t>
            </a:r>
          </a:p>
          <a:p>
            <a:pPr marL="0" indent="0">
              <a:buNone/>
            </a:pPr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275208DB-6024-8077-B20C-8D6A13B9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anchor="b">
            <a:normAutofit/>
          </a:bodyPr>
          <a:lstStyle/>
          <a:p>
            <a:r>
              <a:rPr lang="sv-SE" b="0"/>
              <a:t>Kontakt</a:t>
            </a:r>
            <a:endParaRPr lang="en-US" b="0"/>
          </a:p>
        </p:txBody>
      </p:sp>
      <p:pic>
        <p:nvPicPr>
          <p:cNvPr id="3" name="Bildobjekt 2" descr="En bild som visar text, Teckensnitt, logotyp, Grafik&#10;&#10;AI-generated content may be incorrect.">
            <a:extLst>
              <a:ext uri="{FF2B5EF4-FFF2-40B4-BE49-F238E27FC236}">
                <a16:creationId xmlns:a16="http://schemas.microsoft.com/office/drawing/2014/main" id="{9202660C-86BD-E217-7412-13E9BBFA2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1"/>
          <a:stretch/>
        </p:blipFill>
        <p:spPr>
          <a:xfrm>
            <a:off x="9342000" y="3351610"/>
            <a:ext cx="7740000" cy="6614964"/>
          </a:xfrm>
          <a:prstGeom prst="rect">
            <a:avLst/>
          </a:prstGeom>
          <a:noFill/>
        </p:spPr>
      </p:pic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AB9EF519-FE4C-F268-8560-B1EA611B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2026-01-28</a:t>
            </a:fld>
            <a:endParaRPr lang="sv-SE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9C2B416-7AB9-3959-44B2-3DC1673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5691578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1FB2FF91-E115-42E8-8137-F21CC595B44A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DF4C57A6-C4F3-48EE-B345-90EC8D9C4ACF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6B8CC0A0-D8A0-4B7E-8876-13FD23F41C8C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37D26D3C-441A-4815-B029-D3DA77488910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6A9A5FD-24DA-41DF-9DE6-61DF7814705E}">
  <we:reference id="a61de75b-4aa1-4223-afb4-cccb7aa6be4f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B6B00183893345A5D8F379FEB1DB92" ma:contentTypeVersion="4" ma:contentTypeDescription="Skapa ett nytt dokument." ma:contentTypeScope="" ma:versionID="9825b2f559f27bd08342e9ea23ed5c62">
  <xsd:schema xmlns:xsd="http://www.w3.org/2001/XMLSchema" xmlns:xs="http://www.w3.org/2001/XMLSchema" xmlns:p="http://schemas.microsoft.com/office/2006/metadata/properties" xmlns:ns2="cc9009d4-7812-40f4-aebf-3468578e27b7" targetNamespace="http://schemas.microsoft.com/office/2006/metadata/properties" ma:root="true" ma:fieldsID="8e4577968f8726874348d45f0e05d95e" ns2:_="">
    <xsd:import namespace="cc9009d4-7812-40f4-aebf-3468578e27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9009d4-7812-40f4-aebf-3468578e27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D12D62-F2A9-4E61-90C4-1186D9EB7509}">
  <ds:schemaRefs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cc9009d4-7812-40f4-aebf-3468578e27b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A5848E7-5A1E-4078-9265-69BB8AB3F655}">
  <ds:schemaRefs>
    <ds:schemaRef ds:uri="cc9009d4-7812-40f4-aebf-3468578e27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Region Västmanland</Template>
  <TotalTime>32</TotalTime>
  <Words>474</Words>
  <Application>Microsoft Office PowerPoint</Application>
  <PresentationFormat>Anpassad</PresentationFormat>
  <Paragraphs>69</Paragraphs>
  <Slides>7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RV-Vinröd_mörk</vt:lpstr>
      <vt:lpstr>RV-Vinröd_ljus</vt:lpstr>
      <vt:lpstr>RV-Turkos_mörk</vt:lpstr>
      <vt:lpstr>RV-Turkos_ljus</vt:lpstr>
      <vt:lpstr>PVK-projekt</vt:lpstr>
      <vt:lpstr>Dokumentation vårdhandboken</vt:lpstr>
      <vt:lpstr>Dokumentation av PVK i Region Västmanland</vt:lpstr>
      <vt:lpstr>Dokumentation av PVK i Region Västmanland </vt:lpstr>
      <vt:lpstr>Uppföljning dokumentation</vt:lpstr>
      <vt:lpstr>Hur dokumenterar vi PVK på vår enhet?</vt:lpstr>
      <vt:lpstr>Kontakt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Mall</dc:subject>
  <dc:creator>Sandra Hultin Dojorti</dc:creator>
  <cp:keywords/>
  <dc:description/>
  <cp:lastModifiedBy>Sandra Hultin Dojorti</cp:lastModifiedBy>
  <cp:revision>4</cp:revision>
  <dcterms:created xsi:type="dcterms:W3CDTF">2025-10-16T07:33:50Z</dcterms:created>
  <dcterms:modified xsi:type="dcterms:W3CDTF">2026-01-28T10:09:44Z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0x0101003CB6B00183893345A5D8F379FEB1DB92</vt:lpwstr>
  </property>
  <property fmtid="{D5CDD505-2E9C-101B-9397-08002B2CF9AE}" pid="6" name="MediaServiceImageTags">
    <vt:lpwstr/>
  </property>
  <property fmtid="{D5CDD505-2E9C-101B-9397-08002B2CF9AE}" pid="7" name="Order">
    <vt:lpwstr>2500.00000000000</vt:lpwstr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</Properties>
</file>