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19"/>
  </p:notesMasterIdLst>
  <p:sldIdLst>
    <p:sldId id="8806" r:id="rId8"/>
    <p:sldId id="8824" r:id="rId9"/>
    <p:sldId id="8845" r:id="rId10"/>
    <p:sldId id="8826" r:id="rId11"/>
    <p:sldId id="268" r:id="rId12"/>
    <p:sldId id="8842" r:id="rId13"/>
    <p:sldId id="8843" r:id="rId14"/>
    <p:sldId id="8848" r:id="rId15"/>
    <p:sldId id="8839" r:id="rId16"/>
    <p:sldId id="8830" r:id="rId17"/>
    <p:sldId id="8849" r:id="rId18"/>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8806"/>
            <p14:sldId id="8824"/>
            <p14:sldId id="8845"/>
            <p14:sldId id="8826"/>
            <p14:sldId id="268"/>
            <p14:sldId id="8842"/>
            <p14:sldId id="8843"/>
            <p14:sldId id="8848"/>
            <p14:sldId id="8839"/>
            <p14:sldId id="8830"/>
            <p14:sldId id="8849"/>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141AB-ADB8-FA67-644F-029A13446502}" v="2" dt="2026-01-29T09:56:21.354"/>
    <p1510:client id="{BF24D989-C4A0-4DED-92D8-2155F6EF9ED3}" v="4" dt="2026-01-29T09:32:22.6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300" y="42"/>
      </p:cViewPr>
      <p:guideLst>
        <p:guide orient="horz" pos="2880"/>
        <p:guide pos="22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2026-01-29</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3515861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270516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b="0" i="0">
                <a:solidFill>
                  <a:srgbClr val="1E1E1E"/>
                </a:solidFill>
                <a:effectLst/>
                <a:latin typeface="Lato" panose="020B0604020202020204" pitchFamily="34" charset="0"/>
              </a:rPr>
              <a:t>För medicintekniska produkter där spårbarheten är ett specificerat krav ska varje produktförpackning/avdelningsförpackning ha en tydlig märkning.</a:t>
            </a:r>
            <a:endParaRPr lang="sv-SE"/>
          </a:p>
          <a:p>
            <a:endParaRPr lang="sv-SE"/>
          </a:p>
          <a:p>
            <a:endParaRPr lang="sv-SE"/>
          </a:p>
          <a:p>
            <a:r>
              <a:rPr lang="sv-SE"/>
              <a:t>Det finns olika symboler på avdelningsförpackningarna och produktförpackningar titta gärna nästa gång ni kommer i kontakt med dessa produkter. </a:t>
            </a:r>
          </a:p>
          <a:p>
            <a:r>
              <a:rPr lang="sv-SE"/>
              <a:t>Ni känner säkerligen redan till flera av dem, vi vill uppmärksamma två.</a:t>
            </a:r>
          </a:p>
          <a:p>
            <a:r>
              <a:rPr lang="sv-SE"/>
              <a:t>Syftet med symbolerna är att säkerställa att vi använder produkterna på rätt sätt och följer hygien- och säkerhetskrav.</a:t>
            </a:r>
          </a:p>
          <a:p>
            <a:endParaRPr lang="sv-SE"/>
          </a:p>
          <a:p>
            <a:r>
              <a:rPr lang="sv-SE" sz="1200" b="1" i="0" kern="1200">
                <a:solidFill>
                  <a:schemeClr val="tx1"/>
                </a:solidFill>
                <a:effectLst/>
                <a:latin typeface="+mn-lt"/>
                <a:ea typeface="+mn-ea"/>
                <a:cs typeface="+mn-cs"/>
              </a:rPr>
              <a:t>Engångsprodukter</a:t>
            </a:r>
          </a:p>
          <a:p>
            <a:r>
              <a:rPr lang="sv-SE" sz="1200" b="0" i="0" kern="1200">
                <a:solidFill>
                  <a:schemeClr val="tx1"/>
                </a:solidFill>
                <a:effectLst/>
                <a:latin typeface="+mn-lt"/>
                <a:ea typeface="+mn-ea"/>
                <a:cs typeface="+mn-cs"/>
              </a:rPr>
              <a:t>Engångsprodukter finns som steril och icke- steril produkt.</a:t>
            </a:r>
          </a:p>
          <a:p>
            <a:r>
              <a:rPr lang="sv-SE" sz="1200" b="0" i="0" kern="1200">
                <a:solidFill>
                  <a:schemeClr val="tx1"/>
                </a:solidFill>
                <a:effectLst/>
                <a:latin typeface="+mn-lt"/>
                <a:ea typeface="+mn-ea"/>
                <a:cs typeface="+mn-cs"/>
              </a:rPr>
              <a:t>Sterila produkter är produkter som genomgått en validerad steriliseringsprocess och har en oskadad förpackning som säkerställer att sterilitet bevaras. Sterilitet innebär att produkter ska vara fria från levande mikroorganismer. Med det menas att sannolikheten att en livskraftig mikroorganism finns på eller i produkten är lika med eller mindre än en på en miljon.</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Produkter märkta med symbol överstruken tvåa innebär: "</a:t>
            </a:r>
            <a:r>
              <a:rPr lang="sv-SE" sz="1200" b="1" i="0" kern="1200">
                <a:solidFill>
                  <a:schemeClr val="tx1"/>
                </a:solidFill>
                <a:effectLst/>
                <a:latin typeface="+mn-lt"/>
                <a:ea typeface="+mn-ea"/>
                <a:cs typeface="+mn-cs"/>
              </a:rPr>
              <a:t>Medicinteknisk produkt för engångsbruk eller användning på en patient vid ett tillfälle eller en åtgärd</a:t>
            </a:r>
            <a:r>
              <a:rPr lang="sv-SE" sz="1200" b="0" i="0" kern="1200">
                <a:solidFill>
                  <a:schemeClr val="tx1"/>
                </a:solidFill>
                <a:effectLst/>
                <a:latin typeface="+mn-lt"/>
                <a:ea typeface="+mn-ea"/>
                <a:cs typeface="+mn-cs"/>
              </a:rPr>
              <a:t>". Denna typ av produkt ska inte återanvändas oavsett rengöringsprocess.</a:t>
            </a:r>
          </a:p>
          <a:p>
            <a:endParaRPr lang="sv-SE"/>
          </a:p>
          <a:p>
            <a:r>
              <a:rPr lang="sv-SE"/>
              <a:t>Sterila produkter är märka med texten steril – </a:t>
            </a:r>
            <a:r>
              <a:rPr lang="sv-SE" b="1"/>
              <a:t>produkten är steril </a:t>
            </a:r>
          </a:p>
          <a:p>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Icke-sterila produkter är produkter som är tillverkade, konstruerade och utformade på ett sådant sätt att risken för att vårdtagare och användarna infekteras har eliminerats eller minskats så långt det är möjligt. De uppfyller kraven i MDR, kapitel II, punkt 11. </a:t>
            </a:r>
          </a:p>
          <a:p>
            <a:endParaRPr lang="sv-SE" b="1"/>
          </a:p>
        </p:txBody>
      </p:sp>
      <p:sp>
        <p:nvSpPr>
          <p:cNvPr id="4" name="Platshållare för bildnummer 3"/>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181536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Sterila produkter ska förpackas på ett sådant sätt att produkternas sterilitet bevaras tills förpackningen öppnas. I Sverige eftersträvas tre lager av förpackningar för sterila produkter.</a:t>
            </a: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Produktförpackning </a:t>
            </a:r>
            <a:r>
              <a:rPr lang="sv-SE" sz="1200"/>
              <a:t>– skyddande förpackning för den enskilda produkten. Öppnas i direkt anslutning till användandet. Produktförpackningar ska hanteras så lite som möjligt för att inte bli  förorenade med mikroorganismer. Sträva efter att inte lägga över produkter i annan förpackning än den de levererades i. Produktförpackning förvaras i sin ursprungliga avdelningsförpackning har den hållbarhet som står på produkten. Om förpackningen ändras har den en kortare hållbarhetstid.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Avdelningsförpackning</a:t>
            </a:r>
            <a:r>
              <a:rPr lang="sv-SE" sz="1200"/>
              <a:t> – samlande och skyddande förpackning för enskilda produktförpackningar av samma slag. Avdelningsförpackningar ska hanteras så lite som möjligt för att inte bli slitna eller förorenade med mikroorganismer. Sterila och rena förpackningar ska förvaras i sina avdelningsförpackningar, väl åtskilda. </a:t>
            </a:r>
          </a:p>
          <a:p>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Transportförpackning</a:t>
            </a:r>
            <a:r>
              <a:rPr lang="sv-SE" sz="1200"/>
              <a:t> – samlande och skyddande emballage under transport av avdelningsförpackningar med samma innehåll. Transportförpackningar </a:t>
            </a:r>
            <a:r>
              <a:rPr lang="sv-SE" sz="1200" err="1"/>
              <a:t>tfp</a:t>
            </a:r>
            <a:r>
              <a:rPr lang="sv-SE" sz="1200"/>
              <a:t> Transportförpackningar av wellpapp tillverkas av återvinningspapper och kan innehålla mögelsporer. Förpackningarna blir ofta smutsiga under transport i lastbilar. Brytning av förpackningarna ska därför helst ske utanför kliniken eller på speciellt utrymme för uppackning. Transportförpackningar ska inte förvaras i rent förråd. Ingen förvaring av transportförpackning i rent förråd. Skydda arbetsdräkten med plastförkläde och utför handdesinfektion efter arbete med transportförpackningar</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4129898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sz="1200" b="0" i="0" kern="1200">
                <a:solidFill>
                  <a:schemeClr val="tx1"/>
                </a:solidFill>
                <a:effectLst/>
                <a:latin typeface="+mn-lt"/>
                <a:ea typeface="+mn-ea"/>
                <a:cs typeface="+mn-cs"/>
              </a:rPr>
              <a:t>Sterila engångsprodukter ska förvaras torrt, rent och dammfritt, samt skyddas från solljus och stora temperaturväxlingar. Förvaring sker med fördel i ett separat förrådsrum, antingen på hyllor (rummet ska då inte vara ett genomgångsrum) eller i stängda förrådsskåp. </a:t>
            </a:r>
          </a:p>
          <a:p>
            <a:r>
              <a:rPr lang="sv-SE" sz="1200" b="0" i="0" kern="1200">
                <a:solidFill>
                  <a:schemeClr val="tx1"/>
                </a:solidFill>
                <a:effectLst/>
                <a:latin typeface="+mn-lt"/>
                <a:ea typeface="+mn-ea"/>
                <a:cs typeface="+mn-cs"/>
              </a:rPr>
              <a:t>Materialet ska förvaras avskilt från produkter med annan renhetsnivå. Undvik stora lager. I direkt anslutning till förvaringen ska det finnas en vägghängd hållare med handdesinfektion.</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Sterila engångsprodukter, till exempel kompresser, förband, instrument förvaras i sin avdelningsförpackning.</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Om det är nödvändigt att plocka ut produktförpackning ur leverantörens avdelningsförpackning, ska de placeras exempelvis i en rengjord och desinfekterad låda med lock eller en stängd låda i en stickvagn. Betrakta lådan som avdelningsförpackning och hantera den därefter. Se på bild vad som gäller angående hållbarhet.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För att det sterila barriärsystemet ska fungera på avsett sätt, och fortsätta bevara produkten steril, måste vissa villkor vara uppfyllda under lagerhållning och hantering av produkten.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71033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a:t>Detta är första steget i att hålla renhetsgraden är att vi tar in rena produkter i förråden och att vi är rena när vi tar ut produkterna.</a:t>
            </a:r>
          </a:p>
          <a:p>
            <a:r>
              <a:rPr lang="sv-SE" sz="1000"/>
              <a:t>Titta tillsammans på bakteriefilmen diskutera gärna efter vad ni såg för risker,</a:t>
            </a:r>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129649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Förvara produkter så att de behåller sin renhetsnivå fram till användning.</a:t>
            </a:r>
          </a:p>
          <a:p>
            <a:endParaRPr lang="sv-SE" sz="1200" b="0" i="0" kern="1200">
              <a:solidFill>
                <a:schemeClr val="tx1"/>
              </a:solidFill>
              <a:effectLst/>
              <a:latin typeface="+mn-lt"/>
              <a:ea typeface="+mn-ea"/>
              <a:cs typeface="+mn-cs"/>
            </a:endParaRP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För att underlätta arbetet kan en mindre mängd produkter förvaras under en kortare tid i ett </a:t>
            </a:r>
            <a:r>
              <a:rPr lang="sv-SE" sz="1200" b="0" i="0" kern="1200" err="1">
                <a:solidFill>
                  <a:schemeClr val="tx1"/>
                </a:solidFill>
                <a:effectLst/>
                <a:latin typeface="+mn-lt"/>
                <a:ea typeface="+mn-ea"/>
                <a:cs typeface="+mn-cs"/>
              </a:rPr>
              <a:t>närförråd</a:t>
            </a:r>
            <a:r>
              <a:rPr lang="sv-SE" sz="1200" b="0" i="0" kern="1200">
                <a:solidFill>
                  <a:schemeClr val="tx1"/>
                </a:solidFill>
                <a:effectLst/>
                <a:latin typeface="+mn-lt"/>
                <a:ea typeface="+mn-ea"/>
                <a:cs typeface="+mn-cs"/>
              </a:rPr>
              <a:t>, exempelvis låda med lock, stängd väska eller stängt skåp eller låda i stickvagn.</a:t>
            </a:r>
          </a:p>
          <a:p>
            <a:r>
              <a:rPr lang="sv-SE" sz="1200" b="0" i="0" kern="1200">
                <a:solidFill>
                  <a:schemeClr val="tx1"/>
                </a:solidFill>
                <a:effectLst/>
                <a:latin typeface="+mn-lt"/>
                <a:ea typeface="+mn-ea"/>
                <a:cs typeface="+mn-cs"/>
              </a:rPr>
              <a:t>Produkterna förvaras om möjligt i sin avdelningsförpackning eller motsvarande exempelvis i en ren låda i stickvagn. Avdelningsförpackade produkter bör inte förvaras på detta sätt i mer än 1 vecka</a:t>
            </a:r>
          </a:p>
          <a:p>
            <a:endParaRPr lang="sv-SE" sz="1200" b="0" i="0" kern="1200">
              <a:solidFill>
                <a:schemeClr val="tx1"/>
              </a:solidFill>
              <a:effectLst/>
              <a:latin typeface="+mn-lt"/>
              <a:ea typeface="+mn-ea"/>
              <a:cs typeface="+mn-cs"/>
            </a:endParaRPr>
          </a:p>
          <a:p>
            <a:r>
              <a:rPr lang="sv-SE" sz="1200" b="0" i="0" kern="1200">
                <a:solidFill>
                  <a:schemeClr val="tx1"/>
                </a:solidFill>
                <a:effectLst/>
                <a:latin typeface="+mn-lt"/>
                <a:ea typeface="+mn-ea"/>
                <a:cs typeface="+mn-cs"/>
              </a:rPr>
              <a:t>Om sterila produktförpackningar förvaras utan skyddande avdelningsförpackning begränsas hållbarhetstiden kraftigt och produkterna bör användas inom 1 dygn.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 Den egengjorda avdelningsförpackningen kasseras eller rengörs vid påfyllning dock minst 1 gång i veckan.</a:t>
            </a:r>
            <a:r>
              <a:rPr lang="sv-SE" sz="1200" b="0" i="0" kern="1200">
                <a:solidFill>
                  <a:schemeClr val="tx1"/>
                </a:solidFill>
                <a:effectLst/>
                <a:latin typeface="+mn-lt"/>
                <a:ea typeface="+mn-ea"/>
                <a:cs typeface="+mn-cs"/>
              </a:rPr>
              <a:t>  Vem som är ansvarig för förrådshantering ska vara tydligt dokumenterat i verksamheten.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361672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visas exempel på sterila produkter som kan användas vid PVK-sättning.</a:t>
            </a:r>
          </a:p>
        </p:txBody>
      </p:sp>
      <p:sp>
        <p:nvSpPr>
          <p:cNvPr id="4" name="Platshållare för bildnummer 3"/>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7115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Vem som är ansvarig för förrådshantering ska vara tydligt dokumenterat i verksamheten.</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2702252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mn-lt"/>
                <a:ea typeface="+mn-ea"/>
                <a:cs typeface="+mn-cs"/>
              </a:rPr>
              <a:t>Transport av sterila engångsprodukter, exempelvis förbandsmaterial, ska ske så att produkterna inte förorenas och/eller skadas. Produkterna transporteras i första hand i sin avdelningsförpackning. Om detta inte är möjligt placeras produktförpackningen i en skyddande förpackning (motsvarande avdelningsförpackning) exempelvis i en ren förslutningsbar plastpåse. Produkter som ska transporteras utomhus placeras därefter i en väska eller dylikt (motsvarande transportförpackning).</a:t>
            </a:r>
          </a:p>
          <a:p>
            <a:r>
              <a:rPr lang="sv-SE" sz="1200" b="0" i="0" kern="1200">
                <a:solidFill>
                  <a:schemeClr val="tx1"/>
                </a:solidFill>
                <a:effectLst/>
                <a:latin typeface="+mn-lt"/>
                <a:ea typeface="+mn-ea"/>
                <a:cs typeface="+mn-cs"/>
              </a:rPr>
              <a:t>Transportväskor som används bör vara förslutnings- och avtorkningsbara samt tåla </a:t>
            </a:r>
            <a:r>
              <a:rPr lang="sv-SE" sz="1200" b="0" i="0" kern="1200" err="1">
                <a:solidFill>
                  <a:schemeClr val="tx1"/>
                </a:solidFill>
                <a:effectLst/>
                <a:latin typeface="+mn-lt"/>
                <a:ea typeface="+mn-ea"/>
                <a:cs typeface="+mn-cs"/>
              </a:rPr>
              <a:t>ytdesinfektionsmedel</a:t>
            </a:r>
            <a:r>
              <a:rPr lang="sv-SE" sz="1200" b="0" i="0" kern="1200">
                <a:solidFill>
                  <a:schemeClr val="tx1"/>
                </a:solidFill>
                <a:effectLst/>
                <a:latin typeface="+mn-lt"/>
                <a:ea typeface="+mn-ea"/>
                <a:cs typeface="+mn-cs"/>
              </a:rPr>
              <a:t> med rengörande effekt (tensid) alternativt vara tvättbara i 60°C.</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1343074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svg"/><Relationship Id="rId7" Type="http://schemas.openxmlformats.org/officeDocument/2006/relationships/image" Target="../media/image2.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3.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3.svg"/><Relationship Id="rId7" Type="http://schemas.openxmlformats.org/officeDocument/2006/relationships/image" Target="../media/image25.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6.svg"/><Relationship Id="rId7" Type="http://schemas.openxmlformats.org/officeDocument/2006/relationships/image" Target="../media/image27.jpe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0.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8.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8.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2026-01-29</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501250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2026-01-29</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147492921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2.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4.sv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3.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2.sv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2.sv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15" r:id="rId26"/>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 id="2147484106" r:id="rId26"/>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is.se/produkter/halso-och-sjukvard/sterilisering/allmant/sis-tr-572020/"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vardhandboken.se/vardhygien-infektioner-och-smittspridning/desinfektion-och-sterilisering/medicintekniska-produkter-och-mikrobiell-renhet/hallbarhet-och-markning/"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vardhandboken.se/vardhygien-infektioner-och-smittspridning/desinfektion-och-sterilisering/medicintekniska-produkter-och-mikrobiell-renhet/medicintekniska-produkter-och-mikrobiell-renhet---oversikt/" TargetMode="External"/><Relationship Id="rId5" Type="http://schemas.openxmlformats.org/officeDocument/2006/relationships/image" Target="../media/image55.emf"/><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www.sis.se/produkter/halso-och-sjukvard/sterilisering/allmant/sis-tr-57202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OVcZ1vNuU"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hyperlink" Target="https://www.vardhandboken.se/vardhygien-infektioner-och-smittspridning/infektioner-och-smittspridning/smitta-och-smittspridning/oversikt/" TargetMode="Externa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www.sis.se/produkter/halso-och-sjukvard/sterilisering/allmant/sis-tr-572020/" TargetMode="Externa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hyperlink" Target="https://www.sis.se/produkter/halso-och-sjukvard/sterilisering/allmant/sis-tr-572020/"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9A5AB-28B3-FC48-86EC-C89DAC280A6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7AA23D1-E1FF-78FF-0AB7-4C5C586A48C8}"/>
              </a:ext>
            </a:extLst>
          </p:cNvPr>
          <p:cNvSpPr>
            <a:spLocks noGrp="1"/>
          </p:cNvSpPr>
          <p:nvPr>
            <p:ph type="ctrTitle"/>
          </p:nvPr>
        </p:nvSpPr>
        <p:spPr>
          <a:xfrm>
            <a:off x="479600" y="4555538"/>
            <a:ext cx="14114541" cy="4525838"/>
          </a:xfrm>
        </p:spPr>
        <p:txBody>
          <a:bodyPr/>
          <a:lstStyle/>
          <a:p>
            <a:r>
              <a:rPr lang="sv-SE" sz="9600">
                <a:ea typeface="Calibri Light"/>
                <a:cs typeface="Calibri Light"/>
              </a:rPr>
              <a:t>Förvaring och hantering av material </a:t>
            </a:r>
            <a:br>
              <a:rPr lang="sv-SE"/>
            </a:br>
            <a:endParaRPr lang="sv-SE">
              <a:solidFill>
                <a:schemeClr val="bg1"/>
              </a:solidFill>
            </a:endParaRPr>
          </a:p>
        </p:txBody>
      </p:sp>
      <p:sp>
        <p:nvSpPr>
          <p:cNvPr id="3" name="Underrubrik 2">
            <a:extLst>
              <a:ext uri="{FF2B5EF4-FFF2-40B4-BE49-F238E27FC236}">
                <a16:creationId xmlns:a16="http://schemas.microsoft.com/office/drawing/2014/main" id="{94B7BB4E-10DB-4E88-9336-145FD37993A5}"/>
              </a:ext>
            </a:extLst>
          </p:cNvPr>
          <p:cNvSpPr>
            <a:spLocks noGrp="1"/>
          </p:cNvSpPr>
          <p:nvPr>
            <p:ph type="subTitle" idx="1"/>
          </p:nvPr>
        </p:nvSpPr>
        <p:spPr>
          <a:xfrm>
            <a:off x="13030778" y="10508720"/>
            <a:ext cx="5827341" cy="602625"/>
          </a:xfrm>
        </p:spPr>
        <p:txBody>
          <a:bodyPr/>
          <a:lstStyle/>
          <a:p>
            <a:pPr rtl="0"/>
            <a:r>
              <a:rPr lang="sv-SE" sz="3600" kern="1200"/>
              <a:t>20260126</a:t>
            </a:r>
          </a:p>
        </p:txBody>
      </p:sp>
    </p:spTree>
    <p:extLst>
      <p:ext uri="{BB962C8B-B14F-4D97-AF65-F5344CB8AC3E}">
        <p14:creationId xmlns:p14="http://schemas.microsoft.com/office/powerpoint/2010/main" val="46375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07E671-906E-E454-2FB3-9665B5086014}"/>
              </a:ext>
            </a:extLst>
          </p:cNvPr>
          <p:cNvSpPr>
            <a:spLocks noGrp="1"/>
          </p:cNvSpPr>
          <p:nvPr>
            <p:ph type="title"/>
          </p:nvPr>
        </p:nvSpPr>
        <p:spPr/>
        <p:txBody>
          <a:bodyPr/>
          <a:lstStyle/>
          <a:p>
            <a:r>
              <a:rPr lang="sv-SE"/>
              <a:t>Hur det ut hos oss?</a:t>
            </a:r>
          </a:p>
        </p:txBody>
      </p:sp>
      <p:sp>
        <p:nvSpPr>
          <p:cNvPr id="3" name="Platshållare för datum 2">
            <a:extLst>
              <a:ext uri="{FF2B5EF4-FFF2-40B4-BE49-F238E27FC236}">
                <a16:creationId xmlns:a16="http://schemas.microsoft.com/office/drawing/2014/main" id="{A4132522-93A5-AA4B-CED9-852077359C26}"/>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4F2469B7-24E9-1680-3EB2-3DBE9821D2DA}"/>
              </a:ext>
            </a:extLst>
          </p:cNvPr>
          <p:cNvSpPr>
            <a:spLocks noGrp="1"/>
          </p:cNvSpPr>
          <p:nvPr>
            <p:ph type="sldNum" sz="quarter" idx="12"/>
          </p:nvPr>
        </p:nvSpPr>
        <p:spPr/>
        <p:txBody>
          <a:bodyPr/>
          <a:lstStyle/>
          <a:p>
            <a:fld id="{38480145-259A-47DA-A30D-C906B9DB5C99}" type="slidenum">
              <a:rPr lang="sv-SE" smtClean="0"/>
              <a:pPr/>
              <a:t>10</a:t>
            </a:fld>
            <a:endParaRPr lang="sv-SE"/>
          </a:p>
        </p:txBody>
      </p:sp>
      <p:sp>
        <p:nvSpPr>
          <p:cNvPr id="6" name="textruta 5">
            <a:extLst>
              <a:ext uri="{FF2B5EF4-FFF2-40B4-BE49-F238E27FC236}">
                <a16:creationId xmlns:a16="http://schemas.microsoft.com/office/drawing/2014/main" id="{6D1733CD-FFDA-95B3-780A-BB82B6D0216E}"/>
              </a:ext>
            </a:extLst>
          </p:cNvPr>
          <p:cNvSpPr txBox="1"/>
          <p:nvPr/>
        </p:nvSpPr>
        <p:spPr>
          <a:xfrm>
            <a:off x="7677844" y="9851881"/>
            <a:ext cx="10233498" cy="923330"/>
          </a:xfrm>
          <a:prstGeom prst="rect">
            <a:avLst/>
          </a:prstGeom>
          <a:noFill/>
        </p:spPr>
        <p:txBody>
          <a:bodyPr wrap="square">
            <a:spAutoFit/>
          </a:bodyPr>
          <a:lstStyle/>
          <a:p>
            <a:r>
              <a:rPr lang="sv-SE">
                <a:hlinkClick r:id="rId3"/>
              </a:rPr>
              <a:t>Standard - Handbok för grundläggande rekommendationer för lagerhållning, hantering och transport av sterila medicintekniska produkter inom hälso- och sjukvård, tandvård och djursjukvård SIS-TR 57:2020 - Svenska institutet för standarder, SIS</a:t>
            </a:r>
            <a:endParaRPr lang="sv-SE"/>
          </a:p>
        </p:txBody>
      </p:sp>
      <p:pic>
        <p:nvPicPr>
          <p:cNvPr id="11" name="Platshållare för innehåll 10">
            <a:extLst>
              <a:ext uri="{FF2B5EF4-FFF2-40B4-BE49-F238E27FC236}">
                <a16:creationId xmlns:a16="http://schemas.microsoft.com/office/drawing/2014/main" id="{A86C9D72-F0AA-1400-A60A-86BBD4BA77B1}"/>
              </a:ext>
            </a:extLst>
          </p:cNvPr>
          <p:cNvPicPr>
            <a:picLocks noGrp="1" noChangeAspect="1"/>
          </p:cNvPicPr>
          <p:nvPr>
            <p:ph sz="quarter" idx="14"/>
          </p:nvPr>
        </p:nvPicPr>
        <p:blipFill>
          <a:blip r:embed="rId4"/>
          <a:stretch>
            <a:fillRect/>
          </a:stretch>
        </p:blipFill>
        <p:spPr>
          <a:xfrm>
            <a:off x="10431459" y="1403509"/>
            <a:ext cx="5584396" cy="8093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3819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0146-4837-4DB1-F621-72D1DE6FD9CE}"/>
            </a:ext>
          </a:extLst>
        </p:cNvPr>
        <p:cNvGrpSpPr/>
        <p:nvPr/>
      </p:nvGrpSpPr>
      <p:grpSpPr>
        <a:xfrm>
          <a:off x="0" y="0"/>
          <a:ext cx="0" cy="0"/>
          <a:chOff x="0" y="0"/>
          <a:chExt cx="0" cy="0"/>
        </a:xfrm>
      </p:grpSpPr>
      <p:sp>
        <p:nvSpPr>
          <p:cNvPr id="9" name="Underrubrik 8">
            <a:extLst>
              <a:ext uri="{FF2B5EF4-FFF2-40B4-BE49-F238E27FC236}">
                <a16:creationId xmlns:a16="http://schemas.microsoft.com/office/drawing/2014/main" id="{85020846-F3CC-7870-EDBD-C2A6A2FD2156}"/>
              </a:ext>
            </a:extLst>
          </p:cNvPr>
          <p:cNvSpPr>
            <a:spLocks noGrp="1"/>
          </p:cNvSpPr>
          <p:nvPr>
            <p:ph sz="half" idx="1"/>
          </p:nvPr>
        </p:nvSpPr>
        <p:spPr>
          <a:xfrm>
            <a:off x="1242000" y="3239092"/>
            <a:ext cx="7740000" cy="6840000"/>
          </a:xfrm>
        </p:spPr>
        <p:txBody>
          <a:bodyPr vert="horz" lIns="0" tIns="0" rIns="0" bIns="0" rtlCol="0" anchor="t">
            <a:normAutofit/>
          </a:bodyPr>
          <a:lstStyle/>
          <a:p>
            <a:pPr marL="0" indent="0">
              <a:buNone/>
            </a:pPr>
            <a:r>
              <a:rPr lang="sv-SE"/>
              <a:t>Enheten för smittskydd och vårdhygien</a:t>
            </a:r>
          </a:p>
          <a:p>
            <a:pPr marL="0" indent="0">
              <a:buNone/>
            </a:pPr>
            <a:r>
              <a:rPr lang="sv-SE"/>
              <a:t>Centrala patientsäkerhetsteamet</a:t>
            </a:r>
            <a:endParaRPr lang="sv-SE">
              <a:ea typeface="Calibri Light"/>
              <a:cs typeface="Calibri Light"/>
            </a:endParaRPr>
          </a:p>
          <a:p>
            <a:pPr marL="0" indent="0">
              <a:buNone/>
            </a:pPr>
            <a:endParaRPr lang="sv-SE"/>
          </a:p>
        </p:txBody>
      </p:sp>
      <p:sp>
        <p:nvSpPr>
          <p:cNvPr id="8" name="Rubrik 7">
            <a:extLst>
              <a:ext uri="{FF2B5EF4-FFF2-40B4-BE49-F238E27FC236}">
                <a16:creationId xmlns:a16="http://schemas.microsoft.com/office/drawing/2014/main" id="{275208DB-6024-8077-B20C-8D6A13B97DB3}"/>
              </a:ext>
            </a:extLst>
          </p:cNvPr>
          <p:cNvSpPr>
            <a:spLocks noGrp="1"/>
          </p:cNvSpPr>
          <p:nvPr>
            <p:ph type="title"/>
          </p:nvPr>
        </p:nvSpPr>
        <p:spPr>
          <a:xfrm>
            <a:off x="1242000" y="830139"/>
            <a:ext cx="15840000" cy="2052000"/>
          </a:xfrm>
        </p:spPr>
        <p:txBody>
          <a:bodyPr anchor="b">
            <a:normAutofit/>
          </a:bodyPr>
          <a:lstStyle/>
          <a:p>
            <a:r>
              <a:rPr lang="sv-SE" b="0"/>
              <a:t>Kontakt</a:t>
            </a:r>
            <a:endParaRPr lang="en-US" b="0"/>
          </a:p>
        </p:txBody>
      </p:sp>
      <p:pic>
        <p:nvPicPr>
          <p:cNvPr id="3" name="Bildobjekt 2" descr="En bild som visar text, Teckensnitt, logotyp, Grafik&#10;&#10;AI-generated content may be incorrect.">
            <a:extLst>
              <a:ext uri="{FF2B5EF4-FFF2-40B4-BE49-F238E27FC236}">
                <a16:creationId xmlns:a16="http://schemas.microsoft.com/office/drawing/2014/main" id="{9202660C-86BD-E217-7412-13E9BBFA2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551"/>
          <a:stretch/>
        </p:blipFill>
        <p:spPr>
          <a:xfrm>
            <a:off x="9342000" y="3351610"/>
            <a:ext cx="7740000" cy="6614964"/>
          </a:xfrm>
          <a:prstGeom prst="rect">
            <a:avLst/>
          </a:prstGeom>
          <a:noFill/>
        </p:spPr>
      </p:pic>
      <p:sp>
        <p:nvSpPr>
          <p:cNvPr id="14" name="Date Placeholder 4">
            <a:extLst>
              <a:ext uri="{FF2B5EF4-FFF2-40B4-BE49-F238E27FC236}">
                <a16:creationId xmlns:a16="http://schemas.microsoft.com/office/drawing/2014/main" id="{AB9EF519-FE4C-F268-8560-B1EA611BF5E9}"/>
              </a:ext>
            </a:extLst>
          </p:cNvPr>
          <p:cNvSpPr>
            <a:spLocks noGrp="1"/>
          </p:cNvSpPr>
          <p:nvPr>
            <p:ph type="dt" sz="half" idx="10"/>
          </p:nvPr>
        </p:nvSpPr>
        <p:spPr>
          <a:xfrm>
            <a:off x="1771066" y="10548000"/>
            <a:ext cx="792000" cy="187200"/>
          </a:xfrm>
        </p:spPr>
        <p:txBody>
          <a:bodyPr/>
          <a:lstStyle/>
          <a:p>
            <a:pPr>
              <a:spcAft>
                <a:spcPts val="600"/>
              </a:spcAft>
            </a:pPr>
            <a:fld id="{22A7701B-8AEB-47E6-B4CC-5A851E887FD1}" type="datetime1">
              <a:rPr lang="sv-SE" smtClean="0"/>
              <a:pPr>
                <a:spcAft>
                  <a:spcPts val="600"/>
                </a:spcAft>
              </a:pPr>
              <a:t>2026-01-29</a:t>
            </a:fld>
            <a:endParaRPr lang="sv-SE"/>
          </a:p>
        </p:txBody>
      </p:sp>
      <p:sp>
        <p:nvSpPr>
          <p:cNvPr id="16" name="Slide Number Placeholder 5">
            <a:extLst>
              <a:ext uri="{FF2B5EF4-FFF2-40B4-BE49-F238E27FC236}">
                <a16:creationId xmlns:a16="http://schemas.microsoft.com/office/drawing/2014/main" id="{49C2B416-7AB9-3959-44B2-3DC1673C48C7}"/>
              </a:ext>
            </a:extLst>
          </p:cNvPr>
          <p:cNvSpPr>
            <a:spLocks noGrp="1"/>
          </p:cNvSpPr>
          <p:nvPr>
            <p:ph type="sldNum" sz="quarter" idx="12"/>
          </p:nvPr>
        </p:nvSpPr>
        <p:spPr>
          <a:xfrm>
            <a:off x="1237666" y="10548000"/>
            <a:ext cx="360000" cy="187200"/>
          </a:xfrm>
        </p:spPr>
        <p:txBody>
          <a:bodyPr/>
          <a:lstStyle/>
          <a:p>
            <a:pPr>
              <a:spcAft>
                <a:spcPts val="600"/>
              </a:spcAft>
            </a:pPr>
            <a:fld id="{38480145-259A-47DA-A30D-C906B9DB5C99}" type="slidenum">
              <a:rPr lang="sv-SE" smtClean="0"/>
              <a:pPr>
                <a:spcAft>
                  <a:spcPts val="600"/>
                </a:spcAft>
              </a:pPr>
              <a:t>11</a:t>
            </a:fld>
            <a:endParaRPr lang="sv-SE"/>
          </a:p>
        </p:txBody>
      </p:sp>
    </p:spTree>
    <p:extLst>
      <p:ext uri="{BB962C8B-B14F-4D97-AF65-F5344CB8AC3E}">
        <p14:creationId xmlns:p14="http://schemas.microsoft.com/office/powerpoint/2010/main" val="3963003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C02FE1-6AA5-2FC0-3FE8-9057AD6E673B}"/>
              </a:ext>
            </a:extLst>
          </p:cNvPr>
          <p:cNvSpPr>
            <a:spLocks noGrp="1"/>
          </p:cNvSpPr>
          <p:nvPr>
            <p:ph type="title"/>
          </p:nvPr>
        </p:nvSpPr>
        <p:spPr/>
        <p:txBody>
          <a:bodyPr/>
          <a:lstStyle/>
          <a:p>
            <a:r>
              <a:rPr lang="sv-SE"/>
              <a:t>Symboler  </a:t>
            </a:r>
          </a:p>
        </p:txBody>
      </p:sp>
      <p:sp>
        <p:nvSpPr>
          <p:cNvPr id="3" name="Platshållare för datum 2">
            <a:extLst>
              <a:ext uri="{FF2B5EF4-FFF2-40B4-BE49-F238E27FC236}">
                <a16:creationId xmlns:a16="http://schemas.microsoft.com/office/drawing/2014/main" id="{5AF4CD8D-8D67-2B26-C497-46C2754D1265}"/>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C5166FD8-DD17-4C85-3890-458410430393}"/>
              </a:ext>
            </a:extLst>
          </p:cNvPr>
          <p:cNvSpPr>
            <a:spLocks noGrp="1"/>
          </p:cNvSpPr>
          <p:nvPr>
            <p:ph type="sldNum" sz="quarter" idx="12"/>
          </p:nvPr>
        </p:nvSpPr>
        <p:spPr/>
        <p:txBody>
          <a:bodyPr/>
          <a:lstStyle/>
          <a:p>
            <a:fld id="{38480145-259A-47DA-A30D-C906B9DB5C99}" type="slidenum">
              <a:rPr lang="sv-SE" smtClean="0"/>
              <a:pPr/>
              <a:t>2</a:t>
            </a:fld>
            <a:endParaRPr lang="sv-SE"/>
          </a:p>
        </p:txBody>
      </p:sp>
      <p:sp>
        <p:nvSpPr>
          <p:cNvPr id="10" name="Platshållare för innehåll 9">
            <a:extLst>
              <a:ext uri="{FF2B5EF4-FFF2-40B4-BE49-F238E27FC236}">
                <a16:creationId xmlns:a16="http://schemas.microsoft.com/office/drawing/2014/main" id="{2F7D413B-CDD0-5840-8681-8DA6431F9950}"/>
              </a:ext>
            </a:extLst>
          </p:cNvPr>
          <p:cNvSpPr>
            <a:spLocks noGrp="1"/>
          </p:cNvSpPr>
          <p:nvPr>
            <p:ph sz="quarter" idx="14"/>
          </p:nvPr>
        </p:nvSpPr>
        <p:spPr/>
        <p:txBody>
          <a:bodyPr/>
          <a:lstStyle/>
          <a:p>
            <a:r>
              <a:rPr lang="sv-SE">
                <a:hlinkClick r:id="rId3"/>
              </a:rPr>
              <a:t>Hållbarhet och märkning - Vårdhandboken</a:t>
            </a:r>
            <a:endParaRPr lang="sv-SE"/>
          </a:p>
        </p:txBody>
      </p:sp>
      <p:pic>
        <p:nvPicPr>
          <p:cNvPr id="12" name="Bildobjekt 11">
            <a:extLst>
              <a:ext uri="{FF2B5EF4-FFF2-40B4-BE49-F238E27FC236}">
                <a16:creationId xmlns:a16="http://schemas.microsoft.com/office/drawing/2014/main" id="{48CA7EE2-E84D-E6BC-6C3A-2709D095542D}"/>
              </a:ext>
            </a:extLst>
          </p:cNvPr>
          <p:cNvPicPr>
            <a:picLocks noChangeAspect="1"/>
          </p:cNvPicPr>
          <p:nvPr/>
        </p:nvPicPr>
        <p:blipFill>
          <a:blip r:embed="rId4"/>
          <a:stretch>
            <a:fillRect/>
          </a:stretch>
        </p:blipFill>
        <p:spPr>
          <a:xfrm>
            <a:off x="2016765" y="5279832"/>
            <a:ext cx="4318667" cy="2758520"/>
          </a:xfrm>
          <a:prstGeom prst="rect">
            <a:avLst/>
          </a:prstGeom>
        </p:spPr>
      </p:pic>
      <p:pic>
        <p:nvPicPr>
          <p:cNvPr id="14" name="Bildobjekt 13">
            <a:extLst>
              <a:ext uri="{FF2B5EF4-FFF2-40B4-BE49-F238E27FC236}">
                <a16:creationId xmlns:a16="http://schemas.microsoft.com/office/drawing/2014/main" id="{EEE2C990-89B7-578D-E908-373D262E6642}"/>
              </a:ext>
            </a:extLst>
          </p:cNvPr>
          <p:cNvPicPr>
            <a:picLocks noChangeAspect="1"/>
          </p:cNvPicPr>
          <p:nvPr/>
        </p:nvPicPr>
        <p:blipFill>
          <a:blip r:embed="rId5"/>
          <a:stretch>
            <a:fillRect/>
          </a:stretch>
        </p:blipFill>
        <p:spPr>
          <a:xfrm>
            <a:off x="8994460" y="4206089"/>
            <a:ext cx="4515480" cy="4525006"/>
          </a:xfrm>
          <a:prstGeom prst="rect">
            <a:avLst/>
          </a:prstGeom>
        </p:spPr>
      </p:pic>
    </p:spTree>
    <p:extLst>
      <p:ext uri="{BB962C8B-B14F-4D97-AF65-F5344CB8AC3E}">
        <p14:creationId xmlns:p14="http://schemas.microsoft.com/office/powerpoint/2010/main" val="41779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CA5EE-CF6F-4819-9858-6BA2171EF271}"/>
              </a:ext>
            </a:extLst>
          </p:cNvPr>
          <p:cNvSpPr>
            <a:spLocks noGrp="1"/>
          </p:cNvSpPr>
          <p:nvPr>
            <p:ph type="title"/>
          </p:nvPr>
        </p:nvSpPr>
        <p:spPr/>
        <p:txBody>
          <a:bodyPr/>
          <a:lstStyle/>
          <a:p>
            <a:r>
              <a:rPr lang="sv-SE">
                <a:solidFill>
                  <a:schemeClr val="accent1"/>
                </a:solidFill>
              </a:rPr>
              <a:t>Sterila produkter kommer alltid i tre lager</a:t>
            </a:r>
            <a:endParaRPr lang="sv-SE"/>
          </a:p>
        </p:txBody>
      </p:sp>
      <p:sp>
        <p:nvSpPr>
          <p:cNvPr id="3" name="Platshållare för datum 2">
            <a:extLst>
              <a:ext uri="{FF2B5EF4-FFF2-40B4-BE49-F238E27FC236}">
                <a16:creationId xmlns:a16="http://schemas.microsoft.com/office/drawing/2014/main" id="{91034B7B-46B0-49A5-9A27-2090C1F9C1D4}"/>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7BA220EE-66F7-43F1-BB89-C498B258659A}"/>
              </a:ext>
            </a:extLst>
          </p:cNvPr>
          <p:cNvSpPr>
            <a:spLocks noGrp="1"/>
          </p:cNvSpPr>
          <p:nvPr>
            <p:ph type="sldNum" sz="quarter" idx="12"/>
          </p:nvPr>
        </p:nvSpPr>
        <p:spPr/>
        <p:txBody>
          <a:bodyPr/>
          <a:lstStyle/>
          <a:p>
            <a:fld id="{38480145-259A-47DA-A30D-C906B9DB5C99}" type="slidenum">
              <a:rPr lang="sv-SE" smtClean="0"/>
              <a:pPr/>
              <a:t>3</a:t>
            </a:fld>
            <a:endParaRPr lang="sv-SE"/>
          </a:p>
        </p:txBody>
      </p:sp>
      <p:pic>
        <p:nvPicPr>
          <p:cNvPr id="7" name="Platshållare för innehåll 6">
            <a:extLst>
              <a:ext uri="{FF2B5EF4-FFF2-40B4-BE49-F238E27FC236}">
                <a16:creationId xmlns:a16="http://schemas.microsoft.com/office/drawing/2014/main" id="{760238E6-5EB5-4177-A336-7393B2DA3C7F}"/>
              </a:ext>
            </a:extLst>
          </p:cNvPr>
          <p:cNvPicPr>
            <a:picLocks noGrp="1" noChangeAspect="1"/>
          </p:cNvPicPr>
          <p:nvPr>
            <p:ph sz="quarter" idx="14"/>
          </p:nvPr>
        </p:nvPicPr>
        <p:blipFill>
          <a:blip r:embed="rId3"/>
          <a:stretch>
            <a:fillRect/>
          </a:stretch>
        </p:blipFill>
        <p:spPr>
          <a:xfrm rot="16684655">
            <a:off x="15243675" y="1681595"/>
            <a:ext cx="3676650" cy="1181100"/>
          </a:xfrm>
        </p:spPr>
      </p:pic>
      <p:pic>
        <p:nvPicPr>
          <p:cNvPr id="9" name="Bildobjekt 8">
            <a:extLst>
              <a:ext uri="{FF2B5EF4-FFF2-40B4-BE49-F238E27FC236}">
                <a16:creationId xmlns:a16="http://schemas.microsoft.com/office/drawing/2014/main" id="{D6F63A38-68B2-4562-AD20-F1009A8C5E8F}"/>
              </a:ext>
            </a:extLst>
          </p:cNvPr>
          <p:cNvPicPr>
            <a:picLocks noChangeAspect="1"/>
          </p:cNvPicPr>
          <p:nvPr/>
        </p:nvPicPr>
        <p:blipFill>
          <a:blip r:embed="rId4"/>
          <a:stretch>
            <a:fillRect/>
          </a:stretch>
        </p:blipFill>
        <p:spPr>
          <a:xfrm>
            <a:off x="14721397" y="4249232"/>
            <a:ext cx="4581525" cy="3429000"/>
          </a:xfrm>
          <a:prstGeom prst="rect">
            <a:avLst/>
          </a:prstGeom>
        </p:spPr>
      </p:pic>
      <p:pic>
        <p:nvPicPr>
          <p:cNvPr id="13" name="Bildobjekt 12">
            <a:extLst>
              <a:ext uri="{FF2B5EF4-FFF2-40B4-BE49-F238E27FC236}">
                <a16:creationId xmlns:a16="http://schemas.microsoft.com/office/drawing/2014/main" id="{030BA0D9-B5A0-4D1D-96DD-5CDBD9C0CB65}"/>
              </a:ext>
            </a:extLst>
          </p:cNvPr>
          <p:cNvPicPr>
            <a:picLocks noChangeAspect="1"/>
          </p:cNvPicPr>
          <p:nvPr/>
        </p:nvPicPr>
        <p:blipFill>
          <a:blip r:embed="rId5"/>
          <a:stretch>
            <a:fillRect/>
          </a:stretch>
        </p:blipFill>
        <p:spPr>
          <a:xfrm>
            <a:off x="14031889" y="7644567"/>
            <a:ext cx="5817591" cy="2903433"/>
          </a:xfrm>
          <a:prstGeom prst="rect">
            <a:avLst/>
          </a:prstGeom>
        </p:spPr>
      </p:pic>
      <p:sp>
        <p:nvSpPr>
          <p:cNvPr id="14" name="Platshållare för innehåll 4">
            <a:extLst>
              <a:ext uri="{FF2B5EF4-FFF2-40B4-BE49-F238E27FC236}">
                <a16:creationId xmlns:a16="http://schemas.microsoft.com/office/drawing/2014/main" id="{688F62F7-637D-49A6-8F55-4307A5611BC3}"/>
              </a:ext>
            </a:extLst>
          </p:cNvPr>
          <p:cNvSpPr txBox="1">
            <a:spLocks/>
          </p:cNvSpPr>
          <p:nvPr/>
        </p:nvSpPr>
        <p:spPr>
          <a:xfrm>
            <a:off x="1242000" y="3239092"/>
            <a:ext cx="10389905" cy="6840000"/>
          </a:xfrm>
          <a:prstGeom prst="rect">
            <a:avLst/>
          </a:prstGeom>
        </p:spPr>
        <p:txBody>
          <a:bodyPr vert="horz" lIns="0" tIns="0" rIns="0" bIns="0" rtlCol="0" anchor="t">
            <a:noAutofit/>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solidFill>
                  <a:schemeClr val="tx1"/>
                </a:solidFill>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solidFill>
                  <a:schemeClr val="tx1"/>
                </a:solidFill>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solidFill>
                  <a:schemeClr val="tx1"/>
                </a:solidFill>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solidFill>
                  <a:schemeClr val="tx1"/>
                </a:solidFill>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5440" indent="-345440"/>
            <a:endParaRPr lang="sv-SE" b="1" kern="0"/>
          </a:p>
          <a:p>
            <a:pPr marL="345440" indent="-345440"/>
            <a:r>
              <a:rPr lang="sv-SE" b="1" kern="0"/>
              <a:t>Produktförpackning</a:t>
            </a:r>
            <a:r>
              <a:rPr lang="sv-SE" kern="0"/>
              <a:t> – </a:t>
            </a:r>
            <a:r>
              <a:rPr lang="sv-SE" sz="2800" kern="0"/>
              <a:t>skyddande förpackning för den enskilda produkten. Säkerställer att produkten är steril fram till användning</a:t>
            </a:r>
            <a:endParaRPr lang="sv-SE" b="1" kern="0"/>
          </a:p>
          <a:p>
            <a:pPr marL="345440" indent="-345440"/>
            <a:endParaRPr lang="sv-SE" b="1" kern="0"/>
          </a:p>
          <a:p>
            <a:pPr marL="345440" indent="-345440"/>
            <a:r>
              <a:rPr lang="sv-SE" b="1" kern="0"/>
              <a:t>Avdelningsförpackning </a:t>
            </a:r>
            <a:r>
              <a:rPr lang="sv-SE" kern="0"/>
              <a:t>– </a:t>
            </a:r>
            <a:r>
              <a:rPr lang="sv-SE" sz="2800" kern="0"/>
              <a:t>samlande och skyddande förpackning för enskilda produktförpackningar av samma slag. </a:t>
            </a:r>
            <a:endParaRPr lang="sv-SE" sz="3200" kern="0"/>
          </a:p>
          <a:p>
            <a:pPr marL="345440" indent="-345440"/>
            <a:endParaRPr lang="sv-SE" b="1" kern="0"/>
          </a:p>
          <a:p>
            <a:pPr marL="345440" indent="-345440"/>
            <a:r>
              <a:rPr lang="sv-SE" b="1" kern="0"/>
              <a:t>Transportförpackning</a:t>
            </a:r>
            <a:r>
              <a:rPr lang="sv-SE" kern="0"/>
              <a:t> – </a:t>
            </a:r>
            <a:r>
              <a:rPr lang="sv-SE" sz="2800" kern="0"/>
              <a:t>samlande och skyddande emballage under transport av avdelningsförpackningar med samma innehåll. Transportförpackningar av wellpapp tillverkas av återvinningspapper och kan innehålla mögelsporer</a:t>
            </a:r>
            <a:r>
              <a:rPr lang="sv-SE" kern="0"/>
              <a:t>. </a:t>
            </a:r>
          </a:p>
        </p:txBody>
      </p:sp>
      <p:cxnSp>
        <p:nvCxnSpPr>
          <p:cNvPr id="15" name="Rak pilkoppling 14">
            <a:extLst>
              <a:ext uri="{FF2B5EF4-FFF2-40B4-BE49-F238E27FC236}">
                <a16:creationId xmlns:a16="http://schemas.microsoft.com/office/drawing/2014/main" id="{6F93EB68-9D80-4C2B-9996-684BCF439563}"/>
              </a:ext>
            </a:extLst>
          </p:cNvPr>
          <p:cNvCxnSpPr>
            <a:cxnSpLocks/>
          </p:cNvCxnSpPr>
          <p:nvPr/>
        </p:nvCxnSpPr>
        <p:spPr>
          <a:xfrm flipV="1">
            <a:off x="11336633" y="2872018"/>
            <a:ext cx="4218389" cy="1331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ak pilkoppling 17">
            <a:extLst>
              <a:ext uri="{FF2B5EF4-FFF2-40B4-BE49-F238E27FC236}">
                <a16:creationId xmlns:a16="http://schemas.microsoft.com/office/drawing/2014/main" id="{622072B6-AA50-4BE2-9C31-C45DF071B58A}"/>
              </a:ext>
            </a:extLst>
          </p:cNvPr>
          <p:cNvCxnSpPr>
            <a:cxnSpLocks/>
          </p:cNvCxnSpPr>
          <p:nvPr/>
        </p:nvCxnSpPr>
        <p:spPr>
          <a:xfrm flipV="1">
            <a:off x="11876672" y="5914122"/>
            <a:ext cx="2499971" cy="6658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FAD1AA1D-DCBC-48EE-9B78-735891C63B69}"/>
              </a:ext>
            </a:extLst>
          </p:cNvPr>
          <p:cNvCxnSpPr>
            <a:cxnSpLocks/>
          </p:cNvCxnSpPr>
          <p:nvPr/>
        </p:nvCxnSpPr>
        <p:spPr>
          <a:xfrm flipV="1">
            <a:off x="11177607" y="8775344"/>
            <a:ext cx="2499971" cy="6658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ruta 20">
            <a:extLst>
              <a:ext uri="{FF2B5EF4-FFF2-40B4-BE49-F238E27FC236}">
                <a16:creationId xmlns:a16="http://schemas.microsoft.com/office/drawing/2014/main" id="{2199CF3D-3E49-46C8-AC50-C56C6B5B6EFE}"/>
              </a:ext>
            </a:extLst>
          </p:cNvPr>
          <p:cNvSpPr txBox="1"/>
          <p:nvPr/>
        </p:nvSpPr>
        <p:spPr>
          <a:xfrm>
            <a:off x="708899" y="9894426"/>
            <a:ext cx="10233498" cy="369332"/>
          </a:xfrm>
          <a:prstGeom prst="rect">
            <a:avLst/>
          </a:prstGeom>
          <a:noFill/>
        </p:spPr>
        <p:txBody>
          <a:bodyPr wrap="square">
            <a:spAutoFit/>
          </a:bodyPr>
          <a:lstStyle/>
          <a:p>
            <a:r>
              <a:rPr lang="sv-SE">
                <a:hlinkClick r:id="rId6"/>
              </a:rPr>
              <a:t>Medicintekniska produkter och mikrobiell renhet - Översikt - Vårdhandboken</a:t>
            </a:r>
            <a:endParaRPr lang="sv-SE"/>
          </a:p>
        </p:txBody>
      </p:sp>
      <p:sp>
        <p:nvSpPr>
          <p:cNvPr id="6" name="textruta 5">
            <a:extLst>
              <a:ext uri="{FF2B5EF4-FFF2-40B4-BE49-F238E27FC236}">
                <a16:creationId xmlns:a16="http://schemas.microsoft.com/office/drawing/2014/main" id="{4225FE00-DADF-2867-E3FE-0B176A728FD6}"/>
              </a:ext>
            </a:extLst>
          </p:cNvPr>
          <p:cNvSpPr txBox="1"/>
          <p:nvPr/>
        </p:nvSpPr>
        <p:spPr>
          <a:xfrm>
            <a:off x="11963347" y="10696041"/>
            <a:ext cx="10237304" cy="369332"/>
          </a:xfrm>
          <a:prstGeom prst="rect">
            <a:avLst/>
          </a:prstGeom>
          <a:noFill/>
        </p:spPr>
        <p:txBody>
          <a:bodyPr wrap="square">
            <a:spAutoFit/>
          </a:bodyPr>
          <a:lstStyle/>
          <a:p>
            <a:r>
              <a:rPr lang="sv-SE" b="0" i="1">
                <a:solidFill>
                  <a:srgbClr val="000000"/>
                </a:solidFill>
                <a:effectLst/>
                <a:latin typeface="Open Sans" panose="020B0606030504020204" pitchFamily="34" charset="0"/>
              </a:rPr>
              <a:t>Figur 1: Beskrivning av de tre lagren av förpackningar i tre-lagers-principen.</a:t>
            </a:r>
            <a:endParaRPr lang="sv-SE"/>
          </a:p>
        </p:txBody>
      </p:sp>
      <p:sp>
        <p:nvSpPr>
          <p:cNvPr id="8" name="textruta 7">
            <a:extLst>
              <a:ext uri="{FF2B5EF4-FFF2-40B4-BE49-F238E27FC236}">
                <a16:creationId xmlns:a16="http://schemas.microsoft.com/office/drawing/2014/main" id="{D240205F-56A7-1A36-8835-2C142DCB22F4}"/>
              </a:ext>
            </a:extLst>
          </p:cNvPr>
          <p:cNvSpPr txBox="1"/>
          <p:nvPr/>
        </p:nvSpPr>
        <p:spPr>
          <a:xfrm>
            <a:off x="11562190" y="9783781"/>
            <a:ext cx="3128934" cy="369332"/>
          </a:xfrm>
          <a:prstGeom prst="rect">
            <a:avLst/>
          </a:prstGeom>
          <a:noFill/>
        </p:spPr>
        <p:txBody>
          <a:bodyPr wrap="square" rtlCol="0">
            <a:spAutoFit/>
          </a:bodyPr>
          <a:lstStyle/>
          <a:p>
            <a:r>
              <a:rPr lang="sv-SE"/>
              <a:t>Vårdhygien egna bilder</a:t>
            </a:r>
          </a:p>
        </p:txBody>
      </p:sp>
    </p:spTree>
    <p:extLst>
      <p:ext uri="{BB962C8B-B14F-4D97-AF65-F5344CB8AC3E}">
        <p14:creationId xmlns:p14="http://schemas.microsoft.com/office/powerpoint/2010/main" val="26047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6CB191-BAEC-2EDB-0EE6-30E46FF56E66}"/>
              </a:ext>
            </a:extLst>
          </p:cNvPr>
          <p:cNvSpPr>
            <a:spLocks noGrp="1"/>
          </p:cNvSpPr>
          <p:nvPr>
            <p:ph type="title"/>
          </p:nvPr>
        </p:nvSpPr>
        <p:spPr>
          <a:xfrm>
            <a:off x="1237666" y="525146"/>
            <a:ext cx="15840000" cy="2052000"/>
          </a:xfrm>
        </p:spPr>
        <p:txBody>
          <a:bodyPr/>
          <a:lstStyle/>
          <a:p>
            <a:r>
              <a:rPr lang="sv-SE"/>
              <a:t>Förvaring och hantering av sterila produkter</a:t>
            </a:r>
          </a:p>
        </p:txBody>
      </p:sp>
      <p:sp>
        <p:nvSpPr>
          <p:cNvPr id="3" name="Platshållare för datum 2">
            <a:extLst>
              <a:ext uri="{FF2B5EF4-FFF2-40B4-BE49-F238E27FC236}">
                <a16:creationId xmlns:a16="http://schemas.microsoft.com/office/drawing/2014/main" id="{D083D24D-8ACC-61C8-0485-A7F7C6D13646}"/>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CF9472ED-419C-94A4-D0A8-2EFF0E10B07D}"/>
              </a:ext>
            </a:extLst>
          </p:cNvPr>
          <p:cNvSpPr>
            <a:spLocks noGrp="1"/>
          </p:cNvSpPr>
          <p:nvPr>
            <p:ph type="sldNum" sz="quarter" idx="12"/>
          </p:nvPr>
        </p:nvSpPr>
        <p:spPr/>
        <p:txBody>
          <a:bodyPr/>
          <a:lstStyle/>
          <a:p>
            <a:fld id="{38480145-259A-47DA-A30D-C906B9DB5C99}" type="slidenum">
              <a:rPr lang="sv-SE" smtClean="0"/>
              <a:pPr/>
              <a:t>4</a:t>
            </a:fld>
            <a:endParaRPr lang="sv-SE"/>
          </a:p>
        </p:txBody>
      </p:sp>
      <p:sp>
        <p:nvSpPr>
          <p:cNvPr id="5" name="Platshållare för innehåll 4">
            <a:extLst>
              <a:ext uri="{FF2B5EF4-FFF2-40B4-BE49-F238E27FC236}">
                <a16:creationId xmlns:a16="http://schemas.microsoft.com/office/drawing/2014/main" id="{4441D5FA-4886-8FFC-77F8-C310C751461F}"/>
              </a:ext>
            </a:extLst>
          </p:cNvPr>
          <p:cNvSpPr>
            <a:spLocks noGrp="1"/>
          </p:cNvSpPr>
          <p:nvPr>
            <p:ph sz="quarter" idx="14"/>
          </p:nvPr>
        </p:nvSpPr>
        <p:spPr>
          <a:xfrm>
            <a:off x="1242000" y="3239092"/>
            <a:ext cx="10111800" cy="6840000"/>
          </a:xfrm>
        </p:spPr>
        <p:txBody>
          <a:bodyPr/>
          <a:lstStyle/>
          <a:p>
            <a:pPr marL="0" indent="0">
              <a:buNone/>
            </a:pPr>
            <a:r>
              <a:rPr lang="sv-SE"/>
              <a:t>Olika typer av lagerhållning ger olika lång hållbarhet på sterila produkters sterilitet.</a:t>
            </a:r>
          </a:p>
          <a:p>
            <a:pPr marL="0" indent="0">
              <a:buNone/>
            </a:pPr>
            <a:r>
              <a:rPr lang="sv-SE"/>
              <a:t>Sterilförråd:</a:t>
            </a:r>
          </a:p>
          <a:p>
            <a:pPr marL="0" indent="0">
              <a:buNone/>
            </a:pPr>
            <a:r>
              <a:rPr lang="sv-SE" sz="2800"/>
              <a:t>Produktförpackning i stängd avdelningsförpackning </a:t>
            </a:r>
            <a:r>
              <a:rPr lang="sv-SE" sz="2800">
                <a:sym typeface="Wingdings" panose="05000000000000000000" pitchFamily="2" charset="2"/>
              </a:rPr>
              <a:t> hållbarhet enligt datummärkning</a:t>
            </a:r>
            <a:endParaRPr lang="sv-SE" sz="2800"/>
          </a:p>
          <a:p>
            <a:pPr marL="0" indent="0">
              <a:buNone/>
            </a:pPr>
            <a:r>
              <a:rPr lang="sv-SE" err="1"/>
              <a:t>Närförråd</a:t>
            </a:r>
            <a:r>
              <a:rPr lang="sv-SE"/>
              <a:t> i t. ex stickvagn, </a:t>
            </a:r>
            <a:r>
              <a:rPr lang="sv-SE" err="1"/>
              <a:t>vårdväska</a:t>
            </a:r>
            <a:r>
              <a:rPr lang="sv-SE"/>
              <a:t> eller skåp på mottagningsrum</a:t>
            </a:r>
          </a:p>
          <a:p>
            <a:pPr marL="0" indent="0">
              <a:buNone/>
            </a:pPr>
            <a:r>
              <a:rPr lang="sv-SE" sz="2800"/>
              <a:t>Produktförpackning i avdelningsförpackning </a:t>
            </a:r>
            <a:r>
              <a:rPr lang="sv-SE" sz="2800">
                <a:sym typeface="Wingdings" panose="05000000000000000000" pitchFamily="2" charset="2"/>
              </a:rPr>
              <a:t> hållbarhet i 1 vecka</a:t>
            </a:r>
          </a:p>
          <a:p>
            <a:pPr marL="0" indent="0">
              <a:buNone/>
            </a:pPr>
            <a:r>
              <a:rPr lang="sv-SE" sz="2800">
                <a:sym typeface="Wingdings" panose="05000000000000000000" pitchFamily="2" charset="2"/>
              </a:rPr>
              <a:t>Produktförpackning som förvaras öppet  hållbarhet i 24 timmar</a:t>
            </a:r>
            <a:endParaRPr lang="sv-SE" sz="2800"/>
          </a:p>
          <a:p>
            <a:pPr marL="0" indent="0">
              <a:buNone/>
            </a:pPr>
            <a:endParaRPr lang="sv-SE"/>
          </a:p>
        </p:txBody>
      </p:sp>
      <p:pic>
        <p:nvPicPr>
          <p:cNvPr id="7" name="Bildobjekt 6">
            <a:extLst>
              <a:ext uri="{FF2B5EF4-FFF2-40B4-BE49-F238E27FC236}">
                <a16:creationId xmlns:a16="http://schemas.microsoft.com/office/drawing/2014/main" id="{0F556EAC-9CFF-28E2-0C5F-A381F992DA99}"/>
              </a:ext>
            </a:extLst>
          </p:cNvPr>
          <p:cNvPicPr>
            <a:picLocks noChangeAspect="1"/>
          </p:cNvPicPr>
          <p:nvPr/>
        </p:nvPicPr>
        <p:blipFill>
          <a:blip r:embed="rId3"/>
          <a:stretch>
            <a:fillRect/>
          </a:stretch>
        </p:blipFill>
        <p:spPr>
          <a:xfrm>
            <a:off x="11710639" y="2838228"/>
            <a:ext cx="5905500" cy="7448690"/>
          </a:xfrm>
          <a:prstGeom prst="rect">
            <a:avLst/>
          </a:prstGeom>
        </p:spPr>
      </p:pic>
      <p:sp>
        <p:nvSpPr>
          <p:cNvPr id="8" name="textruta 7">
            <a:extLst>
              <a:ext uri="{FF2B5EF4-FFF2-40B4-BE49-F238E27FC236}">
                <a16:creationId xmlns:a16="http://schemas.microsoft.com/office/drawing/2014/main" id="{81F09140-DDFB-4FBD-858E-A963DF027E77}"/>
              </a:ext>
            </a:extLst>
          </p:cNvPr>
          <p:cNvSpPr txBox="1"/>
          <p:nvPr/>
        </p:nvSpPr>
        <p:spPr>
          <a:xfrm>
            <a:off x="8393462" y="10386020"/>
            <a:ext cx="10233498" cy="923330"/>
          </a:xfrm>
          <a:prstGeom prst="rect">
            <a:avLst/>
          </a:prstGeom>
          <a:noFill/>
        </p:spPr>
        <p:txBody>
          <a:bodyPr wrap="square">
            <a:spAutoFit/>
          </a:bodyPr>
          <a:lstStyle/>
          <a:p>
            <a:r>
              <a:rPr lang="sv-SE">
                <a:hlinkClick r:id="rId4"/>
              </a:rPr>
              <a:t>Standard - Handbok för grundläggande rekommendationer för lagerhållning, hantering och transport av sterila medicintekniska produkter inom hälso- och sjukvård, tandvård och djursjukvård SIS-TR 57:2020 - Svenska institutet för standarder, SIS</a:t>
            </a:r>
            <a:endParaRPr lang="sv-SE"/>
          </a:p>
        </p:txBody>
      </p:sp>
    </p:spTree>
    <p:extLst>
      <p:ext uri="{BB962C8B-B14F-4D97-AF65-F5344CB8AC3E}">
        <p14:creationId xmlns:p14="http://schemas.microsoft.com/office/powerpoint/2010/main" val="17607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38765401-7E47-6E68-77DC-A4763BE8EE7B}"/>
              </a:ext>
            </a:extLst>
          </p:cNvPr>
          <p:cNvSpPr>
            <a:spLocks noGrp="1"/>
          </p:cNvSpPr>
          <p:nvPr>
            <p:ph sz="half" idx="1"/>
          </p:nvPr>
        </p:nvSpPr>
        <p:spPr>
          <a:xfrm>
            <a:off x="1021589" y="3560483"/>
            <a:ext cx="10383011" cy="7270249"/>
          </a:xfrm>
        </p:spPr>
        <p:txBody>
          <a:bodyPr vert="horz" lIns="0" tIns="0" rIns="0" bIns="0" rtlCol="0" anchor="t">
            <a:normAutofit fontScale="85000" lnSpcReduction="20000"/>
          </a:bodyPr>
          <a:lstStyle/>
          <a:p>
            <a:pPr marL="345440" indent="-345440"/>
            <a:endParaRPr lang="sv-SE"/>
          </a:p>
          <a:p>
            <a:pPr marL="0" indent="0">
              <a:buNone/>
            </a:pPr>
            <a:r>
              <a:rPr lang="sv-SE">
                <a:hlinkClick r:id="rId3"/>
              </a:rPr>
              <a:t>Bakteriefilmen, JKPG Kommun – YouTube</a:t>
            </a:r>
            <a:endParaRPr lang="sv-SE"/>
          </a:p>
          <a:p>
            <a:pPr marL="0" indent="0">
              <a:buNone/>
            </a:pPr>
            <a:endParaRPr lang="sv-SE" sz="3600">
              <a:solidFill>
                <a:schemeClr val="accent1"/>
              </a:solidFill>
            </a:endParaRPr>
          </a:p>
          <a:p>
            <a:pPr marL="0" indent="0">
              <a:buNone/>
            </a:pPr>
            <a:r>
              <a:rPr lang="sv-SE" sz="4200">
                <a:solidFill>
                  <a:schemeClr val="accent1"/>
                </a:solidFill>
              </a:rPr>
              <a:t>Med vad riskerar vi att kontaminera vårt sterila material?</a:t>
            </a:r>
          </a:p>
          <a:p>
            <a:r>
              <a:rPr lang="sv-SE"/>
              <a:t>Hudbakterier, direkt och indirekt smitta via t. ex orena händer, kläder och orent vårdmaterial som delas</a:t>
            </a:r>
          </a:p>
          <a:p>
            <a:r>
              <a:rPr lang="sv-SE"/>
              <a:t>Luftvägsflora, direkt och indirekt smitta via t. ex orena händer, och orent vårdmaterial som delas</a:t>
            </a:r>
          </a:p>
          <a:p>
            <a:r>
              <a:rPr lang="sv-SE"/>
              <a:t>Tarmflora, indirekt smitta via t. ex orena händer</a:t>
            </a:r>
          </a:p>
          <a:p>
            <a:r>
              <a:rPr lang="sv-SE"/>
              <a:t>Miljöbakterier och sporer, indirekt smitta via t. ex orena händer och kläder, smuts och mögel från transportförpackningar</a:t>
            </a:r>
          </a:p>
          <a:p>
            <a:pPr marL="0" indent="0">
              <a:buNone/>
            </a:pPr>
            <a:br>
              <a:rPr lang="sv-SE"/>
            </a:br>
            <a:endParaRPr lang="sv-SE"/>
          </a:p>
          <a:p>
            <a:pPr marL="0" indent="0">
              <a:buNone/>
            </a:pPr>
            <a:endParaRPr lang="sv-SE"/>
          </a:p>
          <a:p>
            <a:pPr marL="0" indent="0">
              <a:buNone/>
            </a:pPr>
            <a:endParaRPr lang="sv-SE"/>
          </a:p>
          <a:p>
            <a:pPr marL="0" indent="0">
              <a:buNone/>
            </a:pPr>
            <a:endParaRPr lang="sv-SE"/>
          </a:p>
          <a:p>
            <a:pPr marL="0" indent="0">
              <a:buNone/>
            </a:pPr>
            <a:endParaRPr lang="sv-SE"/>
          </a:p>
        </p:txBody>
      </p:sp>
      <p:sp>
        <p:nvSpPr>
          <p:cNvPr id="2" name="Rubrik 1">
            <a:extLst>
              <a:ext uri="{FF2B5EF4-FFF2-40B4-BE49-F238E27FC236}">
                <a16:creationId xmlns:a16="http://schemas.microsoft.com/office/drawing/2014/main" id="{D5C79F4D-B1A4-7B63-EEA7-889AB1B4B0F9}"/>
              </a:ext>
            </a:extLst>
          </p:cNvPr>
          <p:cNvSpPr>
            <a:spLocks noGrp="1"/>
          </p:cNvSpPr>
          <p:nvPr>
            <p:ph type="title"/>
          </p:nvPr>
        </p:nvSpPr>
        <p:spPr>
          <a:xfrm>
            <a:off x="835102" y="1091329"/>
            <a:ext cx="17616567" cy="2043642"/>
          </a:xfrm>
        </p:spPr>
        <p:txBody>
          <a:bodyPr anchor="b">
            <a:normAutofit/>
          </a:bodyPr>
          <a:lstStyle/>
          <a:p>
            <a:r>
              <a:rPr lang="sv-SE" sz="6600"/>
              <a:t>Bevarad renhetsgrad minskar risken för kateterrelaterade infektioner</a:t>
            </a:r>
          </a:p>
        </p:txBody>
      </p:sp>
      <p:pic>
        <p:nvPicPr>
          <p:cNvPr id="10" name="Bildobjekt 9" descr="Stora och små händer som håller ett rött hjärta">
            <a:extLst>
              <a:ext uri="{FF2B5EF4-FFF2-40B4-BE49-F238E27FC236}">
                <a16:creationId xmlns:a16="http://schemas.microsoft.com/office/drawing/2014/main" id="{5CA6EE69-C1C0-6A9A-AE75-5D7188E56360}"/>
              </a:ext>
            </a:extLst>
          </p:cNvPr>
          <p:cNvPicPr>
            <a:picLocks noChangeAspect="1"/>
          </p:cNvPicPr>
          <p:nvPr/>
        </p:nvPicPr>
        <p:blipFill rotWithShape="1">
          <a:blip r:embed="rId4">
            <a:extLst>
              <a:ext uri="{28A0092B-C50C-407E-A947-70E740481C1C}">
                <a14:useLocalDpi xmlns:a14="http://schemas.microsoft.com/office/drawing/2010/main" val="0"/>
              </a:ext>
            </a:extLst>
          </a:blip>
          <a:srcRect r="18690"/>
          <a:stretch/>
        </p:blipFill>
        <p:spPr>
          <a:xfrm>
            <a:off x="12119431" y="3525558"/>
            <a:ext cx="6963080" cy="4814315"/>
          </a:xfrm>
          <a:prstGeom prst="rect">
            <a:avLst/>
          </a:prstGeom>
          <a:noFill/>
        </p:spPr>
      </p:pic>
      <p:sp>
        <p:nvSpPr>
          <p:cNvPr id="3" name="Platshållare för datum 2">
            <a:extLst>
              <a:ext uri="{FF2B5EF4-FFF2-40B4-BE49-F238E27FC236}">
                <a16:creationId xmlns:a16="http://schemas.microsoft.com/office/drawing/2014/main" id="{DE21AA18-D45E-B581-2124-C74D8139B00D}"/>
              </a:ext>
            </a:extLst>
          </p:cNvPr>
          <p:cNvSpPr>
            <a:spLocks noGrp="1"/>
          </p:cNvSpPr>
          <p:nvPr>
            <p:ph type="dt" sz="half" idx="10"/>
          </p:nvPr>
        </p:nvSpPr>
        <p:spPr>
          <a:xfrm>
            <a:off x="1368502" y="478617"/>
            <a:ext cx="792000" cy="187200"/>
          </a:xfrm>
        </p:spPr>
        <p:txBody>
          <a:bodyPr wrap="square">
            <a:normAutofit/>
          </a:bodyPr>
          <a:lstStyle/>
          <a:p>
            <a:pPr>
              <a:spcAft>
                <a:spcPts val="600"/>
              </a:spcAft>
            </a:pPr>
            <a:fld id="{22A7701B-8AEB-47E6-B4CC-5A851E887FD1}" type="datetime1">
              <a:rPr lang="sv-SE" smtClean="0"/>
              <a:pPr>
                <a:spcAft>
                  <a:spcPts val="600"/>
                </a:spcAft>
              </a:pPr>
              <a:t>2026-01-29</a:t>
            </a:fld>
            <a:endParaRPr lang="sv-SE"/>
          </a:p>
        </p:txBody>
      </p:sp>
      <p:sp>
        <p:nvSpPr>
          <p:cNvPr id="4" name="Platshållare för bildnummer 3">
            <a:extLst>
              <a:ext uri="{FF2B5EF4-FFF2-40B4-BE49-F238E27FC236}">
                <a16:creationId xmlns:a16="http://schemas.microsoft.com/office/drawing/2014/main" id="{11C4D0B7-8860-C149-2C8F-715E2D1DBA93}"/>
              </a:ext>
            </a:extLst>
          </p:cNvPr>
          <p:cNvSpPr>
            <a:spLocks noGrp="1"/>
          </p:cNvSpPr>
          <p:nvPr>
            <p:ph type="sldNum" sz="quarter" idx="12"/>
          </p:nvPr>
        </p:nvSpPr>
        <p:spPr>
          <a:xfrm>
            <a:off x="835102" y="478617"/>
            <a:ext cx="360000" cy="187200"/>
          </a:xfrm>
        </p:spPr>
        <p:txBody>
          <a:bodyPr wrap="square">
            <a:normAutofit/>
          </a:bodyPr>
          <a:lstStyle/>
          <a:p>
            <a:pPr>
              <a:spcAft>
                <a:spcPts val="600"/>
              </a:spcAft>
            </a:pPr>
            <a:fld id="{38480145-259A-47DA-A30D-C906B9DB5C99}" type="slidenum">
              <a:rPr lang="sv-SE" smtClean="0"/>
              <a:pPr>
                <a:spcAft>
                  <a:spcPts val="600"/>
                </a:spcAft>
              </a:pPr>
              <a:t>5</a:t>
            </a:fld>
            <a:endParaRPr lang="sv-SE"/>
          </a:p>
        </p:txBody>
      </p:sp>
      <p:sp>
        <p:nvSpPr>
          <p:cNvPr id="7" name="textruta 6">
            <a:extLst>
              <a:ext uri="{FF2B5EF4-FFF2-40B4-BE49-F238E27FC236}">
                <a16:creationId xmlns:a16="http://schemas.microsoft.com/office/drawing/2014/main" id="{C4C2C1B2-A9FA-9814-FC9B-987F463DD8C5}"/>
              </a:ext>
            </a:extLst>
          </p:cNvPr>
          <p:cNvSpPr txBox="1"/>
          <p:nvPr/>
        </p:nvSpPr>
        <p:spPr>
          <a:xfrm>
            <a:off x="13333017" y="9848689"/>
            <a:ext cx="10237304" cy="369332"/>
          </a:xfrm>
          <a:prstGeom prst="rect">
            <a:avLst/>
          </a:prstGeom>
          <a:noFill/>
        </p:spPr>
        <p:txBody>
          <a:bodyPr wrap="square">
            <a:spAutoFit/>
          </a:bodyPr>
          <a:lstStyle/>
          <a:p>
            <a:r>
              <a:rPr lang="sv-SE">
                <a:hlinkClick r:id="rId5"/>
              </a:rPr>
              <a:t>Översikt - Vårdhandboken</a:t>
            </a:r>
            <a:endParaRPr lang="sv-SE"/>
          </a:p>
        </p:txBody>
      </p:sp>
      <p:sp>
        <p:nvSpPr>
          <p:cNvPr id="6" name="textruta 7">
            <a:extLst>
              <a:ext uri="{FF2B5EF4-FFF2-40B4-BE49-F238E27FC236}">
                <a16:creationId xmlns:a16="http://schemas.microsoft.com/office/drawing/2014/main" id="{062FB7AB-882B-DCC9-4354-E0CF5D1758D2}"/>
              </a:ext>
            </a:extLst>
          </p:cNvPr>
          <p:cNvSpPr txBox="1"/>
          <p:nvPr/>
        </p:nvSpPr>
        <p:spPr>
          <a:xfrm>
            <a:off x="16615905" y="8472862"/>
            <a:ext cx="4552020"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600">
                <a:solidFill>
                  <a:srgbClr val="000000"/>
                </a:solidFill>
                <a:latin typeface="Calibri Light"/>
              </a:rPr>
              <a:t>Bild</a:t>
            </a:r>
            <a:r>
              <a:rPr lang="sv-SE" sz="1600">
                <a:latin typeface="Calibri Light"/>
              </a:rPr>
              <a:t> från Power Point</a:t>
            </a:r>
            <a:endParaRPr lang="sv-SE" sz="1600">
              <a:ea typeface="Calibri Light"/>
              <a:cs typeface="Calibri Light"/>
            </a:endParaRPr>
          </a:p>
          <a:p>
            <a:pPr algn="ctr"/>
            <a:endParaRPr lang="sv-SE"/>
          </a:p>
        </p:txBody>
      </p:sp>
    </p:spTree>
    <p:extLst>
      <p:ext uri="{BB962C8B-B14F-4D97-AF65-F5344CB8AC3E}">
        <p14:creationId xmlns:p14="http://schemas.microsoft.com/office/powerpoint/2010/main" val="370593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BAB8C6-2223-3E52-53BD-E721C16E74EA}"/>
              </a:ext>
            </a:extLst>
          </p:cNvPr>
          <p:cNvSpPr>
            <a:spLocks noGrp="1"/>
          </p:cNvSpPr>
          <p:nvPr>
            <p:ph type="title"/>
          </p:nvPr>
        </p:nvSpPr>
        <p:spPr>
          <a:xfrm>
            <a:off x="792847" y="49533"/>
            <a:ext cx="15840000" cy="2052000"/>
          </a:xfrm>
        </p:spPr>
        <p:txBody>
          <a:bodyPr/>
          <a:lstStyle/>
          <a:p>
            <a:r>
              <a:rPr lang="sv-SE" sz="6600"/>
              <a:t>Arbetssätt i </a:t>
            </a:r>
            <a:r>
              <a:rPr lang="sv-SE" sz="6600" err="1"/>
              <a:t>närförråd</a:t>
            </a:r>
            <a:r>
              <a:rPr lang="sv-SE" sz="6600"/>
              <a:t> för att minska risken för kontamination av sterila produkter</a:t>
            </a:r>
          </a:p>
        </p:txBody>
      </p:sp>
      <p:sp>
        <p:nvSpPr>
          <p:cNvPr id="3" name="Platshållare för datum 2">
            <a:extLst>
              <a:ext uri="{FF2B5EF4-FFF2-40B4-BE49-F238E27FC236}">
                <a16:creationId xmlns:a16="http://schemas.microsoft.com/office/drawing/2014/main" id="{7BF42FDE-3740-3EA8-5583-7D6C0430BF61}"/>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6F1B318D-1076-151C-0600-FDA5EB842B38}"/>
              </a:ext>
            </a:extLst>
          </p:cNvPr>
          <p:cNvSpPr>
            <a:spLocks noGrp="1"/>
          </p:cNvSpPr>
          <p:nvPr>
            <p:ph type="sldNum" sz="quarter" idx="12"/>
          </p:nvPr>
        </p:nvSpPr>
        <p:spPr/>
        <p:txBody>
          <a:bodyPr/>
          <a:lstStyle/>
          <a:p>
            <a:fld id="{38480145-259A-47DA-A30D-C906B9DB5C99}" type="slidenum">
              <a:rPr lang="sv-SE" smtClean="0"/>
              <a:pPr/>
              <a:t>6</a:t>
            </a:fld>
            <a:endParaRPr lang="sv-SE"/>
          </a:p>
        </p:txBody>
      </p:sp>
      <p:pic>
        <p:nvPicPr>
          <p:cNvPr id="6" name="Platshållare för innehåll 5">
            <a:extLst>
              <a:ext uri="{FF2B5EF4-FFF2-40B4-BE49-F238E27FC236}">
                <a16:creationId xmlns:a16="http://schemas.microsoft.com/office/drawing/2014/main" id="{CA426035-F4A9-4061-E57D-4919838D3CE5}"/>
              </a:ext>
            </a:extLst>
          </p:cNvPr>
          <p:cNvPicPr>
            <a:picLocks noGrp="1" noChangeAspect="1"/>
          </p:cNvPicPr>
          <p:nvPr>
            <p:ph sz="quarter" idx="14"/>
          </p:nvPr>
        </p:nvPicPr>
        <p:blipFill>
          <a:blip r:embed="rId3"/>
          <a:srcRect l="7572" t="6047" b="12259"/>
          <a:stretch>
            <a:fillRect/>
          </a:stretch>
        </p:blipFill>
        <p:spPr>
          <a:xfrm>
            <a:off x="14805412" y="191551"/>
            <a:ext cx="4224034" cy="4975389"/>
          </a:xfrm>
          <a:prstGeom prst="rect">
            <a:avLst/>
          </a:prstGeom>
        </p:spPr>
      </p:pic>
      <p:sp>
        <p:nvSpPr>
          <p:cNvPr id="11" name="textruta 10">
            <a:extLst>
              <a:ext uri="{FF2B5EF4-FFF2-40B4-BE49-F238E27FC236}">
                <a16:creationId xmlns:a16="http://schemas.microsoft.com/office/drawing/2014/main" id="{AAF2AEC2-248F-5717-D403-3B124B0C44D4}"/>
              </a:ext>
            </a:extLst>
          </p:cNvPr>
          <p:cNvSpPr txBox="1"/>
          <p:nvPr/>
        </p:nvSpPr>
        <p:spPr>
          <a:xfrm>
            <a:off x="792847" y="2445375"/>
            <a:ext cx="10236200" cy="6247864"/>
          </a:xfrm>
          <a:prstGeom prst="rect">
            <a:avLst/>
          </a:prstGeom>
          <a:noFill/>
        </p:spPr>
        <p:txBody>
          <a:bodyPr wrap="square">
            <a:spAutoFit/>
          </a:bodyPr>
          <a:lstStyle/>
          <a:p>
            <a:pPr marL="571500" indent="-571500">
              <a:buFont typeface="Arial" panose="020B0604020202020204" pitchFamily="34" charset="0"/>
              <a:buChar char="•"/>
            </a:pPr>
            <a:r>
              <a:rPr lang="sv-SE" sz="4000" spc="-110"/>
              <a:t>All hantering sker med desinfekterade händer.</a:t>
            </a:r>
          </a:p>
          <a:p>
            <a:pPr marL="571500" indent="-571500">
              <a:buFont typeface="Arial" panose="020B0604020202020204" pitchFamily="34" charset="0"/>
              <a:buChar char="•"/>
            </a:pPr>
            <a:r>
              <a:rPr lang="sv-SE" sz="4000" spc="-110"/>
              <a:t>Rutiner för översyn och rengöring finns.</a:t>
            </a:r>
          </a:p>
          <a:p>
            <a:pPr marL="571500" indent="-571500">
              <a:buFont typeface="Arial" panose="020B0604020202020204" pitchFamily="34" charset="0"/>
              <a:buChar char="•"/>
            </a:pPr>
            <a:r>
              <a:rPr lang="sv-SE" sz="4000" spc="-110"/>
              <a:t>Sterila produkter förvaras åtskilda från material med annan renhetsgrad genom förvaring i olika fack eller lådor.</a:t>
            </a:r>
          </a:p>
          <a:p>
            <a:pPr marL="571500" indent="-571500">
              <a:buFont typeface="Arial" panose="020B0604020202020204" pitchFamily="34" charset="0"/>
              <a:buChar char="•"/>
            </a:pPr>
            <a:r>
              <a:rPr lang="sv-SE" sz="4000" spc="-110"/>
              <a:t>Minimalt antal sterila produkter förvaras i </a:t>
            </a:r>
            <a:r>
              <a:rPr lang="sv-SE" sz="4000" spc="-110" err="1"/>
              <a:t>närförrådet</a:t>
            </a:r>
            <a:r>
              <a:rPr lang="sv-SE" sz="4000" spc="-110"/>
              <a:t>.</a:t>
            </a:r>
          </a:p>
          <a:p>
            <a:pPr marL="571500" indent="-571500">
              <a:buFont typeface="Arial" panose="020B0604020202020204" pitchFamily="34" charset="0"/>
              <a:buChar char="•"/>
            </a:pPr>
            <a:r>
              <a:rPr lang="sv-SE" sz="4000" spc="-110"/>
              <a:t>Sträva efter att förvara produktförpackningar i försluten avdelningsförpackning, original eller egengjord avdelningslåda.</a:t>
            </a:r>
          </a:p>
        </p:txBody>
      </p:sp>
      <p:pic>
        <p:nvPicPr>
          <p:cNvPr id="5" name="Platshållare för bild 7">
            <a:extLst>
              <a:ext uri="{FF2B5EF4-FFF2-40B4-BE49-F238E27FC236}">
                <a16:creationId xmlns:a16="http://schemas.microsoft.com/office/drawing/2014/main" id="{77C472EE-9B7F-6B4A-FEC4-E54981D8D4AA}"/>
              </a:ext>
            </a:extLst>
          </p:cNvPr>
          <p:cNvPicPr>
            <a:picLocks noChangeAspect="1"/>
          </p:cNvPicPr>
          <p:nvPr/>
        </p:nvPicPr>
        <p:blipFill>
          <a:blip r:embed="rId4"/>
          <a:srcRect l="20133" r="20133"/>
          <a:stretch>
            <a:fillRect/>
          </a:stretch>
        </p:blipFill>
        <p:spPr>
          <a:xfrm>
            <a:off x="11398194" y="5077227"/>
            <a:ext cx="4224034" cy="5308793"/>
          </a:xfrm>
          <a:prstGeom prst="rect">
            <a:avLst/>
          </a:prstGeom>
        </p:spPr>
      </p:pic>
      <p:sp>
        <p:nvSpPr>
          <p:cNvPr id="7" name="textruta 6">
            <a:extLst>
              <a:ext uri="{FF2B5EF4-FFF2-40B4-BE49-F238E27FC236}">
                <a16:creationId xmlns:a16="http://schemas.microsoft.com/office/drawing/2014/main" id="{E323323D-8827-40DA-A382-B5C5C4946585}"/>
              </a:ext>
            </a:extLst>
          </p:cNvPr>
          <p:cNvSpPr txBox="1"/>
          <p:nvPr/>
        </p:nvSpPr>
        <p:spPr>
          <a:xfrm>
            <a:off x="16632847" y="5199975"/>
            <a:ext cx="3128934" cy="369332"/>
          </a:xfrm>
          <a:prstGeom prst="rect">
            <a:avLst/>
          </a:prstGeom>
          <a:noFill/>
        </p:spPr>
        <p:txBody>
          <a:bodyPr wrap="square" rtlCol="0">
            <a:spAutoFit/>
          </a:bodyPr>
          <a:lstStyle/>
          <a:p>
            <a:r>
              <a:rPr lang="sv-SE"/>
              <a:t>Vårdhygien egna bilder</a:t>
            </a:r>
          </a:p>
        </p:txBody>
      </p:sp>
      <p:sp>
        <p:nvSpPr>
          <p:cNvPr id="8" name="textruta 7">
            <a:extLst>
              <a:ext uri="{FF2B5EF4-FFF2-40B4-BE49-F238E27FC236}">
                <a16:creationId xmlns:a16="http://schemas.microsoft.com/office/drawing/2014/main" id="{4107CE87-F931-F74C-2CAF-85BF81E6F842}"/>
              </a:ext>
            </a:extLst>
          </p:cNvPr>
          <p:cNvSpPr txBox="1"/>
          <p:nvPr/>
        </p:nvSpPr>
        <p:spPr>
          <a:xfrm>
            <a:off x="8393462" y="10386020"/>
            <a:ext cx="10233498" cy="923330"/>
          </a:xfrm>
          <a:prstGeom prst="rect">
            <a:avLst/>
          </a:prstGeom>
          <a:noFill/>
        </p:spPr>
        <p:txBody>
          <a:bodyPr wrap="square">
            <a:spAutoFit/>
          </a:bodyPr>
          <a:lstStyle/>
          <a:p>
            <a:r>
              <a:rPr lang="sv-SE">
                <a:hlinkClick r:id="rId5"/>
              </a:rPr>
              <a:t>Standard - Handbok för grundläggande rekommendationer för lagerhållning, hantering och transport av sterila medicintekniska produkter inom hälso- och sjukvård, tandvård och djursjukvård SIS-TR 57:2020 - Svenska institutet för standarder, SIS</a:t>
            </a:r>
            <a:endParaRPr lang="sv-SE"/>
          </a:p>
        </p:txBody>
      </p:sp>
    </p:spTree>
    <p:extLst>
      <p:ext uri="{BB962C8B-B14F-4D97-AF65-F5344CB8AC3E}">
        <p14:creationId xmlns:p14="http://schemas.microsoft.com/office/powerpoint/2010/main" val="2591181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0BC782C-4853-BD45-0003-28FE58E95ABF}"/>
              </a:ext>
            </a:extLst>
          </p:cNvPr>
          <p:cNvSpPr>
            <a:spLocks noGrp="1"/>
          </p:cNvSpPr>
          <p:nvPr>
            <p:ph type="title"/>
          </p:nvPr>
        </p:nvSpPr>
        <p:spPr>
          <a:xfrm>
            <a:off x="1237666" y="1066897"/>
            <a:ext cx="15840000" cy="1043260"/>
          </a:xfrm>
        </p:spPr>
        <p:txBody>
          <a:bodyPr/>
          <a:lstStyle/>
          <a:p>
            <a:r>
              <a:rPr lang="sv-SE"/>
              <a:t>Exempel på sterila produkter </a:t>
            </a:r>
          </a:p>
        </p:txBody>
      </p:sp>
      <p:sp>
        <p:nvSpPr>
          <p:cNvPr id="4" name="Platshållare för datum 3">
            <a:extLst>
              <a:ext uri="{FF2B5EF4-FFF2-40B4-BE49-F238E27FC236}">
                <a16:creationId xmlns:a16="http://schemas.microsoft.com/office/drawing/2014/main" id="{65330498-8634-4CFA-1802-5E29BF1045E1}"/>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5" name="Platshållare för bildnummer 4">
            <a:extLst>
              <a:ext uri="{FF2B5EF4-FFF2-40B4-BE49-F238E27FC236}">
                <a16:creationId xmlns:a16="http://schemas.microsoft.com/office/drawing/2014/main" id="{433EC69A-1AA0-C788-E02B-0C062BBAA704}"/>
              </a:ext>
            </a:extLst>
          </p:cNvPr>
          <p:cNvSpPr>
            <a:spLocks noGrp="1"/>
          </p:cNvSpPr>
          <p:nvPr>
            <p:ph type="sldNum" sz="quarter" idx="12"/>
          </p:nvPr>
        </p:nvSpPr>
        <p:spPr/>
        <p:txBody>
          <a:bodyPr/>
          <a:lstStyle/>
          <a:p>
            <a:fld id="{38480145-259A-47DA-A30D-C906B9DB5C99}" type="slidenum">
              <a:rPr lang="sv-SE" smtClean="0"/>
              <a:pPr/>
              <a:t>7</a:t>
            </a:fld>
            <a:endParaRPr lang="sv-SE"/>
          </a:p>
        </p:txBody>
      </p:sp>
      <p:pic>
        <p:nvPicPr>
          <p:cNvPr id="1029" name="4A5897AB-2EAC-4348-B7BD-015585BF1149" descr="IMG_2946.jpg">
            <a:extLst>
              <a:ext uri="{FF2B5EF4-FFF2-40B4-BE49-F238E27FC236}">
                <a16:creationId xmlns:a16="http://schemas.microsoft.com/office/drawing/2014/main" id="{5F6254DB-0E44-FB43-973B-CC409AC34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0" r="3516"/>
          <a:stretch>
            <a:fillRect/>
          </a:stretch>
        </p:blipFill>
        <p:spPr bwMode="auto">
          <a:xfrm rot="16200000">
            <a:off x="5801128" y="998100"/>
            <a:ext cx="7765490" cy="113343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a:extLst>
              <a:ext uri="{FF2B5EF4-FFF2-40B4-BE49-F238E27FC236}">
                <a16:creationId xmlns:a16="http://schemas.microsoft.com/office/drawing/2014/main" id="{266964D6-9A0F-DA6B-1990-865B8AEB565A}"/>
              </a:ext>
            </a:extLst>
          </p:cNvPr>
          <p:cNvSpPr txBox="1"/>
          <p:nvPr/>
        </p:nvSpPr>
        <p:spPr>
          <a:xfrm>
            <a:off x="12958449" y="10456934"/>
            <a:ext cx="3128934" cy="369332"/>
          </a:xfrm>
          <a:prstGeom prst="rect">
            <a:avLst/>
          </a:prstGeom>
          <a:noFill/>
        </p:spPr>
        <p:txBody>
          <a:bodyPr wrap="square" rtlCol="0">
            <a:spAutoFit/>
          </a:bodyPr>
          <a:lstStyle/>
          <a:p>
            <a:r>
              <a:rPr lang="sv-SE" err="1"/>
              <a:t>Vårdhygiens</a:t>
            </a:r>
            <a:r>
              <a:rPr lang="sv-SE"/>
              <a:t> egen bild</a:t>
            </a:r>
          </a:p>
        </p:txBody>
      </p:sp>
    </p:spTree>
    <p:extLst>
      <p:ext uri="{BB962C8B-B14F-4D97-AF65-F5344CB8AC3E}">
        <p14:creationId xmlns:p14="http://schemas.microsoft.com/office/powerpoint/2010/main" val="398763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A7F14E-7D6D-0AB1-7FCC-50FEFD98F70C}"/>
              </a:ext>
            </a:extLst>
          </p:cNvPr>
          <p:cNvSpPr>
            <a:spLocks noGrp="1"/>
          </p:cNvSpPr>
          <p:nvPr>
            <p:ph type="title"/>
          </p:nvPr>
        </p:nvSpPr>
        <p:spPr/>
        <p:txBody>
          <a:bodyPr/>
          <a:lstStyle/>
          <a:p>
            <a:r>
              <a:rPr lang="sv-SE"/>
              <a:t>Rengöring och desinfektion</a:t>
            </a:r>
          </a:p>
        </p:txBody>
      </p:sp>
      <p:sp>
        <p:nvSpPr>
          <p:cNvPr id="3" name="Platshållare för datum 2">
            <a:extLst>
              <a:ext uri="{FF2B5EF4-FFF2-40B4-BE49-F238E27FC236}">
                <a16:creationId xmlns:a16="http://schemas.microsoft.com/office/drawing/2014/main" id="{8BDB3E5D-C2A3-5B4F-2184-E42C2173554C}"/>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9174286B-48B3-2703-32CD-A817109FF730}"/>
              </a:ext>
            </a:extLst>
          </p:cNvPr>
          <p:cNvSpPr>
            <a:spLocks noGrp="1"/>
          </p:cNvSpPr>
          <p:nvPr>
            <p:ph type="sldNum" sz="quarter" idx="12"/>
          </p:nvPr>
        </p:nvSpPr>
        <p:spPr/>
        <p:txBody>
          <a:bodyPr/>
          <a:lstStyle/>
          <a:p>
            <a:fld id="{38480145-259A-47DA-A30D-C906B9DB5C99}" type="slidenum">
              <a:rPr lang="sv-SE" smtClean="0"/>
              <a:pPr/>
              <a:t>8</a:t>
            </a:fld>
            <a:endParaRPr lang="sv-SE"/>
          </a:p>
        </p:txBody>
      </p:sp>
      <p:sp>
        <p:nvSpPr>
          <p:cNvPr id="5" name="Platshållare för innehåll 4">
            <a:extLst>
              <a:ext uri="{FF2B5EF4-FFF2-40B4-BE49-F238E27FC236}">
                <a16:creationId xmlns:a16="http://schemas.microsoft.com/office/drawing/2014/main" id="{D099C3E5-6AF1-7AD7-B65B-C6E8F6614AC6}"/>
              </a:ext>
            </a:extLst>
          </p:cNvPr>
          <p:cNvSpPr>
            <a:spLocks noGrp="1"/>
          </p:cNvSpPr>
          <p:nvPr>
            <p:ph sz="quarter" idx="14"/>
          </p:nvPr>
        </p:nvSpPr>
        <p:spPr>
          <a:xfrm>
            <a:off x="1242000" y="3239092"/>
            <a:ext cx="10395818" cy="6840000"/>
          </a:xfrm>
        </p:spPr>
        <p:txBody>
          <a:bodyPr/>
          <a:lstStyle/>
          <a:p>
            <a:pPr algn="l"/>
            <a:r>
              <a:rPr lang="sv-SE"/>
              <a:t>Använd alkoholbaserat </a:t>
            </a:r>
            <a:r>
              <a:rPr lang="sv-SE" err="1"/>
              <a:t>ytdesinfektionsmedel</a:t>
            </a:r>
            <a:r>
              <a:rPr lang="sv-SE"/>
              <a:t> med rengörande effekt (tensid).</a:t>
            </a:r>
          </a:p>
          <a:p>
            <a:pPr algn="l"/>
            <a:endParaRPr lang="sv-SE"/>
          </a:p>
          <a:p>
            <a:pPr algn="l"/>
            <a:endParaRPr lang="sv-SE"/>
          </a:p>
          <a:p>
            <a:pPr marL="457200" indent="-457200" algn="l"/>
            <a:r>
              <a:rPr lang="sv-SE"/>
              <a:t>Rengör och desinfektera en gång/vecka, eller oftare där </a:t>
            </a:r>
            <a:r>
              <a:rPr lang="sv-SE" b="1"/>
              <a:t>produktförpackat material</a:t>
            </a:r>
            <a:r>
              <a:rPr lang="sv-SE"/>
              <a:t> förvaras.</a:t>
            </a:r>
          </a:p>
          <a:p>
            <a:pPr marL="457200" indent="-457200" algn="l"/>
            <a:r>
              <a:rPr lang="sv-SE"/>
              <a:t>Rengör och desinfektera en gång/månad, eller oftare där </a:t>
            </a:r>
            <a:r>
              <a:rPr lang="sv-SE" b="1"/>
              <a:t>avdelningsförpackat material </a:t>
            </a:r>
            <a:r>
              <a:rPr lang="sv-SE"/>
              <a:t>förvaras.</a:t>
            </a:r>
          </a:p>
          <a:p>
            <a:endParaRPr lang="sv-SE"/>
          </a:p>
        </p:txBody>
      </p:sp>
      <p:pic>
        <p:nvPicPr>
          <p:cNvPr id="6" name="Platshållare för innehåll 5">
            <a:extLst>
              <a:ext uri="{FF2B5EF4-FFF2-40B4-BE49-F238E27FC236}">
                <a16:creationId xmlns:a16="http://schemas.microsoft.com/office/drawing/2014/main" id="{F0158CA9-0769-2417-0F49-E35E1BC2737C}"/>
              </a:ext>
            </a:extLst>
          </p:cNvPr>
          <p:cNvPicPr>
            <a:picLocks noChangeAspect="1"/>
          </p:cNvPicPr>
          <p:nvPr/>
        </p:nvPicPr>
        <p:blipFill>
          <a:blip r:embed="rId3"/>
          <a:srcRect l="7572" t="9988" b="12259"/>
          <a:stretch>
            <a:fillRect/>
          </a:stretch>
        </p:blipFill>
        <p:spPr>
          <a:xfrm>
            <a:off x="12877329" y="1503092"/>
            <a:ext cx="3703306" cy="4151583"/>
          </a:xfrm>
          <a:prstGeom prst="rect">
            <a:avLst/>
          </a:prstGeom>
        </p:spPr>
      </p:pic>
      <p:pic>
        <p:nvPicPr>
          <p:cNvPr id="7" name="Bildobjekt 6">
            <a:extLst>
              <a:ext uri="{FF2B5EF4-FFF2-40B4-BE49-F238E27FC236}">
                <a16:creationId xmlns:a16="http://schemas.microsoft.com/office/drawing/2014/main" id="{FD011614-FC09-BA74-A775-572D32300682}"/>
              </a:ext>
            </a:extLst>
          </p:cNvPr>
          <p:cNvPicPr>
            <a:picLocks noChangeAspect="1"/>
          </p:cNvPicPr>
          <p:nvPr/>
        </p:nvPicPr>
        <p:blipFill>
          <a:blip r:embed="rId4"/>
          <a:srcRect t="4356" r="12961"/>
          <a:stretch>
            <a:fillRect/>
          </a:stretch>
        </p:blipFill>
        <p:spPr>
          <a:xfrm>
            <a:off x="13162387" y="5991761"/>
            <a:ext cx="3418248" cy="4556239"/>
          </a:xfrm>
          <a:prstGeom prst="rect">
            <a:avLst/>
          </a:prstGeom>
        </p:spPr>
      </p:pic>
      <p:sp>
        <p:nvSpPr>
          <p:cNvPr id="8" name="textruta 7">
            <a:extLst>
              <a:ext uri="{FF2B5EF4-FFF2-40B4-BE49-F238E27FC236}">
                <a16:creationId xmlns:a16="http://schemas.microsoft.com/office/drawing/2014/main" id="{DF6B2FF3-85CE-6E0B-69D6-A66AD487F8D5}"/>
              </a:ext>
            </a:extLst>
          </p:cNvPr>
          <p:cNvSpPr txBox="1"/>
          <p:nvPr/>
        </p:nvSpPr>
        <p:spPr>
          <a:xfrm>
            <a:off x="13953066" y="10700420"/>
            <a:ext cx="3128934" cy="369332"/>
          </a:xfrm>
          <a:prstGeom prst="rect">
            <a:avLst/>
          </a:prstGeom>
          <a:noFill/>
        </p:spPr>
        <p:txBody>
          <a:bodyPr wrap="square" rtlCol="0">
            <a:spAutoFit/>
          </a:bodyPr>
          <a:lstStyle/>
          <a:p>
            <a:r>
              <a:rPr lang="sv-SE"/>
              <a:t>Vårdhygien egna bilder</a:t>
            </a:r>
          </a:p>
        </p:txBody>
      </p:sp>
    </p:spTree>
    <p:extLst>
      <p:ext uri="{BB962C8B-B14F-4D97-AF65-F5344CB8AC3E}">
        <p14:creationId xmlns:p14="http://schemas.microsoft.com/office/powerpoint/2010/main" val="252756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94DCD2-E40D-89D4-ABBA-529950E38EFD}"/>
              </a:ext>
            </a:extLst>
          </p:cNvPr>
          <p:cNvSpPr>
            <a:spLocks noGrp="1"/>
          </p:cNvSpPr>
          <p:nvPr>
            <p:ph type="title"/>
          </p:nvPr>
        </p:nvSpPr>
        <p:spPr/>
        <p:txBody>
          <a:bodyPr/>
          <a:lstStyle/>
          <a:p>
            <a:r>
              <a:rPr lang="sv-SE"/>
              <a:t>Transport av sterilt material utanför enheten</a:t>
            </a:r>
          </a:p>
        </p:txBody>
      </p:sp>
      <p:sp>
        <p:nvSpPr>
          <p:cNvPr id="3" name="Platshållare för datum 2">
            <a:extLst>
              <a:ext uri="{FF2B5EF4-FFF2-40B4-BE49-F238E27FC236}">
                <a16:creationId xmlns:a16="http://schemas.microsoft.com/office/drawing/2014/main" id="{CC093D13-B7D6-76C5-C8B6-FE7B7067A305}"/>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6043FB29-D785-05DB-5D47-8A5E48238EB9}"/>
              </a:ext>
            </a:extLst>
          </p:cNvPr>
          <p:cNvSpPr>
            <a:spLocks noGrp="1"/>
          </p:cNvSpPr>
          <p:nvPr>
            <p:ph type="sldNum" sz="quarter" idx="12"/>
          </p:nvPr>
        </p:nvSpPr>
        <p:spPr/>
        <p:txBody>
          <a:bodyPr/>
          <a:lstStyle/>
          <a:p>
            <a:fld id="{38480145-259A-47DA-A30D-C906B9DB5C99}" type="slidenum">
              <a:rPr lang="sv-SE" smtClean="0"/>
              <a:pPr/>
              <a:t>9</a:t>
            </a:fld>
            <a:endParaRPr lang="sv-SE"/>
          </a:p>
        </p:txBody>
      </p:sp>
      <p:sp>
        <p:nvSpPr>
          <p:cNvPr id="5" name="Platshållare för innehåll 4">
            <a:extLst>
              <a:ext uri="{FF2B5EF4-FFF2-40B4-BE49-F238E27FC236}">
                <a16:creationId xmlns:a16="http://schemas.microsoft.com/office/drawing/2014/main" id="{5F9E4E8F-1E30-0F91-9AB5-D2C8CC56B938}"/>
              </a:ext>
            </a:extLst>
          </p:cNvPr>
          <p:cNvSpPr>
            <a:spLocks noGrp="1"/>
          </p:cNvSpPr>
          <p:nvPr>
            <p:ph sz="quarter" idx="14"/>
          </p:nvPr>
        </p:nvSpPr>
        <p:spPr>
          <a:xfrm>
            <a:off x="1242000" y="3239092"/>
            <a:ext cx="9972847" cy="6840000"/>
          </a:xfrm>
        </p:spPr>
        <p:txBody>
          <a:bodyPr/>
          <a:lstStyle/>
          <a:p>
            <a:pPr marL="0" indent="0">
              <a:buNone/>
            </a:pPr>
            <a:r>
              <a:rPr lang="sv-SE"/>
              <a:t>För att säkerställa produkternas sterilitet under transport mellan t. ex vårdenheter eller till vårdtagares hem gäller:</a:t>
            </a:r>
          </a:p>
          <a:p>
            <a:pPr marL="0" indent="0">
              <a:buNone/>
            </a:pPr>
            <a:r>
              <a:rPr lang="sv-SE" u="sng"/>
              <a:t>Transport:</a:t>
            </a:r>
          </a:p>
          <a:p>
            <a:r>
              <a:rPr lang="sv-SE"/>
              <a:t>Sker enligt tre lagers-principen. Produktförpackning i avdelningsförpackning i transportförpackning, original eller egengjord. </a:t>
            </a:r>
          </a:p>
        </p:txBody>
      </p:sp>
      <p:sp>
        <p:nvSpPr>
          <p:cNvPr id="6" name="textruta 5">
            <a:extLst>
              <a:ext uri="{FF2B5EF4-FFF2-40B4-BE49-F238E27FC236}">
                <a16:creationId xmlns:a16="http://schemas.microsoft.com/office/drawing/2014/main" id="{20FEA4DF-C338-1975-0648-1AB1B405664F}"/>
              </a:ext>
            </a:extLst>
          </p:cNvPr>
          <p:cNvSpPr txBox="1"/>
          <p:nvPr/>
        </p:nvSpPr>
        <p:spPr>
          <a:xfrm>
            <a:off x="7020051" y="9851881"/>
            <a:ext cx="10233498" cy="923330"/>
          </a:xfrm>
          <a:prstGeom prst="rect">
            <a:avLst/>
          </a:prstGeom>
          <a:noFill/>
        </p:spPr>
        <p:txBody>
          <a:bodyPr wrap="square">
            <a:spAutoFit/>
          </a:bodyPr>
          <a:lstStyle/>
          <a:p>
            <a:r>
              <a:rPr lang="sv-SE">
                <a:hlinkClick r:id="rId3"/>
              </a:rPr>
              <a:t>Standard - Handbok för grundläggande rekommendationer för lagerhållning, hantering och transport av sterila medicintekniska produkter inom hälso- och sjukvård, tandvård och djursjukvård SIS-TR 57:2020 - Svenska institutet för standarder, SIS</a:t>
            </a:r>
            <a:endParaRPr lang="sv-SE"/>
          </a:p>
        </p:txBody>
      </p:sp>
      <p:pic>
        <p:nvPicPr>
          <p:cNvPr id="2050" name="E0300401-F978-47BE-A042-C79C3C962FA7" descr="IMG_2926.jpg">
            <a:extLst>
              <a:ext uri="{FF2B5EF4-FFF2-40B4-BE49-F238E27FC236}">
                <a16:creationId xmlns:a16="http://schemas.microsoft.com/office/drawing/2014/main" id="{17F3C962-0E3F-9C66-F967-F172A2D20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73" r="57771" b="24723"/>
          <a:stretch>
            <a:fillRect/>
          </a:stretch>
        </p:blipFill>
        <p:spPr bwMode="auto">
          <a:xfrm>
            <a:off x="12637603" y="3050833"/>
            <a:ext cx="4444397" cy="50679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41127AEA-1EB9-EB67-A37D-D1705DD5D07A}"/>
              </a:ext>
            </a:extLst>
          </p:cNvPr>
          <p:cNvSpPr txBox="1"/>
          <p:nvPr/>
        </p:nvSpPr>
        <p:spPr>
          <a:xfrm>
            <a:off x="14859801" y="7988665"/>
            <a:ext cx="3128934" cy="369332"/>
          </a:xfrm>
          <a:prstGeom prst="rect">
            <a:avLst/>
          </a:prstGeom>
          <a:noFill/>
        </p:spPr>
        <p:txBody>
          <a:bodyPr wrap="square" rtlCol="0">
            <a:spAutoFit/>
          </a:bodyPr>
          <a:lstStyle/>
          <a:p>
            <a:r>
              <a:rPr lang="sv-SE" err="1"/>
              <a:t>Vårdhygiens</a:t>
            </a:r>
            <a:r>
              <a:rPr lang="sv-SE"/>
              <a:t> egen bild</a:t>
            </a:r>
          </a:p>
        </p:txBody>
      </p:sp>
    </p:spTree>
    <p:extLst>
      <p:ext uri="{BB962C8B-B14F-4D97-AF65-F5344CB8AC3E}">
        <p14:creationId xmlns:p14="http://schemas.microsoft.com/office/powerpoint/2010/main" val="3150257863"/>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CB6B00183893345A5D8F379FEB1DB92" ma:contentTypeVersion="4" ma:contentTypeDescription="Skapa ett nytt dokument." ma:contentTypeScope="" ma:versionID="9825b2f559f27bd08342e9ea23ed5c62">
  <xsd:schema xmlns:xsd="http://www.w3.org/2001/XMLSchema" xmlns:xs="http://www.w3.org/2001/XMLSchema" xmlns:p="http://schemas.microsoft.com/office/2006/metadata/properties" xmlns:ns2="cc9009d4-7812-40f4-aebf-3468578e27b7" targetNamespace="http://schemas.microsoft.com/office/2006/metadata/properties" ma:root="true" ma:fieldsID="8e4577968f8726874348d45f0e05d95e" ns2:_="">
    <xsd:import namespace="cc9009d4-7812-40f4-aebf-3468578e27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009d4-7812-40f4-aebf-3468578e2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D12D62-F2A9-4E61-90C4-1186D9EB7509}">
  <ds:schemaRefs>
    <ds:schemaRef ds:uri="234703e7-9e48-4889-b458-e4f1ab235c03"/>
    <ds:schemaRef ds:uri="87c262bc-5f12-4436-8d0e-e843dfeb3c9d"/>
    <ds:schemaRef ds:uri="e0e3545d-7f3b-4128-ae0a-cd63db91f7b0"/>
    <ds:schemaRef ds:uri="eb912acb-de3e-4f64-bf3c-82d24afb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3.xml><?xml version="1.0" encoding="utf-8"?>
<ds:datastoreItem xmlns:ds="http://schemas.openxmlformats.org/officeDocument/2006/customXml" ds:itemID="{60C93A14-AF6B-44D9-8D65-1A2B5FA45B35}">
  <ds:schemaRefs>
    <ds:schemaRef ds:uri="cc9009d4-7812-40f4-aebf-3468578e27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0</TotalTime>
  <Words>1490</Words>
  <Application>Microsoft Office PowerPoint</Application>
  <PresentationFormat>Anpassad</PresentationFormat>
  <Paragraphs>158</Paragraphs>
  <Slides>11</Slides>
  <Notes>10</Notes>
  <HiddenSlides>0</HiddenSlides>
  <MMClips>0</MMClips>
  <ScaleCrop>false</ScaleCrop>
  <HeadingPairs>
    <vt:vector size="6" baseType="variant">
      <vt:variant>
        <vt:lpstr>Använt teckensnitt</vt:lpstr>
      </vt:variant>
      <vt:variant>
        <vt:i4>6</vt:i4>
      </vt:variant>
      <vt:variant>
        <vt:lpstr>Tema</vt:lpstr>
      </vt:variant>
      <vt:variant>
        <vt:i4>4</vt:i4>
      </vt:variant>
      <vt:variant>
        <vt:lpstr>Bildrubriker</vt:lpstr>
      </vt:variant>
      <vt:variant>
        <vt:i4>11</vt:i4>
      </vt:variant>
    </vt:vector>
  </HeadingPairs>
  <TitlesOfParts>
    <vt:vector size="21" baseType="lpstr">
      <vt:lpstr>Arial</vt:lpstr>
      <vt:lpstr>Calibri</vt:lpstr>
      <vt:lpstr>Calibri Light</vt:lpstr>
      <vt:lpstr>Lato</vt:lpstr>
      <vt:lpstr>Open Sans</vt:lpstr>
      <vt:lpstr>Wingdings</vt:lpstr>
      <vt:lpstr>RV-Vinröd_mörk</vt:lpstr>
      <vt:lpstr>RV-Vinröd_ljus</vt:lpstr>
      <vt:lpstr>RV-Turkos_mörk</vt:lpstr>
      <vt:lpstr>RV-Turkos_ljus</vt:lpstr>
      <vt:lpstr>Förvaring och hantering av material  </vt:lpstr>
      <vt:lpstr>Symboler  </vt:lpstr>
      <vt:lpstr>Sterila produkter kommer alltid i tre lager</vt:lpstr>
      <vt:lpstr>Förvaring och hantering av sterila produkter</vt:lpstr>
      <vt:lpstr>Bevarad renhetsgrad minskar risken för kateterrelaterade infektioner</vt:lpstr>
      <vt:lpstr>Arbetssätt i närförråd för att minska risken för kontamination av sterila produkter</vt:lpstr>
      <vt:lpstr>Exempel på sterila produkter </vt:lpstr>
      <vt:lpstr>Rengöring och desinfektion</vt:lpstr>
      <vt:lpstr>Transport av sterilt material utanför enheten</vt:lpstr>
      <vt:lpstr>Hur det ut hos oss?</vt:lpstr>
      <vt:lpstr>Kontakt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PVK</dc:title>
  <dc:subject>Mall</dc:subject>
  <dc:creator>Anna Arnell Chadda</dc:creator>
  <cp:keywords/>
  <dc:description/>
  <cp:lastModifiedBy>Sandra Hultin Dojorti</cp:lastModifiedBy>
  <cp:revision>2</cp:revision>
  <dcterms:created xsi:type="dcterms:W3CDTF">2025-08-19T13:15:35Z</dcterms:created>
  <dcterms:modified xsi:type="dcterms:W3CDTF">2026-01-29T10:57:04Z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0x0101003CB6B00183893345A5D8F379FEB1DB92</vt:lpwstr>
  </property>
  <property fmtid="{D5CDD505-2E9C-101B-9397-08002B2CF9AE}" pid="6" name="MediaServiceImageTags">
    <vt:lpwstr/>
  </property>
</Properties>
</file>