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984" r:id="rId5"/>
    <p:sldMasterId id="2147484010" r:id="rId6"/>
    <p:sldMasterId id="2147484039" r:id="rId7"/>
  </p:sldMasterIdLst>
  <p:notesMasterIdLst>
    <p:notesMasterId r:id="rId14"/>
  </p:notesMasterIdLst>
  <p:sldIdLst>
    <p:sldId id="8838" r:id="rId8"/>
    <p:sldId id="8811" r:id="rId9"/>
    <p:sldId id="8812" r:id="rId10"/>
    <p:sldId id="8844" r:id="rId11"/>
    <p:sldId id="8840" r:id="rId12"/>
    <p:sldId id="440" r:id="rId13"/>
  </p:sldIdLst>
  <p:sldSz cx="20104100" cy="11309350"/>
  <p:notesSz cx="20104100" cy="1130935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V-Vinröd_mörk" id="{796F5A41-4C26-E447-BB20-12394688469F}">
          <p14:sldIdLst>
            <p14:sldId id="8838"/>
            <p14:sldId id="8811"/>
            <p14:sldId id="8812"/>
            <p14:sldId id="8844"/>
            <p14:sldId id="8840"/>
            <p14:sldId id="440"/>
          </p14:sldIdLst>
        </p14:section>
        <p14:section name="Illustrationer" id="{28E61A5B-DA70-E541-AF34-B69FE8870C85}">
          <p14:sldIdLst/>
        </p14:section>
      </p14:sectionLst>
    </p:ext>
    <p:ext uri="{EFAFB233-063F-42B5-8137-9DF3F51BA10A}">
      <p15:sldGuideLst xmlns:p15="http://schemas.microsoft.com/office/powerpoint/2012/main">
        <p15:guide id="1" orient="horz" pos="2880">
          <p15:clr>
            <a:srgbClr val="A4A3A4"/>
          </p15:clr>
        </p15:guide>
        <p15:guide id="2" pos="22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EE6"/>
    <a:srgbClr val="FAEDF2"/>
    <a:srgbClr val="E1F6FF"/>
    <a:srgbClr val="DCEEEB"/>
    <a:srgbClr val="E8F5F5"/>
    <a:srgbClr val="DFECF9"/>
    <a:srgbClr val="E9F6F7"/>
    <a:srgbClr val="DFFFFF"/>
    <a:srgbClr val="D2E6F5"/>
    <a:srgbClr val="D1E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FD7824-85BB-7E96-67BC-AA88A6BCBE99}" v="32" dt="2026-01-29T09:55:16.694"/>
    <p1510:client id="{785495CB-E79C-4D80-B897-D2149F2DD04B}" v="2" dt="2026-01-29T09:30:29.12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300" y="42"/>
      </p:cViewPr>
      <p:guideLst>
        <p:guide orient="horz" pos="2880"/>
        <p:guide pos="220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3.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91EA50A-7ED8-4297-A6D8-C39D2C596180}" type="datetimeFigureOut">
              <a:rPr lang="sv-SE" smtClean="0"/>
              <a:t>2026-01-29</a:t>
            </a:fld>
            <a:endParaRPr lang="sv-SE"/>
          </a:p>
        </p:txBody>
      </p:sp>
      <p:sp>
        <p:nvSpPr>
          <p:cNvPr id="4" name="Platshållare för bildobjekt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733DB10-64AD-4478-BAF2-10592BD0BA82}" type="slidenum">
              <a:rPr lang="sv-SE" smtClean="0"/>
              <a:t>‹#›</a:t>
            </a:fld>
            <a:endParaRPr lang="sv-SE"/>
          </a:p>
        </p:txBody>
      </p:sp>
    </p:spTree>
    <p:extLst>
      <p:ext uri="{BB962C8B-B14F-4D97-AF65-F5344CB8AC3E}">
        <p14:creationId xmlns:p14="http://schemas.microsoft.com/office/powerpoint/2010/main" val="185731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mn-lt"/>
                <a:ea typeface="+mn-ea"/>
                <a:cs typeface="+mn-cs"/>
              </a:rPr>
              <a:t>En perifer </a:t>
            </a:r>
            <a:r>
              <a:rPr lang="sv-SE" sz="1200" kern="1200" err="1">
                <a:solidFill>
                  <a:schemeClr val="tx1"/>
                </a:solidFill>
                <a:effectLst/>
                <a:latin typeface="+mn-lt"/>
                <a:ea typeface="+mn-ea"/>
                <a:cs typeface="+mn-cs"/>
              </a:rPr>
              <a:t>venkateter</a:t>
            </a:r>
            <a:r>
              <a:rPr lang="sv-SE" sz="1200" kern="1200">
                <a:solidFill>
                  <a:schemeClr val="tx1"/>
                </a:solidFill>
                <a:effectLst/>
                <a:latin typeface="+mn-lt"/>
                <a:ea typeface="+mn-ea"/>
                <a:cs typeface="+mn-cs"/>
              </a:rPr>
              <a:t> innebär alltid en ökad risk för vårdrelaterad infektion, eftersom hudens naturliga skyddsbarriär bryts. </a:t>
            </a:r>
          </a:p>
          <a:p>
            <a:r>
              <a:rPr lang="sv-SE" sz="1200" kern="1200">
                <a:solidFill>
                  <a:schemeClr val="tx1"/>
                </a:solidFill>
                <a:effectLst/>
                <a:latin typeface="+mn-lt"/>
                <a:ea typeface="+mn-ea"/>
                <a:cs typeface="+mn-cs"/>
              </a:rPr>
              <a:t> </a:t>
            </a:r>
          </a:p>
          <a:p>
            <a:r>
              <a:rPr lang="sv-SE" sz="1200" kern="1200">
                <a:solidFill>
                  <a:schemeClr val="tx1"/>
                </a:solidFill>
                <a:effectLst/>
                <a:latin typeface="+mn-lt"/>
                <a:ea typeface="+mn-ea"/>
                <a:cs typeface="+mn-cs"/>
              </a:rPr>
              <a:t>Mikroorganismer kan ta sig in via flera olika smittvägar – i samband med insättning, vid användning och under den dagliga skötseln av PVK. Därför är varje moment viktigt, och god följsamhet till hygienrutiner är avgörande för att minska infektionsrisken.</a:t>
            </a:r>
          </a:p>
          <a:p>
            <a:endParaRPr lang="sv-SE"/>
          </a:p>
        </p:txBody>
      </p:sp>
      <p:sp>
        <p:nvSpPr>
          <p:cNvPr id="4" name="Platshållare för bildnummer 3"/>
          <p:cNvSpPr>
            <a:spLocks noGrp="1"/>
          </p:cNvSpPr>
          <p:nvPr>
            <p:ph type="sldNum" sz="quarter" idx="5"/>
          </p:nvPr>
        </p:nvSpPr>
        <p:spPr/>
        <p:txBody>
          <a:bodyPr/>
          <a:lstStyle/>
          <a:p>
            <a:fld id="{B733DB10-64AD-4478-BAF2-10592BD0BA82}" type="slidenum">
              <a:rPr lang="sv-SE" smtClean="0"/>
              <a:t>2</a:t>
            </a:fld>
            <a:endParaRPr lang="sv-SE"/>
          </a:p>
        </p:txBody>
      </p:sp>
    </p:spTree>
    <p:extLst>
      <p:ext uri="{BB962C8B-B14F-4D97-AF65-F5344CB8AC3E}">
        <p14:creationId xmlns:p14="http://schemas.microsoft.com/office/powerpoint/2010/main" val="1053508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mn-lt"/>
                <a:ea typeface="+mn-ea"/>
                <a:cs typeface="+mn-cs"/>
              </a:rPr>
              <a:t>Det finns flera sätt som mikroorganismer kan ta sig in i kroppen vid användning av PVK. Den vanligaste smittvägen är via patientens egen hudflora, antingen i samband med inläggning eller senare genom vandring längs katetern, särskilt om huddesinfektion, fixering eller förband brister.</a:t>
            </a:r>
          </a:p>
          <a:p>
            <a:r>
              <a:rPr lang="sv-SE" sz="1200" kern="1200">
                <a:solidFill>
                  <a:schemeClr val="tx1"/>
                </a:solidFill>
                <a:effectLst/>
                <a:latin typeface="+mn-lt"/>
                <a:ea typeface="+mn-ea"/>
                <a:cs typeface="+mn-cs"/>
              </a:rPr>
              <a:t> </a:t>
            </a:r>
          </a:p>
          <a:p>
            <a:r>
              <a:rPr lang="sv-SE" sz="1200" kern="1200">
                <a:solidFill>
                  <a:schemeClr val="tx1"/>
                </a:solidFill>
                <a:effectLst/>
                <a:latin typeface="+mn-lt"/>
                <a:ea typeface="+mn-ea"/>
                <a:cs typeface="+mn-cs"/>
              </a:rPr>
              <a:t>Mikroorganismer kan också överföras via orena händer, orena handskar eller felhantering av utrustning. Bristande handhygien eller otillräcklig desinfektion av kopplingar och injektionsmembran innebär en tydlig risk.</a:t>
            </a:r>
          </a:p>
          <a:p>
            <a:r>
              <a:rPr lang="sv-SE" sz="1200" kern="1200">
                <a:solidFill>
                  <a:schemeClr val="tx1"/>
                </a:solidFill>
                <a:effectLst/>
                <a:latin typeface="+mn-lt"/>
                <a:ea typeface="+mn-ea"/>
                <a:cs typeface="+mn-cs"/>
              </a:rPr>
              <a:t> </a:t>
            </a:r>
          </a:p>
          <a:p>
            <a:r>
              <a:rPr lang="sv-SE" sz="1200" kern="1200">
                <a:solidFill>
                  <a:schemeClr val="tx1"/>
                </a:solidFill>
                <a:effectLst/>
                <a:latin typeface="+mn-lt"/>
                <a:ea typeface="+mn-ea"/>
                <a:cs typeface="+mn-cs"/>
              </a:rPr>
              <a:t>Varje gång PVK kopplas, spolas eller används ökar risken för kontamination om aseptisk teknik inte följs. Även ett löst, fuktigt eller smutsigt förband ökar risken för bakterietillväxt och infektion vid insticksstället.</a:t>
            </a:r>
          </a:p>
          <a:p>
            <a:endParaRPr lang="sv-SE"/>
          </a:p>
        </p:txBody>
      </p:sp>
      <p:sp>
        <p:nvSpPr>
          <p:cNvPr id="4" name="Platshållare för bildnummer 3"/>
          <p:cNvSpPr>
            <a:spLocks noGrp="1"/>
          </p:cNvSpPr>
          <p:nvPr>
            <p:ph type="sldNum" sz="quarter" idx="5"/>
          </p:nvPr>
        </p:nvSpPr>
        <p:spPr/>
        <p:txBody>
          <a:bodyPr/>
          <a:lstStyle/>
          <a:p>
            <a:fld id="{B733DB10-64AD-4478-BAF2-10592BD0BA82}" type="slidenum">
              <a:rPr lang="sv-SE" smtClean="0"/>
              <a:t>3</a:t>
            </a:fld>
            <a:endParaRPr lang="sv-SE"/>
          </a:p>
        </p:txBody>
      </p:sp>
    </p:spTree>
    <p:extLst>
      <p:ext uri="{BB962C8B-B14F-4D97-AF65-F5344CB8AC3E}">
        <p14:creationId xmlns:p14="http://schemas.microsoft.com/office/powerpoint/2010/main" val="3985828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Här ser vi de viktigaste vårdhygieniska åtgärderna, som alla har sin grund i patientsäkerhet. Målet är att minska risken för vårdrelaterade infektioner och skapa en säker – både för patienten och för oss som arbetar i vården.</a:t>
            </a:r>
          </a:p>
          <a:p>
            <a:r>
              <a:rPr lang="sv-SE"/>
              <a:t>Först har vi de </a:t>
            </a:r>
            <a:r>
              <a:rPr lang="sv-SE" b="1"/>
              <a:t>basala hygienrutinerna och klädreglerna</a:t>
            </a:r>
            <a:r>
              <a:rPr lang="sv-SE"/>
              <a:t>. Det handlar till exempel om korrekt handhygien, kortärmad arbetsklädsel och att inte bära smycken eller klockor. Det här är grunden i allt hygienarbete och något som ska följas i varje vårdsituation.</a:t>
            </a:r>
          </a:p>
          <a:p>
            <a:r>
              <a:rPr lang="sv-SE" b="1"/>
              <a:t>Aseptisk teknik</a:t>
            </a:r>
            <a:r>
              <a:rPr lang="sv-SE"/>
              <a:t>, innebär att vi arbetar på ett sätt som förhindrar att mikroorganismer tillförs vid till exempel omläggningar, injektioner eller hantering av infarter. </a:t>
            </a:r>
            <a:r>
              <a:rPr lang="sv-SE" sz="1200" kern="1200">
                <a:solidFill>
                  <a:schemeClr val="tx1"/>
                </a:solidFill>
                <a:effectLst/>
                <a:latin typeface="+mn-lt"/>
                <a:ea typeface="+mn-ea"/>
                <a:cs typeface="+mn-cs"/>
              </a:rPr>
              <a:t>Allt arbete ska ske med aseptisk teknik, det vill säga behålla det rena rent och det sterila sterilt hela tiden.”</a:t>
            </a:r>
            <a:endParaRPr lang="sv-SE"/>
          </a:p>
          <a:p>
            <a:r>
              <a:rPr lang="sv-SE"/>
              <a:t>En annan viktig punkt är </a:t>
            </a:r>
            <a:r>
              <a:rPr lang="sv-SE" b="1"/>
              <a:t>daglig tillsyn och behovsbedömning</a:t>
            </a:r>
            <a:r>
              <a:rPr lang="sv-SE"/>
              <a:t>. Det betyder att vi hela tiden utvärderar om åtgärder och hjälpmedel fortfarande behövs, till exempel infarter.</a:t>
            </a:r>
          </a:p>
          <a:p>
            <a:r>
              <a:rPr lang="sv-SE"/>
              <a:t>Vi ska också </a:t>
            </a:r>
            <a:r>
              <a:rPr lang="sv-SE" b="1"/>
              <a:t>ta bort PVK som inte längre behövs</a:t>
            </a:r>
            <a:r>
              <a:rPr lang="sv-SE"/>
              <a:t>, eftersom varje kvarvarande infart innebär en ökad risk för infektion.</a:t>
            </a:r>
          </a:p>
          <a:p>
            <a:r>
              <a:rPr lang="sv-SE"/>
              <a:t>Slutligen har vi </a:t>
            </a:r>
            <a:r>
              <a:rPr lang="sv-SE" b="1"/>
              <a:t>övriga hygienrutiner</a:t>
            </a:r>
            <a:r>
              <a:rPr lang="sv-SE"/>
              <a:t>, som materialhantering och förrådshantering. Det handlar om att använda rent och sterilt material på rätt sätt och att förvara det så att det inte riskerar att bli kontaminerat.</a:t>
            </a:r>
          </a:p>
          <a:p>
            <a:r>
              <a:rPr lang="sv-SE"/>
              <a:t>Allt detta hänger ihop och bygger på samma grundtanke – att varje liten åtgärd vi gör kan bidra till ökad patientsäkerhet och minskad smittspridning.</a:t>
            </a:r>
          </a:p>
          <a:p>
            <a:endParaRPr lang="sv-SE"/>
          </a:p>
        </p:txBody>
      </p:sp>
      <p:sp>
        <p:nvSpPr>
          <p:cNvPr id="4" name="Platshållare för bildnummer 3"/>
          <p:cNvSpPr>
            <a:spLocks noGrp="1"/>
          </p:cNvSpPr>
          <p:nvPr>
            <p:ph type="sldNum" sz="quarter" idx="5"/>
          </p:nvPr>
        </p:nvSpPr>
        <p:spPr/>
        <p:txBody>
          <a:bodyPr/>
          <a:lstStyle/>
          <a:p>
            <a:fld id="{B733DB10-64AD-4478-BAF2-10592BD0BA82}" type="slidenum">
              <a:rPr lang="sv-SE" smtClean="0"/>
              <a:t>4</a:t>
            </a:fld>
            <a:endParaRPr lang="sv-SE"/>
          </a:p>
        </p:txBody>
      </p:sp>
    </p:spTree>
    <p:extLst>
      <p:ext uri="{BB962C8B-B14F-4D97-AF65-F5344CB8AC3E}">
        <p14:creationId xmlns:p14="http://schemas.microsoft.com/office/powerpoint/2010/main" val="1511352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Här finns stöd till att genomföra en punktprevalensmätning med fokus på PVK-sättning. </a:t>
            </a:r>
          </a:p>
          <a:p>
            <a:r>
              <a:rPr lang="sv-SE"/>
              <a:t>Syftet är att se hur vi följer basala hygienrutiner vid PVK sättning i praktiken. Detta är inte ett sätt att kritisera utan ett stöd för att göra vården säkrare. </a:t>
            </a:r>
          </a:p>
          <a:p>
            <a:endParaRPr lang="sv-SE"/>
          </a:p>
          <a:p>
            <a:r>
              <a:rPr lang="sv-SE"/>
              <a:t>Som stöd finns en observationsmall. </a:t>
            </a:r>
          </a:p>
          <a:p>
            <a:r>
              <a:rPr lang="sv-SE"/>
              <a:t>Observer PVK-sättning i real tid utan att störa momentet, se hur rutiner följs i praktiken, identifiera förbättringsområden.</a:t>
            </a:r>
          </a:p>
        </p:txBody>
      </p:sp>
      <p:sp>
        <p:nvSpPr>
          <p:cNvPr id="4" name="Platshållare för bildnummer 3"/>
          <p:cNvSpPr>
            <a:spLocks noGrp="1"/>
          </p:cNvSpPr>
          <p:nvPr>
            <p:ph type="sldNum" sz="quarter" idx="5"/>
          </p:nvPr>
        </p:nvSpPr>
        <p:spPr/>
        <p:txBody>
          <a:bodyPr/>
          <a:lstStyle/>
          <a:p>
            <a:fld id="{B733DB10-64AD-4478-BAF2-10592BD0BA82}" type="slidenum">
              <a:rPr lang="sv-SE" smtClean="0"/>
              <a:t>5</a:t>
            </a:fld>
            <a:endParaRPr lang="sv-SE"/>
          </a:p>
        </p:txBody>
      </p:sp>
    </p:spTree>
    <p:extLst>
      <p:ext uri="{BB962C8B-B14F-4D97-AF65-F5344CB8AC3E}">
        <p14:creationId xmlns:p14="http://schemas.microsoft.com/office/powerpoint/2010/main" val="96175075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9.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8.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49.sv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4.svg"/><Relationship Id="rId7"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Master" Target="../slideMasters/slideMaster4.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4.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6.svg"/><Relationship Id="rId7"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2.svg"/><Relationship Id="rId7" Type="http://schemas.openxmlformats.org/officeDocument/2006/relationships/image" Target="../media/image2.sv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sv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sv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sv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sv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2.jpeg"/><Relationship Id="rId3" Type="http://schemas.openxmlformats.org/officeDocument/2006/relationships/image" Target="../media/image44.svg"/><Relationship Id="rId7" Type="http://schemas.openxmlformats.org/officeDocument/2006/relationships/image" Target="../media/image2.svg"/><Relationship Id="rId12" Type="http://schemas.openxmlformats.org/officeDocument/2006/relationships/image" Target="../media/image21.jpe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1.png"/><Relationship Id="rId11" Type="http://schemas.openxmlformats.org/officeDocument/2006/relationships/image" Target="../media/image20.jpeg"/><Relationship Id="rId5" Type="http://schemas.openxmlformats.org/officeDocument/2006/relationships/image" Target="../media/image6.svg"/><Relationship Id="rId10" Type="http://schemas.openxmlformats.org/officeDocument/2006/relationships/image" Target="../media/image19.jpe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2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4.svg"/><Relationship Id="rId7" Type="http://schemas.openxmlformats.org/officeDocument/2006/relationships/image" Target="../media/image25.jpe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6.svg"/><Relationship Id="rId10" Type="http://schemas.openxmlformats.org/officeDocument/2006/relationships/image" Target="../media/image28.jpeg"/><Relationship Id="rId4" Type="http://schemas.openxmlformats.org/officeDocument/2006/relationships/image" Target="../media/image5.png"/><Relationship Id="rId9" Type="http://schemas.openxmlformats.org/officeDocument/2006/relationships/image" Target="../media/image27.jpe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4.svg"/><Relationship Id="rId7"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8.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svg"/><Relationship Id="rId7"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7.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6.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svg"/><Relationship Id="rId2" Type="http://schemas.openxmlformats.org/officeDocument/2006/relationships/image" Target="../media/image46.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7.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6.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7.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6.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7.svg"/><Relationship Id="rId7" Type="http://schemas.openxmlformats.org/officeDocument/2006/relationships/image" Target="../media/image27.jpeg"/><Relationship Id="rId2" Type="http://schemas.openxmlformats.org/officeDocument/2006/relationships/image" Target="../media/image46.png"/><Relationship Id="rId1" Type="http://schemas.openxmlformats.org/officeDocument/2006/relationships/slideMaster" Target="../slideMasters/slideMaster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9.svg"/><Relationship Id="rId7" Type="http://schemas.openxmlformats.org/officeDocument/2006/relationships/image" Target="../media/image4.svg"/><Relationship Id="rId2" Type="http://schemas.openxmlformats.org/officeDocument/2006/relationships/image" Target="../media/image48.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51.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4.svg"/><Relationship Id="rId2" Type="http://schemas.openxmlformats.org/officeDocument/2006/relationships/image" Target="../media/image48.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4.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4.svg"/><Relationship Id="rId2" Type="http://schemas.openxmlformats.org/officeDocument/2006/relationships/image" Target="../media/image48.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4.svg"/><Relationship Id="rId2" Type="http://schemas.openxmlformats.org/officeDocument/2006/relationships/image" Target="../media/image48.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4.svg"/><Relationship Id="rId2" Type="http://schemas.openxmlformats.org/officeDocument/2006/relationships/image" Target="../media/image48.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4.svg"/><Relationship Id="rId2" Type="http://schemas.openxmlformats.org/officeDocument/2006/relationships/image" Target="../media/image48.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9.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8.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bIns="0" anchor="b">
            <a:noAutofit/>
          </a:bodyPr>
          <a:lstStyle>
            <a:lvl1pPr algn="l">
              <a:lnSpc>
                <a:spcPct val="75000"/>
              </a:lnSpc>
              <a:defRPr sz="12000" b="0" spc="-400" baseline="0">
                <a:solidFill>
                  <a:schemeClr val="bg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24" name="Bild 23">
            <a:extLst>
              <a:ext uri="{FF2B5EF4-FFF2-40B4-BE49-F238E27FC236}">
                <a16:creationId xmlns:a16="http://schemas.microsoft.com/office/drawing/2014/main" id="{011A2C97-DDA3-61C2-C188-6F40B1E3263D}"/>
              </a:ext>
            </a:extLst>
          </p:cNvPr>
          <p:cNvPicPr>
            <a:picLocks noChangeAspect="1"/>
          </p:cNvPicPr>
          <p:nvPr userDrawn="1"/>
        </p:nvPicPr>
        <p:blipFill>
          <a:blip r:embed="rId4">
            <a:extLst>
              <a:ext uri="{96DAC541-7B7A-43D3-8B79-37D633B846F1}">
                <asvg:svgBlip xmlns:asvg="http://schemas.microsoft.com/office/drawing/2016/SVG/main" r:embed="rId5"/>
              </a:ext>
            </a:extLst>
          </a:blip>
          <a:srcRect l="-5231" t="28360" r="55508" b="23764"/>
          <a:stretch/>
        </p:blipFill>
        <p:spPr>
          <a:xfrm>
            <a:off x="10556106" y="-1"/>
            <a:ext cx="9547994" cy="11309351"/>
          </a:xfrm>
          <a:prstGeom prst="rect">
            <a:avLst/>
          </a:prstGeom>
        </p:spPr>
      </p:pic>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0904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6392538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ildmontage_2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6" name="Bild 15">
            <a:extLst>
              <a:ext uri="{FF2B5EF4-FFF2-40B4-BE49-F238E27FC236}">
                <a16:creationId xmlns:a16="http://schemas.microsoft.com/office/drawing/2014/main" id="{D05D05BB-DFC5-EB72-4DDF-CDFD1E0C5E40}"/>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246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173086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ildmontage_3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pic>
        <p:nvPicPr>
          <p:cNvPr id="3" name="Bild 2">
            <a:extLst>
              <a:ext uri="{FF2B5EF4-FFF2-40B4-BE49-F238E27FC236}">
                <a16:creationId xmlns:a16="http://schemas.microsoft.com/office/drawing/2014/main" id="{1CF70B55-9255-5A17-1D11-2DB2EC8C37F4}"/>
              </a:ext>
            </a:extLst>
          </p:cNvPr>
          <p:cNvPicPr>
            <a:picLocks noChangeAspect="1"/>
          </p:cNvPicPr>
          <p:nvPr userDrawn="1"/>
        </p:nvPicPr>
        <p:blipFill>
          <a:blip r:embed="rId8">
            <a:extLst>
              <a:ext uri="{96DAC541-7B7A-43D3-8B79-37D633B846F1}">
                <asvg:svgBlip xmlns:asvg="http://schemas.microsoft.com/office/drawing/2016/SVG/main" r:embed="rId9"/>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4912698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ldmontage_4-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47643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ildmontage_5-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2230614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ildmontage_6-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40074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2026-01-29</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830139"/>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8834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2026-01-29</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788726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bIns="0">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7023920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00450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696604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8906730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3554106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53651993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5" name="Platshållare för innehåll 14">
            <a:extLst>
              <a:ext uri="{FF2B5EF4-FFF2-40B4-BE49-F238E27FC236}">
                <a16:creationId xmlns:a16="http://schemas.microsoft.com/office/drawing/2014/main" id="{307A1D44-EA5E-1575-1A33-242E4DC3E88E}"/>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bg2">
              <a:lumMod val="95000"/>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6694270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32130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montage_1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285591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montage_2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313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montage_3_med_text-Vinröd_mörk">
    <p:bg>
      <p:bgPr>
        <a:solidFill>
          <a:schemeClr val="accent1"/>
        </a:solidFill>
        <a:effectLst/>
      </p:bgPr>
    </p:bg>
    <p:spTree>
      <p:nvGrpSpPr>
        <p:cNvPr id="1" name=""/>
        <p:cNvGrpSpPr/>
        <p:nvPr/>
      </p:nvGrpSpPr>
      <p:grpSpPr>
        <a:xfrm>
          <a:off x="0" y="0"/>
          <a:ext cx="0" cy="0"/>
          <a:chOff x="0" y="0"/>
          <a:chExt cx="0" cy="0"/>
        </a:xfrm>
      </p:grpSpPr>
      <p:pic>
        <p:nvPicPr>
          <p:cNvPr id="14" name="Bild 13">
            <a:extLst>
              <a:ext uri="{FF2B5EF4-FFF2-40B4-BE49-F238E27FC236}">
                <a16:creationId xmlns:a16="http://schemas.microsoft.com/office/drawing/2014/main" id="{45D51169-EAA8-AA76-6DF2-0A0ADF0AEE84}"/>
              </a:ext>
            </a:extLst>
          </p:cNvPr>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478751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montage_4-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33451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montage_5-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1251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montage_6-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1802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Rubrik_och_innehåll-Turkos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174411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Rubrik_och_innehåll-Turkos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07528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Rubrik, underrubrik och hel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0" y="2491200"/>
            <a:ext cx="17618400" cy="7923600"/>
          </a:xfrm>
          <a:solidFill>
            <a:srgbClr val="FAEDF2"/>
          </a:solid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F5A06FC7-5FC7-4CA8-94E2-9DAA9984D6D0}" type="datetime1">
              <a:rPr lang="sv-SE" smtClean="0"/>
              <a:t>2026-01-29</a:t>
            </a:fld>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a:t>Klicka här för att ändra mall för rubrikformat</a:t>
            </a:r>
          </a:p>
        </p:txBody>
      </p:sp>
      <p:pic>
        <p:nvPicPr>
          <p:cNvPr id="16" name="Bildobjekt 15">
            <a:extLst>
              <a:ext uri="{FF2B5EF4-FFF2-40B4-BE49-F238E27FC236}">
                <a16:creationId xmlns:a16="http://schemas.microsoft.com/office/drawing/2014/main" id="{959AE0B8-EF77-4FED-9065-2B19EFE2C1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8" r="88999" b="40995"/>
          <a:stretch/>
        </p:blipFill>
        <p:spPr>
          <a:xfrm>
            <a:off x="19009056" y="0"/>
            <a:ext cx="1095044" cy="2395474"/>
          </a:xfrm>
          <a:prstGeom prst="rect">
            <a:avLst/>
          </a:prstGeom>
        </p:spPr>
      </p:pic>
      <p:sp>
        <p:nvSpPr>
          <p:cNvPr id="14" name="Platshållare för text 6">
            <a:extLst>
              <a:ext uri="{FF2B5EF4-FFF2-40B4-BE49-F238E27FC236}">
                <a16:creationId xmlns:a16="http://schemas.microsoft.com/office/drawing/2014/main" id="{4EB1276E-26FE-4592-99D9-92C82CD70701}"/>
              </a:ext>
            </a:extLst>
          </p:cNvPr>
          <p:cNvSpPr>
            <a:spLocks noGrp="1"/>
          </p:cNvSpPr>
          <p:nvPr>
            <p:ph type="body" sz="quarter" idx="14" hasCustomPrompt="1"/>
          </p:nvPr>
        </p:nvSpPr>
        <p:spPr>
          <a:xfrm>
            <a:off x="17640000" y="8791200"/>
            <a:ext cx="1987200" cy="1987200"/>
          </a:xfrm>
          <a:blipFill>
            <a:blip r:embed="rId3" cstate="print"/>
            <a:stretch>
              <a:fillRect/>
            </a:stretch>
          </a:blipFill>
        </p:spPr>
        <p:txBody>
          <a:bodyPr>
            <a:normAutofit/>
          </a:bodyPr>
          <a:lstStyle>
            <a:lvl1pPr>
              <a:buNone/>
              <a:defRPr sz="200"/>
            </a:lvl1pPr>
          </a:lstStyle>
          <a:p>
            <a:pPr lvl="0"/>
            <a:r>
              <a:rPr lang="sv-SE"/>
              <a:t> 4,42</a:t>
            </a:r>
          </a:p>
          <a:p>
            <a:pPr lvl="0"/>
            <a:endParaRPr lang="sv-SE"/>
          </a:p>
        </p:txBody>
      </p:sp>
    </p:spTree>
    <p:extLst>
      <p:ext uri="{BB962C8B-B14F-4D97-AF65-F5344CB8AC3E}">
        <p14:creationId xmlns:p14="http://schemas.microsoft.com/office/powerpoint/2010/main" val="275012503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rgbClr val="F4DEE6">
            <a:alpha val="49804"/>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3A1B9BA9-65FC-FB0D-C6D0-2D99664DACC8}"/>
              </a:ext>
            </a:extLst>
          </p:cNvPr>
          <p:cNvPicPr>
            <a:picLocks noChangeAspect="1"/>
          </p:cNvPicPr>
          <p:nvPr userDrawn="1"/>
        </p:nvPicPr>
        <p:blipFill>
          <a:blip r:embed="rId2">
            <a:extLst>
              <a:ext uri="{96DAC541-7B7A-43D3-8B79-37D633B846F1}">
                <asvg:svgBlip xmlns:asvg="http://schemas.microsoft.com/office/drawing/2016/SVG/main" r:embed="rId3"/>
              </a:ext>
            </a:extLst>
          </a:blip>
          <a:srcRect l="-5231" t="28360" r="55508" b="23764"/>
          <a:stretch/>
        </p:blipFill>
        <p:spPr>
          <a:xfrm>
            <a:off x="10556106" y="-1"/>
            <a:ext cx="9547994" cy="11309351"/>
          </a:xfrm>
          <a:prstGeom prst="rect">
            <a:avLst/>
          </a:prstGeom>
        </p:spPr>
      </p:pic>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8682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174192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31883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70729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73227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rtsida_Bild(Kul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53415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8974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rgbClr val="F4DEE6">
            <a:alpha val="50000"/>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35160854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3126397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775454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776723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2026-01-29</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99400903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153068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9600"/>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2026-01-29</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68860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9259373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034702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76957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92204472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6261251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2861653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3" name="Platshållare för innehåll 14">
            <a:extLst>
              <a:ext uri="{FF2B5EF4-FFF2-40B4-BE49-F238E27FC236}">
                <a16:creationId xmlns:a16="http://schemas.microsoft.com/office/drawing/2014/main" id="{CD130D5D-A6D0-3B8F-D78F-0D66842EA1E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1">
              <a:alpha val="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647061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montage_1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75137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dmontage_2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7CEA4433-F494-E53F-5852-0D7935106D3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116684" y="152400"/>
            <a:ext cx="20139816" cy="1130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57168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tsida_Bild(Kultur)-Vinröd_mörk">
    <p:bg>
      <p:bgPr>
        <a:solidFill>
          <a:schemeClr val="accent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7581032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montage_3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0B7DA584-80E9-B4B8-B597-74072A14F22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0" y="0"/>
            <a:ext cx="20139816" cy="11309350"/>
          </a:xfrm>
          <a:prstGeom prst="rect">
            <a:avLst/>
          </a:prstGeom>
        </p:spPr>
      </p:pic>
      <p:pic>
        <p:nvPicPr>
          <p:cNvPr id="14" name="Bild 13">
            <a:extLst>
              <a:ext uri="{FF2B5EF4-FFF2-40B4-BE49-F238E27FC236}">
                <a16:creationId xmlns:a16="http://schemas.microsoft.com/office/drawing/2014/main" id="{45D51169-EAA8-AA76-6DF2-0A0ADF0AEE84}"/>
              </a:ext>
            </a:extLst>
          </p:cNvPr>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2995805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ldmontage_4-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548643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ldmontage_5-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80223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ldmontage_6-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77313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Rubrik, underrubrik och helbi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7E25708F-A6F2-4D28-886A-05F63F7F1F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3" r="88989" b="40999"/>
          <a:stretch/>
        </p:blipFill>
        <p:spPr>
          <a:xfrm>
            <a:off x="19008000" y="0"/>
            <a:ext cx="1096100" cy="2395475"/>
          </a:xfrm>
          <a:prstGeom prst="rect">
            <a:avLst/>
          </a:prstGeom>
        </p:spPr>
      </p:pic>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82AB491C-47DC-4E17-80D1-CDD4BAF30723}" type="datetime1">
              <a:rPr lang="sv-SE" smtClean="0"/>
              <a:t>2026-01-29</a:t>
            </a:fld>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a:t>Klicka här för att ändra mall för rubrikformat</a:t>
            </a:r>
          </a:p>
        </p:txBody>
      </p:sp>
      <p:sp>
        <p:nvSpPr>
          <p:cNvPr id="15" name="Rektangel 14">
            <a:extLst>
              <a:ext uri="{FF2B5EF4-FFF2-40B4-BE49-F238E27FC236}">
                <a16:creationId xmlns:a16="http://schemas.microsoft.com/office/drawing/2014/main" id="{EB7B88AC-ED67-40FC-B207-9A82E4376643}"/>
              </a:ext>
            </a:extLst>
          </p:cNvPr>
          <p:cNvSpPr/>
          <p:nvPr userDrawn="1"/>
        </p:nvSpPr>
        <p:spPr>
          <a:xfrm>
            <a:off x="1245600" y="2491200"/>
            <a:ext cx="17618400" cy="7923600"/>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0" y="2491200"/>
            <a:ext cx="17618400" cy="7923600"/>
          </a:xfr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1" name="Platshållare för text 6">
            <a:extLst>
              <a:ext uri="{FF2B5EF4-FFF2-40B4-BE49-F238E27FC236}">
                <a16:creationId xmlns:a16="http://schemas.microsoft.com/office/drawing/2014/main" id="{7C6CF22E-C600-40EB-BB5D-A71AE04A4CA3}"/>
              </a:ext>
            </a:extLst>
          </p:cNvPr>
          <p:cNvSpPr>
            <a:spLocks noGrp="1"/>
          </p:cNvSpPr>
          <p:nvPr>
            <p:ph type="body" sz="quarter" idx="14" hasCustomPrompt="1"/>
          </p:nvPr>
        </p:nvSpPr>
        <p:spPr>
          <a:xfrm>
            <a:off x="17640000" y="8791200"/>
            <a:ext cx="1987200" cy="1987200"/>
          </a:xfrm>
          <a:blipFill>
            <a:blip r:embed="rId3" cstate="print"/>
            <a:stretch>
              <a:fillRect/>
            </a:stretch>
          </a:blipFill>
        </p:spPr>
        <p:txBody>
          <a:bodyPr>
            <a:normAutofit/>
          </a:bodyPr>
          <a:lstStyle>
            <a:lvl1pPr>
              <a:buNone/>
              <a:defRPr sz="200"/>
            </a:lvl1pPr>
          </a:lstStyle>
          <a:p>
            <a:pPr lvl="0"/>
            <a:r>
              <a:rPr lang="sv-SE"/>
              <a:t> 4,42</a:t>
            </a:r>
          </a:p>
          <a:p>
            <a:pPr lvl="0"/>
            <a:endParaRPr lang="sv-SE"/>
          </a:p>
        </p:txBody>
      </p:sp>
    </p:spTree>
    <p:extLst>
      <p:ext uri="{BB962C8B-B14F-4D97-AF65-F5344CB8AC3E}">
        <p14:creationId xmlns:p14="http://schemas.microsoft.com/office/powerpoint/2010/main" val="1474929214"/>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2"/>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42831814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mörk">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4674179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89812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045698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rtsida_Bild(Kultur)-Turkos_mörk">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539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1"/>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bIns="0" anchor="t">
            <a:noAutofit/>
          </a:bodyPr>
          <a:lstStyle>
            <a:lvl1pPr algn="l">
              <a:lnSpc>
                <a:spcPct val="75000"/>
              </a:lnSpc>
              <a:defRPr sz="10000" b="0" spc="-400" baseline="0">
                <a:solidFill>
                  <a:schemeClr val="bg1"/>
                </a:solidFill>
                <a:latin typeface="+mn-lt"/>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091410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bg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346612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2">
            <a:extLst>
              <a:ext uri="{96DAC541-7B7A-43D3-8B79-37D633B846F1}">
                <asvg:svgBlip xmlns:asvg="http://schemas.microsoft.com/office/drawing/2016/SVG/main" r:embed="rId3"/>
              </a:ext>
            </a:extLst>
          </a:blip>
          <a:srcRect l="77628" t="-1566" r="-4596" b="83352"/>
          <a:stretch/>
        </p:blipFill>
        <p:spPr>
          <a:xfrm>
            <a:off x="-14479" y="7006840"/>
            <a:ext cx="5178504" cy="4302510"/>
          </a:xfrm>
          <a:prstGeom prst="rect">
            <a:avLst/>
          </a:prstGeom>
        </p:spPr>
      </p:pic>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37" t="48723" r="80369" b="24476"/>
          <a:stretch/>
        </p:blipFill>
        <p:spPr>
          <a:xfrm>
            <a:off x="14925596" y="0"/>
            <a:ext cx="5178504" cy="6330938"/>
          </a:xfrm>
          <a:prstGeom prst="rect">
            <a:avLst/>
          </a:prstGeom>
        </p:spPr>
      </p:pic>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11889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9363441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136018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247146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2026-01-29</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4523041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2026-01-29</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4602790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0879976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452016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20532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1"/>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2"/>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2"/>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10471"/>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spTree>
    <p:extLst>
      <p:ext uri="{BB962C8B-B14F-4D97-AF65-F5344CB8AC3E}">
        <p14:creationId xmlns:p14="http://schemas.microsoft.com/office/powerpoint/2010/main" val="15258108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8829938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3300834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94740352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4" name="Platshållare för innehåll 14">
            <a:extLst>
              <a:ext uri="{FF2B5EF4-FFF2-40B4-BE49-F238E27FC236}">
                <a16:creationId xmlns:a16="http://schemas.microsoft.com/office/drawing/2014/main" id="{9EB8307F-13DC-A5B9-FFB0-58CD993C5C69}"/>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8" name="Platshållare för datum 3">
            <a:extLst>
              <a:ext uri="{FF2B5EF4-FFF2-40B4-BE49-F238E27FC236}">
                <a16:creationId xmlns:a16="http://schemas.microsoft.com/office/drawing/2014/main" id="{26BD7044-3A0C-0360-26A6-6F4A9E5876EF}"/>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2026-01-29</a:t>
            </a:fld>
            <a:endParaRPr lang="sv-SE"/>
          </a:p>
        </p:txBody>
      </p:sp>
      <p:sp>
        <p:nvSpPr>
          <p:cNvPr id="9" name="Platshållare för bildnummer 5">
            <a:extLst>
              <a:ext uri="{FF2B5EF4-FFF2-40B4-BE49-F238E27FC236}">
                <a16:creationId xmlns:a16="http://schemas.microsoft.com/office/drawing/2014/main" id="{C5B364C0-16BC-3264-BEEF-314B8ECCB983}"/>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10" name="Platshållare för sidfot 5">
            <a:extLst>
              <a:ext uri="{FF2B5EF4-FFF2-40B4-BE49-F238E27FC236}">
                <a16:creationId xmlns:a16="http://schemas.microsoft.com/office/drawing/2014/main" id="{559A4CF1-D37E-27F6-F19A-164549C19F6A}"/>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Tree>
    <p:extLst>
      <p:ext uri="{BB962C8B-B14F-4D97-AF65-F5344CB8AC3E}">
        <p14:creationId xmlns:p14="http://schemas.microsoft.com/office/powerpoint/2010/main" val="282915574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ldmontage_1_med_text-Turkos_mörk">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B3143CA3-0821-089B-CCF5-C7D6A746EBDA}"/>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2656847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ldmontage_2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D3BA0D61-D649-89F9-A994-9F983A2AF4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5430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ldmontage_3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478CFBB-8C45-8B67-1DA5-497C3838DE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40130402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ldmontage_4-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32497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ildmontage_5-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5697640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urkos">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88001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bIns="0">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8111479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3"/>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28240487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ljus">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839850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8086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62111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tartsida_Bild(Kultur)-Turkos_ljus">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034925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3"/>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457757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3"/>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29213245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8345421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2026-01-29</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7419734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164806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603504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2026-01-29</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30429883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2026-01-29</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003516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074768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772596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6259639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9848100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43317966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84947020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alpha val="15000"/>
          </a:schemeClr>
        </a:solidFill>
        <a:effectLst/>
      </p:bgPr>
    </p:bg>
    <p:spTree>
      <p:nvGrpSpPr>
        <p:cNvPr id="1" name=""/>
        <p:cNvGrpSpPr/>
        <p:nvPr/>
      </p:nvGrpSpPr>
      <p:grpSpPr>
        <a:xfrm>
          <a:off x="0" y="0"/>
          <a:ext cx="0" cy="0"/>
          <a:chOff x="0" y="0"/>
          <a:chExt cx="0" cy="0"/>
        </a:xfrm>
      </p:grpSpPr>
      <p:sp>
        <p:nvSpPr>
          <p:cNvPr id="2" name="Platshållare för innehåll 14">
            <a:extLst>
              <a:ext uri="{FF2B5EF4-FFF2-40B4-BE49-F238E27FC236}">
                <a16:creationId xmlns:a16="http://schemas.microsoft.com/office/drawing/2014/main" id="{07EDFFC4-C176-64E9-9298-AD68EDB49D1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500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2026-01-29</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5444971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ildmontage_1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76BB817-1EAA-44C8-A93D-028CF1AA9271}"/>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3"/>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37606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image" Target="../media/image2.sv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image" Target="../media/image1.png"/><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image" Target="../media/image4.sv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theme" Target="../theme/theme2.xml"/><Relationship Id="rId30"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theme" Target="../theme/theme3.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image" Target="../media/image3.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image" Target="../media/image2.svg"/><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theme" Target="../theme/theme4.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image" Target="../media/image3.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image" Target="../media/image2.svg"/><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image" Target="../media/image1.png"/><Relationship Id="rId3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2026-01-29</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30">
              <a:extLst>
                <a:ext uri="{96DAC541-7B7A-43D3-8B79-37D633B846F1}">
                  <asvg:svgBlip xmlns:asvg="http://schemas.microsoft.com/office/drawing/2016/SVG/main" r:embed="rId31"/>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32">
              <a:extLst>
                <a:ext uri="{96DAC541-7B7A-43D3-8B79-37D633B846F1}">
                  <asvg:svgBlip xmlns:asvg="http://schemas.microsoft.com/office/drawing/2016/SVG/main" r:embed="rId33"/>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73209084"/>
      </p:ext>
    </p:extLst>
  </p:cSld>
  <p:clrMap bg1="lt1" tx1="dk1" bg2="lt2" tx2="dk2" accent1="accent1" accent2="accent2" accent3="accent3" accent4="accent4" accent5="accent5" accent6="accent6" hlink="hlink" folHlink="folHlink"/>
  <p:sldLayoutIdLst>
    <p:sldLayoutId id="2147483962" r:id="rId1"/>
    <p:sldLayoutId id="2147483729" r:id="rId2"/>
    <p:sldLayoutId id="2147484067" r:id="rId3"/>
    <p:sldLayoutId id="2147484068" r:id="rId4"/>
    <p:sldLayoutId id="2147483971" r:id="rId5"/>
    <p:sldLayoutId id="2147483789" r:id="rId6"/>
    <p:sldLayoutId id="2147483773" r:id="rId7"/>
    <p:sldLayoutId id="2147483974" r:id="rId8"/>
    <p:sldLayoutId id="2147483755" r:id="rId9"/>
    <p:sldLayoutId id="2147483735" r:id="rId10"/>
    <p:sldLayoutId id="2147483748" r:id="rId11"/>
    <p:sldLayoutId id="2147483766" r:id="rId12"/>
    <p:sldLayoutId id="2147483741" r:id="rId13"/>
    <p:sldLayoutId id="2147483768" r:id="rId14"/>
    <p:sldLayoutId id="2147483969" r:id="rId15"/>
    <p:sldLayoutId id="2147483978" r:id="rId16"/>
    <p:sldLayoutId id="2147483979" r:id="rId17"/>
    <p:sldLayoutId id="2147483980" r:id="rId18"/>
    <p:sldLayoutId id="2147483792" r:id="rId19"/>
    <p:sldLayoutId id="2147483970" r:id="rId20"/>
    <p:sldLayoutId id="2147483972" r:id="rId21"/>
    <p:sldLayoutId id="2147484078" r:id="rId22"/>
    <p:sldLayoutId id="2147483816" r:id="rId23"/>
    <p:sldLayoutId id="2147483983" r:id="rId24"/>
    <p:sldLayoutId id="2147483982" r:id="rId25"/>
    <p:sldLayoutId id="2147484113" r:id="rId26"/>
    <p:sldLayoutId id="2147484114" r:id="rId27"/>
    <p:sldLayoutId id="2147484115" r:id="rId28"/>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2026-01-29</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8">
              <a:extLst>
                <a:ext uri="{96DAC541-7B7A-43D3-8B79-37D633B846F1}">
                  <asvg:svgBlip xmlns:asvg="http://schemas.microsoft.com/office/drawing/2016/SVG/main" r:embed="rId29"/>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30">
              <a:extLst>
                <a:ext uri="{96DAC541-7B7A-43D3-8B79-37D633B846F1}">
                  <asvg:svgBlip xmlns:asvg="http://schemas.microsoft.com/office/drawing/2016/SVG/main" r:embed="rId31"/>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021334975"/>
      </p:ext>
    </p:extLst>
  </p:cSld>
  <p:clrMap bg1="lt1" tx1="dk1" bg2="lt2" tx2="dk2" accent1="accent1" accent2="accent2" accent3="accent3" accent4="accent4" accent5="accent5" accent6="accent6" hlink="hlink" folHlink="folHlink"/>
  <p:sldLayoutIdLst>
    <p:sldLayoutId id="2147483985" r:id="rId1"/>
    <p:sldLayoutId id="2147484069" r:id="rId2"/>
    <p:sldLayoutId id="2147484070" r:id="rId3"/>
    <p:sldLayoutId id="2147484071" r:id="rId4"/>
    <p:sldLayoutId id="2147484072"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73" r:id="rId20"/>
    <p:sldLayoutId id="2147484074" r:id="rId21"/>
    <p:sldLayoutId id="2147484079" r:id="rId22"/>
    <p:sldLayoutId id="2147484080" r:id="rId23"/>
    <p:sldLayoutId id="2147484081" r:id="rId24"/>
    <p:sldLayoutId id="2147484082" r:id="rId25"/>
    <p:sldLayoutId id="2147484106" r:id="rId26"/>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2026-01-29</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86332588"/>
      </p:ext>
    </p:extLst>
  </p:cSld>
  <p:clrMap bg1="lt1" tx1="dk1" bg2="lt2" tx2="dk2" accent1="accent1" accent2="accent2" accent3="accent3" accent4="accent4" accent5="accent5" accent6="accent6" hlink="hlink" folHlink="folHlink"/>
  <p:sldLayoutIdLst>
    <p:sldLayoutId id="2147484011" r:id="rId1"/>
    <p:sldLayoutId id="2147484095" r:id="rId2"/>
    <p:sldLayoutId id="2147484096" r:id="rId3"/>
    <p:sldLayoutId id="2147484097" r:id="rId4"/>
    <p:sldLayoutId id="2147484098"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83" r:id="rId20"/>
    <p:sldLayoutId id="2147484084" r:id="rId21"/>
    <p:sldLayoutId id="2147484085" r:id="rId22"/>
    <p:sldLayoutId id="2147484086" r:id="rId23"/>
    <p:sldLayoutId id="2147484087" r:id="rId24"/>
    <p:sldLayoutId id="2147484088" r:id="rId25"/>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2026-01-29</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86374022"/>
      </p:ext>
    </p:extLst>
  </p:cSld>
  <p:clrMap bg1="lt1" tx1="dk1" bg2="lt2" tx2="dk2" accent1="accent1" accent2="accent2" accent3="accent3" accent4="accent4" accent5="accent5" accent6="accent6" hlink="hlink" folHlink="folHlink"/>
  <p:sldLayoutIdLst>
    <p:sldLayoutId id="2147484040" r:id="rId1"/>
    <p:sldLayoutId id="2147484099" r:id="rId2"/>
    <p:sldLayoutId id="2147484100" r:id="rId3"/>
    <p:sldLayoutId id="2147484101" r:id="rId4"/>
    <p:sldLayoutId id="2147484102" r:id="rId5"/>
    <p:sldLayoutId id="2147484042" r:id="rId6"/>
    <p:sldLayoutId id="2147484043" r:id="rId7"/>
    <p:sldLayoutId id="2147484046" r:id="rId8"/>
    <p:sldLayoutId id="2147484044" r:id="rId9"/>
    <p:sldLayoutId id="2147484045"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89" r:id="rId20"/>
    <p:sldLayoutId id="2147484090" r:id="rId21"/>
    <p:sldLayoutId id="2147484091" r:id="rId22"/>
    <p:sldLayoutId id="2147484092" r:id="rId23"/>
    <p:sldLayoutId id="2147484093" r:id="rId24"/>
    <p:sldLayoutId id="2147484094" r:id="rId25"/>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openxmlformats.org/officeDocument/2006/relationships/hyperlink" Target="https://www.vardhandboken.se/katetrar-sonder-och-dran/perifer-venkateter/" TargetMode="External"/><Relationship Id="rId4" Type="http://schemas.openxmlformats.org/officeDocument/2006/relationships/image" Target="../media/image53.svg"/></Relationships>
</file>

<file path=ppt/slides/_rels/slide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hyperlink" Target="https://www.vardhandboken.se/katetrar-sonder-och-dran/perifer-venkateter/"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vardhandboken.se/vardhygien-infektioner-och-smittspridning/infektioner-och-smittspridning/smitta-och-smittspridning/oversikt/"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932ED-1E2E-190E-4B57-91BE8E109A65}"/>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3C448ED-3F80-7636-4E5D-B9619C39C56F}"/>
              </a:ext>
            </a:extLst>
          </p:cNvPr>
          <p:cNvSpPr>
            <a:spLocks noGrp="1"/>
          </p:cNvSpPr>
          <p:nvPr>
            <p:ph type="ctrTitle"/>
          </p:nvPr>
        </p:nvSpPr>
        <p:spPr>
          <a:xfrm>
            <a:off x="1241999" y="830139"/>
            <a:ext cx="11838569" cy="4525838"/>
          </a:xfrm>
        </p:spPr>
        <p:txBody>
          <a:bodyPr/>
          <a:lstStyle/>
          <a:p>
            <a:r>
              <a:rPr lang="sv-SE">
                <a:solidFill>
                  <a:schemeClr val="bg1"/>
                </a:solidFill>
                <a:ea typeface="Calibri Light"/>
                <a:cs typeface="Calibri Light"/>
              </a:rPr>
              <a:t> BHK vid PVK</a:t>
            </a:r>
            <a:endParaRPr lang="sv-SE">
              <a:solidFill>
                <a:schemeClr val="bg1"/>
              </a:solidFill>
            </a:endParaRPr>
          </a:p>
        </p:txBody>
      </p:sp>
      <p:sp>
        <p:nvSpPr>
          <p:cNvPr id="3" name="Underrubrik 2">
            <a:extLst>
              <a:ext uri="{FF2B5EF4-FFF2-40B4-BE49-F238E27FC236}">
                <a16:creationId xmlns:a16="http://schemas.microsoft.com/office/drawing/2014/main" id="{2B2C5C1D-FD73-774C-30E4-574391C20F67}"/>
              </a:ext>
            </a:extLst>
          </p:cNvPr>
          <p:cNvSpPr>
            <a:spLocks noGrp="1"/>
          </p:cNvSpPr>
          <p:nvPr>
            <p:ph type="subTitle" idx="1"/>
          </p:nvPr>
        </p:nvSpPr>
        <p:spPr>
          <a:xfrm>
            <a:off x="1744795" y="5467102"/>
            <a:ext cx="10260000" cy="2406650"/>
          </a:xfrm>
        </p:spPr>
        <p:txBody>
          <a:bodyPr/>
          <a:lstStyle/>
          <a:p>
            <a:r>
              <a:rPr lang="sv-SE">
                <a:solidFill>
                  <a:schemeClr val="bg1"/>
                </a:solidFill>
                <a:ea typeface="Calibri Light"/>
                <a:cs typeface="Calibri Light"/>
              </a:rPr>
              <a:t>Vårdhygien och VRI</a:t>
            </a:r>
            <a:endParaRPr lang="sv-SE"/>
          </a:p>
        </p:txBody>
      </p:sp>
      <p:sp>
        <p:nvSpPr>
          <p:cNvPr id="4" name="textruta 3">
            <a:extLst>
              <a:ext uri="{FF2B5EF4-FFF2-40B4-BE49-F238E27FC236}">
                <a16:creationId xmlns:a16="http://schemas.microsoft.com/office/drawing/2014/main" id="{A7BDF9F7-33A2-D5E7-7671-C6CB6524434F}"/>
              </a:ext>
            </a:extLst>
          </p:cNvPr>
          <p:cNvSpPr txBox="1"/>
          <p:nvPr/>
        </p:nvSpPr>
        <p:spPr>
          <a:xfrm>
            <a:off x="12808358" y="10156045"/>
            <a:ext cx="1690254" cy="646331"/>
          </a:xfrm>
          <a:prstGeom prst="rect">
            <a:avLst/>
          </a:prstGeom>
          <a:noFill/>
        </p:spPr>
        <p:txBody>
          <a:bodyPr wrap="square" rtlCol="0">
            <a:spAutoFit/>
          </a:bodyPr>
          <a:lstStyle/>
          <a:p>
            <a:r>
              <a:rPr lang="sv-SE" sz="3600">
                <a:solidFill>
                  <a:schemeClr val="bg1"/>
                </a:solidFill>
              </a:rPr>
              <a:t>260126</a:t>
            </a:r>
          </a:p>
        </p:txBody>
      </p:sp>
    </p:spTree>
    <p:extLst>
      <p:ext uri="{BB962C8B-B14F-4D97-AF65-F5344CB8AC3E}">
        <p14:creationId xmlns:p14="http://schemas.microsoft.com/office/powerpoint/2010/main" val="4081022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0E17B6-9D6E-8DD4-1534-32B244639939}"/>
              </a:ext>
            </a:extLst>
          </p:cNvPr>
          <p:cNvSpPr>
            <a:spLocks noGrp="1"/>
          </p:cNvSpPr>
          <p:nvPr>
            <p:ph type="title"/>
          </p:nvPr>
        </p:nvSpPr>
        <p:spPr/>
        <p:txBody>
          <a:bodyPr/>
          <a:lstStyle/>
          <a:p>
            <a:r>
              <a:rPr lang="sv-SE">
                <a:solidFill>
                  <a:schemeClr val="accent1"/>
                </a:solidFill>
              </a:rPr>
              <a:t>Vårdrelaterad infektion och PVK</a:t>
            </a:r>
          </a:p>
        </p:txBody>
      </p:sp>
      <p:sp>
        <p:nvSpPr>
          <p:cNvPr id="3" name="Platshållare för datum 2">
            <a:extLst>
              <a:ext uri="{FF2B5EF4-FFF2-40B4-BE49-F238E27FC236}">
                <a16:creationId xmlns:a16="http://schemas.microsoft.com/office/drawing/2014/main" id="{9679156B-AF86-2AD6-B1DF-94CBDFA78068}"/>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C8863074-3600-4A4B-C88A-AD7240BFBF18}"/>
              </a:ext>
            </a:extLst>
          </p:cNvPr>
          <p:cNvSpPr>
            <a:spLocks noGrp="1"/>
          </p:cNvSpPr>
          <p:nvPr>
            <p:ph type="sldNum" sz="quarter" idx="12"/>
          </p:nvPr>
        </p:nvSpPr>
        <p:spPr/>
        <p:txBody>
          <a:bodyPr/>
          <a:lstStyle/>
          <a:p>
            <a:fld id="{38480145-259A-47DA-A30D-C906B9DB5C99}" type="slidenum">
              <a:rPr lang="sv-SE" smtClean="0"/>
              <a:pPr/>
              <a:t>2</a:t>
            </a:fld>
            <a:endParaRPr lang="sv-SE"/>
          </a:p>
        </p:txBody>
      </p:sp>
      <p:sp>
        <p:nvSpPr>
          <p:cNvPr id="5" name="Platshållare för innehåll 4">
            <a:extLst>
              <a:ext uri="{FF2B5EF4-FFF2-40B4-BE49-F238E27FC236}">
                <a16:creationId xmlns:a16="http://schemas.microsoft.com/office/drawing/2014/main" id="{55596147-50F0-8948-74A3-C1B8573D55EC}"/>
              </a:ext>
            </a:extLst>
          </p:cNvPr>
          <p:cNvSpPr>
            <a:spLocks noGrp="1"/>
          </p:cNvSpPr>
          <p:nvPr>
            <p:ph sz="quarter" idx="14"/>
          </p:nvPr>
        </p:nvSpPr>
        <p:spPr>
          <a:xfrm>
            <a:off x="1242000" y="3239092"/>
            <a:ext cx="11079915" cy="6840000"/>
          </a:xfrm>
        </p:spPr>
        <p:txBody>
          <a:bodyPr/>
          <a:lstStyle/>
          <a:p>
            <a:pPr>
              <a:buClr>
                <a:schemeClr val="accent1">
                  <a:lumMod val="75000"/>
                </a:schemeClr>
              </a:buClr>
            </a:pPr>
            <a:r>
              <a:rPr lang="sv-SE"/>
              <a:t>En PVK medför en ökad risk för vårdrelaterad infektion eftersom hudens naturliga skyddsbarriär bryts. </a:t>
            </a:r>
          </a:p>
          <a:p>
            <a:pPr>
              <a:buClr>
                <a:schemeClr val="accent1">
                  <a:lumMod val="75000"/>
                </a:schemeClr>
              </a:buClr>
            </a:pPr>
            <a:r>
              <a:rPr lang="sv-SE"/>
              <a:t>Mikroorganismer kan ta sig in i kroppen via flera olika smittvägar i samband med inläggning, användning och skötsel av PVK.</a:t>
            </a:r>
          </a:p>
          <a:p>
            <a:endParaRPr lang="sv-SE"/>
          </a:p>
        </p:txBody>
      </p:sp>
      <p:pic>
        <p:nvPicPr>
          <p:cNvPr id="6" name="Platshållare för innehåll 7" descr="organism kontur">
            <a:extLst>
              <a:ext uri="{FF2B5EF4-FFF2-40B4-BE49-F238E27FC236}">
                <a16:creationId xmlns:a16="http://schemas.microsoft.com/office/drawing/2014/main" id="{C1593771-EBD7-5351-3442-6866335700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92001" y="3239092"/>
            <a:ext cx="4622465" cy="4622465"/>
          </a:xfrm>
          <a:prstGeom prst="rect">
            <a:avLst/>
          </a:prstGeom>
        </p:spPr>
      </p:pic>
      <p:sp>
        <p:nvSpPr>
          <p:cNvPr id="7" name="textruta 6">
            <a:extLst>
              <a:ext uri="{FF2B5EF4-FFF2-40B4-BE49-F238E27FC236}">
                <a16:creationId xmlns:a16="http://schemas.microsoft.com/office/drawing/2014/main" id="{B732427F-49F2-B5F0-CF4A-AFDB6D42A99E}"/>
              </a:ext>
            </a:extLst>
          </p:cNvPr>
          <p:cNvSpPr txBox="1"/>
          <p:nvPr/>
        </p:nvSpPr>
        <p:spPr>
          <a:xfrm>
            <a:off x="10715625" y="10117113"/>
            <a:ext cx="10052050"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3200" u="sng" strike="noStrike" baseline="0">
                <a:solidFill>
                  <a:srgbClr val="000000"/>
                </a:solidFill>
                <a:latin typeface="Calibri Light"/>
                <a:hlinkClick r:id="rId5">
                  <a:extLst>
                    <a:ext uri="{A12FA001-AC4F-418D-AE19-62706E023703}">
                      <ahyp:hlinkClr xmlns:ahyp="http://schemas.microsoft.com/office/drawing/2018/hyperlinkcolor" val="tx"/>
                    </a:ext>
                  </a:extLst>
                </a:hlinkClick>
              </a:rPr>
              <a:t>Perifer </a:t>
            </a:r>
            <a:r>
              <a:rPr lang="sv-SE" sz="3200" u="sng" strike="noStrike" baseline="0" err="1">
                <a:solidFill>
                  <a:srgbClr val="000000"/>
                </a:solidFill>
                <a:latin typeface="Calibri Light"/>
                <a:hlinkClick r:id="rId5">
                  <a:extLst>
                    <a:ext uri="{A12FA001-AC4F-418D-AE19-62706E023703}">
                      <ahyp:hlinkClr xmlns:ahyp="http://schemas.microsoft.com/office/drawing/2018/hyperlinkcolor" val="tx"/>
                    </a:ext>
                  </a:extLst>
                </a:hlinkClick>
              </a:rPr>
              <a:t>venkateter</a:t>
            </a:r>
            <a:r>
              <a:rPr lang="sv-SE" sz="3200" u="sng" strike="noStrike" baseline="0">
                <a:solidFill>
                  <a:srgbClr val="000000"/>
                </a:solidFill>
                <a:latin typeface="Calibri Light"/>
                <a:hlinkClick r:id="rId5">
                  <a:extLst>
                    <a:ext uri="{A12FA001-AC4F-418D-AE19-62706E023703}">
                      <ahyp:hlinkClr xmlns:ahyp="http://schemas.microsoft.com/office/drawing/2018/hyperlinkcolor" val="tx"/>
                    </a:ext>
                  </a:extLst>
                </a:hlinkClick>
              </a:rPr>
              <a:t> - Vårdhandboken</a:t>
            </a:r>
            <a:r>
              <a:rPr lang="sv-SE" sz="3200" baseline="0">
                <a:latin typeface="Calibri Light"/>
              </a:rPr>
              <a:t>​</a:t>
            </a:r>
            <a:endParaRPr lang="sv-SE"/>
          </a:p>
          <a:p>
            <a:pPr algn="ctr"/>
            <a:endParaRPr lang="sv-SE"/>
          </a:p>
        </p:txBody>
      </p:sp>
    </p:spTree>
    <p:extLst>
      <p:ext uri="{BB962C8B-B14F-4D97-AF65-F5344CB8AC3E}">
        <p14:creationId xmlns:p14="http://schemas.microsoft.com/office/powerpoint/2010/main" val="2277566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7E6610-E9B8-AFCE-BC5E-3C24634DEF87}"/>
              </a:ext>
            </a:extLst>
          </p:cNvPr>
          <p:cNvSpPr>
            <a:spLocks noGrp="1"/>
          </p:cNvSpPr>
          <p:nvPr>
            <p:ph type="title"/>
          </p:nvPr>
        </p:nvSpPr>
        <p:spPr>
          <a:xfrm>
            <a:off x="1021766" y="1229836"/>
            <a:ext cx="15840000" cy="2052000"/>
          </a:xfrm>
        </p:spPr>
        <p:txBody>
          <a:bodyPr/>
          <a:lstStyle/>
          <a:p>
            <a:r>
              <a:rPr lang="sv-SE">
                <a:solidFill>
                  <a:schemeClr val="accent1"/>
                </a:solidFill>
              </a:rPr>
              <a:t>Smittvägar </a:t>
            </a:r>
            <a:br>
              <a:rPr lang="sv-SE" b="1"/>
            </a:br>
            <a:endParaRPr lang="sv-SE"/>
          </a:p>
        </p:txBody>
      </p:sp>
      <p:sp>
        <p:nvSpPr>
          <p:cNvPr id="3" name="Platshållare för datum 2">
            <a:extLst>
              <a:ext uri="{FF2B5EF4-FFF2-40B4-BE49-F238E27FC236}">
                <a16:creationId xmlns:a16="http://schemas.microsoft.com/office/drawing/2014/main" id="{0B018AB0-9B30-ABAC-9767-2208A7269E01}"/>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86623EB7-7637-FA96-1759-F2278BB3E9F0}"/>
              </a:ext>
            </a:extLst>
          </p:cNvPr>
          <p:cNvSpPr>
            <a:spLocks noGrp="1"/>
          </p:cNvSpPr>
          <p:nvPr>
            <p:ph type="sldNum" sz="quarter" idx="12"/>
          </p:nvPr>
        </p:nvSpPr>
        <p:spPr/>
        <p:txBody>
          <a:bodyPr/>
          <a:lstStyle/>
          <a:p>
            <a:fld id="{38480145-259A-47DA-A30D-C906B9DB5C99}" type="slidenum">
              <a:rPr lang="sv-SE" smtClean="0"/>
              <a:pPr/>
              <a:t>3</a:t>
            </a:fld>
            <a:endParaRPr lang="sv-SE"/>
          </a:p>
        </p:txBody>
      </p:sp>
      <p:sp>
        <p:nvSpPr>
          <p:cNvPr id="5" name="Platshållare för innehåll 4">
            <a:extLst>
              <a:ext uri="{FF2B5EF4-FFF2-40B4-BE49-F238E27FC236}">
                <a16:creationId xmlns:a16="http://schemas.microsoft.com/office/drawing/2014/main" id="{2F48D6A5-0E06-5D3A-E06B-F99723991244}"/>
              </a:ext>
            </a:extLst>
          </p:cNvPr>
          <p:cNvSpPr>
            <a:spLocks noGrp="1"/>
          </p:cNvSpPr>
          <p:nvPr>
            <p:ph sz="quarter" idx="14"/>
          </p:nvPr>
        </p:nvSpPr>
        <p:spPr>
          <a:xfrm>
            <a:off x="1021766" y="2557936"/>
            <a:ext cx="11201984" cy="6840000"/>
          </a:xfrm>
        </p:spPr>
        <p:txBody>
          <a:bodyPr/>
          <a:lstStyle/>
          <a:p>
            <a:r>
              <a:rPr lang="sv-SE"/>
              <a:t>Vid bristfällig huddesinfektion eller fixering i samband med inläggning av en PVK finns risk för kontamination av hudens normalflora.</a:t>
            </a:r>
          </a:p>
          <a:p>
            <a:pPr lvl="0"/>
            <a:r>
              <a:rPr lang="sv-SE"/>
              <a:t>Via orena händer och orena handskar samt felhantering av utrustning.</a:t>
            </a:r>
          </a:p>
          <a:p>
            <a:r>
              <a:rPr lang="sv-SE"/>
              <a:t>Otillräcklig handhygien eller bristande desinfektion av kopplingar, injektionsmembran kan föra över mikroorganismer vid hantering av PVK.</a:t>
            </a:r>
          </a:p>
          <a:p>
            <a:r>
              <a:rPr lang="sv-SE"/>
              <a:t>Ett löst, fuktigt eller smutsigt förband ökar risken för bakterietillväxt och infektion vid insticksstället.</a:t>
            </a:r>
          </a:p>
          <a:p>
            <a:endParaRPr lang="sv-SE"/>
          </a:p>
        </p:txBody>
      </p:sp>
      <p:pic>
        <p:nvPicPr>
          <p:cNvPr id="6" name="Platshållare för innehåll 10" descr="Flera motorvägar som löper kors och tvärs med bilar som kör i olika riktningar">
            <a:extLst>
              <a:ext uri="{FF2B5EF4-FFF2-40B4-BE49-F238E27FC236}">
                <a16:creationId xmlns:a16="http://schemas.microsoft.com/office/drawing/2014/main" id="{12B2DA50-3AB8-EE25-1875-3DE733F54654}"/>
              </a:ext>
            </a:extLst>
          </p:cNvPr>
          <p:cNvPicPr>
            <a:picLocks noChangeAspect="1"/>
          </p:cNvPicPr>
          <p:nvPr/>
        </p:nvPicPr>
        <p:blipFill>
          <a:blip r:embed="rId3"/>
          <a:stretch>
            <a:fillRect/>
          </a:stretch>
        </p:blipFill>
        <p:spPr>
          <a:xfrm>
            <a:off x="12562524" y="3585914"/>
            <a:ext cx="6608710" cy="4137521"/>
          </a:xfrm>
          <a:prstGeom prst="rect">
            <a:avLst/>
          </a:prstGeom>
        </p:spPr>
      </p:pic>
      <p:sp>
        <p:nvSpPr>
          <p:cNvPr id="7" name="textruta 6">
            <a:extLst>
              <a:ext uri="{FF2B5EF4-FFF2-40B4-BE49-F238E27FC236}">
                <a16:creationId xmlns:a16="http://schemas.microsoft.com/office/drawing/2014/main" id="{B732427F-49F2-B5F0-CF4A-AFDB6D42A99E}"/>
              </a:ext>
            </a:extLst>
          </p:cNvPr>
          <p:cNvSpPr txBox="1"/>
          <p:nvPr/>
        </p:nvSpPr>
        <p:spPr>
          <a:xfrm>
            <a:off x="11325225" y="10117113"/>
            <a:ext cx="10052050"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3200" u="sng" strike="noStrike" baseline="0">
                <a:solidFill>
                  <a:srgbClr val="000000"/>
                </a:solidFill>
                <a:latin typeface="Calibri Light"/>
                <a:hlinkClick r:id="rId4">
                  <a:extLst>
                    <a:ext uri="{A12FA001-AC4F-418D-AE19-62706E023703}">
                      <ahyp:hlinkClr xmlns:ahyp="http://schemas.microsoft.com/office/drawing/2018/hyperlinkcolor" val="tx"/>
                    </a:ext>
                  </a:extLst>
                </a:hlinkClick>
              </a:rPr>
              <a:t>Perifer </a:t>
            </a:r>
            <a:r>
              <a:rPr lang="sv-SE" sz="3200" u="sng" strike="noStrike" baseline="0" err="1">
                <a:solidFill>
                  <a:srgbClr val="000000"/>
                </a:solidFill>
                <a:latin typeface="Calibri Light"/>
                <a:hlinkClick r:id="rId4">
                  <a:extLst>
                    <a:ext uri="{A12FA001-AC4F-418D-AE19-62706E023703}">
                      <ahyp:hlinkClr xmlns:ahyp="http://schemas.microsoft.com/office/drawing/2018/hyperlinkcolor" val="tx"/>
                    </a:ext>
                  </a:extLst>
                </a:hlinkClick>
              </a:rPr>
              <a:t>venkateter</a:t>
            </a:r>
            <a:r>
              <a:rPr lang="sv-SE" sz="3200" u="sng" strike="noStrike" baseline="0">
                <a:solidFill>
                  <a:srgbClr val="000000"/>
                </a:solidFill>
                <a:latin typeface="Calibri Light"/>
                <a:hlinkClick r:id="rId4">
                  <a:extLst>
                    <a:ext uri="{A12FA001-AC4F-418D-AE19-62706E023703}">
                      <ahyp:hlinkClr xmlns:ahyp="http://schemas.microsoft.com/office/drawing/2018/hyperlinkcolor" val="tx"/>
                    </a:ext>
                  </a:extLst>
                </a:hlinkClick>
              </a:rPr>
              <a:t> - Vårdhandboken</a:t>
            </a:r>
            <a:r>
              <a:rPr lang="sv-SE" sz="3200" baseline="0">
                <a:latin typeface="Calibri Light"/>
              </a:rPr>
              <a:t>​</a:t>
            </a:r>
            <a:endParaRPr lang="sv-SE"/>
          </a:p>
          <a:p>
            <a:pPr algn="ctr"/>
            <a:endParaRPr lang="sv-SE"/>
          </a:p>
        </p:txBody>
      </p:sp>
      <p:sp>
        <p:nvSpPr>
          <p:cNvPr id="8" name="textruta 7">
            <a:extLst>
              <a:ext uri="{FF2B5EF4-FFF2-40B4-BE49-F238E27FC236}">
                <a16:creationId xmlns:a16="http://schemas.microsoft.com/office/drawing/2014/main" id="{062FB7AB-882B-DCC9-4354-E0CF5D1758D2}"/>
              </a:ext>
            </a:extLst>
          </p:cNvPr>
          <p:cNvSpPr txBox="1"/>
          <p:nvPr/>
        </p:nvSpPr>
        <p:spPr>
          <a:xfrm>
            <a:off x="16866548" y="7721205"/>
            <a:ext cx="4552020" cy="61555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1600" dirty="0">
                <a:solidFill>
                  <a:srgbClr val="000000"/>
                </a:solidFill>
                <a:latin typeface="Calibri Light"/>
              </a:rPr>
              <a:t>Bild</a:t>
            </a:r>
            <a:r>
              <a:rPr lang="sv-SE" sz="1600" dirty="0">
                <a:latin typeface="Calibri Light"/>
              </a:rPr>
              <a:t> från Power Point</a:t>
            </a:r>
            <a:endParaRPr lang="sv-SE" sz="1600" dirty="0">
              <a:ea typeface="Calibri Light"/>
              <a:cs typeface="Calibri Light"/>
            </a:endParaRPr>
          </a:p>
          <a:p>
            <a:pPr algn="ctr"/>
            <a:endParaRPr lang="sv-SE"/>
          </a:p>
        </p:txBody>
      </p:sp>
    </p:spTree>
    <p:extLst>
      <p:ext uri="{BB962C8B-B14F-4D97-AF65-F5344CB8AC3E}">
        <p14:creationId xmlns:p14="http://schemas.microsoft.com/office/powerpoint/2010/main" val="3595255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8C1582-7C51-4BD5-BC8E-8ADD70BBDC5D}"/>
              </a:ext>
            </a:extLst>
          </p:cNvPr>
          <p:cNvSpPr>
            <a:spLocks noGrp="1"/>
          </p:cNvSpPr>
          <p:nvPr>
            <p:ph type="title"/>
          </p:nvPr>
        </p:nvSpPr>
        <p:spPr/>
        <p:txBody>
          <a:bodyPr/>
          <a:lstStyle/>
          <a:p>
            <a:r>
              <a:rPr lang="sv-SE"/>
              <a:t>Vårdhygieniska åtgärder:</a:t>
            </a:r>
          </a:p>
        </p:txBody>
      </p:sp>
      <p:sp>
        <p:nvSpPr>
          <p:cNvPr id="3" name="Platshållare för datum 2">
            <a:extLst>
              <a:ext uri="{FF2B5EF4-FFF2-40B4-BE49-F238E27FC236}">
                <a16:creationId xmlns:a16="http://schemas.microsoft.com/office/drawing/2014/main" id="{23368549-21EA-4B1E-8C74-7778C8D39AC2}"/>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14862FE3-7D48-4DD5-809A-04F6B719049B}"/>
              </a:ext>
            </a:extLst>
          </p:cNvPr>
          <p:cNvSpPr>
            <a:spLocks noGrp="1"/>
          </p:cNvSpPr>
          <p:nvPr>
            <p:ph type="sldNum" sz="quarter" idx="12"/>
          </p:nvPr>
        </p:nvSpPr>
        <p:spPr/>
        <p:txBody>
          <a:bodyPr/>
          <a:lstStyle/>
          <a:p>
            <a:fld id="{38480145-259A-47DA-A30D-C906B9DB5C99}" type="slidenum">
              <a:rPr lang="sv-SE" smtClean="0"/>
              <a:pPr/>
              <a:t>4</a:t>
            </a:fld>
            <a:endParaRPr lang="sv-SE"/>
          </a:p>
        </p:txBody>
      </p:sp>
      <p:sp>
        <p:nvSpPr>
          <p:cNvPr id="5" name="Platshållare för innehåll 4">
            <a:extLst>
              <a:ext uri="{FF2B5EF4-FFF2-40B4-BE49-F238E27FC236}">
                <a16:creationId xmlns:a16="http://schemas.microsoft.com/office/drawing/2014/main" id="{065D510E-A706-4C82-9E40-9A378883410B}"/>
              </a:ext>
            </a:extLst>
          </p:cNvPr>
          <p:cNvSpPr>
            <a:spLocks noGrp="1"/>
          </p:cNvSpPr>
          <p:nvPr>
            <p:ph sz="quarter" idx="14"/>
          </p:nvPr>
        </p:nvSpPr>
        <p:spPr>
          <a:xfrm>
            <a:off x="1245807" y="3110978"/>
            <a:ext cx="15840000" cy="6840000"/>
          </a:xfrm>
        </p:spPr>
        <p:txBody>
          <a:bodyPr/>
          <a:lstStyle/>
          <a:p>
            <a:pPr>
              <a:buFont typeface="Wingdings" panose="05000000000000000000" pitchFamily="2" charset="2"/>
              <a:buChar char="q"/>
            </a:pPr>
            <a:r>
              <a:rPr lang="sv-SE"/>
              <a:t>Basala hygienrutiner och klädregler</a:t>
            </a:r>
          </a:p>
          <a:p>
            <a:pPr>
              <a:buFont typeface="Wingdings" panose="05000000000000000000" pitchFamily="2" charset="2"/>
              <a:buChar char="q"/>
            </a:pPr>
            <a:r>
              <a:rPr lang="sv-SE"/>
              <a:t>Tillämpa aseptisk teknik</a:t>
            </a:r>
          </a:p>
          <a:p>
            <a:pPr>
              <a:buFont typeface="Wingdings" panose="05000000000000000000" pitchFamily="2" charset="2"/>
              <a:buChar char="q"/>
            </a:pPr>
            <a:r>
              <a:rPr lang="sv-SE"/>
              <a:t>Daglig tillsyn och behovsbedömning</a:t>
            </a:r>
          </a:p>
          <a:p>
            <a:pPr>
              <a:buFont typeface="Wingdings" panose="05000000000000000000" pitchFamily="2" charset="2"/>
              <a:buChar char="q"/>
            </a:pPr>
            <a:r>
              <a:rPr lang="sv-SE"/>
              <a:t>Övriga hygienrutiner;</a:t>
            </a:r>
          </a:p>
          <a:p>
            <a:r>
              <a:rPr lang="sv-SE"/>
              <a:t>Materialhantering</a:t>
            </a:r>
          </a:p>
          <a:p>
            <a:r>
              <a:rPr lang="sv-SE"/>
              <a:t>Förrådshantering   </a:t>
            </a:r>
          </a:p>
          <a:p>
            <a:pPr>
              <a:buFont typeface="Wingdings" panose="05000000000000000000" pitchFamily="2" charset="2"/>
              <a:buChar char="q"/>
            </a:pPr>
            <a:endParaRPr lang="sv-SE"/>
          </a:p>
        </p:txBody>
      </p:sp>
      <p:sp>
        <p:nvSpPr>
          <p:cNvPr id="6" name="Höger klammerparentes 5">
            <a:extLst>
              <a:ext uri="{FF2B5EF4-FFF2-40B4-BE49-F238E27FC236}">
                <a16:creationId xmlns:a16="http://schemas.microsoft.com/office/drawing/2014/main" id="{7BA8E154-B323-4828-865B-82B863730072}"/>
              </a:ext>
            </a:extLst>
          </p:cNvPr>
          <p:cNvSpPr/>
          <p:nvPr/>
        </p:nvSpPr>
        <p:spPr>
          <a:xfrm>
            <a:off x="10938294" y="3036498"/>
            <a:ext cx="2311880" cy="6469811"/>
          </a:xfrm>
          <a:prstGeom prst="rightBrace">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7" name="textruta 6">
            <a:extLst>
              <a:ext uri="{FF2B5EF4-FFF2-40B4-BE49-F238E27FC236}">
                <a16:creationId xmlns:a16="http://schemas.microsoft.com/office/drawing/2014/main" id="{B77DB640-894A-4D11-AA2C-3A9EEA29B373}"/>
              </a:ext>
            </a:extLst>
          </p:cNvPr>
          <p:cNvSpPr txBox="1"/>
          <p:nvPr/>
        </p:nvSpPr>
        <p:spPr>
          <a:xfrm>
            <a:off x="13664242" y="5117241"/>
            <a:ext cx="4088919" cy="2308324"/>
          </a:xfrm>
          <a:prstGeom prst="rect">
            <a:avLst/>
          </a:prstGeom>
          <a:noFill/>
        </p:spPr>
        <p:txBody>
          <a:bodyPr wrap="square" rtlCol="0">
            <a:spAutoFit/>
          </a:bodyPr>
          <a:lstStyle/>
          <a:p>
            <a:r>
              <a:rPr lang="sv-SE" sz="4800"/>
              <a:t>Grunden utifrån patientsäkerhet</a:t>
            </a:r>
          </a:p>
        </p:txBody>
      </p:sp>
      <p:sp>
        <p:nvSpPr>
          <p:cNvPr id="9" name="textruta 8">
            <a:extLst>
              <a:ext uri="{FF2B5EF4-FFF2-40B4-BE49-F238E27FC236}">
                <a16:creationId xmlns:a16="http://schemas.microsoft.com/office/drawing/2014/main" id="{16AE189F-FA4D-CE05-E3D6-82E18CB84D8B}"/>
              </a:ext>
            </a:extLst>
          </p:cNvPr>
          <p:cNvSpPr txBox="1"/>
          <p:nvPr/>
        </p:nvSpPr>
        <p:spPr>
          <a:xfrm>
            <a:off x="12634509" y="9950978"/>
            <a:ext cx="10237304" cy="584775"/>
          </a:xfrm>
          <a:prstGeom prst="rect">
            <a:avLst/>
          </a:prstGeom>
          <a:noFill/>
        </p:spPr>
        <p:txBody>
          <a:bodyPr wrap="square">
            <a:spAutoFit/>
          </a:bodyPr>
          <a:lstStyle/>
          <a:p>
            <a:r>
              <a:rPr lang="sv-SE" sz="3200">
                <a:hlinkClick r:id="rId3"/>
              </a:rPr>
              <a:t>Översikt</a:t>
            </a:r>
            <a:r>
              <a:rPr lang="sv-SE">
                <a:hlinkClick r:id="rId3"/>
              </a:rPr>
              <a:t> </a:t>
            </a:r>
            <a:r>
              <a:rPr lang="sv-SE" sz="3200">
                <a:hlinkClick r:id="rId3"/>
              </a:rPr>
              <a:t>- Vårdhandboken</a:t>
            </a:r>
            <a:endParaRPr lang="sv-SE" sz="3200"/>
          </a:p>
        </p:txBody>
      </p:sp>
    </p:spTree>
    <p:extLst>
      <p:ext uri="{BB962C8B-B14F-4D97-AF65-F5344CB8AC3E}">
        <p14:creationId xmlns:p14="http://schemas.microsoft.com/office/powerpoint/2010/main" val="516853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A5FCCA-17CC-3A44-C15B-E031B246F749}"/>
              </a:ext>
            </a:extLst>
          </p:cNvPr>
          <p:cNvSpPr>
            <a:spLocks noGrp="1"/>
          </p:cNvSpPr>
          <p:nvPr>
            <p:ph type="title"/>
          </p:nvPr>
        </p:nvSpPr>
        <p:spPr/>
        <p:txBody>
          <a:bodyPr/>
          <a:lstStyle/>
          <a:p>
            <a:r>
              <a:rPr lang="sv-SE"/>
              <a:t>Hur ligger vi till?</a:t>
            </a:r>
          </a:p>
        </p:txBody>
      </p:sp>
      <p:sp>
        <p:nvSpPr>
          <p:cNvPr id="3" name="Platshållare för datum 2">
            <a:extLst>
              <a:ext uri="{FF2B5EF4-FFF2-40B4-BE49-F238E27FC236}">
                <a16:creationId xmlns:a16="http://schemas.microsoft.com/office/drawing/2014/main" id="{882E38EE-AED1-DA9F-77D6-A0AA3ED4FDBD}"/>
              </a:ext>
            </a:extLst>
          </p:cNvPr>
          <p:cNvSpPr>
            <a:spLocks noGrp="1"/>
          </p:cNvSpPr>
          <p:nvPr>
            <p:ph type="dt" sz="half" idx="10"/>
          </p:nvPr>
        </p:nvSpPr>
        <p:spPr/>
        <p:txBody>
          <a:bodyPr/>
          <a:lstStyle/>
          <a:p>
            <a:fld id="{22A7701B-8AEB-47E6-B4CC-5A851E887FD1}" type="datetime1">
              <a:rPr lang="sv-SE" smtClean="0"/>
              <a:pPr/>
              <a:t>2026-01-29</a:t>
            </a:fld>
            <a:endParaRPr lang="sv-SE"/>
          </a:p>
        </p:txBody>
      </p:sp>
      <p:sp>
        <p:nvSpPr>
          <p:cNvPr id="4" name="Platshållare för bildnummer 3">
            <a:extLst>
              <a:ext uri="{FF2B5EF4-FFF2-40B4-BE49-F238E27FC236}">
                <a16:creationId xmlns:a16="http://schemas.microsoft.com/office/drawing/2014/main" id="{E6B90E13-153C-A19E-5DD0-D7C1D5935A7A}"/>
              </a:ext>
            </a:extLst>
          </p:cNvPr>
          <p:cNvSpPr>
            <a:spLocks noGrp="1"/>
          </p:cNvSpPr>
          <p:nvPr>
            <p:ph type="sldNum" sz="quarter" idx="12"/>
          </p:nvPr>
        </p:nvSpPr>
        <p:spPr/>
        <p:txBody>
          <a:bodyPr/>
          <a:lstStyle/>
          <a:p>
            <a:fld id="{38480145-259A-47DA-A30D-C906B9DB5C99}" type="slidenum">
              <a:rPr lang="sv-SE" smtClean="0"/>
              <a:pPr/>
              <a:t>5</a:t>
            </a:fld>
            <a:endParaRPr lang="sv-SE"/>
          </a:p>
        </p:txBody>
      </p:sp>
      <p:pic>
        <p:nvPicPr>
          <p:cNvPr id="7" name="Platshållare för innehåll 6">
            <a:extLst>
              <a:ext uri="{FF2B5EF4-FFF2-40B4-BE49-F238E27FC236}">
                <a16:creationId xmlns:a16="http://schemas.microsoft.com/office/drawing/2014/main" id="{65540195-B99C-DF3C-925D-45DF2458CA07}"/>
              </a:ext>
            </a:extLst>
          </p:cNvPr>
          <p:cNvPicPr>
            <a:picLocks noGrp="1" noChangeAspect="1"/>
          </p:cNvPicPr>
          <p:nvPr>
            <p:ph sz="quarter" idx="14"/>
          </p:nvPr>
        </p:nvPicPr>
        <p:blipFill>
          <a:blip r:embed="rId3"/>
          <a:stretch>
            <a:fillRect/>
          </a:stretch>
        </p:blipFill>
        <p:spPr>
          <a:xfrm>
            <a:off x="11093450" y="480200"/>
            <a:ext cx="6761261" cy="9436661"/>
          </a:xfrm>
          <a:prstGeom prst="rect">
            <a:avLst/>
          </a:prstGeom>
        </p:spPr>
      </p:pic>
      <p:pic>
        <p:nvPicPr>
          <p:cNvPr id="10" name="Bildobjekt 9">
            <a:extLst>
              <a:ext uri="{FF2B5EF4-FFF2-40B4-BE49-F238E27FC236}">
                <a16:creationId xmlns:a16="http://schemas.microsoft.com/office/drawing/2014/main" id="{781CB8CB-E6D4-299E-0074-4D8EA569007F}"/>
              </a:ext>
            </a:extLst>
          </p:cNvPr>
          <p:cNvPicPr>
            <a:picLocks noChangeAspect="1"/>
          </p:cNvPicPr>
          <p:nvPr/>
        </p:nvPicPr>
        <p:blipFill>
          <a:blip r:embed="rId4"/>
          <a:stretch>
            <a:fillRect/>
          </a:stretch>
        </p:blipFill>
        <p:spPr>
          <a:xfrm>
            <a:off x="953300" y="3329849"/>
            <a:ext cx="9463609" cy="6699901"/>
          </a:xfrm>
          <a:prstGeom prst="rect">
            <a:avLst/>
          </a:prstGeom>
        </p:spPr>
      </p:pic>
    </p:spTree>
    <p:extLst>
      <p:ext uri="{BB962C8B-B14F-4D97-AF65-F5344CB8AC3E}">
        <p14:creationId xmlns:p14="http://schemas.microsoft.com/office/powerpoint/2010/main" val="967003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70146-4837-4DB1-F621-72D1DE6FD9CE}"/>
            </a:ext>
          </a:extLst>
        </p:cNvPr>
        <p:cNvGrpSpPr/>
        <p:nvPr/>
      </p:nvGrpSpPr>
      <p:grpSpPr>
        <a:xfrm>
          <a:off x="0" y="0"/>
          <a:ext cx="0" cy="0"/>
          <a:chOff x="0" y="0"/>
          <a:chExt cx="0" cy="0"/>
        </a:xfrm>
      </p:grpSpPr>
      <p:sp>
        <p:nvSpPr>
          <p:cNvPr id="9" name="Underrubrik 8">
            <a:extLst>
              <a:ext uri="{FF2B5EF4-FFF2-40B4-BE49-F238E27FC236}">
                <a16:creationId xmlns:a16="http://schemas.microsoft.com/office/drawing/2014/main" id="{85020846-F3CC-7870-EDBD-C2A6A2FD2156}"/>
              </a:ext>
            </a:extLst>
          </p:cNvPr>
          <p:cNvSpPr>
            <a:spLocks noGrp="1"/>
          </p:cNvSpPr>
          <p:nvPr>
            <p:ph sz="half" idx="1"/>
          </p:nvPr>
        </p:nvSpPr>
        <p:spPr>
          <a:xfrm>
            <a:off x="1242000" y="3239092"/>
            <a:ext cx="7740000" cy="6840000"/>
          </a:xfrm>
        </p:spPr>
        <p:txBody>
          <a:bodyPr vert="horz" lIns="0" tIns="0" rIns="0" bIns="0" rtlCol="0" anchor="t">
            <a:normAutofit/>
          </a:bodyPr>
          <a:lstStyle/>
          <a:p>
            <a:pPr marL="0" indent="0">
              <a:buNone/>
            </a:pPr>
            <a:r>
              <a:rPr lang="sv-SE"/>
              <a:t>Enheten för smittskydd och vårdhygien</a:t>
            </a:r>
          </a:p>
          <a:p>
            <a:pPr marL="0" indent="0">
              <a:buNone/>
            </a:pPr>
            <a:r>
              <a:rPr lang="sv-SE"/>
              <a:t>Centrala patientsäkerhetsteamet</a:t>
            </a:r>
            <a:endParaRPr lang="sv-SE">
              <a:ea typeface="Calibri Light"/>
              <a:cs typeface="Calibri Light"/>
            </a:endParaRPr>
          </a:p>
          <a:p>
            <a:pPr marL="0" indent="0">
              <a:buNone/>
            </a:pPr>
            <a:endParaRPr lang="sv-SE"/>
          </a:p>
        </p:txBody>
      </p:sp>
      <p:sp>
        <p:nvSpPr>
          <p:cNvPr id="8" name="Rubrik 7">
            <a:extLst>
              <a:ext uri="{FF2B5EF4-FFF2-40B4-BE49-F238E27FC236}">
                <a16:creationId xmlns:a16="http://schemas.microsoft.com/office/drawing/2014/main" id="{275208DB-6024-8077-B20C-8D6A13B97DB3}"/>
              </a:ext>
            </a:extLst>
          </p:cNvPr>
          <p:cNvSpPr>
            <a:spLocks noGrp="1"/>
          </p:cNvSpPr>
          <p:nvPr>
            <p:ph type="title"/>
          </p:nvPr>
        </p:nvSpPr>
        <p:spPr>
          <a:xfrm>
            <a:off x="1242000" y="830139"/>
            <a:ext cx="15840000" cy="2052000"/>
          </a:xfrm>
        </p:spPr>
        <p:txBody>
          <a:bodyPr anchor="b">
            <a:normAutofit/>
          </a:bodyPr>
          <a:lstStyle/>
          <a:p>
            <a:r>
              <a:rPr lang="sv-SE" b="0"/>
              <a:t>Kontakt</a:t>
            </a:r>
            <a:endParaRPr lang="en-US" b="0"/>
          </a:p>
        </p:txBody>
      </p:sp>
      <p:pic>
        <p:nvPicPr>
          <p:cNvPr id="3" name="Bildobjekt 2" descr="En bild som visar text, Teckensnitt, logotyp, Grafik&#10;&#10;AI-generated content may be incorrect.">
            <a:extLst>
              <a:ext uri="{FF2B5EF4-FFF2-40B4-BE49-F238E27FC236}">
                <a16:creationId xmlns:a16="http://schemas.microsoft.com/office/drawing/2014/main" id="{9202660C-86BD-E217-7412-13E9BBFA24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551"/>
          <a:stretch/>
        </p:blipFill>
        <p:spPr>
          <a:xfrm>
            <a:off x="9342000" y="3351610"/>
            <a:ext cx="7740000" cy="6614964"/>
          </a:xfrm>
          <a:prstGeom prst="rect">
            <a:avLst/>
          </a:prstGeom>
          <a:noFill/>
        </p:spPr>
      </p:pic>
      <p:sp>
        <p:nvSpPr>
          <p:cNvPr id="14" name="Date Placeholder 4">
            <a:extLst>
              <a:ext uri="{FF2B5EF4-FFF2-40B4-BE49-F238E27FC236}">
                <a16:creationId xmlns:a16="http://schemas.microsoft.com/office/drawing/2014/main" id="{AB9EF519-FE4C-F268-8560-B1EA611BF5E9}"/>
              </a:ext>
            </a:extLst>
          </p:cNvPr>
          <p:cNvSpPr>
            <a:spLocks noGrp="1"/>
          </p:cNvSpPr>
          <p:nvPr>
            <p:ph type="dt" sz="half" idx="10"/>
          </p:nvPr>
        </p:nvSpPr>
        <p:spPr>
          <a:xfrm>
            <a:off x="1771066" y="10548000"/>
            <a:ext cx="792000" cy="187200"/>
          </a:xfrm>
        </p:spPr>
        <p:txBody>
          <a:bodyPr/>
          <a:lstStyle/>
          <a:p>
            <a:pPr>
              <a:spcAft>
                <a:spcPts val="600"/>
              </a:spcAft>
            </a:pPr>
            <a:fld id="{22A7701B-8AEB-47E6-B4CC-5A851E887FD1}" type="datetime1">
              <a:rPr lang="sv-SE" smtClean="0"/>
              <a:pPr>
                <a:spcAft>
                  <a:spcPts val="600"/>
                </a:spcAft>
              </a:pPr>
              <a:t>2026-01-29</a:t>
            </a:fld>
            <a:endParaRPr lang="sv-SE"/>
          </a:p>
        </p:txBody>
      </p:sp>
      <p:sp>
        <p:nvSpPr>
          <p:cNvPr id="16" name="Slide Number Placeholder 5">
            <a:extLst>
              <a:ext uri="{FF2B5EF4-FFF2-40B4-BE49-F238E27FC236}">
                <a16:creationId xmlns:a16="http://schemas.microsoft.com/office/drawing/2014/main" id="{49C2B416-7AB9-3959-44B2-3DC1673C48C7}"/>
              </a:ext>
            </a:extLst>
          </p:cNvPr>
          <p:cNvSpPr>
            <a:spLocks noGrp="1"/>
          </p:cNvSpPr>
          <p:nvPr>
            <p:ph type="sldNum" sz="quarter" idx="12"/>
          </p:nvPr>
        </p:nvSpPr>
        <p:spPr>
          <a:xfrm>
            <a:off x="1237666" y="10548000"/>
            <a:ext cx="360000" cy="187200"/>
          </a:xfrm>
        </p:spPr>
        <p:txBody>
          <a:bodyPr/>
          <a:lstStyle/>
          <a:p>
            <a:pPr>
              <a:spcAft>
                <a:spcPts val="600"/>
              </a:spcAft>
            </a:pPr>
            <a:fld id="{38480145-259A-47DA-A30D-C906B9DB5C99}" type="slidenum">
              <a:rPr lang="sv-SE" smtClean="0"/>
              <a:pPr>
                <a:spcAft>
                  <a:spcPts val="600"/>
                </a:spcAft>
              </a:pPr>
              <a:t>6</a:t>
            </a:fld>
            <a:endParaRPr lang="sv-SE"/>
          </a:p>
        </p:txBody>
      </p:sp>
    </p:spTree>
    <p:extLst>
      <p:ext uri="{BB962C8B-B14F-4D97-AF65-F5344CB8AC3E}">
        <p14:creationId xmlns:p14="http://schemas.microsoft.com/office/powerpoint/2010/main" val="3405691578"/>
      </p:ext>
    </p:extLst>
  </p:cSld>
  <p:clrMapOvr>
    <a:masterClrMapping/>
  </p:clrMapOvr>
</p:sld>
</file>

<file path=ppt/theme/theme1.xml><?xml version="1.0" encoding="utf-8"?>
<a:theme xmlns:a="http://schemas.openxmlformats.org/drawingml/2006/main" name="RV-Vinröd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1FB2FF91-E115-42E8-8137-F21CC595B44A}"/>
    </a:ext>
  </a:extLst>
</a:theme>
</file>

<file path=ppt/theme/theme2.xml><?xml version="1.0" encoding="utf-8"?>
<a:theme xmlns:a="http://schemas.openxmlformats.org/drawingml/2006/main" name="RV-Vinröd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DF4C57A6-C4F3-48EE-B345-90EC8D9C4ACF}"/>
    </a:ext>
  </a:extLst>
</a:theme>
</file>

<file path=ppt/theme/theme3.xml><?xml version="1.0" encoding="utf-8"?>
<a:theme xmlns:a="http://schemas.openxmlformats.org/drawingml/2006/main" name="RV-Turkos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6B8CC0A0-D8A0-4B7E-8876-13FD23F41C8C}"/>
    </a:ext>
  </a:extLst>
</a:theme>
</file>

<file path=ppt/theme/theme4.xml><?xml version="1.0" encoding="utf-8"?>
<a:theme xmlns:a="http://schemas.openxmlformats.org/drawingml/2006/main" name="RV-Turkos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37D26D3C-441A-4815-B029-D3DA77488910}"/>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CB6B00183893345A5D8F379FEB1DB92" ma:contentTypeVersion="4" ma:contentTypeDescription="Skapa ett nytt dokument." ma:contentTypeScope="" ma:versionID="9825b2f559f27bd08342e9ea23ed5c62">
  <xsd:schema xmlns:xsd="http://www.w3.org/2001/XMLSchema" xmlns:xs="http://www.w3.org/2001/XMLSchema" xmlns:p="http://schemas.microsoft.com/office/2006/metadata/properties" xmlns:ns2="cc9009d4-7812-40f4-aebf-3468578e27b7" targetNamespace="http://schemas.microsoft.com/office/2006/metadata/properties" ma:root="true" ma:fieldsID="8e4577968f8726874348d45f0e05d95e" ns2:_="">
    <xsd:import namespace="cc9009d4-7812-40f4-aebf-3468578e27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9009d4-7812-40f4-aebf-3468578e27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BEA104E-A45B-4558-A410-EC35C1938838}">
  <ds:schemaRefs>
    <ds:schemaRef ds:uri="http://schemas.microsoft.com/sharepoint/v3/contenttype/forms"/>
  </ds:schemaRefs>
</ds:datastoreItem>
</file>

<file path=customXml/itemProps2.xml><?xml version="1.0" encoding="utf-8"?>
<ds:datastoreItem xmlns:ds="http://schemas.openxmlformats.org/officeDocument/2006/customXml" ds:itemID="{B1502524-D0A9-4167-B9BA-5158CECCDECD}">
  <ds:schemaRefs>
    <ds:schemaRef ds:uri="cc9009d4-7812-40f4-aebf-3468578e27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5D12D62-F2A9-4E61-90C4-1186D9EB7509}">
  <ds:schemaRefs>
    <ds:schemaRef ds:uri="http://schemas.microsoft.com/office/2006/documentManagement/types"/>
    <ds:schemaRef ds:uri="cc9009d4-7812-40f4-aebf-3468578e27b7"/>
    <ds:schemaRef ds:uri="http://schemas.openxmlformats.org/package/2006/metadata/core-properties"/>
    <ds:schemaRef ds:uri="http://purl.org/dc/terms/"/>
    <ds:schemaRef ds:uri="http://schemas.microsoft.com/office/infopath/2007/PartnerControls"/>
    <ds:schemaRef ds:uri="http://purl.org/dc/dcmitype/"/>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Presentation Region Västmanland</Template>
  <TotalTime>0</TotalTime>
  <Words>669</Words>
  <Application>Microsoft Office PowerPoint</Application>
  <PresentationFormat>Anpassad</PresentationFormat>
  <Paragraphs>61</Paragraphs>
  <Slides>6</Slides>
  <Notes>4</Notes>
  <HiddenSlides>0</HiddenSlides>
  <MMClips>0</MMClips>
  <ScaleCrop>false</ScaleCrop>
  <HeadingPairs>
    <vt:vector size="6" baseType="variant">
      <vt:variant>
        <vt:lpstr>Använt teckensnitt</vt:lpstr>
      </vt:variant>
      <vt:variant>
        <vt:i4>4</vt:i4>
      </vt:variant>
      <vt:variant>
        <vt:lpstr>Tema</vt:lpstr>
      </vt:variant>
      <vt:variant>
        <vt:i4>4</vt:i4>
      </vt:variant>
      <vt:variant>
        <vt:lpstr>Bildrubriker</vt:lpstr>
      </vt:variant>
      <vt:variant>
        <vt:i4>6</vt:i4>
      </vt:variant>
    </vt:vector>
  </HeadingPairs>
  <TitlesOfParts>
    <vt:vector size="14" baseType="lpstr">
      <vt:lpstr>Arial</vt:lpstr>
      <vt:lpstr>Calibri</vt:lpstr>
      <vt:lpstr>Calibri Light</vt:lpstr>
      <vt:lpstr>Wingdings</vt:lpstr>
      <vt:lpstr>RV-Vinröd_mörk</vt:lpstr>
      <vt:lpstr>RV-Vinröd_ljus</vt:lpstr>
      <vt:lpstr>RV-Turkos_mörk</vt:lpstr>
      <vt:lpstr>RV-Turkos_ljus</vt:lpstr>
      <vt:lpstr> BHK vid PVK</vt:lpstr>
      <vt:lpstr>Vårdrelaterad infektion och PVK</vt:lpstr>
      <vt:lpstr>Smittvägar  </vt:lpstr>
      <vt:lpstr>Vårdhygieniska åtgärder:</vt:lpstr>
      <vt:lpstr>Hur ligger vi till?</vt:lpstr>
      <vt:lpstr>Kontakt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PVK</dc:title>
  <dc:subject>Mall</dc:subject>
  <dc:creator>Anna Arnell Chadda</dc:creator>
  <cp:keywords/>
  <dc:description/>
  <cp:lastModifiedBy>Sandra Hultin Dojorti</cp:lastModifiedBy>
  <cp:revision>1</cp:revision>
  <dcterms:created xsi:type="dcterms:W3CDTF">2025-08-19T13:15:35Z</dcterms:created>
  <dcterms:modified xsi:type="dcterms:W3CDTF">2026-01-29T10:58:32Z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2019-05-20T10:00:00Z</vt:filetime>
  </property>
  <property fmtid="{D5CDD505-2E9C-101B-9397-08002B2CF9AE}" pid="3" name="Creator">
    <vt:lpwstr>Adobe InDesign 14.0 (Macintosh)</vt:lpwstr>
  </property>
  <property fmtid="{D5CDD505-2E9C-101B-9397-08002B2CF9AE}" pid="4" name="LastSaved">
    <vt:filetime>2019-05-29T10:00:00Z</vt:filetime>
  </property>
  <property fmtid="{D5CDD505-2E9C-101B-9397-08002B2CF9AE}" pid="5" name="ContentTypeId">
    <vt:lpwstr>0x0101003CB6B00183893345A5D8F379FEB1DB92</vt:lpwstr>
  </property>
  <property fmtid="{D5CDD505-2E9C-101B-9397-08002B2CF9AE}" pid="6" name="MediaServiceImageTags">
    <vt:lpwstr/>
  </property>
</Properties>
</file>