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63" r:id="rId5"/>
  </p:sldMasterIdLst>
  <p:sldIdLst>
    <p:sldId id="258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306" r:id="rId14"/>
    <p:sldId id="275" r:id="rId15"/>
    <p:sldId id="307" r:id="rId16"/>
    <p:sldId id="308" r:id="rId17"/>
    <p:sldId id="309" r:id="rId18"/>
    <p:sldId id="310" r:id="rId19"/>
    <p:sldId id="311" r:id="rId20"/>
    <p:sldId id="283" r:id="rId21"/>
    <p:sldId id="284" r:id="rId22"/>
    <p:sldId id="312" r:id="rId23"/>
    <p:sldId id="313" r:id="rId24"/>
    <p:sldId id="320" r:id="rId25"/>
    <p:sldId id="286" r:id="rId26"/>
    <p:sldId id="288" r:id="rId27"/>
    <p:sldId id="294" r:id="rId28"/>
    <p:sldId id="326" r:id="rId29"/>
    <p:sldId id="327" r:id="rId30"/>
    <p:sldId id="328" r:id="rId31"/>
    <p:sldId id="296" r:id="rId32"/>
    <p:sldId id="297" r:id="rId33"/>
  </p:sldIdLst>
  <p:sldSz cx="12192000" cy="6858000"/>
  <p:notesSz cx="9144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0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210922"/>
            <a:ext cx="9144000" cy="4190334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02580" y="933922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0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4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juksköters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6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210922"/>
            <a:ext cx="9144000" cy="4190334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5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96069" y="1393902"/>
            <a:ext cx="8162692" cy="102273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996069" y="2506662"/>
            <a:ext cx="8162692" cy="3972197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7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773044" y="1393902"/>
            <a:ext cx="9266663" cy="1022738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36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77304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652346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1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köters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8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16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8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0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lektivtr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ktandvår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1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sioterape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7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2087136" y="743441"/>
            <a:ext cx="2743200" cy="210004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87136" y="487189"/>
            <a:ext cx="4114800" cy="23212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087136" y="938079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6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30000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539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202580" y="743441"/>
            <a:ext cx="2743200" cy="210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6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202580" y="487189"/>
            <a:ext cx="4114800" cy="232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72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30000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539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02580" y="933922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>
                <a:solidFill>
                  <a:srgbClr val="FF0000"/>
                </a:solidFill>
              </a:rPr>
              <a:t>regionvastmanland.se</a:t>
            </a:r>
            <a:endParaRPr lang="sv-SE" sz="1200" b="0" baseline="0" dirty="0">
              <a:solidFill>
                <a:srgbClr val="FF0000"/>
              </a:solidFill>
            </a:endParaRPr>
          </a:p>
        </p:txBody>
      </p:sp>
      <p:sp>
        <p:nvSpPr>
          <p:cNvPr id="7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202580" y="743441"/>
            <a:ext cx="2743200" cy="210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8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202580" y="487189"/>
            <a:ext cx="4114800" cy="232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9448800" y="64818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86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sz="4400" dirty="0">
                <a:solidFill>
                  <a:srgbClr val="FF0000"/>
                </a:solidFill>
              </a:rPr>
            </a:br>
            <a:br>
              <a:rPr lang="sv-SE" sz="4400" dirty="0">
                <a:solidFill>
                  <a:srgbClr val="FF0000"/>
                </a:solidFill>
              </a:rPr>
            </a:br>
            <a:r>
              <a:rPr lang="sv-SE" sz="4400" dirty="0"/>
              <a:t>Preanalys-Provtagning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/>
              <a:t>Information från </a:t>
            </a:r>
            <a:br>
              <a:rPr lang="sv-SE" sz="2400" b="1" dirty="0"/>
            </a:br>
            <a:r>
              <a:rPr lang="sv-SE" sz="2400" b="1" dirty="0"/>
              <a:t>Klinisk kemi, Laboratoriemedicin Västmanland</a:t>
            </a:r>
            <a:br>
              <a:rPr lang="sv-SE" sz="2400" b="1" dirty="0"/>
            </a:br>
            <a:br>
              <a:rPr lang="sv-SE" sz="2400" b="1" dirty="0"/>
            </a:br>
            <a:br>
              <a:rPr lang="sv-SE" sz="2400" b="1" dirty="0"/>
            </a:br>
            <a:r>
              <a:rPr lang="sv-SE" sz="2400" dirty="0"/>
              <a:t>Version 2021-10-18</a:t>
            </a:r>
          </a:p>
        </p:txBody>
      </p:sp>
    </p:spTree>
    <p:extLst>
      <p:ext uri="{BB962C8B-B14F-4D97-AF65-F5344CB8AC3E}">
        <p14:creationId xmlns:p14="http://schemas.microsoft.com/office/powerpoint/2010/main" val="37435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614192"/>
          </a:xfrm>
        </p:spPr>
        <p:txBody>
          <a:bodyPr>
            <a:normAutofit/>
          </a:bodyPr>
          <a:lstStyle/>
          <a:p>
            <a:r>
              <a:rPr lang="sv-SE" sz="3200" dirty="0"/>
              <a:t>Handskar skyddar vid stickskada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altLang="sv-SE" sz="2800" dirty="0"/>
              <a:t>46% minskad risk för smitta från kanyl</a:t>
            </a:r>
          </a:p>
          <a:p>
            <a:pPr marL="0" indent="0">
              <a:buNone/>
            </a:pPr>
            <a:r>
              <a:rPr lang="sv-SE" altLang="sv-SE" sz="2800" dirty="0"/>
              <a:t>86 % minskad risk för smitta från suturnål</a:t>
            </a:r>
          </a:p>
          <a:p>
            <a:pPr marL="0" indent="0">
              <a:buNone/>
            </a:pPr>
            <a:endParaRPr lang="sv-SE" altLang="sv-SE" sz="2800" dirty="0"/>
          </a:p>
          <a:p>
            <a:pPr marL="0" indent="0">
              <a:buNone/>
            </a:pPr>
            <a:r>
              <a:rPr lang="sv-SE" altLang="sv-SE" sz="2800" dirty="0"/>
              <a:t>Blod på kanylens utsida stryks av mekaniskt på </a:t>
            </a:r>
            <a:br>
              <a:rPr lang="sv-SE" altLang="sv-SE" sz="2800" dirty="0"/>
            </a:br>
            <a:r>
              <a:rPr lang="sv-SE" altLang="sv-SE" sz="2800" dirty="0"/>
              <a:t>handsken</a:t>
            </a:r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r>
              <a:rPr lang="sv-SE" altLang="sv-SE" sz="1800" dirty="0"/>
              <a:t>Se kunskapsunderlag från Socialstyrelsen: Att förebygga vårdrelaterade infektioner</a:t>
            </a:r>
            <a:r>
              <a:rPr lang="sv-SE" altLang="sv-SE" sz="1200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55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Periferprovtagning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21607" y="2297809"/>
            <a:ext cx="8162692" cy="3672685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Inför provtagning bör patienten vila 15 min.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Använd alltid handskar vid provtagning och hantering av blod.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Värmedyna kan användas.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Kontrollera att allt provtagningsmateriel som behövs finns är framtaget och lättillgängligt.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Kontrollera utgångsdatum på provtagningsmaterial innan provtagning. O</a:t>
            </a:r>
            <a:r>
              <a:rPr lang="sv-SE" dirty="0"/>
              <a:t>m datumet har gått ut ska provtagningsmaterialet inte användas</a:t>
            </a:r>
            <a:r>
              <a:rPr lang="sv-SE" altLang="sv-SE" dirty="0"/>
              <a:t>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Kontrollera om provtagningen skall följa speciella föreskrifter, se ”Provtagningsföreskrifter” på Laboratoriemedicins webbsida. Där finns också länk till provtagningsföreskrifter för prover som skickas till externt labb för analys.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0" indent="0">
              <a:buNone/>
            </a:pPr>
            <a:br>
              <a:rPr lang="sv-SE" sz="1800" dirty="0"/>
            </a:br>
            <a:endParaRPr 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marL="0" indent="0">
              <a:lnSpc>
                <a:spcPct val="80000"/>
              </a:lnSpc>
              <a:buClrTx/>
              <a:buSzPct val="120000"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ClrTx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71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Periferprovtagning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6430" y="2253729"/>
            <a:ext cx="8162692" cy="3044414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Ställ provtagningsrören i rekommenderad ordningsföljd.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Kontrollera att patienten fått och följt givna föreskrifter.</a:t>
            </a:r>
            <a:endParaRPr lang="sv-SE" altLang="sv-SE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Varje provtagningsrör skall före provtagningen etiketteras på sådant sätt att märkningen inte kan ramla av eller förstöras.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Provtagningsdatum, tid och provtagarens signatur skall alltid anges på remissen.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Remiss för blodgruppering och BAS-test skall alltid förses med namnteckning.</a:t>
            </a:r>
          </a:p>
          <a:p>
            <a:pPr marL="0" indent="0">
              <a:buNone/>
            </a:pPr>
            <a:br>
              <a:rPr lang="sv-SE" sz="1800" dirty="0"/>
            </a:br>
            <a:endParaRPr 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marL="0" indent="0">
              <a:lnSpc>
                <a:spcPct val="80000"/>
              </a:lnSpc>
              <a:buClrTx/>
              <a:buSzPct val="120000"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ClrTx/>
              <a:buNone/>
            </a:pPr>
            <a:br>
              <a:rPr lang="sv-SE" sz="1800" dirty="0"/>
            </a:br>
            <a:endParaRPr lang="sv-SE" alt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8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Periferprovtagning - identitetskontroll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6431" y="2252438"/>
            <a:ext cx="8162692" cy="3951139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dirty="0"/>
              <a:t>Kontrollera patientens ID genom att patienten ska visa legitimation. Dokument rörande rutiner för detta finns i Ledningssystemet ”Patientidentifikation” (4465).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Som legitimation räknas Körkort, Pass, Identitetskort(skatteverket), LMA-kort(Migrationsverket) Nationellt ID-kort(polisen)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Anhörig/vårdande personal får hjälpa till med identifiering, men de bör då visa legitimation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Om patienten är inneliggande på sjukhus kan identitetskontroll ske med hjälp av patientburet ”ID-armband”.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dirty="0"/>
              <a:t>Patientens identitet skall överensstämma med remisser och provtagningsrör.</a:t>
            </a:r>
            <a:endParaRPr lang="sv-SE" altLang="sv-SE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0" indent="0">
              <a:lnSpc>
                <a:spcPct val="80000"/>
              </a:lnSpc>
              <a:buClrTx/>
              <a:buSzPct val="120000"/>
              <a:buNone/>
            </a:pPr>
            <a:r>
              <a:rPr lang="sv-SE" altLang="sv-SE" sz="1800" dirty="0"/>
              <a:t>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85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Venprovtagning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5489" y="2189685"/>
            <a:ext cx="8162692" cy="4184221"/>
          </a:xfrm>
        </p:spPr>
        <p:txBody>
          <a:bodyPr/>
          <a:lstStyle/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Följ förberedelser enligt ”Periferprovtagning”.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Placera patientens arm så att underarm och armbåge vilar stadigt. Välj ut en lämplig ven i armveck, på underarm eller handrygg, så att ev. intilliggande artär ej riskerar att punkteras.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Desinficera händerna innan handskar tas på och efter sedan de har tagits av.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Tag på handskar. 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Desinficera huden vid punktionsstället och låt den lufttorka ca 30 s.</a:t>
            </a:r>
            <a:br>
              <a:rPr lang="sv-SE" sz="1800" dirty="0"/>
            </a:br>
            <a:r>
              <a:rPr lang="sv-SE" sz="1800" b="1" dirty="0"/>
              <a:t>OBS!</a:t>
            </a:r>
            <a:r>
              <a:rPr lang="sv-SE" sz="1800" dirty="0"/>
              <a:t> Huden får ej desinficeras med sprit vid provtagning av S-Alkoholer (Etanol, Metanol), använd flytande tvål och vatten i stället.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Använd så lite stas som möjligt och släpp stasen varsamt när blodet börjar rinna.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Muskelarbete och knuten hand bör undvikas.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Rör med tillsats skall fyllas tills all vakuumeffekt tar slut.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Tag ett slaskrör om du använder vingkanyl. Använd samma sorts rör som första provtagningsröret som ska användas.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lvl="0"/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Provtag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81" y="1649003"/>
            <a:ext cx="2225948" cy="22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510202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Venprovtagning</a:t>
            </a:r>
            <a:r>
              <a:rPr lang="sv-S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5489" y="2189685"/>
            <a:ext cx="8162692" cy="3951139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Om det inte kommer blod:</a:t>
            </a:r>
            <a:br>
              <a:rPr lang="sv-SE" sz="1800" dirty="0"/>
            </a:br>
            <a:r>
              <a:rPr lang="sv-SE" sz="1800" dirty="0"/>
              <a:t>Ändra nålsögats läge utan att orsaka obehag för patienten.</a:t>
            </a:r>
            <a:br>
              <a:rPr lang="sv-SE" sz="1800" dirty="0"/>
            </a:br>
            <a:r>
              <a:rPr lang="sv-SE" sz="1800" dirty="0"/>
              <a:t>Gör ev. nytt stick med ny kanyl. Avbryt provtagningen efter två-tre stickförsök och byt provtagare. Lossa stasen </a:t>
            </a:r>
            <a:r>
              <a:rPr lang="sv-SE" sz="1800" u="sng" dirty="0"/>
              <a:t>varsamt</a:t>
            </a:r>
            <a:r>
              <a:rPr lang="sv-SE" sz="1800" dirty="0"/>
              <a:t> då blod börjar rinna in i provtagningsröret.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Vid blodspill på provrörets utsida ska röret avtorkas med alkoholbaserat ytdesinfektionsmedel efter provtagning.</a:t>
            </a:r>
            <a:r>
              <a:rPr lang="sv-SE" sz="1800" dirty="0"/>
              <a:t> </a:t>
            </a:r>
          </a:p>
          <a:p>
            <a:pPr lvl="0"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sz="1800" dirty="0"/>
              <a:t>Omhänderta provtagningsrören enl. föreskrift.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1800" dirty="0"/>
              <a:t>Rör u.t och gelrör: om inget annat anges i Provtagningsanvisningar gäller att blodprov kan förvaras i rumstemperatur om det omhändertas (centrifugeras) inom 4 h av kemiskt laboratorium eller mottagningslaboratorium.</a:t>
            </a:r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>
              <a:lnSpc>
                <a:spcPct val="80000"/>
              </a:lnSpc>
              <a:buClrTx/>
              <a:buSzPct val="120000"/>
              <a:buFont typeface="Arial" panose="020B0604020202020204" pitchFamily="34" charset="0"/>
              <a:buChar char="•"/>
            </a:pPr>
            <a:endParaRPr lang="sv-SE" altLang="sv-SE" sz="1800" dirty="0"/>
          </a:p>
          <a:p>
            <a:pPr lvl="0"/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Provtag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81" y="1649003"/>
            <a:ext cx="2225948" cy="22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8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Vårdhandboken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601" y="2416640"/>
            <a:ext cx="539470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sv-SE" altLang="sv-SE" sz="4000" b="1" dirty="0">
                <a:solidFill>
                  <a:schemeClr val="accent1"/>
                </a:solidFill>
              </a:rPr>
            </a:b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1 minuts muskelarbete 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orsakar en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kaliumstegring på 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r>
              <a:rPr lang="sv-SE" altLang="sv-SE" sz="4000" b="1" dirty="0">
                <a:solidFill>
                  <a:schemeClr val="accent1"/>
                </a:solidFill>
              </a:rPr>
              <a:t>10-25 %!</a:t>
            </a:r>
            <a:br>
              <a:rPr lang="sv-SE" altLang="sv-SE" sz="4000" b="1" dirty="0">
                <a:solidFill>
                  <a:schemeClr val="accent1"/>
                </a:solidFill>
              </a:rPr>
            </a:br>
            <a:br>
              <a:rPr lang="sv-SE" altLang="sv-SE" b="1" dirty="0">
                <a:solidFill>
                  <a:schemeClr val="accent1"/>
                </a:solidFill>
              </a:rPr>
            </a:br>
            <a:r>
              <a:rPr lang="sv-SE" altLang="sv-SE" sz="1400" b="1" dirty="0">
                <a:solidFill>
                  <a:schemeClr val="accent1"/>
                </a:solidFill>
              </a:rPr>
              <a:t>Sahlgrenska  Universitetssjukhuset</a:t>
            </a:r>
            <a:br>
              <a:rPr lang="sv-SE" altLang="sv-SE" b="1" dirty="0">
                <a:solidFill>
                  <a:schemeClr val="accent1"/>
                </a:solidFill>
              </a:rPr>
            </a:br>
            <a:endParaRPr lang="sv-S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269402"/>
            <a:ext cx="8162692" cy="494853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Kapillärprovtagning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6422" y="2122844"/>
            <a:ext cx="9611432" cy="4134521"/>
          </a:xfrm>
        </p:spPr>
        <p:txBody>
          <a:bodyPr/>
          <a:lstStyle/>
          <a:p>
            <a:pPr marL="0" indent="0">
              <a:buNone/>
            </a:pPr>
            <a:r>
              <a:rPr lang="sv-SE" altLang="sv-SE" dirty="0"/>
              <a:t>OBS! Kapillärprovtagning endast i de fall det inte är lämpligt                                                               att utföra venprovtagning. </a:t>
            </a:r>
          </a:p>
          <a:p>
            <a:pPr marL="0" indent="0">
              <a:buNone/>
            </a:pPr>
            <a:r>
              <a:rPr lang="sv-SE" altLang="sv-SE" b="1" dirty="0"/>
              <a:t>Kapillärt prov ska inte tas på patienter med mycket dålig                                            cirkulation, perifera ödem eller chock!!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Följ förberedelser enligt ”Periferprovtagning”.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Desinficera händerna och tag på handskar.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Desinficera fingertoppen och låt den lufttorka (30 s).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Fatta med ena handens tumme och pekfinger om patientens finger och stasa lätt, precis ovanför sista fingerleden och upp mot fingerblomman. Fingertoppen skall bli rödviolett, (ej vit - då är den felaktigt </a:t>
            </a:r>
            <a:r>
              <a:rPr lang="sv-SE" dirty="0" err="1"/>
              <a:t>stasad</a:t>
            </a:r>
            <a:r>
              <a:rPr lang="sv-SE" dirty="0"/>
              <a:t>). </a:t>
            </a:r>
            <a:endParaRPr lang="sv-SE" altLang="sv-SE" dirty="0"/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Placera lancetten vid sidan av fingerblomman. </a:t>
            </a:r>
            <a:r>
              <a:rPr lang="sv-SE" dirty="0"/>
              <a:t>Berätta när du tänker sticka </a:t>
            </a:r>
            <a:r>
              <a:rPr lang="sv-SE" altLang="sv-SE" dirty="0"/>
              <a:t>och tryck lätt.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296" y="2231106"/>
            <a:ext cx="1885758" cy="18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269402"/>
            <a:ext cx="8162692" cy="494853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Kapillärprovtagning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97457" y="2160128"/>
            <a:ext cx="9611432" cy="3478671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Släpp stasen omedelbart och låt den första bloddroppen tränga fram.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Torka bort de första dropparna.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Måste vara ett bra flöde, använd rätt lancett.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Pressa med tummen helt lätt. Släpp efter. Upprepa tills du fått fram                                                        så mycket blod du behöver.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Om det är dåligt blodflöde görs ett nytt stick istället föra att försöka pressa fram blod.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Provtagningsrör/</a:t>
            </a:r>
            <a:r>
              <a:rPr lang="sv-SE" dirty="0" err="1"/>
              <a:t>kuvett</a:t>
            </a:r>
            <a:r>
              <a:rPr lang="sv-SE" dirty="0"/>
              <a:t> fylls i följande ordning: P-PK, B-Hb, B-EVF, B-Glukos, EDTA-kapillärrör och Serum-kapillärrör.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dirty="0"/>
              <a:t>Vid kapillärprovtagning av Hb tas alltid dubbla kyvetter.</a:t>
            </a:r>
            <a:endParaRPr lang="sv-SE" altLang="sv-SE" sz="14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Clr>
                <a:schemeClr val="tx1"/>
              </a:buClr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743" y="1513930"/>
            <a:ext cx="1885758" cy="18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818760"/>
          </a:xfrm>
        </p:spPr>
        <p:txBody>
          <a:bodyPr/>
          <a:lstStyle/>
          <a:p>
            <a:pPr algn="ctr"/>
            <a:r>
              <a:rPr lang="sv-SE" dirty="0"/>
              <a:t>Provsvar från Laboratorierna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sv-SE" altLang="sv-SE" sz="2800" dirty="0"/>
              <a:t>Vägledning till diagnos och behandling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sv-SE" altLang="sv-SE" sz="2800" dirty="0"/>
              <a:t>av enskilda patienter</a:t>
            </a:r>
            <a:r>
              <a:rPr lang="sv-SE" altLang="sv-SE" sz="2800" b="1" dirty="0"/>
              <a:t>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320" y="3599220"/>
            <a:ext cx="1981372" cy="249957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448" y="3685281"/>
            <a:ext cx="198137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3"/>
            <a:ext cx="8162692" cy="587298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Provtagning vid infusion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58822" y="1981202"/>
            <a:ext cx="8162692" cy="4482352"/>
          </a:xfrm>
        </p:spPr>
        <p:txBody>
          <a:bodyPr/>
          <a:lstStyle/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SzTx/>
              <a:buNone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Denna text gäller även barn.</a:t>
            </a: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SzTx/>
              <a:buNone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Prov bör alltid tas i en annan extremitet än den där infusionen ges. Blodprov som tas vid pågående infusion kan vara utspätt med infusionsvätskan i okontrollerad grad och därför rekommenderas att infusionen stängs av innan provtagningen sker. </a:t>
            </a:r>
            <a:r>
              <a:rPr lang="sv-SE" sz="1800" dirty="0"/>
              <a:t>Detta gäller även om prov tas från extremitet där infusionen inte ges. </a:t>
            </a:r>
            <a:endParaRPr lang="sv-SE" altLang="sv-SE" sz="1800" dirty="0">
              <a:solidFill>
                <a:prstClr val="black"/>
              </a:solidFill>
              <a:ea typeface="ＭＳ Ｐゴシック" charset="0"/>
            </a:endParaRPr>
          </a:p>
          <a:p>
            <a:pPr marL="0" indent="0" defTabSz="457200" fontAlgn="base">
              <a:lnSpc>
                <a:spcPct val="80000"/>
              </a:lnSpc>
              <a:spcAft>
                <a:spcPct val="0"/>
              </a:spcAft>
              <a:buClr>
                <a:prstClr val="black"/>
              </a:buClr>
              <a:buSzTx/>
              <a:buNone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   </a:t>
            </a:r>
            <a:r>
              <a:rPr lang="sv-SE" altLang="sv-SE" sz="1800" b="1" dirty="0">
                <a:solidFill>
                  <a:prstClr val="black"/>
                </a:solidFill>
                <a:ea typeface="ＭＳ Ｐゴシック" charset="0"/>
              </a:rPr>
              <a:t>Följande riktlinjer bör följas:</a:t>
            </a:r>
            <a:endParaRPr lang="sv-SE" altLang="sv-SE" sz="1800" b="1" dirty="0">
              <a:solidFill>
                <a:srgbClr val="C3092B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Lipidinfusion (fettemulsion) - all blodprovstagning bör undvikas upp till minst 8 timmar efter avslutad infusion då den mjölkiga plasman stör många analyser. </a:t>
            </a:r>
            <a:endParaRPr lang="sv-SE" altLang="sv-SE" sz="1800" dirty="0">
              <a:solidFill>
                <a:srgbClr val="C3092B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Kolhydrathaltig infusionslösning (glukos, invertos med mera) - provtagning för glukosanalys undviks i minst 1 timme efter avstängd infusion.</a:t>
            </a:r>
            <a:endParaRPr lang="sv-SE" altLang="sv-SE" sz="1800" dirty="0">
              <a:solidFill>
                <a:srgbClr val="C3092B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altLang="sv-SE" sz="1800" dirty="0">
                <a:solidFill>
                  <a:prstClr val="black"/>
                </a:solidFill>
                <a:ea typeface="ＭＳ Ｐゴシック" charset="0"/>
              </a:rPr>
              <a:t>I övrigt bör en infusion vara avstängd i minst 5 minuter innan blodprov kan tas. </a:t>
            </a:r>
          </a:p>
          <a:p>
            <a:pPr marL="0" indent="0">
              <a:buNone/>
            </a:pPr>
            <a:r>
              <a:rPr lang="sv-SE" sz="1800" dirty="0"/>
              <a:t>   Källa: Vårdhandboken</a:t>
            </a:r>
          </a:p>
          <a:p>
            <a:pPr marL="0" indent="0">
              <a:buNone/>
            </a:pPr>
            <a:r>
              <a:rPr lang="sv-SE" sz="1800" b="1" dirty="0"/>
              <a:t>   Lokal anvisning:</a:t>
            </a:r>
            <a:endParaRPr lang="sv-SE" altLang="sv-SE" sz="1800" dirty="0">
              <a:solidFill>
                <a:prstClr val="black"/>
              </a:solidFill>
              <a:ea typeface="ＭＳ Ｐゴシック" charset="0"/>
            </a:endParaRP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r>
              <a:rPr lang="sv-SE" sz="1800" dirty="0"/>
              <a:t>För intravaskulära infusioner av röntgenkontrastmedel gäller karenstid 10 h innan provtagning.</a:t>
            </a:r>
          </a:p>
          <a:p>
            <a:pPr defTabSz="457200" fontAlgn="base">
              <a:lnSpc>
                <a:spcPct val="80000"/>
              </a:lnSpc>
              <a:spcAft>
                <a:spcPct val="0"/>
              </a:spcAft>
              <a:buSzTx/>
            </a:pPr>
            <a:endParaRPr lang="sv-SE" altLang="sv-SE" sz="18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607020"/>
          </a:xfrm>
        </p:spPr>
        <p:txBody>
          <a:bodyPr/>
          <a:lstStyle/>
          <a:p>
            <a:pPr algn="ctr"/>
            <a:r>
              <a:rPr lang="sv-SE" dirty="0"/>
              <a:t>Hemolys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782" y="2000250"/>
            <a:ext cx="7314336" cy="44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3"/>
            <a:ext cx="8162692" cy="542474"/>
          </a:xfrm>
        </p:spPr>
        <p:txBody>
          <a:bodyPr/>
          <a:lstStyle/>
          <a:p>
            <a:r>
              <a:rPr lang="sv-SE" dirty="0"/>
              <a:t>Orsaker till hemolys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6069" y="1936377"/>
            <a:ext cx="8162692" cy="47763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altLang="sv-SE" b="1" dirty="0"/>
              <a:t>Långsam provtagning, kombinerat med otillräcklig mängd i röret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Nålen ligger inte rätt i venen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Prov som tas ur perifer </a:t>
            </a:r>
            <a:r>
              <a:rPr lang="sv-SE" altLang="sv-SE" b="1" dirty="0" err="1"/>
              <a:t>venkateter</a:t>
            </a:r>
            <a:endParaRPr lang="sv-SE" altLang="sv-SE" b="1" dirty="0"/>
          </a:p>
          <a:p>
            <a:pPr>
              <a:lnSpc>
                <a:spcPct val="100000"/>
              </a:lnSpc>
            </a:pPr>
            <a:r>
              <a:rPr lang="sv-SE" altLang="sv-SE" b="1" dirty="0"/>
              <a:t>Ovarsam hantering av röret. Vänd röret varsamt (använd vagga!)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Om provet snabbkyls i kylskåp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Huden måste vara torr och fri från rengöringsvätska före provtagning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Ej tillräcklig blandning av röret</a:t>
            </a:r>
          </a:p>
          <a:p>
            <a:pPr>
              <a:lnSpc>
                <a:spcPct val="100000"/>
              </a:lnSpc>
            </a:pPr>
            <a:r>
              <a:rPr lang="sv-SE" altLang="sv-SE" b="1" dirty="0"/>
              <a:t>Smala nålar</a:t>
            </a:r>
          </a:p>
          <a:p>
            <a:pPr marL="0" indent="0">
              <a:lnSpc>
                <a:spcPct val="100000"/>
              </a:lnSpc>
              <a:buClrTx/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buClrTx/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buClrTx/>
              <a:buNone/>
            </a:pPr>
            <a:endParaRPr lang="sv-SE" sz="1600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180" y="5431117"/>
            <a:ext cx="2028571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712804"/>
          </a:xfrm>
        </p:spPr>
        <p:txBody>
          <a:bodyPr/>
          <a:lstStyle/>
          <a:p>
            <a:r>
              <a:rPr lang="sv-SE" altLang="sv-SE" dirty="0">
                <a:solidFill>
                  <a:schemeClr val="tx2"/>
                </a:solidFill>
              </a:rPr>
              <a:t>Intern provtransport inom Västmanlands sjukhus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6523464" y="2859915"/>
            <a:ext cx="4516243" cy="3112394"/>
          </a:xfrm>
        </p:spPr>
        <p:txBody>
          <a:bodyPr/>
          <a:lstStyle/>
          <a:p>
            <a:r>
              <a:rPr lang="sv-SE" sz="2400" dirty="0"/>
              <a:t>Lådor i wellpapp, märkta med varje laboratorieenhets namn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400" dirty="0"/>
              <a:t>Olika inredningar av                               skumgummi = provrörsställ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400" dirty="0"/>
              <a:t>Ingen skyddshylsa</a:t>
            </a:r>
          </a:p>
          <a:p>
            <a:endParaRPr lang="sv-SE" dirty="0"/>
          </a:p>
        </p:txBody>
      </p:sp>
      <p:pic>
        <p:nvPicPr>
          <p:cNvPr id="5" name="Picture 2" descr="tom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06" y="2506663"/>
            <a:ext cx="3663294" cy="3609081"/>
          </a:xfrm>
          <a:noFill/>
        </p:spPr>
      </p:pic>
    </p:spTree>
    <p:extLst>
      <p:ext uri="{BB962C8B-B14F-4D97-AF65-F5344CB8AC3E}">
        <p14:creationId xmlns:p14="http://schemas.microsoft.com/office/powerpoint/2010/main" val="19759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865204"/>
          </a:xfrm>
        </p:spPr>
        <p:txBody>
          <a:bodyPr>
            <a:normAutofit fontScale="90000"/>
          </a:bodyPr>
          <a:lstStyle/>
          <a:p>
            <a:r>
              <a:rPr lang="sv-SE" sz="3200" b="1" dirty="0"/>
              <a:t>Laboratoriemedicins provtagningsanvisningar via ARBETSPLATSEN</a:t>
            </a:r>
            <a:endParaRPr lang="sv-SE" sz="32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6048334" y="3012141"/>
            <a:ext cx="5103760" cy="3541059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Sökväg</a:t>
            </a:r>
          </a:p>
          <a:p>
            <a:pPr marL="0" indent="0">
              <a:buNone/>
            </a:pPr>
            <a:r>
              <a:rPr lang="sv-SE" dirty="0"/>
              <a:t>Vårdstöd -&gt; Anvisningar – Transfusionsmedicin, alternativt Anvisningar inför provtagningar.</a:t>
            </a:r>
          </a:p>
          <a:p>
            <a:pPr marL="0" indent="0">
              <a:buNone/>
            </a:pPr>
            <a:r>
              <a:rPr lang="sv-SE" dirty="0"/>
              <a:t>Välj Provtagningsanvisningar, eller Analyslista under ”Länkar”. </a:t>
            </a:r>
          </a:p>
          <a:p>
            <a:pPr marL="0" indent="0">
              <a:buNone/>
            </a:pPr>
            <a:r>
              <a:rPr lang="sv-SE" dirty="0"/>
              <a:t>Laboratoriemedicins provtagningsanvisningar på interna webben ARBETSPLATSEN länkas till Laboratoriemedicin på Region Västmanlands externa webbsida.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149" y="3074894"/>
            <a:ext cx="2748216" cy="23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865204"/>
          </a:xfrm>
        </p:spPr>
        <p:txBody>
          <a:bodyPr>
            <a:normAutofit fontScale="90000"/>
          </a:bodyPr>
          <a:lstStyle/>
          <a:p>
            <a:r>
              <a:rPr lang="sv-SE" sz="3200" b="1" dirty="0"/>
              <a:t>Laboratoriemedicins provtagningsanvisningar via ARBETSPLATSEN </a:t>
            </a:r>
            <a:endParaRPr lang="sv-SE" sz="32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6523464" y="2823835"/>
            <a:ext cx="4516243" cy="3935553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Provtagningsanvisningar</a:t>
            </a:r>
          </a:p>
          <a:p>
            <a:pPr marL="0" indent="0">
              <a:buNone/>
            </a:pPr>
            <a:r>
              <a:rPr lang="sv-SE" sz="1800" dirty="0"/>
              <a:t>Innehåller i huvudsak provtagningsföreskrifter för internt analyserade prover. </a:t>
            </a:r>
          </a:p>
          <a:p>
            <a:pPr marL="0" indent="0">
              <a:buNone/>
            </a:pPr>
            <a:r>
              <a:rPr lang="sv-SE" sz="1800" b="1" dirty="0"/>
              <a:t>Analyslista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Provtagningsanvisningar för både interna och externa prover. </a:t>
            </a:r>
          </a:p>
          <a:p>
            <a:pPr marL="0" indent="0">
              <a:buNone/>
            </a:pPr>
            <a:r>
              <a:rPr lang="sv-SE" sz="1800" dirty="0"/>
              <a:t>Inom snar framtid kommer det att finnas endast en lista och den kommer att heta Provtagningsanvisningar.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000" y="2895600"/>
            <a:ext cx="3763805" cy="14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811416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Laboratoriemedicins provtagningsanvisningar på Region Västmanlands externa webbsida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042" y="2590800"/>
            <a:ext cx="4969704" cy="3685554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6406375" y="2205318"/>
            <a:ext cx="4516243" cy="4351338"/>
          </a:xfrm>
        </p:spPr>
        <p:txBody>
          <a:bodyPr/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Sökväg</a:t>
            </a:r>
          </a:p>
          <a:p>
            <a:pPr marL="0" indent="0">
              <a:buNone/>
            </a:pPr>
            <a:r>
              <a:rPr lang="sv-SE" dirty="0"/>
              <a:t>regionvastmanland.se -&gt; För vårdgivare -&gt; Laboratoriemedicin -&gt; Provtagningsanvisningar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74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467171"/>
          </a:xfrm>
        </p:spPr>
        <p:txBody>
          <a:bodyPr>
            <a:normAutofit fontScale="90000"/>
          </a:bodyPr>
          <a:lstStyle/>
          <a:p>
            <a:r>
              <a:rPr lang="sv-SE" altLang="sv-SE" dirty="0"/>
              <a:t>Vid frågor kontakta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6069" y="1861073"/>
            <a:ext cx="9934162" cy="484094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Lena Nittler			021-17 51 99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Karin Fredriksson			021-17 35 46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Agneta Zetterlund			021- 481 87 75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Kundservice Klinisk kemi		021-17 35 50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dirty="0"/>
              <a:t>Laboratoriemedicin Västmanland</a:t>
            </a:r>
          </a:p>
          <a:p>
            <a:pPr marL="0" indent="0">
              <a:lnSpc>
                <a:spcPct val="80000"/>
              </a:lnSpc>
              <a:buNone/>
            </a:pPr>
            <a:endParaRPr lang="sv-SE" altLang="sv-SE" sz="1600" dirty="0"/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b="1" dirty="0"/>
              <a:t>Laboratoriemedicins webbsida https://regionvastmanland.se/vardgivare/behandlingsstod/laboratoriemedicin/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dirty="0"/>
              <a:t>tillhandahåller information om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Provtagningsanvisningar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Transfusionsmedicin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Meddelande/Nyheter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Remisser och etiketter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Allmänt om provtagning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PNV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1600" dirty="0"/>
              <a:t>Prislista</a:t>
            </a:r>
          </a:p>
          <a:p>
            <a:pPr marL="0" indent="0">
              <a:lnSpc>
                <a:spcPct val="80000"/>
              </a:lnSpc>
              <a:buNone/>
            </a:pPr>
            <a:endParaRPr lang="sv-SE" altLang="sv-SE" sz="1600" dirty="0"/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600" dirty="0"/>
              <a:t>				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54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FF0000"/>
                </a:solidFill>
              </a:rPr>
              <a:t>Tack för er</a:t>
            </a:r>
            <a:br>
              <a:rPr lang="sv-SE" dirty="0">
                <a:solidFill>
                  <a:srgbClr val="FF0000"/>
                </a:solidFill>
              </a:rPr>
            </a:br>
            <a:r>
              <a:rPr lang="sv-SE" dirty="0">
                <a:solidFill>
                  <a:srgbClr val="FF0000"/>
                </a:solidFill>
              </a:rPr>
              <a:t>uppmärksamhet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1878" y="3014217"/>
            <a:ext cx="2030144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1"/>
            <a:ext cx="8162692" cy="2780065"/>
          </a:xfrm>
        </p:spPr>
        <p:txBody>
          <a:bodyPr>
            <a:normAutofit fontScale="90000"/>
          </a:bodyPr>
          <a:lstStyle/>
          <a:p>
            <a:pPr algn="ctr"/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br>
              <a:rPr lang="sv-SE" sz="4000" dirty="0">
                <a:solidFill>
                  <a:srgbClr val="FF0000"/>
                </a:solidFill>
              </a:rPr>
            </a:br>
            <a:r>
              <a:rPr lang="sv-SE" sz="4900" dirty="0">
                <a:solidFill>
                  <a:srgbClr val="FF0000"/>
                </a:solidFill>
              </a:rPr>
              <a:t>Preanalys</a:t>
            </a:r>
            <a:br>
              <a:rPr lang="sv-SE" sz="4000" dirty="0">
                <a:solidFill>
                  <a:srgbClr val="FF0000"/>
                </a:solidFill>
              </a:rPr>
            </a:b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8678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Preanalys = före analys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altLang="sv-SE" sz="2400" dirty="0"/>
              <a:t>”Börjar när det beslutats att ett prov ska tas och </a:t>
            </a:r>
            <a:br>
              <a:rPr lang="sv-SE" altLang="sv-SE" sz="2400" dirty="0"/>
            </a:br>
            <a:r>
              <a:rPr lang="sv-SE" altLang="sv-SE" sz="2400" dirty="0"/>
              <a:t>slutar när analysen av provet ska påbörjas”</a:t>
            </a:r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024" y="3197750"/>
            <a:ext cx="2450804" cy="315190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783" y="4228081"/>
            <a:ext cx="1469263" cy="72548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01" y="3649514"/>
            <a:ext cx="1851726" cy="23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Preanalytiska faktorer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r>
              <a:rPr lang="sv-SE" altLang="sv-SE" sz="2800" dirty="0"/>
              <a:t>Innebär</a:t>
            </a:r>
            <a:r>
              <a:rPr lang="sv-SE" altLang="sv-SE" sz="2800" b="1" dirty="0"/>
              <a:t> </a:t>
            </a:r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förberedelse inför provtagning </a:t>
            </a:r>
            <a:br>
              <a:rPr lang="sv-SE" altLang="sv-SE" sz="2800" dirty="0"/>
            </a:br>
            <a:endParaRPr lang="sv-SE" altLang="sv-SE" sz="2800" dirty="0"/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provtagning</a:t>
            </a:r>
            <a:br>
              <a:rPr lang="sv-SE" altLang="sv-SE" sz="2800" dirty="0"/>
            </a:br>
            <a:r>
              <a:rPr lang="sv-SE" altLang="sv-SE" sz="2800" dirty="0"/>
              <a:t> </a:t>
            </a:r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hantering och förvaring av prov</a:t>
            </a:r>
            <a:br>
              <a:rPr lang="sv-SE" altLang="sv-SE" sz="2800" dirty="0"/>
            </a:br>
            <a:endParaRPr lang="sv-SE" altLang="sv-SE" sz="2800" dirty="0"/>
          </a:p>
          <a:p>
            <a:pPr marL="1023938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altLang="sv-SE" sz="2800" dirty="0"/>
              <a:t> transport av prov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96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preanalytiska fel = SYNERGI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Ofullständig remiss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Remiss/E-remiss saknas eller ej skickad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Prov saknas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Feltaget prov (Hemolys eller koagel i rör)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Fel mängd i röret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Fel patientidentitet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För gammalt prov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sv-SE" altLang="sv-SE" sz="2400" kern="0" dirty="0">
                <a:solidFill>
                  <a:srgbClr val="000000"/>
                </a:solidFill>
              </a:rPr>
              <a:t>Omärkt/felmärkt prov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0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1"/>
            <a:ext cx="8162692" cy="2586427"/>
          </a:xfrm>
        </p:spPr>
        <p:txBody>
          <a:bodyPr>
            <a:normAutofit/>
          </a:bodyPr>
          <a:lstStyle/>
          <a:p>
            <a:pPr algn="ctr"/>
            <a:r>
              <a:rPr lang="sv-SE" sz="4400" dirty="0">
                <a:solidFill>
                  <a:srgbClr val="FF0000"/>
                </a:solidFill>
              </a:rPr>
              <a:t>Perifer provtagning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48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044" y="1393902"/>
            <a:ext cx="9266663" cy="639293"/>
          </a:xfrm>
        </p:spPr>
        <p:txBody>
          <a:bodyPr/>
          <a:lstStyle/>
          <a:p>
            <a:r>
              <a:rPr lang="sv-SE" dirty="0"/>
              <a:t>Förberedelser för provtagare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826" y="2914015"/>
            <a:ext cx="3042168" cy="2719052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5996340" y="2151529"/>
            <a:ext cx="4516243" cy="4351338"/>
          </a:xfrm>
        </p:spPr>
        <p:txBody>
          <a:bodyPr/>
          <a:lstStyle/>
          <a:p>
            <a:pPr marL="0" indent="0">
              <a:buNone/>
            </a:pPr>
            <a:r>
              <a:rPr lang="sv-SE" altLang="sv-SE" sz="2800" dirty="0"/>
              <a:t>Är patienten förberedd </a:t>
            </a:r>
          </a:p>
          <a:p>
            <a:pPr marL="1573213" lvl="3" indent="0"/>
            <a:r>
              <a:rPr lang="sv-SE" altLang="sv-SE" sz="2000" i="1" dirty="0"/>
              <a:t>vilat 15 minuter?</a:t>
            </a:r>
          </a:p>
          <a:p>
            <a:pPr marL="1573213" lvl="3" indent="0"/>
            <a:r>
              <a:rPr lang="sv-SE" altLang="sv-SE" sz="2000" i="1" dirty="0"/>
              <a:t>fastande?</a:t>
            </a:r>
          </a:p>
          <a:p>
            <a:pPr marL="1573213" lvl="3" indent="0"/>
            <a:r>
              <a:rPr lang="sv-SE" altLang="sv-SE" sz="2000" i="1" dirty="0"/>
              <a:t>är något prov dygnsberoende?</a:t>
            </a:r>
          </a:p>
          <a:p>
            <a:pPr marL="1573213" lvl="3" indent="0"/>
            <a:endParaRPr lang="sv-SE" altLang="sv-SE" sz="2000" i="1" dirty="0"/>
          </a:p>
          <a:p>
            <a:pPr marL="0" indent="0">
              <a:buNone/>
            </a:pPr>
            <a:r>
              <a:rPr lang="sv-SE" altLang="sv-SE" sz="2800" dirty="0"/>
              <a:t>Rätt provtagningsmaterial</a:t>
            </a:r>
          </a:p>
          <a:p>
            <a:pPr marL="1573213" lvl="3" indent="0"/>
            <a:r>
              <a:rPr lang="sv-SE" altLang="sv-SE" sz="2000" i="1" dirty="0"/>
              <a:t>utgångsdatum på provtagningsmaterial?</a:t>
            </a:r>
          </a:p>
          <a:p>
            <a:pPr marL="1573213" lvl="3" indent="0"/>
            <a:endParaRPr lang="sv-SE" altLang="sv-SE" sz="2000" i="1" dirty="0"/>
          </a:p>
          <a:p>
            <a:pPr marL="0" indent="0">
              <a:buNone/>
            </a:pPr>
            <a:r>
              <a:rPr lang="sv-SE" altLang="sv-SE" sz="2800" dirty="0"/>
              <a:t>Rätt ifylld remiss i Cosmic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34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6069" y="1393902"/>
            <a:ext cx="8162692" cy="614192"/>
          </a:xfrm>
        </p:spPr>
        <p:txBody>
          <a:bodyPr>
            <a:normAutofit/>
          </a:bodyPr>
          <a:lstStyle/>
          <a:p>
            <a:r>
              <a:rPr lang="sv-SE" sz="3200" dirty="0"/>
              <a:t>Rekommenderad rörföljd vid venprovtagning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406189" y="2068403"/>
            <a:ext cx="316274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prstClr val="black"/>
                </a:solidFill>
              </a:rPr>
              <a:t>”Rörföljd vid venprovtagning”  dokument nr. 37234 i Ledningssystemet. Vid utskrift kontrollera rätt version.</a:t>
            </a:r>
          </a:p>
          <a:p>
            <a:pPr algn="ctr"/>
            <a:r>
              <a:rPr lang="sv-SE" dirty="0">
                <a:solidFill>
                  <a:prstClr val="black"/>
                </a:solidFill>
              </a:rPr>
              <a:t>Utskrift kan även göras från Laboratoriemedicins externa webbsida under Patientnäraverksamhet.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406190" y="4509247"/>
            <a:ext cx="3162747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prstClr val="black"/>
                </a:solidFill>
              </a:rPr>
              <a:t>För ytterligare information om rören se varuförsörjningens webbsida</a:t>
            </a:r>
          </a:p>
          <a:p>
            <a:pPr algn="ctr"/>
            <a:r>
              <a:rPr lang="sv-SE" sz="1600" dirty="0">
                <a:solidFill>
                  <a:prstClr val="black"/>
                </a:solidFill>
              </a:rPr>
              <a:t>”Sök efter artiklar”</a:t>
            </a:r>
          </a:p>
        </p:txBody>
      </p:sp>
      <p:sp>
        <p:nvSpPr>
          <p:cNvPr id="7" name="Rektangel 6"/>
          <p:cNvSpPr/>
          <p:nvPr/>
        </p:nvSpPr>
        <p:spPr>
          <a:xfrm>
            <a:off x="3895198" y="52022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v-SE" dirty="0">
              <a:solidFill>
                <a:srgbClr val="3323FD"/>
              </a:solidFill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19" y="5705110"/>
            <a:ext cx="3447619" cy="666667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8546" y="2008095"/>
            <a:ext cx="3099519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gion Västmanland Medarbetare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ppt/theme/theme2.xml><?xml version="1.0" encoding="utf-8"?>
<a:theme xmlns:a="http://schemas.openxmlformats.org/drawingml/2006/main" name="Region Västmanland Allmän Ren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9DC9749771FA48869E7D6B55828B0F" ma:contentTypeVersion="" ma:contentTypeDescription="Skapa ett nytt dokument." ma:contentTypeScope="" ma:versionID="94ebc02c5311982a2dbd69301b35f559">
  <xsd:schema xmlns:xsd="http://www.w3.org/2001/XMLSchema" xmlns:xs="http://www.w3.org/2001/XMLSchema" xmlns:p="http://schemas.microsoft.com/office/2006/metadata/properties" xmlns:ns2="875e3c80-bf1a-44cb-bf79-c9df2dee588c" targetNamespace="http://schemas.microsoft.com/office/2006/metadata/properties" ma:root="true" ma:fieldsID="ca93773d01151553d2ad26b2cf96eb45" ns2:_="">
    <xsd:import namespace="875e3c80-bf1a-44cb-bf79-c9df2dee5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e3c80-bf1a-44cb-bf79-c9df2dee58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6E9623-B43B-4D0F-8666-FE673239D7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5CC29E-79DD-4FD5-9717-58E5C209FD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59A245-270A-42D8-8F9B-5940F5B35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e3c80-bf1a-44cb-bf79-c9df2dee58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Region_Vastmanland-ppt_tema_v2</Template>
  <TotalTime>725</TotalTime>
  <Words>1366</Words>
  <Application>Microsoft Office PowerPoint</Application>
  <PresentationFormat>Bredbild</PresentationFormat>
  <Paragraphs>189</Paragraphs>
  <Slides>28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Region Västmanland Medarbetare</vt:lpstr>
      <vt:lpstr>Region Västmanland Allmän Ren</vt:lpstr>
      <vt:lpstr>  Preanalys-Provtagning</vt:lpstr>
      <vt:lpstr>Provsvar från Laboratorierna</vt:lpstr>
      <vt:lpstr>       Preanalys </vt:lpstr>
      <vt:lpstr>Preanalys = före analys</vt:lpstr>
      <vt:lpstr>Preanalytiska faktorer</vt:lpstr>
      <vt:lpstr>Exempel på preanalytiska fel = SYNERGI</vt:lpstr>
      <vt:lpstr>Perifer provtagning</vt:lpstr>
      <vt:lpstr>Förberedelser för provtagare</vt:lpstr>
      <vt:lpstr>Rekommenderad rörföljd vid venprovtagning</vt:lpstr>
      <vt:lpstr>Handskar skyddar vid stickskada</vt:lpstr>
      <vt:lpstr>Periferprovtagning </vt:lpstr>
      <vt:lpstr>Periferprovtagning </vt:lpstr>
      <vt:lpstr>Periferprovtagning - identitetskontroll </vt:lpstr>
      <vt:lpstr>Venprovtagning </vt:lpstr>
      <vt:lpstr>Venprovtagning </vt:lpstr>
      <vt:lpstr>Vårdhandboken</vt:lpstr>
      <vt:lpstr>  1 minuts muskelarbete  orsakar en kaliumstegring på  10-25 %!  Sahlgrenska  Universitetssjukhuset </vt:lpstr>
      <vt:lpstr>Kapillärprovtagning</vt:lpstr>
      <vt:lpstr>Kapillärprovtagning</vt:lpstr>
      <vt:lpstr>Provtagning vid infusion</vt:lpstr>
      <vt:lpstr>Hemolys</vt:lpstr>
      <vt:lpstr>Orsaker till hemolys</vt:lpstr>
      <vt:lpstr>Intern provtransport inom Västmanlands sjukhus</vt:lpstr>
      <vt:lpstr>Laboratoriemedicins provtagningsanvisningar via ARBETSPLATSEN</vt:lpstr>
      <vt:lpstr>Laboratoriemedicins provtagningsanvisningar via ARBETSPLATSEN </vt:lpstr>
      <vt:lpstr>Laboratoriemedicins provtagningsanvisningar på Region Västmanlands externa webbsida</vt:lpstr>
      <vt:lpstr>Vid frågor kontakta</vt:lpstr>
      <vt:lpstr>Tack för er uppmärksamhet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Anneli Bergström</dc:creator>
  <cp:lastModifiedBy>Susanne Ström</cp:lastModifiedBy>
  <cp:revision>102</cp:revision>
  <dcterms:created xsi:type="dcterms:W3CDTF">2017-02-02T06:43:21Z</dcterms:created>
  <dcterms:modified xsi:type="dcterms:W3CDTF">2022-02-09T13:51:29Z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0x0101000D9DC9749771FA48869E7D6B55828B0F</vt:lpwstr>
  </property>
</Properties>
</file>