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71" r:id="rId2"/>
    <p:sldId id="280" r:id="rId3"/>
    <p:sldId id="284" r:id="rId4"/>
    <p:sldId id="275" r:id="rId5"/>
    <p:sldId id="276" r:id="rId6"/>
    <p:sldId id="289" r:id="rId7"/>
    <p:sldId id="290" r:id="rId8"/>
    <p:sldId id="291" r:id="rId9"/>
    <p:sldId id="297" r:id="rId10"/>
    <p:sldId id="298" r:id="rId11"/>
  </p:sldIdLst>
  <p:sldSz cx="12192000" cy="6858000"/>
  <p:notesSz cx="6799263" cy="9929813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60471" autoAdjust="0"/>
  </p:normalViewPr>
  <p:slideViewPr>
    <p:cSldViewPr snapToGrid="0">
      <p:cViewPr varScale="1">
        <p:scale>
          <a:sx n="79" d="100"/>
          <a:sy n="79" d="100"/>
        </p:scale>
        <p:origin x="181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1080" y="-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42536E-D288-4999-9675-888CA9E3DBDE}" type="datetime1">
              <a:rPr lang="sv-SE" smtClean="0"/>
              <a:t>2022-11-14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CB89EC-4A7D-4796-BBCC-92E78B905D44}" type="datetime1">
              <a:rPr lang="sv-SE" noProof="0" smtClean="0"/>
              <a:t>2022-11-14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1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91701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2504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3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8241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4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5140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5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9158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6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6359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7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4821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8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9781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sv-SE" noProof="0" smtClean="0"/>
              <a:t>10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8228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883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582520" y="1058542"/>
            <a:ext cx="8744857" cy="1871969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7" name="Platshållare 2 för text"/>
          <p:cNvSpPr>
            <a:spLocks noGrp="1"/>
          </p:cNvSpPr>
          <p:nvPr>
            <p:ph type="body" idx="1"/>
          </p:nvPr>
        </p:nvSpPr>
        <p:spPr>
          <a:xfrm>
            <a:off x="1582520" y="6161899"/>
            <a:ext cx="7568421" cy="449523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v-SE" noProof="0" smtClean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2964"/>
            <a:ext cx="1582519" cy="31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09699" y="1126716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 smtClean="0"/>
              <a:t>Redigera format för bakgrundstext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409699" y="2124026"/>
            <a:ext cx="4608576" cy="3811271"/>
          </a:xfrm>
        </p:spPr>
        <p:txBody>
          <a:bodyPr rtlCol="0"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 smtClean="0"/>
              <a:t>Redigera format för bakgrundstext</a:t>
            </a:r>
          </a:p>
          <a:p>
            <a:pPr lvl="1" rtl="0"/>
            <a:r>
              <a:rPr lang="sv-SE" noProof="0" smtClean="0"/>
              <a:t>Nivå två</a:t>
            </a:r>
          </a:p>
          <a:p>
            <a:pPr lvl="2" rtl="0"/>
            <a:r>
              <a:rPr lang="sv-SE" noProof="0" smtClean="0"/>
              <a:t>Nivå tre</a:t>
            </a:r>
          </a:p>
          <a:p>
            <a:pPr lvl="3" rtl="0"/>
            <a:r>
              <a:rPr lang="sv-SE" noProof="0" smtClean="0"/>
              <a:t>Nivå fyra</a:t>
            </a:r>
          </a:p>
          <a:p>
            <a:pPr lvl="4" rtl="0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3"/>
          </p:nvPr>
        </p:nvSpPr>
        <p:spPr>
          <a:xfrm>
            <a:off x="6201393" y="1126716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 smtClean="0"/>
              <a:t>Redigera format för bakgrundstext</a:t>
            </a:r>
          </a:p>
        </p:txBody>
      </p:sp>
      <p:sp>
        <p:nvSpPr>
          <p:cNvPr id="11" name="Platshållare 3 för innehåll"/>
          <p:cNvSpPr>
            <a:spLocks noGrp="1"/>
          </p:cNvSpPr>
          <p:nvPr>
            <p:ph sz="half" idx="14"/>
          </p:nvPr>
        </p:nvSpPr>
        <p:spPr>
          <a:xfrm>
            <a:off x="6201393" y="2124026"/>
            <a:ext cx="4608576" cy="3811271"/>
          </a:xfrm>
        </p:spPr>
        <p:txBody>
          <a:bodyPr rtlCol="0"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 smtClean="0"/>
              <a:t>Redigera format för bakgrundstext</a:t>
            </a:r>
          </a:p>
          <a:p>
            <a:pPr lvl="1" rtl="0"/>
            <a:r>
              <a:rPr lang="sv-SE" noProof="0" smtClean="0"/>
              <a:t>Nivå två</a:t>
            </a:r>
          </a:p>
          <a:p>
            <a:pPr lvl="2" rtl="0"/>
            <a:r>
              <a:rPr lang="sv-SE" noProof="0" smtClean="0"/>
              <a:t>Nivå tre</a:t>
            </a:r>
          </a:p>
          <a:p>
            <a:pPr lvl="3" rtl="0"/>
            <a:r>
              <a:rPr lang="sv-SE" noProof="0" smtClean="0"/>
              <a:t>Nivå fyra</a:t>
            </a:r>
          </a:p>
          <a:p>
            <a:pPr lvl="4" rtl="0"/>
            <a:r>
              <a:rPr lang="sv-SE" noProof="0" smtClean="0"/>
              <a:t>Nivå fem</a:t>
            </a:r>
            <a:endParaRPr lang="sv-SE" noProof="0" dirty="0"/>
          </a:p>
        </p:txBody>
      </p:sp>
      <p:cxnSp>
        <p:nvCxnSpPr>
          <p:cNvPr id="6" name="Rak koppling 5"/>
          <p:cNvCxnSpPr/>
          <p:nvPr userDrawn="1"/>
        </p:nvCxnSpPr>
        <p:spPr>
          <a:xfrm>
            <a:off x="6102541" y="1758160"/>
            <a:ext cx="0" cy="4177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 userDrawn="1"/>
        </p:nvCxnSpPr>
        <p:spPr>
          <a:xfrm>
            <a:off x="1326470" y="1982020"/>
            <a:ext cx="95756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9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460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8913316" y="3012828"/>
            <a:ext cx="3278684" cy="3845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32" name="Rektangel 31"/>
          <p:cNvSpPr/>
          <p:nvPr userDrawn="1"/>
        </p:nvSpPr>
        <p:spPr>
          <a:xfrm>
            <a:off x="1635196" y="-2"/>
            <a:ext cx="5029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35" name="Bildobjekt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81" y="5861020"/>
            <a:ext cx="1740438" cy="932526"/>
          </a:xfrm>
          <a:prstGeom prst="rect">
            <a:avLst/>
          </a:prstGeom>
        </p:spPr>
      </p:pic>
      <p:sp>
        <p:nvSpPr>
          <p:cNvPr id="36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2"/>
          </p:nvPr>
        </p:nvSpPr>
        <p:spPr>
          <a:xfrm>
            <a:off x="3694" y="3012829"/>
            <a:ext cx="1510321" cy="3845170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37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3"/>
          </p:nvPr>
        </p:nvSpPr>
        <p:spPr>
          <a:xfrm>
            <a:off x="6774124" y="3012829"/>
            <a:ext cx="2018011" cy="3845170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pic>
        <p:nvPicPr>
          <p:cNvPr id="38" name="Bildobjekt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81" y="5861020"/>
            <a:ext cx="1740438" cy="932526"/>
          </a:xfrm>
          <a:prstGeom prst="rect">
            <a:avLst/>
          </a:prstGeom>
        </p:spPr>
      </p:pic>
      <p:sp>
        <p:nvSpPr>
          <p:cNvPr id="39" name="Rektangel 38"/>
          <p:cNvSpPr/>
          <p:nvPr userDrawn="1"/>
        </p:nvSpPr>
        <p:spPr>
          <a:xfrm>
            <a:off x="6774124" y="-1010"/>
            <a:ext cx="5417875" cy="28771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40" name="Rektangel 39"/>
          <p:cNvSpPr/>
          <p:nvPr userDrawn="1"/>
        </p:nvSpPr>
        <p:spPr>
          <a:xfrm>
            <a:off x="3694" y="0"/>
            <a:ext cx="1518487" cy="28771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41" name="Bildobjekt 4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2924" y="3056525"/>
            <a:ext cx="2534315" cy="5068629"/>
          </a:xfrm>
          <a:prstGeom prst="rect">
            <a:avLst/>
          </a:prstGeom>
        </p:spPr>
      </p:pic>
      <p:sp>
        <p:nvSpPr>
          <p:cNvPr id="16" name="Rubrik 1"/>
          <p:cNvSpPr>
            <a:spLocks noGrp="1"/>
          </p:cNvSpPr>
          <p:nvPr>
            <p:ph type="ctrTitle"/>
          </p:nvPr>
        </p:nvSpPr>
        <p:spPr>
          <a:xfrm>
            <a:off x="1909011" y="163716"/>
            <a:ext cx="4585574" cy="2808083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/>
          </p:nvPr>
        </p:nvSpPr>
        <p:spPr>
          <a:xfrm>
            <a:off x="1882745" y="3260192"/>
            <a:ext cx="4611840" cy="2940581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 smtClean="0"/>
              <a:t>Klicka om du vill redigera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538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9351129" y="2971800"/>
            <a:ext cx="2837178" cy="388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9" name="Rektangel 8"/>
          <p:cNvSpPr/>
          <p:nvPr/>
        </p:nvSpPr>
        <p:spPr>
          <a:xfrm>
            <a:off x="1631502" y="0"/>
            <a:ext cx="10560497" cy="28721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09011" y="197025"/>
            <a:ext cx="10018604" cy="1807332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82745" y="2104055"/>
            <a:ext cx="10044870" cy="63914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 smtClean="0"/>
              <a:t>Klicka om du vill redigera mall för underrubrikformat</a:t>
            </a:r>
            <a:endParaRPr lang="sv-SE" noProof="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sp>
        <p:nvSpPr>
          <p:cNvPr id="16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1"/>
          </p:nvPr>
        </p:nvSpPr>
        <p:spPr>
          <a:xfrm>
            <a:off x="3920300" y="2971799"/>
            <a:ext cx="5309647" cy="3886202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" y="-1008"/>
            <a:ext cx="1510321" cy="28771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19" name="Rektangel 18"/>
          <p:cNvSpPr/>
          <p:nvPr userDrawn="1"/>
        </p:nvSpPr>
        <p:spPr>
          <a:xfrm>
            <a:off x="0" y="2971798"/>
            <a:ext cx="3799119" cy="3886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224" y="2128542"/>
            <a:ext cx="1678455" cy="33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2517569"/>
            <a:ext cx="12191999" cy="4340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1777" y="2772886"/>
            <a:ext cx="8609444" cy="1565639"/>
          </a:xfr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751777" y="4445403"/>
            <a:ext cx="6949440" cy="449523"/>
          </a:xfrm>
        </p:spPr>
        <p:txBody>
          <a:bodyPr rtlCol="0"/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v-SE" noProof="0" smtClean="0"/>
              <a:t>Redigera format för bakgrundstext</a:t>
            </a:r>
          </a:p>
        </p:txBody>
      </p:sp>
      <p:sp>
        <p:nvSpPr>
          <p:cNvPr id="1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2"/>
          </p:nvPr>
        </p:nvSpPr>
        <p:spPr>
          <a:xfrm>
            <a:off x="1" y="-1222"/>
            <a:ext cx="12191999" cy="2423788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7081" y="-994634"/>
            <a:ext cx="1986825" cy="397365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88" y="5861022"/>
            <a:ext cx="1740438" cy="93252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2964"/>
            <a:ext cx="1582519" cy="31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81349" y="459474"/>
            <a:ext cx="6496752" cy="1219201"/>
          </a:xfrm>
        </p:spPr>
        <p:txBody>
          <a:bodyPr rtlCol="0" anchor="b"/>
          <a:lstStyle>
            <a:lvl1pPr>
              <a:defRPr sz="3200" b="1"/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1" y="1"/>
            <a:ext cx="4999630" cy="6187043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2 för innehåll"/>
          <p:cNvSpPr>
            <a:spLocks noGrp="1"/>
          </p:cNvSpPr>
          <p:nvPr>
            <p:ph idx="10"/>
          </p:nvPr>
        </p:nvSpPr>
        <p:spPr>
          <a:xfrm>
            <a:off x="5381349" y="1905991"/>
            <a:ext cx="6496752" cy="3965420"/>
          </a:xfrm>
        </p:spPr>
        <p:txBody>
          <a:bodyPr rtlCol="0"/>
          <a:lstStyle/>
          <a:p>
            <a:pPr lvl="0" rtl="0"/>
            <a:r>
              <a:rPr lang="sv-SE" noProof="0" smtClean="0"/>
              <a:t>Redigera format för bakgrundstext</a:t>
            </a:r>
          </a:p>
          <a:p>
            <a:pPr lvl="1" rtl="0"/>
            <a:r>
              <a:rPr lang="sv-SE" noProof="0" smtClean="0"/>
              <a:t>Nivå två</a:t>
            </a:r>
          </a:p>
          <a:p>
            <a:pPr lvl="2" rtl="0"/>
            <a:r>
              <a:rPr lang="sv-SE" noProof="0" smtClean="0"/>
              <a:t>Nivå tre</a:t>
            </a:r>
          </a:p>
          <a:p>
            <a:pPr lvl="3" rtl="0"/>
            <a:r>
              <a:rPr lang="sv-SE" noProof="0" smtClean="0"/>
              <a:t>Nivå fyra</a:t>
            </a:r>
          </a:p>
          <a:p>
            <a:pPr lvl="4" rtl="0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2499816" y="5888360"/>
            <a:ext cx="2389640" cy="240297"/>
          </a:xfrm>
        </p:spPr>
        <p:txBody>
          <a:bodyPr>
            <a:normAutofit/>
          </a:bodyPr>
          <a:lstStyle>
            <a:lvl1pPr marL="0" indent="0" algn="r">
              <a:buNone/>
              <a:defRPr sz="1000" i="1"/>
            </a:lvl1pPr>
          </a:lstStyle>
          <a:p>
            <a:pPr lvl="0"/>
            <a:r>
              <a:rPr lang="sv-SE" sz="1000" i="1" dirty="0" smtClean="0"/>
              <a:t>Bildtext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77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7192370" y="1"/>
            <a:ext cx="4999630" cy="6187043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2 för innehåll"/>
          <p:cNvSpPr>
            <a:spLocks noGrp="1"/>
          </p:cNvSpPr>
          <p:nvPr>
            <p:ph idx="10"/>
          </p:nvPr>
        </p:nvSpPr>
        <p:spPr>
          <a:xfrm>
            <a:off x="292772" y="1905991"/>
            <a:ext cx="6496752" cy="4072368"/>
          </a:xfrm>
        </p:spPr>
        <p:txBody>
          <a:bodyPr rtlCol="0"/>
          <a:lstStyle/>
          <a:p>
            <a:pPr lvl="0" rtl="0"/>
            <a:r>
              <a:rPr lang="sv-SE" noProof="0" smtClean="0"/>
              <a:t>Redigera format för bakgrundstext</a:t>
            </a:r>
          </a:p>
          <a:p>
            <a:pPr lvl="1" rtl="0"/>
            <a:r>
              <a:rPr lang="sv-SE" noProof="0" smtClean="0"/>
              <a:t>Nivå två</a:t>
            </a:r>
          </a:p>
          <a:p>
            <a:pPr lvl="2" rtl="0"/>
            <a:r>
              <a:rPr lang="sv-SE" noProof="0" smtClean="0"/>
              <a:t>Nivå tre</a:t>
            </a:r>
          </a:p>
          <a:p>
            <a:pPr lvl="3" rtl="0"/>
            <a:r>
              <a:rPr lang="sv-SE" noProof="0" smtClean="0"/>
              <a:t>Nivå fyra</a:t>
            </a:r>
          </a:p>
          <a:p>
            <a:pPr lvl="4" rtl="0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245878" y="276087"/>
            <a:ext cx="6594309" cy="1356770"/>
          </a:xfrm>
        </p:spPr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255102" y="5888360"/>
            <a:ext cx="2389640" cy="240297"/>
          </a:xfrm>
        </p:spPr>
        <p:txBody>
          <a:bodyPr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sz="1000" i="1" dirty="0" smtClean="0"/>
              <a:t>Bildtext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5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190089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245878" y="276087"/>
            <a:ext cx="9371949" cy="594003"/>
          </a:xfrm>
        </p:spPr>
        <p:txBody>
          <a:bodyPr rtlCol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45" y="5888360"/>
            <a:ext cx="2389640" cy="240297"/>
          </a:xfrm>
        </p:spPr>
        <p:txBody>
          <a:bodyPr>
            <a:normAutofit/>
          </a:bodyPr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sz="1000" i="1" dirty="0" smtClean="0"/>
              <a:t>Bildtext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6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1410027" y="1561452"/>
            <a:ext cx="9371948" cy="4493466"/>
          </a:xfrm>
        </p:spPr>
        <p:txBody>
          <a:bodyPr rtlCol="0"/>
          <a:lstStyle/>
          <a:p>
            <a:pPr lvl="0" rtl="0"/>
            <a:r>
              <a:rPr lang="sv-SE" noProof="0" smtClean="0"/>
              <a:t>Redigera format för bakgrundstext</a:t>
            </a:r>
          </a:p>
          <a:p>
            <a:pPr lvl="1" rtl="0"/>
            <a:r>
              <a:rPr lang="sv-SE" noProof="0" smtClean="0"/>
              <a:t>Nivå två</a:t>
            </a:r>
          </a:p>
          <a:p>
            <a:pPr lvl="2" rtl="0"/>
            <a:r>
              <a:rPr lang="sv-SE" noProof="0" smtClean="0"/>
              <a:t>Nivå tre</a:t>
            </a:r>
          </a:p>
          <a:p>
            <a:pPr lvl="3" rtl="0"/>
            <a:r>
              <a:rPr lang="sv-SE" noProof="0" smtClean="0"/>
              <a:t>Nivå fyra</a:t>
            </a:r>
          </a:p>
          <a:p>
            <a:pPr lvl="4" rtl="0"/>
            <a:r>
              <a:rPr lang="sv-SE" noProof="0" smtClean="0"/>
              <a:t>Nivå fem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886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416730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 smtClean="0"/>
              <a:t>Redigera format för bakgrundstext</a:t>
            </a:r>
          </a:p>
          <a:p>
            <a:pPr lvl="1" rtl="0"/>
            <a:r>
              <a:rPr lang="sv-SE" noProof="0" smtClean="0"/>
              <a:t>Nivå två</a:t>
            </a:r>
          </a:p>
          <a:p>
            <a:pPr lvl="2" rtl="0"/>
            <a:r>
              <a:rPr lang="sv-SE" noProof="0" smtClean="0"/>
              <a:t>Nivå tre</a:t>
            </a:r>
          </a:p>
          <a:p>
            <a:pPr lvl="3" rtl="0"/>
            <a:r>
              <a:rPr lang="sv-SE" noProof="0" smtClean="0"/>
              <a:t>Nivå fyra</a:t>
            </a:r>
          </a:p>
          <a:p>
            <a:pPr lvl="4" rtl="0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416730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 smtClean="0"/>
              <a:t>Redigera format för bakgrundstext</a:t>
            </a:r>
          </a:p>
          <a:p>
            <a:pPr lvl="1" rtl="0"/>
            <a:r>
              <a:rPr lang="sv-SE" noProof="0" smtClean="0"/>
              <a:t>Nivå två</a:t>
            </a:r>
          </a:p>
          <a:p>
            <a:pPr lvl="2" rtl="0"/>
            <a:r>
              <a:rPr lang="sv-SE" noProof="0" smtClean="0"/>
              <a:t>Nivå tre</a:t>
            </a:r>
          </a:p>
          <a:p>
            <a:pPr lvl="3" rtl="0"/>
            <a:r>
              <a:rPr lang="sv-SE" noProof="0" smtClean="0"/>
              <a:t>Nivå fyra</a:t>
            </a:r>
          </a:p>
          <a:p>
            <a:pPr lvl="4" rtl="0"/>
            <a:r>
              <a:rPr lang="sv-SE" noProof="0" smtClean="0"/>
              <a:t>Nivå fem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742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245878" y="276087"/>
            <a:ext cx="9371949" cy="594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42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0" y="6186684"/>
            <a:ext cx="12188307" cy="6713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21" y="6221332"/>
            <a:ext cx="1147799" cy="6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89" r:id="rId3"/>
    <p:sldLayoutId id="2147483661" r:id="rId4"/>
    <p:sldLayoutId id="2147483662" r:id="rId5"/>
    <p:sldLayoutId id="214748367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ns.anshelm@eslov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inda.nordbeck@eslov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Närmare samarbete </a:t>
            </a:r>
            <a:br>
              <a:rPr lang="sv-SE" dirty="0"/>
            </a:br>
            <a:r>
              <a:rPr lang="sv-SE" dirty="0"/>
              <a:t>Arbetsterapeut – Biståndshandläggare</a:t>
            </a:r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6" b="22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36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oss!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169664" y="3867699"/>
            <a:ext cx="4913376" cy="202103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Kontaktuppgifter: 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Biståndshandläggare Jens Anshelm			</a:t>
            </a:r>
            <a:r>
              <a:rPr lang="sv-SE" dirty="0" smtClean="0">
                <a:solidFill>
                  <a:schemeClr val="tx1"/>
                </a:solidFill>
                <a:hlinkClick r:id="rId3"/>
              </a:rPr>
              <a:t>Jens.anshelm@eslov.se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Arbetsterapeut Linda Nordbeck			</a:t>
            </a:r>
            <a:r>
              <a:rPr lang="sv-SE" dirty="0" smtClean="0">
                <a:solidFill>
                  <a:schemeClr val="tx1"/>
                </a:solidFill>
                <a:hlinkClick r:id="rId4"/>
              </a:rPr>
              <a:t>Linda.nordbeck@eslov.se</a:t>
            </a:r>
            <a:endParaRPr lang="sv-SE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ruta 550"/>
          <p:cNvSpPr txBox="1"/>
          <p:nvPr/>
        </p:nvSpPr>
        <p:spPr>
          <a:xfrm>
            <a:off x="2144651" y="1956478"/>
            <a:ext cx="280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Jens Anshelm</a:t>
            </a:r>
          </a:p>
          <a:p>
            <a:r>
              <a:rPr lang="sv-SE" dirty="0" smtClean="0"/>
              <a:t>Biståndshandläggare</a:t>
            </a:r>
            <a:endParaRPr lang="sv-SE" dirty="0"/>
          </a:p>
        </p:txBody>
      </p:sp>
      <p:sp>
        <p:nvSpPr>
          <p:cNvPr id="552" name="textruta 551"/>
          <p:cNvSpPr txBox="1"/>
          <p:nvPr/>
        </p:nvSpPr>
        <p:spPr>
          <a:xfrm>
            <a:off x="7270768" y="1956478"/>
            <a:ext cx="291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Linda Nordbeck</a:t>
            </a:r>
          </a:p>
          <a:p>
            <a:r>
              <a:rPr lang="sv-SE" dirty="0" err="1" smtClean="0"/>
              <a:t>Leg.arbetsterapeut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45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14016" y="969982"/>
            <a:ext cx="661953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sv-SE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 smtClean="0">
                <a:latin typeface="Arial" panose="020B0604020202020204" pitchFamily="34" charset="0"/>
                <a:ea typeface="Calibri" panose="020F0502020204030204" pitchFamily="34" charset="0"/>
              </a:rPr>
              <a:t>Eslövs 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kommun har </a:t>
            </a:r>
            <a:r>
              <a:rPr lang="sv-SE" dirty="0" smtClean="0">
                <a:latin typeface="Arial" panose="020B0604020202020204" pitchFamily="34" charset="0"/>
                <a:ea typeface="Calibri" panose="020F0502020204030204" pitchFamily="34" charset="0"/>
              </a:rPr>
              <a:t>34739 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invånare </a:t>
            </a:r>
            <a:r>
              <a:rPr lang="sv-SE" dirty="0" smtClean="0">
                <a:latin typeface="Arial" panose="020B0604020202020204" pitchFamily="34" charset="0"/>
                <a:ea typeface="Calibri" panose="020F0502020204030204" pitchFamily="34" charset="0"/>
              </a:rPr>
              <a:t>(220630)</a:t>
            </a:r>
            <a:endParaRPr lang="sv-S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Ca 20000 i Eslöv, 12 byar i kommunen med ca </a:t>
            </a:r>
            <a:r>
              <a:rPr lang="sv-SE" dirty="0" smtClean="0">
                <a:latin typeface="Arial" panose="020B0604020202020204" pitchFamily="34" charset="0"/>
                <a:ea typeface="Calibri" panose="020F0502020204030204" pitchFamily="34" charset="0"/>
              </a:rPr>
              <a:t>9000 invånare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. 5000 bor ute på landsbygd. 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v-SE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 smtClean="0">
                <a:latin typeface="Arial" panose="020B0604020202020204" pitchFamily="34" charset="0"/>
                <a:ea typeface="Calibri" panose="020F0502020204030204" pitchFamily="34" charset="0"/>
              </a:rPr>
              <a:t>Myndighetsenheten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</a:t>
            </a: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Förste biståndshandläggare</a:t>
            </a:r>
            <a:br>
              <a:rPr lang="sv-S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SE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</a:t>
            </a: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Biståndshandläggare </a:t>
            </a:r>
            <a:r>
              <a:rPr lang="sv-SE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distrikt (2st Silvia-handläggare)</a:t>
            </a:r>
            <a:endParaRPr lang="sv-SE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sv-S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Arbetsterapeut </a:t>
            </a:r>
            <a:endParaRPr lang="sv-SE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2 Biståndshandläggare – vårdplanering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1 Distriktssköterska – vårdplanering</a:t>
            </a:r>
          </a:p>
          <a:p>
            <a:pPr>
              <a:spcAft>
                <a:spcPts val="0"/>
              </a:spcAft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1,5 handläggare LSS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1,5 handläggare socialpsykiatri</a:t>
            </a:r>
          </a:p>
          <a:p>
            <a:pPr>
              <a:spcAft>
                <a:spcPts val="0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sv-SE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5366327" y="520536"/>
            <a:ext cx="6474828" cy="5392583"/>
          </a:xfrm>
        </p:spPr>
        <p:txBody>
          <a:bodyPr>
            <a:normAutofit fontScale="85000" lnSpcReduction="20000"/>
          </a:bodyPr>
          <a:lstStyle/>
          <a:p>
            <a:r>
              <a:rPr lang="sv-SE" sz="2400" dirty="0" smtClean="0"/>
              <a:t>Erbjuder gemensamma </a:t>
            </a:r>
            <a:r>
              <a:rPr lang="sv-SE" sz="2400" dirty="0"/>
              <a:t>hembesök.</a:t>
            </a:r>
          </a:p>
          <a:p>
            <a:r>
              <a:rPr lang="sv-SE" sz="2400" dirty="0" smtClean="0"/>
              <a:t>Frivilligt </a:t>
            </a:r>
            <a:endParaRPr lang="sv-SE" sz="2400" dirty="0"/>
          </a:p>
          <a:p>
            <a:r>
              <a:rPr lang="sv-SE" sz="2400" dirty="0" smtClean="0"/>
              <a:t>Avgiftsfritt</a:t>
            </a:r>
            <a:endParaRPr lang="sv-SE" sz="2400" dirty="0"/>
          </a:p>
          <a:p>
            <a:r>
              <a:rPr lang="sv-SE" sz="2400" dirty="0"/>
              <a:t>Ge brukarna förutsättningar att vara så självständiga som möjligt, minska brukarens önskan om att få hjälp.</a:t>
            </a:r>
          </a:p>
          <a:p>
            <a:r>
              <a:rPr lang="sv-SE" sz="2400" dirty="0" smtClean="0"/>
              <a:t>Arbetsterapeu</a:t>
            </a:r>
            <a:r>
              <a:rPr lang="sv-SE" sz="2400" dirty="0" smtClean="0"/>
              <a:t>tisk </a:t>
            </a:r>
            <a:r>
              <a:rPr lang="sv-SE" sz="2400" dirty="0"/>
              <a:t>bedömning som ett stöd i utredningen. </a:t>
            </a:r>
            <a:endParaRPr lang="sv-SE" sz="2400" dirty="0" smtClean="0"/>
          </a:p>
          <a:p>
            <a:r>
              <a:rPr lang="sv-SE" sz="2400" dirty="0"/>
              <a:t>Utreda träningsbehov och/eller kompensatoriska åtgärder hjälpmedel/bostadsanpassningar i samband med ansökan om hemtjänstinsatser. </a:t>
            </a:r>
            <a:endParaRPr lang="sv-SE" sz="2400" dirty="0"/>
          </a:p>
          <a:p>
            <a:r>
              <a:rPr lang="sv-SE" sz="2400" dirty="0"/>
              <a:t>Delta i olika möten, bidra med rehab perspektiv, rehabiliterande förhållningssätt.</a:t>
            </a:r>
          </a:p>
          <a:p>
            <a:r>
              <a:rPr lang="sv-SE" sz="2400" dirty="0"/>
              <a:t>Upprätthålla och utveckla samarbete mellan myndighetsenheten och REHAB-enheten. </a:t>
            </a:r>
            <a:endParaRPr lang="sv-SE" sz="2400" dirty="0" smtClean="0"/>
          </a:p>
          <a:p>
            <a:r>
              <a:rPr lang="sv-SE" sz="2400" dirty="0" smtClean="0"/>
              <a:t>Finns </a:t>
            </a:r>
            <a:r>
              <a:rPr lang="sv-SE" sz="2400" dirty="0"/>
              <a:t>politiskt beslut i Eslövs kommun att alla nya beslut ska följas upp efter 6 – 8 veckor. </a:t>
            </a:r>
            <a:endParaRPr lang="sv-SE" sz="2400" dirty="0" smtClean="0"/>
          </a:p>
          <a:p>
            <a:r>
              <a:rPr lang="sv-SE" sz="2400" dirty="0" smtClean="0"/>
              <a:t>Arbetsterapeut-tjänst betalar sig själv. </a:t>
            </a:r>
            <a:endParaRPr lang="sv-SE" sz="2400" dirty="0"/>
          </a:p>
          <a:p>
            <a:endParaRPr lang="sv-SE" sz="2400" dirty="0">
              <a:solidFill>
                <a:srgbClr val="92D05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6337" cy="61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0"/>
          </p:nvPr>
        </p:nvSpPr>
        <p:spPr>
          <a:xfrm>
            <a:off x="322269" y="529474"/>
            <a:ext cx="6496752" cy="4072368"/>
          </a:xfrm>
        </p:spPr>
        <p:txBody>
          <a:bodyPr>
            <a:normAutofit lnSpcReduction="10000"/>
          </a:bodyPr>
          <a:lstStyle/>
          <a:p>
            <a:r>
              <a:rPr lang="sv-SE" sz="2400" dirty="0" smtClean="0"/>
              <a:t>Biståndshandläggare äger sin utredning.</a:t>
            </a:r>
          </a:p>
          <a:p>
            <a:r>
              <a:rPr lang="sv-SE" sz="2400" dirty="0" smtClean="0"/>
              <a:t>Arbetsterapeutbedömning är underlag till utredning. Arbetsterapeut har inga synpunkter på den sammanlagda bedömningen. </a:t>
            </a:r>
            <a:endParaRPr lang="sv-SE" sz="2400" dirty="0" smtClean="0"/>
          </a:p>
          <a:p>
            <a:pPr lvl="1"/>
            <a:r>
              <a:rPr lang="sv-SE" sz="2000" dirty="0" smtClean="0"/>
              <a:t>Ställer frågor på gemensamt besök, handläggare får svaret i första person. </a:t>
            </a:r>
            <a:endParaRPr lang="sv-SE" sz="2000" dirty="0" smtClean="0"/>
          </a:p>
          <a:p>
            <a:r>
              <a:rPr lang="sv-SE" sz="2400" dirty="0" smtClean="0"/>
              <a:t>Ser möjligheter, erbjuder snabba lösningar</a:t>
            </a:r>
          </a:p>
          <a:p>
            <a:r>
              <a:rPr lang="sv-SE" sz="2400" dirty="0" smtClean="0"/>
              <a:t>Frågor besvaras på en gång på gemensamma besök.</a:t>
            </a:r>
          </a:p>
          <a:p>
            <a:r>
              <a:rPr lang="sv-SE" sz="2400" dirty="0" smtClean="0"/>
              <a:t>Ett samarbete</a:t>
            </a:r>
          </a:p>
          <a:p>
            <a:endParaRPr lang="sv-SE" sz="2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13" y="0"/>
            <a:ext cx="5321887" cy="62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0"/>
          </p:nvPr>
        </p:nvSpPr>
        <p:spPr>
          <a:xfrm>
            <a:off x="2804324" y="1632857"/>
            <a:ext cx="6496752" cy="4072368"/>
          </a:xfrm>
        </p:spPr>
        <p:txBody>
          <a:bodyPr/>
          <a:lstStyle/>
          <a:p>
            <a:r>
              <a:rPr lang="sv-SE" dirty="0" smtClean="0"/>
              <a:t>Kan bibehålla självständighet längre </a:t>
            </a:r>
            <a:endParaRPr lang="sv-SE" dirty="0"/>
          </a:p>
          <a:p>
            <a:r>
              <a:rPr lang="sv-SE" dirty="0"/>
              <a:t>Möjlighet att själv få prova och ta ställning till ev. andra alternativ istället för att söka hjälp av hemtjänst. </a:t>
            </a:r>
          </a:p>
          <a:p>
            <a:r>
              <a:rPr lang="sv-SE" dirty="0"/>
              <a:t>Lättare att boka träningsbesök med arbetsterapeut. </a:t>
            </a:r>
          </a:p>
          <a:p>
            <a:r>
              <a:rPr lang="sv-SE" dirty="0"/>
              <a:t>Den enskilde får mer information under samma hembesök.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243328" y="276087"/>
            <a:ext cx="7668768" cy="967497"/>
          </a:xfrm>
        </p:spPr>
        <p:txBody>
          <a:bodyPr/>
          <a:lstStyle/>
          <a:p>
            <a:r>
              <a:rPr lang="sv-SE" dirty="0"/>
              <a:t>Fördelar – vinster för den </a:t>
            </a:r>
            <a:r>
              <a:rPr lang="sv-SE" dirty="0" smtClean="0"/>
              <a:t>enskilde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41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6331" y="938708"/>
            <a:ext cx="5381350" cy="594003"/>
          </a:xfrm>
        </p:spPr>
        <p:txBody>
          <a:bodyPr/>
          <a:lstStyle/>
          <a:p>
            <a:r>
              <a:rPr lang="sv-SE" dirty="0"/>
              <a:t>Fördelar – i verksamheten </a:t>
            </a:r>
          </a:p>
        </p:txBody>
      </p:sp>
      <p:sp>
        <p:nvSpPr>
          <p:cNvPr id="3" name="Rektangel 2"/>
          <p:cNvSpPr/>
          <p:nvPr/>
        </p:nvSpPr>
        <p:spPr>
          <a:xfrm>
            <a:off x="1860698" y="2263653"/>
            <a:ext cx="8250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Större förståelse för varandra. </a:t>
            </a:r>
            <a:r>
              <a:rPr lang="sv-SE" dirty="0" smtClean="0"/>
              <a:t>Kunskap och insikt i varandras arbete.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Lär sig om varandras professioner, resonerar mera lika. Samsyn.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Förmedlar samma till den enskilde och kolleger.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Den enskilde får mer information under samma hembesök.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Göra en första gemensam bedömning om den enskilde och om hemmiljön. Samlar tillsammans ihop ett bredare underlag till handläggarens utredning.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Blir oftast väldigt trevliga hembesök. </a:t>
            </a:r>
          </a:p>
        </p:txBody>
      </p:sp>
    </p:spTree>
    <p:extLst>
      <p:ext uri="{BB962C8B-B14F-4D97-AF65-F5344CB8AC3E}">
        <p14:creationId xmlns:p14="http://schemas.microsoft.com/office/powerpoint/2010/main" val="9855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96517" y="645958"/>
            <a:ext cx="4321019" cy="594003"/>
          </a:xfrm>
        </p:spPr>
        <p:txBody>
          <a:bodyPr>
            <a:normAutofit/>
          </a:bodyPr>
          <a:lstStyle/>
          <a:p>
            <a:r>
              <a:rPr lang="sv-SE" dirty="0" smtClean="0"/>
              <a:t>Framgångsfaktorer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532602" y="2041309"/>
            <a:ext cx="80488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Har en engagerad </a:t>
            </a:r>
            <a:r>
              <a:rPr lang="sv-SE" dirty="0"/>
              <a:t>och stöttande chef. 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Tillhör samma enhet, samma chef.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Sitta </a:t>
            </a:r>
            <a:r>
              <a:rPr lang="sv-SE" dirty="0"/>
              <a:t>i anslutning till varandra, samma korridor.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Fått möjlighet att göra många hembesök tillsammans för att jobba ihop sig. 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Arbetsterapeut </a:t>
            </a:r>
            <a:r>
              <a:rPr lang="sv-SE" dirty="0" smtClean="0"/>
              <a:t>har haft möjlighet att boka hembesök för träning och hjälpmedelsutprovning i </a:t>
            </a:r>
            <a:r>
              <a:rPr lang="sv-SE" dirty="0"/>
              <a:t>nära anslutning till det gemensamma hembesöket.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Har blivit ett </a:t>
            </a:r>
            <a:r>
              <a:rPr lang="sv-SE" dirty="0" smtClean="0"/>
              <a:t>självklart </a:t>
            </a:r>
            <a:r>
              <a:rPr lang="sv-SE" dirty="0" smtClean="0"/>
              <a:t>samarbete.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Rehabiliterande förhållningssätt, alla hjälps åt att hålla detta levande.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Tröskelprincipen, kommunens rehab förskriver de flesta hjälpmedel. 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05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3463" y="849111"/>
            <a:ext cx="3643370" cy="594003"/>
          </a:xfrm>
        </p:spPr>
        <p:txBody>
          <a:bodyPr>
            <a:normAutofit/>
          </a:bodyPr>
          <a:lstStyle/>
          <a:p>
            <a:r>
              <a:rPr lang="sv-SE" dirty="0" smtClean="0"/>
              <a:t>Vart är vi </a:t>
            </a:r>
            <a:r>
              <a:rPr lang="sv-SE" dirty="0" err="1" smtClean="0"/>
              <a:t>påväg</a:t>
            </a:r>
            <a:r>
              <a:rPr lang="sv-SE" dirty="0" smtClean="0"/>
              <a:t> ?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860698" y="2263653"/>
            <a:ext cx="8250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Aktivare medborgare klarar sig </a:t>
            </a:r>
            <a:r>
              <a:rPr lang="sv-SE" dirty="0" smtClean="0"/>
              <a:t>längre </a:t>
            </a:r>
            <a:r>
              <a:rPr lang="sv-SE" dirty="0" smtClean="0"/>
              <a:t>självständigt och utan insatser från kommunen. 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Hitta möjligheter för den enskilde att vara självständig längre.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Välfärdsteknik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Förebyggande insatser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smtClean="0"/>
              <a:t>Främja fysisk aktivitet.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67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lövs kommun lila">
  <a:themeElements>
    <a:clrScheme name="Anpassat 1">
      <a:dk1>
        <a:srgbClr val="000000"/>
      </a:dk1>
      <a:lt1>
        <a:sysClr val="window" lastClr="FFFFFF"/>
      </a:lt1>
      <a:dk2>
        <a:srgbClr val="000000"/>
      </a:dk2>
      <a:lt2>
        <a:srgbClr val="DDDDDD"/>
      </a:lt2>
      <a:accent1>
        <a:srgbClr val="FCC748"/>
      </a:accent1>
      <a:accent2>
        <a:srgbClr val="F08A00"/>
      </a:accent2>
      <a:accent3>
        <a:srgbClr val="E75295"/>
      </a:accent3>
      <a:accent4>
        <a:srgbClr val="B3DDDF"/>
      </a:accent4>
      <a:accent5>
        <a:srgbClr val="009945"/>
      </a:accent5>
      <a:accent6>
        <a:srgbClr val="5B2C82"/>
      </a:accent6>
      <a:hlink>
        <a:srgbClr val="5B2C82"/>
      </a:hlink>
      <a:folHlink>
        <a:srgbClr val="0099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lövs kommun lila 16.9 2019.potx" id="{30862EFE-50E8-4FEF-8F85-72E48DC8D688}" vid="{996336D8-23FC-4ED5-BF64-E6E3D973A836}"/>
    </a:ext>
  </a:extLst>
</a:theme>
</file>

<file path=ppt/theme/theme2.xml><?xml version="1.0" encoding="utf-8"?>
<a:theme xmlns:a="http://schemas.openxmlformats.org/drawingml/2006/main" name="Office-t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Eslövs kommun lila 16.9 2019 v1.1</Template>
  <TotalTime>1357</TotalTime>
  <Words>479</Words>
  <Application>Microsoft Office PowerPoint</Application>
  <PresentationFormat>Bredbild</PresentationFormat>
  <Paragraphs>81</Paragraphs>
  <Slides>10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Eslövs kommun lila</vt:lpstr>
      <vt:lpstr>Närmare samarbete  Arbetsterapeut – Biståndshandläggare</vt:lpstr>
      <vt:lpstr>PowerPoint-presentation</vt:lpstr>
      <vt:lpstr>PowerPoint-presentation</vt:lpstr>
      <vt:lpstr>PowerPoint-presentation</vt:lpstr>
      <vt:lpstr>PowerPoint-presentation</vt:lpstr>
      <vt:lpstr>Fördelar – vinster för den enskilde</vt:lpstr>
      <vt:lpstr>Fördelar – i verksamheten </vt:lpstr>
      <vt:lpstr>Framgångsfaktorer</vt:lpstr>
      <vt:lpstr>Vart är vi påväg ?</vt:lpstr>
      <vt:lpstr>Tack för oss!</vt:lpstr>
    </vt:vector>
  </TitlesOfParts>
  <Company>Eslövs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Närmare samarbete  Arbetsterapeut – Biståndshandläggare</dc:title>
  <dc:creator>Nordbeck, Linda</dc:creator>
  <cp:lastModifiedBy>Nordbeck, Linda</cp:lastModifiedBy>
  <cp:revision>63</cp:revision>
  <cp:lastPrinted>2022-10-21T07:21:36Z</cp:lastPrinted>
  <dcterms:created xsi:type="dcterms:W3CDTF">2021-04-22T09:58:37Z</dcterms:created>
  <dcterms:modified xsi:type="dcterms:W3CDTF">2022-11-14T15:27:13Z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