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4" r:id="rId2"/>
    <p:sldId id="317" r:id="rId3"/>
    <p:sldId id="339" r:id="rId4"/>
    <p:sldId id="315" r:id="rId5"/>
    <p:sldId id="338" r:id="rId6"/>
    <p:sldId id="309" r:id="rId7"/>
    <p:sldId id="333" r:id="rId8"/>
    <p:sldId id="321" r:id="rId9"/>
    <p:sldId id="323" r:id="rId10"/>
    <p:sldId id="326" r:id="rId11"/>
  </p:sldIdLst>
  <p:sldSz cx="9144000" cy="6858000" type="screen4x3"/>
  <p:notesSz cx="6858000" cy="987425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2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pos="642">
          <p15:clr>
            <a:srgbClr val="A4A3A4"/>
          </p15:clr>
        </p15:guide>
        <p15:guide id="4" pos="51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  <a:srgbClr val="AECFC5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3" autoAdjust="0"/>
    <p:restoredTop sz="94434" autoAdjust="0"/>
  </p:normalViewPr>
  <p:slideViewPr>
    <p:cSldViewPr snapToGrid="0">
      <p:cViewPr varScale="1">
        <p:scale>
          <a:sx n="96" d="100"/>
          <a:sy n="96" d="100"/>
        </p:scale>
        <p:origin x="749" y="77"/>
      </p:cViewPr>
      <p:guideLst>
        <p:guide orient="horz" pos="1042"/>
        <p:guide orient="horz" pos="4030"/>
        <p:guide pos="642"/>
        <p:guide pos="51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E86237-24D8-4BDF-8530-51B6AE9C8FFC}" type="datetimeFigureOut">
              <a:rPr lang="sv-SE"/>
              <a:pPr>
                <a:defRPr/>
              </a:pPr>
              <a:t>2017-06-15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262C29-772B-41EA-9166-705731CFCF7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73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CF7ABC-C78C-4A1D-A534-29DFCBAC4D4C}" type="datetimeFigureOut">
              <a:rPr lang="sv-SE"/>
              <a:pPr>
                <a:defRPr/>
              </a:pPr>
              <a:t>2017-06-15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9378950"/>
            <a:ext cx="29718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257E75B-5807-4DA6-8769-78BC3DBF5DB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63001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Genomförda</a:t>
            </a:r>
            <a:r>
              <a:rPr lang="sv-SE" baseline="0" dirty="0" smtClean="0"/>
              <a:t> introduktionsutbildnings i svensk företagande och svensk företagskultur genomfördes mellan under 2016. Västerås och Norberg genomfördes mellan maj och augusti. Dessa </a:t>
            </a:r>
            <a:r>
              <a:rPr lang="sv-SE" baseline="0" dirty="0" err="1" smtClean="0"/>
              <a:t>insaser</a:t>
            </a:r>
            <a:r>
              <a:rPr lang="sv-SE" baseline="0" dirty="0" smtClean="0"/>
              <a:t> vände sig till asylsökande på boenden och det var dessa som gav oss kunskaper och erfarenheter som ledde fram till den modell för nyanlända som vi ska </a:t>
            </a:r>
            <a:r>
              <a:rPr lang="sv-SE" baseline="0" dirty="0" err="1" smtClean="0"/>
              <a:t>beskirva</a:t>
            </a:r>
            <a:r>
              <a:rPr lang="sv-SE" baseline="0" dirty="0" smtClean="0"/>
              <a:t> strax.</a:t>
            </a:r>
          </a:p>
          <a:p>
            <a:r>
              <a:rPr lang="sv-SE" baseline="0" dirty="0" smtClean="0"/>
              <a:t>Vi planerade ytterligare introduktioner fr asylsökande. Men </a:t>
            </a:r>
            <a:r>
              <a:rPr lang="sv-SE" baseline="0" dirty="0" err="1" smtClean="0"/>
              <a:t>pga</a:t>
            </a:r>
            <a:r>
              <a:rPr lang="sv-SE" baseline="0" dirty="0" smtClean="0"/>
              <a:t> av att Migrationsverket stänger ner dem i snabb takt så får vi avvakta.</a:t>
            </a:r>
          </a:p>
          <a:p>
            <a:r>
              <a:rPr lang="sv-SE" baseline="0" dirty="0" smtClean="0"/>
              <a:t>Vi har heller inte kunnat fånga upp var alka som deltagit i våra introduktionen hamnat. Många har fått </a:t>
            </a:r>
            <a:r>
              <a:rPr lang="sv-SE" baseline="0" dirty="0" err="1" smtClean="0"/>
              <a:t>uppehålstilstånd</a:t>
            </a:r>
            <a:r>
              <a:rPr lang="sv-SE" baseline="0" dirty="0" smtClean="0"/>
              <a:t> och </a:t>
            </a:r>
            <a:r>
              <a:rPr lang="sv-SE" baseline="0" dirty="0" err="1" smtClean="0"/>
              <a:t>kommunplavcerats</a:t>
            </a:r>
            <a:r>
              <a:rPr lang="sv-SE" baseline="0" dirty="0" smtClean="0"/>
              <a:t>. En del av dessa har vi kontakt med och av dessa är vissa igång med att strata företag.</a:t>
            </a:r>
            <a:endParaRPr lang="sv-SE" dirty="0"/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7E75B-5807-4DA6-8769-78BC3DBF5DB9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769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 har ett projekt i Östra och Västra Sörmland som finansieras</a:t>
            </a:r>
            <a:r>
              <a:rPr lang="sv-SE" baseline="0" dirty="0" smtClean="0"/>
              <a:t> av Tillväxtverket via ”Snabbspår för Företagare”. Detta avslutas 3 mars 2017 </a:t>
            </a:r>
            <a:r>
              <a:rPr lang="sv-SE" baseline="0" dirty="0" err="1" smtClean="0"/>
              <a:t>ich</a:t>
            </a:r>
            <a:r>
              <a:rPr lang="sv-SE" baseline="0" dirty="0" smtClean="0"/>
              <a:t> resultatet är att 60 personer deltagit varav 29 kvinnor och 31 män. Projektet bestod av en 30-timmars starta eget utbildning på lätt svenska som genomfördes </a:t>
            </a:r>
            <a:r>
              <a:rPr lang="sv-SE" baseline="0" dirty="0" err="1" smtClean="0"/>
              <a:t>koncetrerat</a:t>
            </a:r>
            <a:r>
              <a:rPr lang="sv-SE" baseline="0" dirty="0" smtClean="0"/>
              <a:t> under en vecka. 5 sådana är genomförda. </a:t>
            </a:r>
            <a:r>
              <a:rPr lang="sv-SE" baseline="0" dirty="0" err="1" smtClean="0"/>
              <a:t>Porjektet</a:t>
            </a:r>
            <a:r>
              <a:rPr lang="sv-SE" baseline="0" dirty="0" smtClean="0"/>
              <a:t> bestod vidare i mentorskap och ett fadderskap från Företagarna lokal föreningar. Detta syftar till att ge tillgång till det lokala företagarnätverket.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Därutöver och det som är grunden i erfarenheterna från </a:t>
            </a:r>
            <a:r>
              <a:rPr lang="sv-SE" baseline="0" dirty="0" err="1" smtClean="0"/>
              <a:t>genomflrda</a:t>
            </a:r>
            <a:r>
              <a:rPr lang="sv-SE" baseline="0" dirty="0" smtClean="0"/>
              <a:t> introduktioner för asylsökande </a:t>
            </a:r>
            <a:r>
              <a:rPr lang="sv-SE" baseline="0" dirty="0" err="1" smtClean="0"/>
              <a:t>genomflr</a:t>
            </a:r>
            <a:r>
              <a:rPr lang="sv-SE" baseline="0" dirty="0" smtClean="0"/>
              <a:t> vi NF – företag i Norberg, Fagersta, Skinnskatteberg, Heby och Västerås.</a:t>
            </a:r>
          </a:p>
          <a:p>
            <a:r>
              <a:rPr lang="sv-SE" baseline="0" dirty="0" smtClean="0"/>
              <a:t>Dessa består av tre block enligt nästkommande bild.</a:t>
            </a:r>
          </a:p>
          <a:p>
            <a:r>
              <a:rPr lang="sv-SE" baseline="0" dirty="0" smtClean="0"/>
              <a:t>Vi för också en dialog med ytterligare ett antal kommuner om detta . Finansieringen kommer från respektive kommuner och </a:t>
            </a:r>
            <a:r>
              <a:rPr lang="sv-SE" baseline="0" dirty="0" err="1" smtClean="0"/>
              <a:t>Lst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Vstml</a:t>
            </a:r>
            <a:r>
              <a:rPr lang="sv-SE" baseline="0" dirty="0" smtClean="0"/>
              <a:t> samt </a:t>
            </a:r>
            <a:r>
              <a:rPr lang="sv-SE" baseline="0" dirty="0" err="1" smtClean="0"/>
              <a:t>Sparbanksstiuftelsen</a:t>
            </a:r>
            <a:r>
              <a:rPr lang="sv-SE" baseline="0" dirty="0" smtClean="0"/>
              <a:t> Nya.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7E75B-5807-4DA6-8769-78BC3DBF5DB9}" type="slidenum">
              <a:rPr lang="sv-SE" altLang="sv-SE" smtClean="0"/>
              <a:pPr>
                <a:defRPr/>
              </a:pPr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55826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Introduktionen</a:t>
            </a:r>
            <a:r>
              <a:rPr lang="sv-SE" baseline="0" dirty="0" smtClean="0"/>
              <a:t> består av information om programmet, dess innehåll och tidssträckningen. Individuella intervjuer med respektive deltagare för att a reda på lite mer om deras erfarenheter, bakgrund och affärsidé.</a:t>
            </a:r>
          </a:p>
          <a:p>
            <a:endParaRPr lang="sv-SE" baseline="0" dirty="0" smtClean="0"/>
          </a:p>
          <a:p>
            <a:r>
              <a:rPr lang="sv-SE" baseline="0" dirty="0" smtClean="0"/>
              <a:t>I vissa fall ställer AF kravet på att deltagarna ska gå igenom den nationellt upphandlade starta eget </a:t>
            </a:r>
            <a:r>
              <a:rPr lang="sv-SE" baseline="0" dirty="0" err="1" smtClean="0"/>
              <a:t>utblldning</a:t>
            </a:r>
            <a:r>
              <a:rPr lang="sv-SE" baseline="0" dirty="0" smtClean="0"/>
              <a:t> som </a:t>
            </a:r>
            <a:r>
              <a:rPr lang="sv-SE" baseline="0" dirty="0" err="1" smtClean="0"/>
              <a:t>ev</a:t>
            </a:r>
            <a:r>
              <a:rPr lang="sv-SE" baseline="0" dirty="0" smtClean="0"/>
              <a:t> finns. Ibland bortser de från detta och klassar detta som annan aktivitet.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Övningsföretagandet pågår i maximalt 6 månader. Det innehåller avstämnings och teoretisk fördjupning i grupp varannan vecka och däremellan eget arbete med stöd av handledare och även olika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-shops arrangerade av Företagarnas lokala föreningar.</a:t>
            </a:r>
          </a:p>
          <a:p>
            <a:r>
              <a:rPr lang="sv-SE" baseline="0" dirty="0" smtClean="0"/>
              <a:t>Under perioden tilldelas </a:t>
            </a:r>
            <a:r>
              <a:rPr lang="sv-SE" baseline="0" dirty="0" err="1" smtClean="0"/>
              <a:t>delaagarna</a:t>
            </a:r>
            <a:r>
              <a:rPr lang="sv-SE" baseline="0" dirty="0" smtClean="0"/>
              <a:t> en mentor som sedan </a:t>
            </a:r>
            <a:r>
              <a:rPr lang="sv-SE" baseline="0" dirty="0" err="1" smtClean="0"/>
              <a:t>fäljer</a:t>
            </a:r>
            <a:r>
              <a:rPr lang="sv-SE" baseline="0" dirty="0" smtClean="0"/>
              <a:t> med dem till det första bokslutet, för de som startar riktiga företag.</a:t>
            </a:r>
          </a:p>
          <a:p>
            <a:r>
              <a:rPr lang="sv-SE" baseline="0" dirty="0" smtClean="0"/>
              <a:t>Lokalföreningarna bjuder in deltagarna till sina ordinarie aktiviteter. De tecknar också ett särskilt medlemskap i </a:t>
            </a:r>
            <a:r>
              <a:rPr lang="sv-SE" baseline="0" dirty="0" err="1" smtClean="0"/>
              <a:t>Föreagarna</a:t>
            </a:r>
            <a:r>
              <a:rPr lang="sv-SE" baseline="0" dirty="0" smtClean="0"/>
              <a:t> via vilket de får tillgång till information och </a:t>
            </a:r>
            <a:r>
              <a:rPr lang="sv-SE" baseline="0" dirty="0" err="1" smtClean="0"/>
              <a:t>möjliget</a:t>
            </a:r>
            <a:r>
              <a:rPr lang="sv-SE" baseline="0" dirty="0" smtClean="0"/>
              <a:t> att nyttja kunskaperna inom </a:t>
            </a:r>
            <a:r>
              <a:rPr lang="sv-SE" baseline="0" dirty="0" err="1" smtClean="0"/>
              <a:t>oranisationen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7E75B-5807-4DA6-8769-78BC3DBF5DB9}" type="slidenum">
              <a:rPr lang="sv-SE" altLang="sv-SE" smtClean="0"/>
              <a:pPr>
                <a:defRPr/>
              </a:pPr>
              <a:t>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5607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 här kursen är uppdelad i 11 gånger</a:t>
            </a:r>
            <a:r>
              <a:rPr lang="sv-SE" baseline="0" dirty="0"/>
              <a:t>.</a:t>
            </a:r>
          </a:p>
          <a:p>
            <a:r>
              <a:rPr lang="sv-SE" baseline="0" dirty="0"/>
              <a:t>Varje träff är 3 delar á en timme med en liten rast mellan dem och tid för fika.</a:t>
            </a:r>
          </a:p>
          <a:p>
            <a:r>
              <a:rPr lang="sv-SE" baseline="0" dirty="0"/>
              <a:t>Första gången idag kommer vi gå igenom Sveriges företagarhistoria samt hur det ser ut idag, lite om skatter, avgifter och moms och hur de används.</a:t>
            </a:r>
          </a:p>
          <a:p>
            <a:r>
              <a:rPr lang="sv-SE" baseline="0" dirty="0"/>
              <a:t>Om hur Sverige styrs av för lagar och andra regler och normer.</a:t>
            </a:r>
          </a:p>
          <a:p>
            <a:r>
              <a:rPr lang="sv-SE" baseline="0" dirty="0"/>
              <a:t>Sedan följer 9 avsnitt där vi går igenom en affärsmodell om hur ert företags alla delar fungerar ihop. Vad för värdeerbjudande som ni ger era kunder och vilka är era kunder.</a:t>
            </a:r>
          </a:p>
          <a:p>
            <a:r>
              <a:rPr lang="sv-SE" baseline="0" dirty="0"/>
              <a:t>Hur ni kommunicerar med era kunder</a:t>
            </a:r>
          </a:p>
          <a:p>
            <a:r>
              <a:rPr lang="sv-SE" baseline="0" dirty="0"/>
              <a:t>Vilka kanaler når ni era kunder</a:t>
            </a:r>
          </a:p>
          <a:p>
            <a:r>
              <a:rPr lang="sv-SE" baseline="0" dirty="0"/>
              <a:t>Hur får ni intäkter</a:t>
            </a:r>
          </a:p>
          <a:p>
            <a:r>
              <a:rPr lang="sv-SE" baseline="0" dirty="0"/>
              <a:t>Vad för resurser har ni i företaget för at leverera det ni vill</a:t>
            </a:r>
          </a:p>
          <a:p>
            <a:r>
              <a:rPr lang="sv-SE" baseline="0" dirty="0"/>
              <a:t>Vilka aktiviteter har ni för att kunden ska få del av era produkter/tjänster</a:t>
            </a:r>
          </a:p>
          <a:p>
            <a:r>
              <a:rPr lang="sv-SE" baseline="0" dirty="0"/>
              <a:t>Vilka partners har ni och vad gör dem viktiga</a:t>
            </a:r>
          </a:p>
          <a:p>
            <a:r>
              <a:rPr lang="sv-SE" baseline="0" dirty="0"/>
              <a:t>Vilken kostnadsstruktur har ni</a:t>
            </a:r>
          </a:p>
          <a:p>
            <a:r>
              <a:rPr lang="sv-SE" baseline="0" dirty="0"/>
              <a:t>Sedan avslutar vi med att sy ihop allt och sparka er vidare med nätverk,, mentorer och annat nyttigt.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7E75B-5807-4DA6-8769-78BC3DBF5DB9}" type="slidenum">
              <a:rPr lang="sv-SE" altLang="sv-SE" smtClean="0"/>
              <a:pPr>
                <a:defRPr/>
              </a:pPr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84336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lednings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7882" y="2506949"/>
            <a:ext cx="8081688" cy="56794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223263" y="3133160"/>
            <a:ext cx="6400800" cy="596158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C5BE9FED-6BCE-4774-9D41-0D1E9F792696}" type="datetime4">
              <a:rPr lang="sv-SE"/>
              <a:pPr>
                <a:defRPr/>
              </a:pPr>
              <a:t>15 juni 2017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7F405-FF0F-4630-B993-E3322515CF1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9760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enspalt, diagram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3" y="2451830"/>
            <a:ext cx="4330884" cy="3563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iagram 9"/>
          <p:cNvSpPr>
            <a:spLocks noGrp="1"/>
          </p:cNvSpPr>
          <p:nvPr>
            <p:ph type="chart" sz="quarter" idx="13"/>
          </p:nvPr>
        </p:nvSpPr>
        <p:spPr>
          <a:xfrm>
            <a:off x="5478978" y="2449364"/>
            <a:ext cx="3087688" cy="3564937"/>
          </a:xfrm>
        </p:spPr>
        <p:txBody>
          <a:bodyPr rtlCol="0">
            <a:noAutofit/>
          </a:bodyPr>
          <a:lstStyle/>
          <a:p>
            <a:pPr lvl="0"/>
            <a:r>
              <a:rPr lang="sv-SE" noProof="0"/>
              <a:t>Klicka på ikonen för att lägga till ett diagram</a:t>
            </a:r>
            <a:endParaRPr lang="sv-SE" noProof="0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EB94-E6A8-4C88-B52F-BE08CD3B9BD1}" type="datetime4">
              <a:rPr lang="sv-SE"/>
              <a:pPr>
                <a:defRPr/>
              </a:pPr>
              <a:t>15 juni 2017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9B2C-DD81-4C4C-B1BD-2E666A171FE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5110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enspalt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70335" y="1287651"/>
            <a:ext cx="4342741" cy="88180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80605" y="2451830"/>
            <a:ext cx="4330884" cy="292769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1020577" y="1341438"/>
            <a:ext cx="3016250" cy="4002087"/>
          </a:xfrm>
        </p:spPr>
        <p:txBody>
          <a:bodyPr rtlCol="0">
            <a:noAutofit/>
          </a:bodyPr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B95AA-8A8B-4557-A981-7793480ECFCC}" type="datetime4">
              <a:rPr lang="sv-SE"/>
              <a:pPr>
                <a:defRPr/>
              </a:pPr>
              <a:t>15 juni 2017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393B-96E6-4EC6-8036-02EBC5DFA73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204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en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4" y="2451830"/>
            <a:ext cx="7126100" cy="3563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A63B-0684-4811-A189-CADB18CCCDE0}" type="datetime4">
              <a:rPr lang="sv-SE"/>
              <a:pPr>
                <a:defRPr/>
              </a:pPr>
              <a:t>15 juni 2017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0619-7658-4FCB-9DFE-C3051DFBB8E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091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enspalt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3030" y="1287651"/>
            <a:ext cx="4342741" cy="88180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3" y="2451830"/>
            <a:ext cx="4330884" cy="292769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5521325" y="1341438"/>
            <a:ext cx="3016250" cy="4002087"/>
          </a:xfrm>
        </p:spPr>
        <p:txBody>
          <a:bodyPr rtlCol="0">
            <a:noAutofit/>
          </a:bodyPr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EC93C-66A2-4B64-BD7E-ED309A36A9F3}" type="datetime4">
              <a:rPr lang="sv-SE"/>
              <a:pPr>
                <a:defRPr/>
              </a:pPr>
              <a:t>15 juni 2017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486A5-3616-46FF-8B9D-E1311265578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4495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142B-6704-46E7-956E-D0253993352B}" type="datetimeFigureOut">
              <a:rPr lang="sv-SE" smtClean="0"/>
              <a:t>2017-06-15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C973-E692-4F14-B560-D9961BDAD0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69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1CDC-4F3B-435B-99FB-2590BE8C177A}" type="datetimeFigureOut">
              <a:rPr lang="sv-SE" smtClean="0"/>
              <a:t>2017-06-15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F5AB-75F3-4C7E-8516-D39AE979B1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23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012825" y="1287463"/>
            <a:ext cx="71278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012825" y="2451100"/>
            <a:ext cx="7127875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5625" y="4635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BDBEB2-398A-4187-9E76-7351D3D51039}" type="datetime4">
              <a:rPr lang="sv-SE"/>
              <a:pPr>
                <a:defRPr/>
              </a:pPr>
              <a:t>15 juni 2017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A9A5A5-E848-452A-8A5A-4DAC82EB0B6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pic>
        <p:nvPicPr>
          <p:cNvPr id="1031" name="Bildobjekt 12" descr="Logo-SVART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513" y="495300"/>
            <a:ext cx="14605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Rak 17"/>
          <p:cNvCxnSpPr/>
          <p:nvPr/>
        </p:nvCxnSpPr>
        <p:spPr>
          <a:xfrm>
            <a:off x="431800" y="819150"/>
            <a:ext cx="8294688" cy="0"/>
          </a:xfrm>
          <a:prstGeom prst="line">
            <a:avLst/>
          </a:prstGeom>
          <a:ln w="6350">
            <a:solidFill>
              <a:srgbClr val="606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7" r:id="rId2"/>
    <p:sldLayoutId id="2147483708" r:id="rId3"/>
    <p:sldLayoutId id="2147483709" r:id="rId4"/>
    <p:sldLayoutId id="2147483710" r:id="rId5"/>
    <p:sldLayoutId id="2147483712" r:id="rId6"/>
    <p:sldLayoutId id="2147483714" r:id="rId7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06375" indent="-206375" algn="l" rtl="0" eaLnBrk="0" fontAlgn="base" hangingPunct="0">
        <a:spcBef>
          <a:spcPts val="13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41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6588" indent="-1698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77888" indent="-2238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57275" indent="-1698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ove.jansson@nyanlantforetagande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093527" y="503307"/>
            <a:ext cx="16717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444" y="202850"/>
            <a:ext cx="2081719" cy="6881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436" y="1817254"/>
            <a:ext cx="5543550" cy="3105150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1672648" y="1758084"/>
            <a:ext cx="5671127" cy="3223491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06400" y="706376"/>
            <a:ext cx="67979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1581725" y="821014"/>
            <a:ext cx="601749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sv-SE" sz="2200" dirty="0">
                <a:solidFill>
                  <a:schemeClr val="accent6"/>
                </a:solidFill>
                <a:latin typeface="Museo 700" panose="02000000000000000000" pitchFamily="50" charset="0"/>
              </a:rPr>
              <a:t>NF – Nyanlänt Företagande 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9" y="5764848"/>
            <a:ext cx="5828145" cy="956627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1672648" y="5397900"/>
            <a:ext cx="1717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Sponsorer:</a:t>
            </a:r>
            <a:endParaRPr lang="sv-SE" sz="1400" dirty="0"/>
          </a:p>
        </p:txBody>
      </p:sp>
      <p:sp>
        <p:nvSpPr>
          <p:cNvPr id="12" name="Rektangel 11"/>
          <p:cNvSpPr/>
          <p:nvPr/>
        </p:nvSpPr>
        <p:spPr>
          <a:xfrm>
            <a:off x="1581725" y="1274205"/>
            <a:ext cx="143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solidFill>
                  <a:schemeClr val="accent6"/>
                </a:solidFill>
                <a:latin typeface="Museo 700" panose="02000000000000000000" pitchFamily="50" charset="0"/>
              </a:rPr>
              <a:t>2017-05-09</a:t>
            </a:r>
            <a:endParaRPr lang="sv-SE" dirty="0">
              <a:solidFill>
                <a:schemeClr val="accent6"/>
              </a:solidFill>
              <a:latin typeface="Museo 7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6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BA63EB94-E6A8-4C88-B52F-BE08CD3B9BD1}" type="datetime4">
              <a:rPr lang="sv-SE" smtClean="0"/>
              <a:pPr>
                <a:defRPr/>
              </a:pPr>
              <a:t>15 juni 2017</a:t>
            </a:fld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0" y="476188"/>
            <a:ext cx="914178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accent3"/>
                </a:solidFill>
                <a:latin typeface="Museo 700" panose="02000000000000000000" pitchFamily="50" charset="0"/>
              </a:rPr>
              <a:t>Tack för att du lyssnade!</a:t>
            </a:r>
            <a:endParaRPr lang="sv-SE" dirty="0">
              <a:solidFill>
                <a:schemeClr val="accent3"/>
              </a:solidFill>
              <a:latin typeface="Museo 700" panose="02000000000000000000" pitchFamily="50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622425" y="3998367"/>
            <a:ext cx="5452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/>
            <a:r>
              <a:rPr lang="sv-SE" dirty="0">
                <a:solidFill>
                  <a:schemeClr val="accent1"/>
                </a:solidFill>
              </a:rPr>
              <a:t>https://simplesignup.se/event/82536 </a:t>
            </a:r>
            <a:r>
              <a:rPr lang="sv-SE" sz="1600" dirty="0" smtClean="0">
                <a:solidFill>
                  <a:schemeClr val="accent1"/>
                </a:solidFill>
              </a:rPr>
              <a:t>- Bidra du också!</a:t>
            </a:r>
            <a:r>
              <a:rPr lang="sv-SE" altLang="sv-SE" sz="1200" b="1" kern="0" dirty="0"/>
              <a:t>	</a:t>
            </a:r>
            <a:r>
              <a:rPr lang="sv-SE" altLang="sv-SE" b="1" kern="0" dirty="0"/>
              <a:t>					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555625" y="1051215"/>
            <a:ext cx="372081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b="1" dirty="0" smtClean="0"/>
          </a:p>
          <a:p>
            <a:r>
              <a:rPr lang="sv-SE" b="1" dirty="0" smtClean="0">
                <a:solidFill>
                  <a:schemeClr val="accent3"/>
                </a:solidFill>
              </a:rPr>
              <a:t>Ove Jansson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600" i="1" dirty="0" smtClean="0"/>
              <a:t>Projektledare</a:t>
            </a:r>
          </a:p>
          <a:p>
            <a:r>
              <a:rPr lang="sv-SE" sz="1600" dirty="0" smtClean="0"/>
              <a:t>NF – Nyanlänt Företagande AB</a:t>
            </a:r>
          </a:p>
          <a:p>
            <a:r>
              <a:rPr lang="sv-SE" sz="1600" dirty="0" smtClean="0">
                <a:hlinkClick r:id="rId2"/>
              </a:rPr>
              <a:t/>
            </a:r>
            <a:br>
              <a:rPr lang="sv-SE" sz="1600" dirty="0" smtClean="0">
                <a:hlinkClick r:id="rId2"/>
              </a:rPr>
            </a:br>
            <a:r>
              <a:rPr lang="sv-SE" sz="1600" dirty="0" smtClean="0"/>
              <a:t>ove.jansson@nyanlantforetagande.se</a:t>
            </a:r>
          </a:p>
          <a:p>
            <a:r>
              <a:rPr lang="sv-SE" sz="1600" dirty="0"/>
              <a:t>Tel: </a:t>
            </a:r>
            <a:r>
              <a:rPr lang="sv-SE" sz="1600" dirty="0" smtClean="0"/>
              <a:t>070-954 96 95</a:t>
            </a:r>
            <a:endParaRPr lang="sv-SE" sz="1600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55" y="3366536"/>
            <a:ext cx="406636" cy="406636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1293091" y="3385188"/>
            <a:ext cx="278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Följ oss på Facebook! 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4476461" y="1051215"/>
            <a:ext cx="372081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b="1" dirty="0" smtClean="0"/>
          </a:p>
          <a:p>
            <a:r>
              <a:rPr lang="sv-SE" b="1" dirty="0" smtClean="0">
                <a:solidFill>
                  <a:schemeClr val="accent3"/>
                </a:solidFill>
              </a:rPr>
              <a:t>Martin Elford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600" i="1" dirty="0" smtClean="0"/>
              <a:t>Projektledare</a:t>
            </a:r>
          </a:p>
          <a:p>
            <a:r>
              <a:rPr lang="sv-SE" sz="1600" dirty="0" smtClean="0"/>
              <a:t>NF – Nyanlänt Företagande AB</a:t>
            </a:r>
          </a:p>
          <a:p>
            <a:r>
              <a:rPr lang="sv-SE" sz="1600" dirty="0" smtClean="0">
                <a:hlinkClick r:id="rId2"/>
              </a:rPr>
              <a:t/>
            </a:r>
            <a:br>
              <a:rPr lang="sv-SE" sz="1600" dirty="0" smtClean="0">
                <a:hlinkClick r:id="rId2"/>
              </a:rPr>
            </a:br>
            <a:r>
              <a:rPr lang="sv-SE" sz="1600" dirty="0" smtClean="0"/>
              <a:t>martin.elford@nyanlantforetagande.se</a:t>
            </a:r>
          </a:p>
          <a:p>
            <a:r>
              <a:rPr lang="sv-SE" sz="1600" dirty="0"/>
              <a:t>Tel: </a:t>
            </a:r>
            <a:r>
              <a:rPr lang="sv-SE" sz="1600" dirty="0" smtClean="0"/>
              <a:t>072-563 33 23</a:t>
            </a:r>
            <a:endParaRPr lang="sv-SE" sz="1600" dirty="0"/>
          </a:p>
        </p:txBody>
      </p:sp>
      <p:sp>
        <p:nvSpPr>
          <p:cNvPr id="13" name="Rektangel 12"/>
          <p:cNvSpPr/>
          <p:nvPr/>
        </p:nvSpPr>
        <p:spPr>
          <a:xfrm>
            <a:off x="4276436" y="3375772"/>
            <a:ext cx="3749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/>
            <a:r>
              <a:rPr lang="sv-SE" dirty="0"/>
              <a:t>www.foretagarna.se/malardalen/nf </a:t>
            </a: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89" y="4439594"/>
            <a:ext cx="9167271" cy="241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7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 smtClean="0"/>
              <a:t>Varför NF – Nyanlänt Företagande?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2825" y="2170113"/>
            <a:ext cx="7886700" cy="349924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sv-SE" dirty="0" smtClean="0"/>
              <a:t>Ta tillvara nyanländas kompetenser, entreprenörs- och företagarerfarenheter</a:t>
            </a:r>
          </a:p>
          <a:p>
            <a:pPr>
              <a:defRPr/>
            </a:pPr>
            <a:r>
              <a:rPr lang="sv-SE" dirty="0" smtClean="0"/>
              <a:t>Undvika belastning på offentliga finanser</a:t>
            </a:r>
          </a:p>
          <a:p>
            <a:pPr>
              <a:defRPr/>
            </a:pPr>
            <a:r>
              <a:rPr lang="sv-SE" dirty="0" smtClean="0"/>
              <a:t>Motverka utanförskap</a:t>
            </a:r>
          </a:p>
          <a:p>
            <a:pPr>
              <a:defRPr/>
            </a:pPr>
            <a:r>
              <a:rPr lang="sv-SE" dirty="0" smtClean="0"/>
              <a:t>Sverige behöver fler företagare</a:t>
            </a:r>
          </a:p>
          <a:p>
            <a:pPr>
              <a:defRPr/>
            </a:pPr>
            <a:r>
              <a:rPr lang="sv-SE" dirty="0" smtClean="0"/>
              <a:t>Ägar- </a:t>
            </a:r>
            <a:r>
              <a:rPr lang="sv-SE" dirty="0"/>
              <a:t>och </a:t>
            </a:r>
            <a:r>
              <a:rPr lang="sv-SE" dirty="0" smtClean="0"/>
              <a:t>generationsskiften</a:t>
            </a:r>
          </a:p>
          <a:p>
            <a:pPr>
              <a:defRPr/>
            </a:pPr>
            <a:r>
              <a:rPr lang="sv-SE" dirty="0" smtClean="0"/>
              <a:t>Nya influenser- nya marknader –</a:t>
            </a:r>
          </a:p>
          <a:p>
            <a:pPr>
              <a:defRPr/>
            </a:pPr>
            <a:r>
              <a:rPr lang="sv-SE" dirty="0" smtClean="0"/>
              <a:t>Ökad internationalisering av Sveriges företagande</a:t>
            </a:r>
          </a:p>
          <a:p>
            <a:pPr marL="0" indent="0">
              <a:buNone/>
              <a:defRPr/>
            </a:pPr>
            <a:r>
              <a:rPr lang="sv-SE" dirty="0" smtClean="0"/>
              <a:t>- Språkkunskaper/kontakter/personkännedom/kulturella kompetenser</a:t>
            </a:r>
          </a:p>
          <a:p>
            <a:pPr>
              <a:defRPr/>
            </a:pPr>
            <a:endParaRPr lang="sv-SE" dirty="0"/>
          </a:p>
        </p:txBody>
      </p:sp>
      <p:sp>
        <p:nvSpPr>
          <p:cNvPr id="6148" name="Platshållare för datum 4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3BA27D-B506-4543-A544-92A93458306B}" type="datetime4">
              <a:rPr lang="sv-SE" altLang="sv-SE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 juni 2017</a:t>
            </a:fld>
            <a:endParaRPr lang="sv-SE" altLang="sv-SE" smtClean="0">
              <a:solidFill>
                <a:schemeClr val="accent1"/>
              </a:solidFill>
            </a:endParaRPr>
          </a:p>
        </p:txBody>
      </p:sp>
      <p:sp>
        <p:nvSpPr>
          <p:cNvPr id="6149" name="Platshållare för bildnumm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F5AF78-7284-4786-9DB5-53C21E3DA5B6}" type="slidenum">
              <a:rPr lang="sv-SE" altLang="sv-SE" smtClean="0">
                <a:solidFill>
                  <a:srgbClr val="898989"/>
                </a:solidFill>
              </a:rPr>
              <a:pPr/>
              <a:t>2</a:t>
            </a:fld>
            <a:endParaRPr lang="sv-SE" altLang="sv-SE" smtClean="0">
              <a:solidFill>
                <a:srgbClr val="898989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98" y="6033283"/>
            <a:ext cx="2081719" cy="688192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387927" y="314036"/>
            <a:ext cx="8469746" cy="5911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884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>
                <a:solidFill>
                  <a:srgbClr val="00C0A9"/>
                </a:solidFill>
              </a:rPr>
              <a:t>Vår ambition. </a:t>
            </a:r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>
          <a:xfrm>
            <a:off x="514244" y="2423619"/>
            <a:ext cx="5640895" cy="3567747"/>
          </a:xfrm>
        </p:spPr>
        <p:txBody>
          <a:bodyPr>
            <a:normAutofit lnSpcReduction="10000"/>
          </a:bodyPr>
          <a:lstStyle/>
          <a:p>
            <a:endParaRPr lang="sv-SE" altLang="sv-SE" dirty="0"/>
          </a:p>
          <a:p>
            <a:r>
              <a:rPr lang="sv-SE" altLang="sv-SE" kern="0" dirty="0"/>
              <a:t>Vi vill hjälpa till att förverkliga nyanländas drömmar om jobb och företagande i Sverige</a:t>
            </a:r>
            <a:endParaRPr lang="sv-SE" altLang="sv-SE" dirty="0"/>
          </a:p>
          <a:p>
            <a:pPr marL="0" indent="0">
              <a:buNone/>
            </a:pPr>
            <a:endParaRPr lang="sv-SE" altLang="sv-SE" dirty="0"/>
          </a:p>
          <a:p>
            <a:r>
              <a:rPr lang="sv-SE" altLang="sv-SE" dirty="0"/>
              <a:t>Vi kan inte lära dem att bli entreprenörer, för det är de redan.</a:t>
            </a:r>
          </a:p>
          <a:p>
            <a:pPr marL="0" indent="0">
              <a:buNone/>
            </a:pPr>
            <a:endParaRPr lang="sv-SE" altLang="sv-SE" dirty="0"/>
          </a:p>
          <a:p>
            <a:r>
              <a:rPr lang="sv-SE" altLang="sv-SE" dirty="0"/>
              <a:t>Men vi kan lotsa dem i de svenska lagarna och det svenska regelverket för entreprenörer och företagare</a:t>
            </a:r>
            <a:br>
              <a:rPr lang="sv-SE" altLang="sv-SE" dirty="0"/>
            </a:br>
            <a:endParaRPr lang="sv-SE" altLang="sv-SE" dirty="0"/>
          </a:p>
        </p:txBody>
      </p:sp>
      <p:sp>
        <p:nvSpPr>
          <p:cNvPr id="8196" name="Platshållare för datum 4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097F18-B220-426B-804D-E6DA02833301}" type="datetime4">
              <a:rPr lang="sv-SE" altLang="sv-SE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 juni 2017</a:t>
            </a:fld>
            <a:endParaRPr lang="sv-SE" altLang="sv-SE">
              <a:solidFill>
                <a:schemeClr val="accent1"/>
              </a:solidFill>
            </a:endParaRPr>
          </a:p>
        </p:txBody>
      </p:sp>
      <p:sp>
        <p:nvSpPr>
          <p:cNvPr id="8197" name="Platshållare för bildnumm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8D3E4B-2D18-4A2D-A02F-DFA1669C2915}" type="slidenum">
              <a:rPr lang="sv-SE" altLang="sv-SE" smtClean="0">
                <a:solidFill>
                  <a:srgbClr val="898989"/>
                </a:solidFill>
              </a:rPr>
              <a:pPr/>
              <a:t>3</a:t>
            </a:fld>
            <a:endParaRPr lang="sv-SE" altLang="sv-SE">
              <a:solidFill>
                <a:srgbClr val="898989"/>
              </a:solidFill>
            </a:endParaRPr>
          </a:p>
        </p:txBody>
      </p:sp>
      <p:pic>
        <p:nvPicPr>
          <p:cNvPr id="6" name="Bildobjekt 5" descr="C:\Documents and Settings\ovejan\Lokala inställningar\Temp\Temporär katalog 3 för fore_logo-svart[1].zip\fore_logo_black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950759" y="1152452"/>
            <a:ext cx="1657350" cy="24288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0000">
            <a:off x="6064302" y="1709764"/>
            <a:ext cx="2966720" cy="222504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859" y="5280190"/>
            <a:ext cx="1715123" cy="5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4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C:\Users\ovejan\Pictures\NF Nyanlänt Företagande\Norberg 21 juni 2016\Företagare Fliken Sv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0000">
            <a:off x="5287152" y="1177362"/>
            <a:ext cx="3617595" cy="27139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2825" y="898190"/>
            <a:ext cx="7127875" cy="770354"/>
          </a:xfrm>
        </p:spPr>
        <p:txBody>
          <a:bodyPr/>
          <a:lstStyle/>
          <a:p>
            <a:r>
              <a:rPr lang="sv-SE" sz="3600" dirty="0" smtClean="0"/>
              <a:t>Detta har vi gjort?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2825" y="2092752"/>
            <a:ext cx="7127875" cy="3557618"/>
          </a:xfrm>
        </p:spPr>
        <p:txBody>
          <a:bodyPr/>
          <a:lstStyle/>
          <a:p>
            <a:pPr marL="0" indent="0">
              <a:buNone/>
            </a:pPr>
            <a:endParaRPr lang="sv-S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b="1" dirty="0" smtClean="0">
                <a:solidFill>
                  <a:srgbClr val="FF0000"/>
                </a:solidFill>
              </a:rPr>
              <a:t>Introduktion i svenskt företagande för asylsökande.</a:t>
            </a:r>
            <a:r>
              <a:rPr lang="sv-SE" sz="1400" b="1" dirty="0" smtClean="0"/>
              <a:t>	</a:t>
            </a:r>
          </a:p>
          <a:p>
            <a:pPr>
              <a:buFontTx/>
              <a:buChar char="-"/>
            </a:pPr>
            <a:r>
              <a:rPr lang="sv-SE" dirty="0" smtClean="0"/>
              <a:t>Fliken Norberg, </a:t>
            </a:r>
            <a:r>
              <a:rPr lang="sv-SE" dirty="0" err="1" smtClean="0"/>
              <a:t>Flygskytten</a:t>
            </a:r>
            <a:r>
              <a:rPr lang="sv-SE" dirty="0" smtClean="0"/>
              <a:t> Västerås, Björkås Norberg, </a:t>
            </a:r>
            <a:endParaRPr lang="sv-SE" dirty="0"/>
          </a:p>
          <a:p>
            <a:pPr>
              <a:buFontTx/>
              <a:buChar char="-"/>
            </a:pPr>
            <a:r>
              <a:rPr lang="sv-SE" dirty="0" smtClean="0"/>
              <a:t>Solbacka Stjärnhov, 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FF0000"/>
                </a:solidFill>
              </a:rPr>
              <a:t>Nyanlända (uppehållstillstånd)</a:t>
            </a:r>
          </a:p>
          <a:p>
            <a:pPr>
              <a:buFontTx/>
              <a:buChar char="-"/>
            </a:pPr>
            <a:r>
              <a:rPr lang="sv-SE" dirty="0" smtClean="0"/>
              <a:t>Övningsföretagande i Norberg, Fagersta, Skinnskatteberg, Heby (finansiering kommuner med stöd av </a:t>
            </a:r>
            <a:r>
              <a:rPr lang="sv-SE" dirty="0" err="1" smtClean="0"/>
              <a:t>Lst</a:t>
            </a:r>
            <a:r>
              <a:rPr lang="sv-SE" dirty="0" smtClean="0"/>
              <a:t> </a:t>
            </a:r>
            <a:r>
              <a:rPr lang="sv-SE" dirty="0" err="1" smtClean="0"/>
              <a:t>Vstml</a:t>
            </a:r>
            <a:r>
              <a:rPr lang="sv-SE" dirty="0" smtClean="0"/>
              <a:t> och Sparbanksstift)</a:t>
            </a:r>
          </a:p>
          <a:p>
            <a:pPr>
              <a:buFontTx/>
              <a:buChar char="-"/>
            </a:pPr>
            <a:r>
              <a:rPr lang="sv-SE" dirty="0" smtClean="0"/>
              <a:t>Starta Eget på Lätt Svenska i Östra/Västra Sörmland (finansiering TVV)</a:t>
            </a:r>
          </a:p>
          <a:p>
            <a:pPr lvl="3">
              <a:buFontTx/>
              <a:buChar char="-"/>
            </a:pPr>
            <a:endParaRPr lang="sv-SE" dirty="0" smtClean="0"/>
          </a:p>
        </p:txBody>
      </p:sp>
      <p:sp>
        <p:nvSpPr>
          <p:cNvPr id="9" name="Rektangel 8"/>
          <p:cNvSpPr/>
          <p:nvPr/>
        </p:nvSpPr>
        <p:spPr>
          <a:xfrm>
            <a:off x="7062281" y="311285"/>
            <a:ext cx="1624519" cy="517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85011" y="779058"/>
            <a:ext cx="8758989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85011" y="705645"/>
            <a:ext cx="8534400" cy="240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98" y="6033283"/>
            <a:ext cx="2081719" cy="68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2825" y="1287463"/>
            <a:ext cx="7127875" cy="526097"/>
          </a:xfrm>
        </p:spPr>
        <p:txBody>
          <a:bodyPr/>
          <a:lstStyle/>
          <a:p>
            <a:r>
              <a:rPr lang="sv-SE" sz="3200" dirty="0" smtClean="0"/>
              <a:t>Pågående verksamhet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3" y="1813560"/>
            <a:ext cx="7127687" cy="4721892"/>
          </a:xfrm>
        </p:spPr>
        <p:txBody>
          <a:bodyPr/>
          <a:lstStyle/>
          <a:p>
            <a:r>
              <a:rPr lang="sv-SE" sz="2400" dirty="0" smtClean="0"/>
              <a:t>NF – företagande Norra </a:t>
            </a:r>
            <a:r>
              <a:rPr lang="sv-SE" sz="2400" dirty="0" err="1" smtClean="0"/>
              <a:t>Vstml</a:t>
            </a:r>
            <a:r>
              <a:rPr lang="sv-SE" sz="2400" dirty="0" smtClean="0"/>
              <a:t> och Heby</a:t>
            </a:r>
            <a:br>
              <a:rPr lang="sv-SE" sz="2400" dirty="0" smtClean="0"/>
            </a:br>
            <a:r>
              <a:rPr lang="sv-SE" dirty="0" smtClean="0"/>
              <a:t>finansiering via respektive kommun, Region </a:t>
            </a:r>
            <a:r>
              <a:rPr lang="sv-SE" dirty="0" err="1" smtClean="0"/>
              <a:t>Vstml</a:t>
            </a:r>
            <a:r>
              <a:rPr lang="sv-SE" dirty="0" smtClean="0"/>
              <a:t>, Sparbanksstiftelsen Nya</a:t>
            </a:r>
          </a:p>
          <a:p>
            <a:r>
              <a:rPr lang="sv-SE" sz="2400" dirty="0" smtClean="0"/>
              <a:t>NF - företagande </a:t>
            </a:r>
            <a:br>
              <a:rPr lang="sv-SE" sz="2400" dirty="0" smtClean="0"/>
            </a:br>
            <a:r>
              <a:rPr lang="sv-SE" dirty="0" smtClean="0"/>
              <a:t>finansiering via TVV och Region Västmanland, Uppsala, Dalarna och enskilda kommuner samt Västra Mälardalens Sparbank.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Västerås, Sala, Hallstahammar, Köping, Arboga, Kungsör, Eskilstuna, Trosa, Sollentuna, Solna, Uppsala, Enköping, Bålsta, Tierp, Östhammar</a:t>
            </a:r>
            <a:br>
              <a:rPr lang="sv-SE" dirty="0" smtClean="0"/>
            </a:br>
            <a:endParaRPr lang="sv-SE" dirty="0" smtClean="0"/>
          </a:p>
          <a:p>
            <a:r>
              <a:rPr lang="sv-SE" sz="2400" dirty="0" smtClean="0"/>
              <a:t>NF - företagande integrerat i SFX-utbildning för företagare i </a:t>
            </a:r>
            <a:r>
              <a:rPr lang="sv-SE" sz="2400" dirty="0"/>
              <a:t>Botkyrka.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dirty="0" smtClean="0"/>
              <a:t>finansierat </a:t>
            </a:r>
            <a:r>
              <a:rPr lang="sv-SE" dirty="0"/>
              <a:t>av Skolverket och Botkyrka Kommun.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BA63EB94-E6A8-4C88-B52F-BE08CD3B9BD1}" type="datetime4">
              <a:rPr lang="sv-SE" smtClean="0"/>
              <a:pPr>
                <a:defRPr/>
              </a:pPr>
              <a:t>15 juni 2017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B219B2C-DD81-4C4C-B1BD-2E666A171FE6}" type="slidenum">
              <a:rPr lang="sv-SE" altLang="sv-SE" smtClean="0"/>
              <a:pPr>
                <a:defRPr/>
              </a:pPr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4508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5598" y="1036948"/>
            <a:ext cx="7886700" cy="1314928"/>
          </a:xfrm>
        </p:spPr>
        <p:txBody>
          <a:bodyPr/>
          <a:lstStyle/>
          <a:p>
            <a:r>
              <a:rPr lang="sv-SE" b="1" dirty="0" smtClean="0"/>
              <a:t>Nyanländas väg från inträde i etableringsuppdraget till etablerat företag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7073" y="2249952"/>
            <a:ext cx="8714936" cy="3292775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Tidslinje för processen 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 flipV="1">
            <a:off x="461913" y="3069190"/>
            <a:ext cx="7535570" cy="71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öger 5"/>
          <p:cNvSpPr/>
          <p:nvPr/>
        </p:nvSpPr>
        <p:spPr>
          <a:xfrm>
            <a:off x="7756955" y="2904267"/>
            <a:ext cx="1125416" cy="327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7"/>
          <p:cNvCxnSpPr/>
          <p:nvPr/>
        </p:nvCxnSpPr>
        <p:spPr>
          <a:xfrm>
            <a:off x="2363372" y="3178419"/>
            <a:ext cx="10551" cy="1033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4758397" y="3041259"/>
            <a:ext cx="10551" cy="1181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689548" y="3342465"/>
            <a:ext cx="1599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Introduktion NF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2578784" y="3305029"/>
            <a:ext cx="2095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NF-företag (övningsföretag)</a:t>
            </a:r>
          </a:p>
          <a:p>
            <a:r>
              <a:rPr lang="sv-SE" sz="1200" dirty="0" smtClean="0"/>
              <a:t>Med varvad teori i takt med företagens utveckling. </a:t>
            </a:r>
          </a:p>
          <a:p>
            <a:r>
              <a:rPr lang="sv-SE" sz="1200" dirty="0" smtClean="0"/>
              <a:t>integrerad </a:t>
            </a:r>
            <a:r>
              <a:rPr lang="sv-SE" sz="1200" dirty="0" err="1" smtClean="0"/>
              <a:t>Sfi-undervisning</a:t>
            </a:r>
            <a:endParaRPr lang="sv-SE" sz="1200" dirty="0" smtClean="0"/>
          </a:p>
          <a:p>
            <a:r>
              <a:rPr lang="sv-SE" sz="1200" dirty="0"/>
              <a:t>Mentor utses under </a:t>
            </a:r>
            <a:r>
              <a:rPr lang="sv-SE" sz="1200" dirty="0" smtClean="0"/>
              <a:t>fasen.</a:t>
            </a:r>
          </a:p>
          <a:p>
            <a:r>
              <a:rPr lang="sv-SE" sz="1200" dirty="0" smtClean="0"/>
              <a:t>6 månader</a:t>
            </a:r>
            <a:endParaRPr lang="sv-SE" sz="1200" dirty="0"/>
          </a:p>
        </p:txBody>
      </p:sp>
      <p:sp>
        <p:nvSpPr>
          <p:cNvPr id="17" name="textruta 16"/>
          <p:cNvSpPr txBox="1"/>
          <p:nvPr/>
        </p:nvSpPr>
        <p:spPr>
          <a:xfrm>
            <a:off x="4874455" y="3342465"/>
            <a:ext cx="2679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Marknadsetablering med stöd av mentor och kvartalsvisa uppföljningar tom första bokslutet</a:t>
            </a:r>
            <a:endParaRPr lang="sv-SE" sz="1200" dirty="0"/>
          </a:p>
        </p:txBody>
      </p:sp>
      <p:sp>
        <p:nvSpPr>
          <p:cNvPr id="4" name="Ellips 3"/>
          <p:cNvSpPr/>
          <p:nvPr/>
        </p:nvSpPr>
        <p:spPr>
          <a:xfrm>
            <a:off x="3154682" y="4835951"/>
            <a:ext cx="2199744" cy="937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Mentorer/förebilder/goda</a:t>
            </a:r>
          </a:p>
          <a:p>
            <a:pPr algn="ctr"/>
            <a:r>
              <a:rPr lang="sv-SE" sz="1600" dirty="0" smtClean="0"/>
              <a:t>exempel</a:t>
            </a:r>
            <a:endParaRPr lang="sv-SE" sz="1600" dirty="0"/>
          </a:p>
        </p:txBody>
      </p:sp>
      <p:cxnSp>
        <p:nvCxnSpPr>
          <p:cNvPr id="9" name="Rak pil 8"/>
          <p:cNvCxnSpPr>
            <a:endCxn id="4" idx="6"/>
          </p:cNvCxnSpPr>
          <p:nvPr/>
        </p:nvCxnSpPr>
        <p:spPr>
          <a:xfrm flipH="1">
            <a:off x="5354426" y="4001380"/>
            <a:ext cx="3571526" cy="1303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 11"/>
          <p:cNvCxnSpPr/>
          <p:nvPr/>
        </p:nvCxnSpPr>
        <p:spPr>
          <a:xfrm flipH="1" flipV="1">
            <a:off x="327073" y="4222946"/>
            <a:ext cx="2827609" cy="1092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98" y="6033283"/>
            <a:ext cx="2081719" cy="688192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327073" y="240145"/>
            <a:ext cx="8598879" cy="6742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20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N457640\AppData\Local\Microsoft\Windows\Temporary Internet Files\Content.IE5\7AHNQE1I\man-in-black-silhouette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44" r="34540"/>
          <a:stretch/>
        </p:blipFill>
        <p:spPr bwMode="auto">
          <a:xfrm rot="540000">
            <a:off x="8005984" y="3258426"/>
            <a:ext cx="1058137" cy="3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ubrik 1"/>
          <p:cNvSpPr>
            <a:spLocks noGrp="1"/>
          </p:cNvSpPr>
          <p:nvPr>
            <p:ph type="title"/>
          </p:nvPr>
        </p:nvSpPr>
        <p:spPr>
          <a:xfrm>
            <a:off x="855572" y="883179"/>
            <a:ext cx="7127875" cy="882650"/>
          </a:xfrm>
        </p:spPr>
        <p:txBody>
          <a:bodyPr/>
          <a:lstStyle/>
          <a:p>
            <a:r>
              <a:rPr lang="sv-SE" altLang="sv-SE" dirty="0" smtClean="0"/>
              <a:t>Ämnesrubriker introduktion och teoripass 1 – 11, övningsföretag</a:t>
            </a:r>
            <a:endParaRPr lang="sv-SE" altLang="sv-SE" dirty="0"/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555625" y="2080344"/>
            <a:ext cx="3483937" cy="4177598"/>
          </a:xfrm>
        </p:spPr>
        <p:txBody>
          <a:bodyPr/>
          <a:lstStyle/>
          <a:p>
            <a:r>
              <a:rPr lang="sv-SE" altLang="sv-SE" i="1" dirty="0"/>
              <a:t>Svensk historia, ur ett företagsperspektiv</a:t>
            </a:r>
          </a:p>
          <a:p>
            <a:r>
              <a:rPr lang="sv-SE" altLang="sv-SE" i="1" dirty="0"/>
              <a:t>Prata mångfald</a:t>
            </a:r>
          </a:p>
          <a:p>
            <a:r>
              <a:rPr lang="sv-SE" altLang="sv-SE" i="1" dirty="0"/>
              <a:t>Jämställdhet</a:t>
            </a:r>
          </a:p>
          <a:p>
            <a:r>
              <a:rPr lang="sv-SE" altLang="sv-SE" i="1" dirty="0"/>
              <a:t>Frihet och ansvar</a:t>
            </a:r>
          </a:p>
          <a:p>
            <a:r>
              <a:rPr lang="sv-SE" altLang="sv-SE" dirty="0"/>
              <a:t>Värdeerbjudande</a:t>
            </a:r>
          </a:p>
          <a:p>
            <a:r>
              <a:rPr lang="sv-SE" altLang="sv-SE" dirty="0"/>
              <a:t>En kund</a:t>
            </a:r>
          </a:p>
          <a:p>
            <a:r>
              <a:rPr lang="sv-SE" altLang="sv-SE" dirty="0"/>
              <a:t>Kulturskillnader</a:t>
            </a:r>
          </a:p>
          <a:p>
            <a:r>
              <a:rPr lang="sv-SE" altLang="sv-SE" dirty="0"/>
              <a:t>Service</a:t>
            </a:r>
          </a:p>
          <a:p>
            <a:r>
              <a:rPr lang="sv-SE" altLang="sv-SE" dirty="0"/>
              <a:t>Affärsidé/affärsmodell</a:t>
            </a:r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  <p:sp>
        <p:nvSpPr>
          <p:cNvPr id="7172" name="Platshållare för datum 4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E2429C-D978-41A8-A0E6-BC0794AC32B4}" type="datetime4">
              <a:rPr lang="sv-SE" altLang="sv-SE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 juni 2017</a:t>
            </a:fld>
            <a:endParaRPr lang="sv-SE" altLang="sv-SE">
              <a:solidFill>
                <a:schemeClr val="accent1"/>
              </a:solidFill>
            </a:endParaRPr>
          </a:p>
        </p:txBody>
      </p:sp>
      <p:sp>
        <p:nvSpPr>
          <p:cNvPr id="7173" name="Platshållare för bildnumm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740628-23F7-4881-9A16-12ABC2517DE0}" type="slidenum">
              <a:rPr lang="sv-SE" altLang="sv-SE" smtClean="0">
                <a:solidFill>
                  <a:srgbClr val="898989"/>
                </a:solidFill>
              </a:rPr>
              <a:pPr/>
              <a:t>7</a:t>
            </a:fld>
            <a:endParaRPr lang="sv-SE" altLang="sv-SE">
              <a:solidFill>
                <a:srgbClr val="898989"/>
              </a:solidFill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 bwMode="auto">
          <a:xfrm>
            <a:off x="4806156" y="2051734"/>
            <a:ext cx="3494087" cy="42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6375" indent="-206375" algn="l" rtl="0" eaLnBrk="0" fontAlgn="base" hangingPunct="0">
              <a:spcBef>
                <a:spcPts val="1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413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365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77888" indent="-22383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57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altLang="sv-SE" dirty="0"/>
              <a:t>Skatter/avgifter/moms och om hur de används</a:t>
            </a:r>
          </a:p>
          <a:p>
            <a:r>
              <a:rPr lang="sv-SE" altLang="sv-SE" dirty="0"/>
              <a:t>Företagsformer</a:t>
            </a:r>
          </a:p>
          <a:p>
            <a:r>
              <a:rPr lang="sv-SE" altLang="sv-SE" dirty="0"/>
              <a:t>Budget</a:t>
            </a:r>
          </a:p>
          <a:p>
            <a:r>
              <a:rPr lang="sv-SE" altLang="sv-SE" dirty="0"/>
              <a:t>Bokföring</a:t>
            </a:r>
          </a:p>
          <a:p>
            <a:r>
              <a:rPr lang="sv-SE" altLang="sv-SE" dirty="0"/>
              <a:t>Finansiering</a:t>
            </a:r>
          </a:p>
          <a:p>
            <a:r>
              <a:rPr lang="sv-SE" altLang="sv-SE" dirty="0"/>
              <a:t>Nätverk</a:t>
            </a:r>
          </a:p>
          <a:p>
            <a:r>
              <a:rPr lang="sv-SE" altLang="sv-SE" dirty="0"/>
              <a:t>Marknads-undersökning/-föring</a:t>
            </a:r>
          </a:p>
          <a:p>
            <a:r>
              <a:rPr lang="sv-SE" altLang="sv-SE" dirty="0"/>
              <a:t>Miljö och globalisering</a:t>
            </a:r>
          </a:p>
          <a:p>
            <a:r>
              <a:rPr lang="sv-SE" altLang="sv-SE" dirty="0"/>
              <a:t>Hållbart företagande</a:t>
            </a:r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  <p:sp>
        <p:nvSpPr>
          <p:cNvPr id="8" name="Rektangel 7"/>
          <p:cNvSpPr/>
          <p:nvPr/>
        </p:nvSpPr>
        <p:spPr>
          <a:xfrm>
            <a:off x="7620000" y="2310528"/>
            <a:ext cx="17833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C0A9"/>
                </a:solidFill>
              </a:rPr>
              <a:t>Jag </a:t>
            </a:r>
            <a:r>
              <a:rPr lang="en-GB" sz="2400" b="1" dirty="0" err="1">
                <a:solidFill>
                  <a:srgbClr val="00C0A9"/>
                </a:solidFill>
              </a:rPr>
              <a:t>själv</a:t>
            </a:r>
            <a:r>
              <a:rPr lang="en-GB" sz="2400" b="1" dirty="0">
                <a:solidFill>
                  <a:srgbClr val="00C0A9"/>
                </a:solidFill>
              </a:rPr>
              <a:t>  </a:t>
            </a:r>
            <a:r>
              <a:rPr lang="en-GB" sz="2400" b="1" dirty="0" err="1">
                <a:solidFill>
                  <a:srgbClr val="00C0A9"/>
                </a:solidFill>
              </a:rPr>
              <a:t>Företaget</a:t>
            </a:r>
            <a:endParaRPr lang="en-GB" sz="2400" b="1" dirty="0">
              <a:solidFill>
                <a:srgbClr val="00C0A9"/>
              </a:solidFill>
            </a:endParaRPr>
          </a:p>
          <a:p>
            <a:r>
              <a:rPr lang="en-GB" sz="2400" b="1" dirty="0" err="1">
                <a:solidFill>
                  <a:srgbClr val="00C0A9"/>
                </a:solidFill>
              </a:rPr>
              <a:t>Omvärld</a:t>
            </a:r>
            <a:endParaRPr lang="en-GB" sz="2400" b="1" dirty="0">
              <a:solidFill>
                <a:srgbClr val="00C0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4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46185" y="1043965"/>
            <a:ext cx="8768506" cy="5731165"/>
          </a:xfrm>
        </p:spPr>
        <p:txBody>
          <a:bodyPr>
            <a:normAutofit/>
          </a:bodyPr>
          <a:lstStyle/>
          <a:p>
            <a:pPr algn="l"/>
            <a:r>
              <a:rPr lang="sv-SE" sz="1600" dirty="0" smtClean="0"/>
              <a:t>Handledare finns tillgänglig och ansvarar för att tidplan följs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Schemalagda teoripass var 14: e dag med bas i NF; s </a:t>
            </a:r>
            <a:r>
              <a:rPr lang="sv-SE" sz="1600" dirty="0" err="1" smtClean="0"/>
              <a:t>studiemtr</a:t>
            </a:r>
            <a:r>
              <a:rPr lang="sv-SE" sz="1600" dirty="0" smtClean="0"/>
              <a:t> och med externa medverkande.</a:t>
            </a:r>
          </a:p>
          <a:p>
            <a:pPr algn="l"/>
            <a:r>
              <a:rPr lang="sv-SE" sz="1600" dirty="0" smtClean="0"/>
              <a:t>Parallella separat seminarier för kvinnor respektive män med praktiska inslag 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algn="l"/>
            <a:r>
              <a:rPr lang="sv-SE" sz="1600" dirty="0" smtClean="0"/>
              <a:t>Mentormatchning</a:t>
            </a:r>
          </a:p>
          <a:p>
            <a:pPr algn="l"/>
            <a:r>
              <a:rPr lang="sv-SE" sz="1600" dirty="0" err="1" smtClean="0"/>
              <a:t>Work</a:t>
            </a:r>
            <a:r>
              <a:rPr lang="sv-SE" sz="1600" dirty="0" smtClean="0"/>
              <a:t>-shops varannan månad med ortens företagare och däremellan studiebesök hos företag, relevanta för respektive affärsidé.</a:t>
            </a:r>
          </a:p>
          <a:p>
            <a:pPr algn="l"/>
            <a:r>
              <a:rPr lang="sv-SE" sz="1600" dirty="0" smtClean="0"/>
              <a:t>NF-råd bedömer deltagarnas marknadspotential och ger rekommendationer. Består av representanter från företagsfrämjande aktörer samt erfarna företagare.</a:t>
            </a:r>
          </a:p>
          <a:p>
            <a:pPr algn="l"/>
            <a:endParaRPr lang="sv-SE" sz="1600" dirty="0" smtClean="0"/>
          </a:p>
        </p:txBody>
      </p:sp>
      <p:cxnSp>
        <p:nvCxnSpPr>
          <p:cNvPr id="5" name="Rak 4"/>
          <p:cNvCxnSpPr/>
          <p:nvPr/>
        </p:nvCxnSpPr>
        <p:spPr>
          <a:xfrm>
            <a:off x="246185" y="3483618"/>
            <a:ext cx="8651631" cy="42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1340563" y="3017079"/>
            <a:ext cx="0" cy="1030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2275537" y="3039500"/>
            <a:ext cx="12310" cy="1023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4149091" y="3178592"/>
            <a:ext cx="0" cy="87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5514534" y="3187212"/>
            <a:ext cx="0" cy="87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6696221" y="3164789"/>
            <a:ext cx="0" cy="87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7993967" y="3178593"/>
            <a:ext cx="0" cy="87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8428499" y="2590782"/>
            <a:ext cx="7873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33CC"/>
                </a:solidFill>
              </a:rPr>
              <a:t>Skarp</a:t>
            </a:r>
          </a:p>
          <a:p>
            <a:r>
              <a:rPr lang="sv-SE" dirty="0" smtClean="0">
                <a:solidFill>
                  <a:srgbClr val="FF33CC"/>
                </a:solidFill>
              </a:rPr>
              <a:t>Start</a:t>
            </a:r>
          </a:p>
          <a:p>
            <a:endParaRPr lang="sv-SE" dirty="0" smtClean="0">
              <a:solidFill>
                <a:srgbClr val="FF33CC"/>
              </a:solidFill>
            </a:endParaRPr>
          </a:p>
        </p:txBody>
      </p:sp>
      <p:sp>
        <p:nvSpPr>
          <p:cNvPr id="15" name="Höger 14"/>
          <p:cNvSpPr/>
          <p:nvPr/>
        </p:nvSpPr>
        <p:spPr>
          <a:xfrm>
            <a:off x="0" y="3290678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16"/>
          <p:cNvCxnSpPr/>
          <p:nvPr/>
        </p:nvCxnSpPr>
        <p:spPr>
          <a:xfrm>
            <a:off x="726772" y="3009607"/>
            <a:ext cx="0" cy="105331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1081002" y="2785353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accent5"/>
                </a:solidFill>
              </a:rPr>
              <a:t>Teori</a:t>
            </a:r>
          </a:p>
          <a:p>
            <a:r>
              <a:rPr lang="sv-SE" dirty="0" smtClean="0">
                <a:solidFill>
                  <a:schemeClr val="accent5"/>
                </a:solidFill>
              </a:rPr>
              <a:t>pass 1</a:t>
            </a:r>
            <a:endParaRPr lang="sv-SE" dirty="0">
              <a:solidFill>
                <a:schemeClr val="accent5"/>
              </a:solidFill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416229" y="271597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accent5"/>
                </a:solidFill>
              </a:rPr>
              <a:t>Start</a:t>
            </a:r>
            <a:endParaRPr lang="sv-SE" dirty="0">
              <a:solidFill>
                <a:schemeClr val="accent5"/>
              </a:solidFill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3697686" y="283287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accent5"/>
                </a:solidFill>
              </a:rPr>
              <a:t>Mentor</a:t>
            </a:r>
            <a:endParaRPr lang="sv-SE" dirty="0">
              <a:solidFill>
                <a:schemeClr val="accent5"/>
              </a:solidFill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2056152" y="2834152"/>
            <a:ext cx="835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5"/>
                </a:solidFill>
              </a:rPr>
              <a:t>Work</a:t>
            </a:r>
            <a:r>
              <a:rPr lang="sv-SE" dirty="0" smtClean="0">
                <a:solidFill>
                  <a:schemeClr val="accent5"/>
                </a:solidFill>
              </a:rPr>
              <a:t>- shop</a:t>
            </a:r>
            <a:endParaRPr lang="sv-SE" dirty="0">
              <a:solidFill>
                <a:schemeClr val="accent5"/>
              </a:solidFill>
            </a:endParaRPr>
          </a:p>
        </p:txBody>
      </p:sp>
      <p:sp>
        <p:nvSpPr>
          <p:cNvPr id="31" name="textruta 30"/>
          <p:cNvSpPr txBox="1"/>
          <p:nvPr/>
        </p:nvSpPr>
        <p:spPr>
          <a:xfrm>
            <a:off x="2958611" y="3738803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C00000"/>
                </a:solidFill>
              </a:rPr>
              <a:t>skatteverket</a:t>
            </a:r>
            <a:endParaRPr lang="sv-SE" dirty="0">
              <a:solidFill>
                <a:srgbClr val="C00000"/>
              </a:solidFill>
            </a:endParaRPr>
          </a:p>
        </p:txBody>
      </p:sp>
      <p:cxnSp>
        <p:nvCxnSpPr>
          <p:cNvPr id="32" name="Rak 31"/>
          <p:cNvCxnSpPr/>
          <p:nvPr/>
        </p:nvCxnSpPr>
        <p:spPr>
          <a:xfrm>
            <a:off x="3277833" y="3163509"/>
            <a:ext cx="0" cy="87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32"/>
          <p:cNvCxnSpPr/>
          <p:nvPr/>
        </p:nvCxnSpPr>
        <p:spPr>
          <a:xfrm>
            <a:off x="4784774" y="3108519"/>
            <a:ext cx="16822" cy="985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4389121" y="38435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4983956" y="3636052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C00000"/>
                </a:solidFill>
              </a:rPr>
              <a:t>Företags-</a:t>
            </a:r>
          </a:p>
          <a:p>
            <a:r>
              <a:rPr lang="sv-SE" dirty="0" smtClean="0">
                <a:solidFill>
                  <a:srgbClr val="C00000"/>
                </a:solidFill>
              </a:rPr>
              <a:t>form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36" name="textruta 35"/>
          <p:cNvSpPr txBox="1"/>
          <p:nvPr/>
        </p:nvSpPr>
        <p:spPr>
          <a:xfrm>
            <a:off x="983043" y="3710323"/>
            <a:ext cx="1462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C00000"/>
                </a:solidFill>
              </a:rPr>
              <a:t>Affärsidé</a:t>
            </a:r>
          </a:p>
          <a:p>
            <a:r>
              <a:rPr lang="sv-SE" dirty="0" smtClean="0">
                <a:solidFill>
                  <a:srgbClr val="C00000"/>
                </a:solidFill>
              </a:rPr>
              <a:t>Affärsmodell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38" name="textruta 37"/>
          <p:cNvSpPr txBox="1"/>
          <p:nvPr/>
        </p:nvSpPr>
        <p:spPr>
          <a:xfrm>
            <a:off x="4583638" y="2826084"/>
            <a:ext cx="749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5"/>
                </a:solidFill>
              </a:rPr>
              <a:t>work</a:t>
            </a:r>
            <a:r>
              <a:rPr lang="sv-SE" dirty="0" smtClean="0">
                <a:solidFill>
                  <a:schemeClr val="accent5"/>
                </a:solidFill>
              </a:rPr>
              <a:t>-shop</a:t>
            </a:r>
            <a:endParaRPr lang="sv-SE" dirty="0">
              <a:solidFill>
                <a:schemeClr val="accent5"/>
              </a:solidFill>
            </a:endParaRPr>
          </a:p>
        </p:txBody>
      </p:sp>
      <p:sp>
        <p:nvSpPr>
          <p:cNvPr id="39" name="textruta 38"/>
          <p:cNvSpPr txBox="1"/>
          <p:nvPr/>
        </p:nvSpPr>
        <p:spPr>
          <a:xfrm>
            <a:off x="4149091" y="4277499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chemeClr val="accent6"/>
                </a:solidFill>
              </a:rPr>
              <a:t>Storytelling</a:t>
            </a:r>
            <a:endParaRPr lang="sv-SE" dirty="0" smtClean="0">
              <a:solidFill>
                <a:schemeClr val="accent6"/>
              </a:solidFill>
            </a:endParaRPr>
          </a:p>
          <a:p>
            <a:r>
              <a:rPr lang="sv-SE" dirty="0" smtClean="0">
                <a:solidFill>
                  <a:schemeClr val="accent6"/>
                </a:solidFill>
              </a:rPr>
              <a:t>Företagare </a:t>
            </a:r>
            <a:endParaRPr lang="sv-SE" dirty="0">
              <a:solidFill>
                <a:schemeClr val="accent6"/>
              </a:solidFill>
            </a:endParaRPr>
          </a:p>
        </p:txBody>
      </p:sp>
      <p:cxnSp>
        <p:nvCxnSpPr>
          <p:cNvPr id="41" name="Rak 40"/>
          <p:cNvCxnSpPr/>
          <p:nvPr/>
        </p:nvCxnSpPr>
        <p:spPr>
          <a:xfrm flipV="1">
            <a:off x="6058804" y="3157318"/>
            <a:ext cx="18440" cy="833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>
            <a:off x="7348610" y="3150431"/>
            <a:ext cx="0" cy="87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43"/>
          <p:cNvCxnSpPr/>
          <p:nvPr/>
        </p:nvCxnSpPr>
        <p:spPr>
          <a:xfrm>
            <a:off x="8488094" y="3178592"/>
            <a:ext cx="0" cy="87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ruta 44"/>
          <p:cNvSpPr txBox="1"/>
          <p:nvPr/>
        </p:nvSpPr>
        <p:spPr>
          <a:xfrm>
            <a:off x="7989874" y="390954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accent6"/>
                </a:solidFill>
              </a:rPr>
              <a:t>Draknäste</a:t>
            </a:r>
            <a:endParaRPr lang="sv-SE" dirty="0">
              <a:solidFill>
                <a:schemeClr val="accent6"/>
              </a:solidFill>
            </a:endParaRPr>
          </a:p>
        </p:txBody>
      </p:sp>
      <p:sp>
        <p:nvSpPr>
          <p:cNvPr id="46" name="textruta 45"/>
          <p:cNvSpPr txBox="1"/>
          <p:nvPr/>
        </p:nvSpPr>
        <p:spPr>
          <a:xfrm>
            <a:off x="6319572" y="4040503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C00000"/>
                </a:solidFill>
              </a:rPr>
              <a:t>Försäkrings-</a:t>
            </a:r>
          </a:p>
          <a:p>
            <a:r>
              <a:rPr lang="sv-SE" dirty="0" smtClean="0">
                <a:solidFill>
                  <a:srgbClr val="C00000"/>
                </a:solidFill>
              </a:rPr>
              <a:t>kassan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088208" y="286229"/>
            <a:ext cx="7399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800" dirty="0" smtClean="0">
                <a:solidFill>
                  <a:schemeClr val="accent6"/>
                </a:solidFill>
              </a:rPr>
              <a:t> Övningsföretag tidslinje</a:t>
            </a:r>
            <a:endParaRPr lang="sv-SE" sz="2800" dirty="0"/>
          </a:p>
        </p:txBody>
      </p:sp>
      <p:pic>
        <p:nvPicPr>
          <p:cNvPr id="40" name="Bildobjekt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98" y="6033283"/>
            <a:ext cx="2081719" cy="688192"/>
          </a:xfrm>
          <a:prstGeom prst="rect">
            <a:avLst/>
          </a:prstGeom>
        </p:spPr>
      </p:pic>
      <p:sp>
        <p:nvSpPr>
          <p:cNvPr id="42" name="textruta 41"/>
          <p:cNvSpPr txBox="1"/>
          <p:nvPr/>
        </p:nvSpPr>
        <p:spPr>
          <a:xfrm>
            <a:off x="2956854" y="2806487"/>
            <a:ext cx="83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5"/>
                </a:solidFill>
              </a:rPr>
              <a:t>Teori </a:t>
            </a:r>
            <a:endParaRPr lang="sv-SE" dirty="0">
              <a:solidFill>
                <a:schemeClr val="accent5"/>
              </a:solidFill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5294185" y="2852653"/>
            <a:ext cx="83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5"/>
                </a:solidFill>
              </a:rPr>
              <a:t>Teori</a:t>
            </a:r>
            <a:endParaRPr lang="sv-SE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Marknadsetablering med uppföljning!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Mentor följer företagaren tom första bokslutet</a:t>
            </a:r>
          </a:p>
          <a:p>
            <a:r>
              <a:rPr lang="sv-SE" sz="1600" dirty="0" smtClean="0"/>
              <a:t>NF-råd genomför kvartalsvisa uppföljningar tom första bokslutet</a:t>
            </a:r>
          </a:p>
          <a:p>
            <a:r>
              <a:rPr lang="sv-SE" sz="1600" dirty="0" smtClean="0"/>
              <a:t>Övningsföretagare tecknar ”särskilt” medlemskap i Företagarna som växlas över i fullvärdigt medlemskap vid marknadsetablering</a:t>
            </a:r>
          </a:p>
          <a:p>
            <a:r>
              <a:rPr lang="sv-SE" sz="1600" dirty="0" smtClean="0"/>
              <a:t>Företagarnas lokalförening är faddrar för de nyanlända företagarna och bjuder in dem till aktiviteter</a:t>
            </a:r>
          </a:p>
          <a:p>
            <a:r>
              <a:rPr lang="sv-SE" sz="1600" dirty="0" smtClean="0"/>
              <a:t>I samband med Nyanlända företagares första bokslut arrangeras en publik aktivitet – Multikulturell företagargala med utnämning av Årets Nyanländ Företagare eller någon liknande</a:t>
            </a:r>
            <a:endParaRPr lang="sv-SE" sz="1600" dirty="0"/>
          </a:p>
        </p:txBody>
      </p:sp>
      <p:sp>
        <p:nvSpPr>
          <p:cNvPr id="4" name="textruta 3"/>
          <p:cNvSpPr txBox="1"/>
          <p:nvPr/>
        </p:nvSpPr>
        <p:spPr>
          <a:xfrm>
            <a:off x="7093527" y="503307"/>
            <a:ext cx="16717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98" y="6033283"/>
            <a:ext cx="2081719" cy="688192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304800" y="503307"/>
            <a:ext cx="8460509" cy="5219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72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e_PPTmall_Pagin">
  <a:themeElements>
    <a:clrScheme name="Företagarnas färgschema">
      <a:dk1>
        <a:sysClr val="windowText" lastClr="000000"/>
      </a:dk1>
      <a:lt1>
        <a:sysClr val="window" lastClr="FFFFFF"/>
      </a:lt1>
      <a:dk2>
        <a:srgbClr val="747678"/>
      </a:dk2>
      <a:lt2>
        <a:srgbClr val="B2B4B3"/>
      </a:lt2>
      <a:accent1>
        <a:srgbClr val="00C0A9"/>
      </a:accent1>
      <a:accent2>
        <a:srgbClr val="CB0044"/>
      </a:accent2>
      <a:accent3>
        <a:srgbClr val="FB4F14"/>
      </a:accent3>
      <a:accent4>
        <a:srgbClr val="747678"/>
      </a:accent4>
      <a:accent5>
        <a:srgbClr val="B2B4B3"/>
      </a:accent5>
      <a:accent6>
        <a:srgbClr val="00C0A9"/>
      </a:accent6>
      <a:hlink>
        <a:srgbClr val="CB0044"/>
      </a:hlink>
      <a:folHlink>
        <a:srgbClr val="00C0A9"/>
      </a:folHlink>
    </a:clrScheme>
    <a:fontScheme name="Företagarn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Fore_PPTmall_Pagin</Template>
  <TotalTime>10076</TotalTime>
  <Words>957</Words>
  <Application>Microsoft Office PowerPoint</Application>
  <PresentationFormat>Bildspel på skärmen (4:3)</PresentationFormat>
  <Paragraphs>166</Paragraphs>
  <Slides>10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Museo 700</vt:lpstr>
      <vt:lpstr>Fore_PPTmall_Pagin</vt:lpstr>
      <vt:lpstr>PowerPoint-presentation</vt:lpstr>
      <vt:lpstr>Varför NF – Nyanlänt Företagande?</vt:lpstr>
      <vt:lpstr>Vår ambition. </vt:lpstr>
      <vt:lpstr>Detta har vi gjort?</vt:lpstr>
      <vt:lpstr>Pågående verksamhet</vt:lpstr>
      <vt:lpstr>Nyanländas väg från inträde i etableringsuppdraget till etablerat företag</vt:lpstr>
      <vt:lpstr>Ämnesrubriker introduktion och teoripass 1 – 11, övningsföretag</vt:lpstr>
      <vt:lpstr>PowerPoint-presentation</vt:lpstr>
      <vt:lpstr>Marknadsetablering med uppföljning!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Huvudrubrik Arial Bold, 30 pt</dc:title>
  <dc:creator>ovejan</dc:creator>
  <cp:lastModifiedBy>Christer Alzén</cp:lastModifiedBy>
  <cp:revision>199</cp:revision>
  <cp:lastPrinted>2016-05-23T11:05:49Z</cp:lastPrinted>
  <dcterms:created xsi:type="dcterms:W3CDTF">2010-08-30T11:27:08Z</dcterms:created>
  <dcterms:modified xsi:type="dcterms:W3CDTF">2017-06-15T12:19:09Z</dcterms:modified>
</cp:coreProperties>
</file>