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9" r:id="rId2"/>
    <p:sldId id="303" r:id="rId3"/>
    <p:sldId id="262" r:id="rId4"/>
    <p:sldId id="304" r:id="rId5"/>
    <p:sldId id="300" r:id="rId6"/>
    <p:sldId id="297" r:id="rId7"/>
    <p:sldId id="325" r:id="rId8"/>
    <p:sldId id="312" r:id="rId9"/>
    <p:sldId id="327" r:id="rId10"/>
    <p:sldId id="324" r:id="rId11"/>
    <p:sldId id="315" r:id="rId12"/>
    <p:sldId id="310" r:id="rId13"/>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ADA51"/>
    <a:srgbClr val="FAD025"/>
    <a:srgbClr val="990066"/>
    <a:srgbClr val="FF3366"/>
    <a:srgbClr val="B40058"/>
    <a:srgbClr val="9F0055"/>
    <a:srgbClr val="3C3C3B"/>
    <a:srgbClr val="272727"/>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89273" autoAdjust="0"/>
  </p:normalViewPr>
  <p:slideViewPr>
    <p:cSldViewPr snapToGrid="0" snapToObjects="1">
      <p:cViewPr varScale="1">
        <p:scale>
          <a:sx n="120" d="100"/>
          <a:sy n="120" d="100"/>
        </p:scale>
        <p:origin x="370" y="67"/>
      </p:cViewPr>
      <p:guideLst>
        <p:guide orient="horz" pos="1620"/>
        <p:guide pos="2880"/>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42C02F-05A8-4F6F-AFC7-C1C1E7A33354}" type="datetimeFigureOut">
              <a:rPr lang="sv-SE" smtClean="0"/>
              <a:pPr/>
              <a:t>2017-06-15</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F70DDDB-DC60-48F1-9D3B-FCA2D42E9CAB}" type="slidenum">
              <a:rPr lang="sv-SE" smtClean="0"/>
              <a:pPr/>
              <a:t>‹#›</a:t>
            </a:fld>
            <a:endParaRPr lang="sv-SE"/>
          </a:p>
        </p:txBody>
      </p:sp>
    </p:spTree>
    <p:extLst>
      <p:ext uri="{BB962C8B-B14F-4D97-AF65-F5344CB8AC3E}">
        <p14:creationId xmlns:p14="http://schemas.microsoft.com/office/powerpoint/2010/main" val="343659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81D340C-99BE-A048-A4CC-8DD78E4256C9}" type="datetimeFigureOut">
              <a:rPr lang="sv-SE" smtClean="0"/>
              <a:pPr/>
              <a:t>2017-06-15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6823CAC-7B93-CC46-ABE9-194C65AD2A12}" type="slidenum">
              <a:rPr lang="sv-SE" smtClean="0"/>
              <a:pPr/>
              <a:t>‹#›</a:t>
            </a:fld>
            <a:endParaRPr lang="sv-SE"/>
          </a:p>
        </p:txBody>
      </p:sp>
    </p:spTree>
    <p:extLst>
      <p:ext uri="{BB962C8B-B14F-4D97-AF65-F5344CB8AC3E}">
        <p14:creationId xmlns:p14="http://schemas.microsoft.com/office/powerpoint/2010/main" val="29017833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 det vara så att rädslan för att</a:t>
            </a:r>
            <a:r>
              <a:rPr lang="sv-SE" baseline="0" dirty="0" smtClean="0"/>
              <a:t> bli hackad kan innebära att den tekniska utvecklingen avstannar?</a:t>
            </a:r>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1</a:t>
            </a:fld>
            <a:endParaRPr lang="sv-SE"/>
          </a:p>
        </p:txBody>
      </p:sp>
    </p:spTree>
    <p:extLst>
      <p:ext uri="{BB962C8B-B14F-4D97-AF65-F5344CB8AC3E}">
        <p14:creationId xmlns:p14="http://schemas.microsoft.com/office/powerpoint/2010/main" val="165156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Karolina</a:t>
            </a:r>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3</a:t>
            </a:fld>
            <a:endParaRPr lang="sv-SE"/>
          </a:p>
        </p:txBody>
      </p:sp>
    </p:spTree>
    <p:extLst>
      <p:ext uri="{BB962C8B-B14F-4D97-AF65-F5344CB8AC3E}">
        <p14:creationId xmlns:p14="http://schemas.microsoft.com/office/powerpoint/2010/main" val="402112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5</a:t>
            </a:fld>
            <a:endParaRPr lang="sv-SE"/>
          </a:p>
        </p:txBody>
      </p:sp>
    </p:spTree>
    <p:extLst>
      <p:ext uri="{BB962C8B-B14F-4D97-AF65-F5344CB8AC3E}">
        <p14:creationId xmlns:p14="http://schemas.microsoft.com/office/powerpoint/2010/main" val="25831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Karolina</a:t>
            </a:r>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6</a:t>
            </a:fld>
            <a:endParaRPr lang="sv-SE"/>
          </a:p>
        </p:txBody>
      </p:sp>
    </p:spTree>
    <p:extLst>
      <p:ext uri="{BB962C8B-B14F-4D97-AF65-F5344CB8AC3E}">
        <p14:creationId xmlns:p14="http://schemas.microsoft.com/office/powerpoint/2010/main" val="119549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I dialog med företag och akademi har vi benat ut fyra tematiska områden som vi ser är viktiga framöver – </a:t>
            </a:r>
            <a:r>
              <a:rPr lang="sv-SE" sz="1200" kern="1200" dirty="0" err="1" smtClean="0">
                <a:solidFill>
                  <a:schemeClr val="tx1"/>
                </a:solidFill>
                <a:latin typeface="+mn-lt"/>
                <a:ea typeface="+mn-ea"/>
                <a:cs typeface="+mn-cs"/>
              </a:rPr>
              <a:t>IoT</a:t>
            </a:r>
            <a:r>
              <a:rPr lang="sv-SE" sz="1200" kern="1200" dirty="0" smtClean="0">
                <a:solidFill>
                  <a:schemeClr val="tx1"/>
                </a:solidFill>
                <a:latin typeface="+mn-lt"/>
                <a:ea typeface="+mn-ea"/>
                <a:cs typeface="+mn-cs"/>
              </a:rPr>
              <a:t> och molnplattformar, Säkerhet, Automation i offentlig sektor och gröna näringar. Inom dessa områden pågår flera verksamheter och aktiviteter vars främsta mål är att stötta företag att ta klivet in i den digitala världen – </a:t>
            </a:r>
            <a:r>
              <a:rPr lang="sv-SE" sz="1200" b="1" kern="1200" dirty="0" smtClean="0">
                <a:solidFill>
                  <a:schemeClr val="tx1"/>
                </a:solidFill>
                <a:latin typeface="+mn-lt"/>
                <a:ea typeface="+mn-ea"/>
                <a:cs typeface="+mn-cs"/>
              </a:rPr>
              <a:t>för när tekniken är lika tillgänglig överallt är det förmågan att ta till sig den som är avgörande för om vi kommer att lyckas.</a:t>
            </a:r>
            <a:endParaRPr lang="sv-SE" sz="1200" b="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7</a:t>
            </a:fld>
            <a:endParaRPr lang="sv-SE"/>
          </a:p>
        </p:txBody>
      </p:sp>
    </p:spTree>
    <p:extLst>
      <p:ext uri="{BB962C8B-B14F-4D97-AF65-F5344CB8AC3E}">
        <p14:creationId xmlns:p14="http://schemas.microsoft.com/office/powerpoint/2010/main" val="171223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smtClean="0"/>
              <a:t>Kunskapsmöten</a:t>
            </a:r>
            <a:r>
              <a:rPr lang="sv-SE" dirty="0" smtClean="0"/>
              <a:t> – är Automation Regions bas och utgörs framförallt av publika frukostmöten, workshops och konferenser.</a:t>
            </a:r>
            <a:r>
              <a:rPr lang="sv-SE" baseline="0" dirty="0" smtClean="0"/>
              <a:t> Är breda och riktar sig till en bred publik (industri, akademi och offentlig sektor). I dagsläget genomförs frukostmöten i Västerås och med spegling i Sthlm. De filmas och läggs ut på </a:t>
            </a:r>
            <a:r>
              <a:rPr lang="sv-SE" baseline="0" dirty="0" err="1" smtClean="0"/>
              <a:t>youtube</a:t>
            </a:r>
            <a:r>
              <a:rPr lang="sv-SE" baseline="0" dirty="0" smtClean="0"/>
              <a:t>.</a:t>
            </a:r>
          </a:p>
          <a:p>
            <a:endParaRPr lang="sv-SE" baseline="0" dirty="0" smtClean="0"/>
          </a:p>
          <a:p>
            <a:r>
              <a:rPr lang="sv-SE" b="1" baseline="0" dirty="0" smtClean="0"/>
              <a:t>Workshop</a:t>
            </a:r>
            <a:r>
              <a:rPr lang="sv-SE" baseline="0" dirty="0" smtClean="0"/>
              <a:t> arrangeras ofta i samarbete med ett forskningsprojekt där involverade parter bjuds in för att ta del av forskningsresultat och diskutera detta. Ibland diskuteras även fortsättning/utveckling av projektidéer. </a:t>
            </a:r>
          </a:p>
          <a:p>
            <a:endParaRPr lang="sv-SE" baseline="0" dirty="0" smtClean="0"/>
          </a:p>
          <a:p>
            <a:r>
              <a:rPr lang="sv-SE" b="1" baseline="0" dirty="0" smtClean="0"/>
              <a:t>Do tanks </a:t>
            </a:r>
            <a:r>
              <a:rPr lang="sv-SE" baseline="0" dirty="0" smtClean="0"/>
              <a:t>– en metod som adderas i första hand till ett frukostmöte för att spinna vidare på dagens tema i fördjupad form. Det är en intensiv process på en timme som </a:t>
            </a:r>
            <a:r>
              <a:rPr lang="sv-SE" baseline="0" dirty="0" err="1" smtClean="0"/>
              <a:t>faciliteras</a:t>
            </a:r>
            <a:r>
              <a:rPr lang="sv-SE" baseline="0" dirty="0" smtClean="0"/>
              <a:t> utifrån en metod för att komma vidare i idégenereringen och ett nästa steg. Syftet är att ha en konkret plan på ett forsknings-, utvecklings- eller innovationsprojekt.</a:t>
            </a:r>
          </a:p>
          <a:p>
            <a:endParaRPr lang="sv-SE" baseline="0" dirty="0" smtClean="0"/>
          </a:p>
          <a:p>
            <a:r>
              <a:rPr lang="sv-SE" b="1" baseline="0" dirty="0" err="1" smtClean="0"/>
              <a:t>Knowledge</a:t>
            </a:r>
            <a:r>
              <a:rPr lang="sv-SE" b="1" baseline="0" dirty="0" smtClean="0"/>
              <a:t> </a:t>
            </a:r>
            <a:r>
              <a:rPr lang="sv-SE" b="1" baseline="0" dirty="0" err="1" smtClean="0"/>
              <a:t>experience</a:t>
            </a:r>
            <a:r>
              <a:rPr lang="sv-SE" b="1" baseline="0" dirty="0" smtClean="0"/>
              <a:t> </a:t>
            </a:r>
            <a:r>
              <a:rPr lang="sv-SE" b="1" baseline="0" dirty="0" err="1" smtClean="0"/>
              <a:t>hub</a:t>
            </a:r>
            <a:r>
              <a:rPr lang="sv-SE" b="1" baseline="0" dirty="0" smtClean="0"/>
              <a:t> </a:t>
            </a:r>
            <a:r>
              <a:rPr lang="sv-SE" baseline="0" dirty="0" smtClean="0"/>
              <a:t>– handlar om en fördjupningsserie och erfarenhetsutbyte mellan akademi, näringsliv och offentlig sektor. Tanken är att sätta fokus på ett högaktuellt ämne av stor betydelse för industrins överlevnad. Tre träffar </a:t>
            </a:r>
            <a:r>
              <a:rPr lang="sv-SE" baseline="0" dirty="0" err="1" smtClean="0"/>
              <a:t>faciliteras</a:t>
            </a:r>
            <a:r>
              <a:rPr lang="sv-SE" baseline="0" dirty="0" smtClean="0"/>
              <a:t> av en processledare som håller en struktur där alla kommer till tals. Maxantal är ca 8-10 och syftet är att formulera </a:t>
            </a:r>
            <a:r>
              <a:rPr lang="sv-SE" baseline="0" dirty="0" err="1" smtClean="0"/>
              <a:t>white</a:t>
            </a:r>
            <a:r>
              <a:rPr lang="sv-SE" baseline="0" dirty="0" smtClean="0"/>
              <a:t> </a:t>
            </a:r>
            <a:r>
              <a:rPr lang="sv-SE" baseline="0" dirty="0" err="1" smtClean="0"/>
              <a:t>papers</a:t>
            </a:r>
            <a:r>
              <a:rPr lang="sv-SE" baseline="0" dirty="0" smtClean="0"/>
              <a:t>, </a:t>
            </a:r>
            <a:r>
              <a:rPr lang="sv-SE" baseline="0" dirty="0" err="1" smtClean="0"/>
              <a:t>state</a:t>
            </a:r>
            <a:r>
              <a:rPr lang="sv-SE" baseline="0" dirty="0" smtClean="0"/>
              <a:t> </a:t>
            </a:r>
            <a:r>
              <a:rPr lang="sv-SE" baseline="0" dirty="0" err="1" smtClean="0"/>
              <a:t>of</a:t>
            </a:r>
            <a:r>
              <a:rPr lang="sv-SE" baseline="0" dirty="0" smtClean="0"/>
              <a:t> the art, eller andra typer av projekt. </a:t>
            </a:r>
          </a:p>
          <a:p>
            <a:endParaRPr lang="sv-SE" baseline="0" dirty="0" smtClean="0"/>
          </a:p>
          <a:p>
            <a:r>
              <a:rPr lang="sv-SE" b="1" baseline="0" dirty="0" err="1" smtClean="0"/>
              <a:t>Innowatch</a:t>
            </a:r>
            <a:r>
              <a:rPr lang="sv-SE" baseline="0" dirty="0" smtClean="0"/>
              <a:t> - </a:t>
            </a:r>
            <a:r>
              <a:rPr lang="sv-SE" sz="1200" kern="1200" dirty="0" smtClean="0">
                <a:solidFill>
                  <a:schemeClr val="tx1"/>
                </a:solidFill>
                <a:latin typeface="+mn-lt"/>
                <a:ea typeface="+mn-ea"/>
                <a:cs typeface="+mn-cs"/>
              </a:rPr>
              <a:t>Organisationens klimat kan både driva och bromsa ett företags innovativa förmåga. Med det nya verktyget </a:t>
            </a:r>
            <a:r>
              <a:rPr lang="sv-SE" sz="1200" kern="1200" dirty="0" err="1" smtClean="0">
                <a:solidFill>
                  <a:schemeClr val="tx1"/>
                </a:solidFill>
                <a:latin typeface="+mn-lt"/>
                <a:ea typeface="+mn-ea"/>
                <a:cs typeface="+mn-cs"/>
              </a:rPr>
              <a:t>Innowatch</a:t>
            </a:r>
            <a:r>
              <a:rPr lang="sv-SE" sz="1200" kern="1200" dirty="0" smtClean="0">
                <a:solidFill>
                  <a:schemeClr val="tx1"/>
                </a:solidFill>
                <a:latin typeface="+mn-lt"/>
                <a:ea typeface="+mn-ea"/>
                <a:cs typeface="+mn-cs"/>
              </a:rPr>
              <a:t> sätts</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fokus på att stärka innovationsklimatet hos företagen. Innovation har länge varit en angelägenhet för företagens FoU-avdelningar men vi menar att alla medarbetare ska vara engagerade. Många är intresserade av innovation och vill göra mer men de vet inte hur. </a:t>
            </a:r>
            <a:r>
              <a:rPr lang="sv-SE" sz="1200" kern="1200" dirty="0" err="1" smtClean="0">
                <a:solidFill>
                  <a:schemeClr val="tx1"/>
                </a:solidFill>
                <a:latin typeface="+mn-lt"/>
                <a:ea typeface="+mn-ea"/>
                <a:cs typeface="+mn-cs"/>
              </a:rPr>
              <a:t>Innowatch</a:t>
            </a:r>
            <a:r>
              <a:rPr lang="sv-SE" sz="1200" kern="1200" dirty="0" smtClean="0">
                <a:solidFill>
                  <a:schemeClr val="tx1"/>
                </a:solidFill>
                <a:latin typeface="+mn-lt"/>
                <a:ea typeface="+mn-ea"/>
                <a:cs typeface="+mn-cs"/>
              </a:rPr>
              <a:t> utgår från arbetsklimatet och hur det stöder förmågan till innovation, snarare än själva innovationsprocessen. Hur öppet och tillåtande är klimatet? Får medarbetarna stöd för nya idéer? Hur riskvillig är organisationen? De medverkande företagen mäter sitt innovationsklimat varje vecka, vilket ger en bild av nuläget men även visar förändringar och trender.</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(Detta upplägg har pågått tidigare på följande</a:t>
            </a:r>
            <a:r>
              <a:rPr lang="sv-SE" sz="1200" kern="1200" baseline="0" dirty="0" smtClean="0">
                <a:solidFill>
                  <a:schemeClr val="tx1"/>
                </a:solidFill>
                <a:latin typeface="+mn-lt"/>
                <a:ea typeface="+mn-ea"/>
                <a:cs typeface="+mn-cs"/>
              </a:rPr>
              <a:t> sätt men det finns fler varianter): </a:t>
            </a:r>
            <a:r>
              <a:rPr lang="sv-SE" sz="1200" kern="1200" dirty="0" smtClean="0">
                <a:solidFill>
                  <a:schemeClr val="tx1"/>
                </a:solidFill>
                <a:latin typeface="+mn-lt"/>
                <a:ea typeface="+mn-ea"/>
                <a:cs typeface="+mn-cs"/>
              </a:rPr>
              <a:t>Projektet genomför en uppstartsworkshop där upplägget förklaras och det tekniska verktyget introduceras. Sedan genomförs tre uppföljande workshoppar där företagen presenterar sina nuvarande innovationsklimat och de utmaningar som de ser i sina organisationer. Inför workshopparna kompletteras de mindre veckomätningarna med en fördjupad mätning av arbetsklimatet. Sedan identifieras en eller flera konkreta frågor som företagen tar med sig hem och jobbar vidare med. Det kan till exempel vara att skapa mer tid för idéarbete eller att förändra attityder till nytänkande och ifrågasättande av befintliga arbetssätt.</a:t>
            </a:r>
          </a:p>
          <a:p>
            <a:r>
              <a:rPr lang="sv-SE" sz="1200" kern="1200" dirty="0" smtClean="0">
                <a:solidFill>
                  <a:schemeClr val="tx1"/>
                </a:solidFill>
                <a:latin typeface="+mn-lt"/>
                <a:ea typeface="+mn-ea"/>
                <a:cs typeface="+mn-cs"/>
              </a:rPr>
              <a:t>– Utbytet mellan företagen är värdefullt. Att formulera sin problemställning för andra gör det är enklare att förstå och värdera sin egen situation. Utmaningarna på företagen är dessutom ofta likartade, även om många kanske tänker att förutsättningarna för just deras verksamhet är unika,	</a:t>
            </a:r>
          </a:p>
          <a:p>
            <a:r>
              <a:rPr lang="sv-SE" sz="1200" kern="1200" dirty="0" smtClean="0">
                <a:solidFill>
                  <a:schemeClr val="tx1"/>
                </a:solidFill>
                <a:latin typeface="+mn-lt"/>
                <a:ea typeface="+mn-ea"/>
                <a:cs typeface="+mn-cs"/>
              </a:rPr>
              <a:t>	</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8</a:t>
            </a:fld>
            <a:endParaRPr lang="sv-SE"/>
          </a:p>
        </p:txBody>
      </p:sp>
    </p:spTree>
    <p:extLst>
      <p:ext uri="{BB962C8B-B14F-4D97-AF65-F5344CB8AC3E}">
        <p14:creationId xmlns:p14="http://schemas.microsoft.com/office/powerpoint/2010/main" val="39701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b="1" kern="1200" dirty="0" smtClean="0">
                <a:solidFill>
                  <a:schemeClr val="tx1"/>
                </a:solidFill>
                <a:latin typeface="+mn-lt"/>
                <a:ea typeface="+mn-ea"/>
                <a:cs typeface="+mn-cs"/>
              </a:rPr>
              <a:t>CASE: Från start </a:t>
            </a:r>
            <a:r>
              <a:rPr lang="sv-SE" sz="1200" b="1" kern="1200" dirty="0" err="1" smtClean="0">
                <a:solidFill>
                  <a:schemeClr val="tx1"/>
                </a:solidFill>
                <a:latin typeface="+mn-lt"/>
                <a:ea typeface="+mn-ea"/>
                <a:cs typeface="+mn-cs"/>
              </a:rPr>
              <a:t>up</a:t>
            </a:r>
            <a:r>
              <a:rPr lang="sv-SE" sz="1200" b="1" kern="1200" dirty="0" smtClean="0">
                <a:solidFill>
                  <a:schemeClr val="tx1"/>
                </a:solidFill>
                <a:latin typeface="+mn-lt"/>
                <a:ea typeface="+mn-ea"/>
                <a:cs typeface="+mn-cs"/>
              </a:rPr>
              <a:t> till börsen</a:t>
            </a:r>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XM </a:t>
            </a:r>
            <a:r>
              <a:rPr lang="sv-SE" sz="1200" b="0" kern="1200" dirty="0" err="1" smtClean="0">
                <a:solidFill>
                  <a:schemeClr val="tx1"/>
                </a:solidFill>
                <a:latin typeface="+mn-lt"/>
                <a:ea typeface="+mn-ea"/>
                <a:cs typeface="+mn-cs"/>
              </a:rPr>
              <a:t>Reality</a:t>
            </a:r>
            <a:r>
              <a:rPr lang="sv-SE" sz="1200" b="0" kern="1200" dirty="0" smtClean="0">
                <a:solidFill>
                  <a:schemeClr val="tx1"/>
                </a:solidFill>
                <a:latin typeface="+mn-lt"/>
                <a:ea typeface="+mn-ea"/>
                <a:cs typeface="+mn-cs"/>
              </a:rPr>
              <a:t> var ett start </a:t>
            </a:r>
            <a:r>
              <a:rPr lang="sv-SE" sz="1200" b="0" kern="1200" dirty="0" err="1" smtClean="0">
                <a:solidFill>
                  <a:schemeClr val="tx1"/>
                </a:solidFill>
                <a:latin typeface="+mn-lt"/>
                <a:ea typeface="+mn-ea"/>
                <a:cs typeface="+mn-cs"/>
              </a:rPr>
              <a:t>up</a:t>
            </a:r>
            <a:r>
              <a:rPr lang="sv-SE" sz="1200" b="0" kern="1200" dirty="0" smtClean="0">
                <a:solidFill>
                  <a:schemeClr val="tx1"/>
                </a:solidFill>
                <a:latin typeface="+mn-lt"/>
                <a:ea typeface="+mn-ea"/>
                <a:cs typeface="+mn-cs"/>
              </a:rPr>
              <a:t> bolag från Linköping som arbetade med </a:t>
            </a:r>
            <a:r>
              <a:rPr lang="sv-SE" sz="1200" b="0" kern="1200" dirty="0" err="1" smtClean="0">
                <a:solidFill>
                  <a:schemeClr val="tx1"/>
                </a:solidFill>
                <a:latin typeface="+mn-lt"/>
                <a:ea typeface="+mn-ea"/>
                <a:cs typeface="+mn-cs"/>
              </a:rPr>
              <a:t>Augmented</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Reality</a:t>
            </a:r>
            <a:r>
              <a:rPr lang="sv-SE" sz="1200" b="0" kern="1200" dirty="0" smtClean="0">
                <a:solidFill>
                  <a:schemeClr val="tx1"/>
                </a:solidFill>
                <a:latin typeface="+mn-lt"/>
                <a:ea typeface="+mn-ea"/>
                <a:cs typeface="+mn-cs"/>
              </a:rPr>
              <a:t> (AR). De kontaktade Automation Region eftersom de ville komma i kontakt med större företag för att testa sin produkt. Automation Region kunde genom sitt nätverk samla relevanta personer från två större bolag, där det ena bolaget ville minska på kostnader för att flyga specialister över hela världen och såg denna teknik som en viktig del i det arbetet. Det andra bolaget tillverkar gipsskivor och behövde hitta ett sätt att snabbare introducera nya operatörer. </a:t>
            </a:r>
            <a:r>
              <a:rPr lang="sv-SE" sz="1200" b="0" kern="1200" dirty="0" err="1" smtClean="0">
                <a:solidFill>
                  <a:schemeClr val="tx1"/>
                </a:solidFill>
                <a:latin typeface="+mn-lt"/>
                <a:ea typeface="+mn-ea"/>
                <a:cs typeface="+mn-cs"/>
              </a:rPr>
              <a:t>Ttillsammans</a:t>
            </a:r>
            <a:r>
              <a:rPr lang="sv-SE" sz="1200" b="0" kern="1200" dirty="0" smtClean="0">
                <a:solidFill>
                  <a:schemeClr val="tx1"/>
                </a:solidFill>
                <a:latin typeface="+mn-lt"/>
                <a:ea typeface="+mn-ea"/>
                <a:cs typeface="+mn-cs"/>
              </a:rPr>
              <a:t> med XM </a:t>
            </a:r>
            <a:r>
              <a:rPr lang="sv-SE" sz="1200" b="0" kern="1200" dirty="0" err="1" smtClean="0">
                <a:solidFill>
                  <a:schemeClr val="tx1"/>
                </a:solidFill>
                <a:latin typeface="+mn-lt"/>
                <a:ea typeface="+mn-ea"/>
                <a:cs typeface="+mn-cs"/>
              </a:rPr>
              <a:t>Reality</a:t>
            </a:r>
            <a:r>
              <a:rPr lang="sv-SE" sz="1200" b="0" kern="1200" dirty="0" smtClean="0">
                <a:solidFill>
                  <a:schemeClr val="tx1"/>
                </a:solidFill>
                <a:latin typeface="+mn-lt"/>
                <a:ea typeface="+mn-ea"/>
                <a:cs typeface="+mn-cs"/>
              </a:rPr>
              <a:t> genomfördes ett forsknings- och innovationsprojekt som gav alla parter värdefulla insikter. Projektet har växt – precis som XM </a:t>
            </a:r>
            <a:r>
              <a:rPr lang="sv-SE" sz="1200" b="0" kern="1200" dirty="0" err="1" smtClean="0">
                <a:solidFill>
                  <a:schemeClr val="tx1"/>
                </a:solidFill>
                <a:latin typeface="+mn-lt"/>
                <a:ea typeface="+mn-ea"/>
                <a:cs typeface="+mn-cs"/>
              </a:rPr>
              <a:t>Reality</a:t>
            </a:r>
            <a:r>
              <a:rPr lang="sv-SE" sz="1200" b="0" kern="1200" dirty="0" smtClean="0">
                <a:solidFill>
                  <a:schemeClr val="tx1"/>
                </a:solidFill>
                <a:latin typeface="+mn-lt"/>
                <a:ea typeface="+mn-ea"/>
                <a:cs typeface="+mn-cs"/>
              </a:rPr>
              <a:t> som annonserade i höstas att man kommer ta klivet in på börsen.</a:t>
            </a:r>
          </a:p>
        </p:txBody>
      </p:sp>
      <p:sp>
        <p:nvSpPr>
          <p:cNvPr id="4" name="Platshållare för bildnummer 3"/>
          <p:cNvSpPr>
            <a:spLocks noGrp="1"/>
          </p:cNvSpPr>
          <p:nvPr>
            <p:ph type="sldNum" sz="quarter" idx="10"/>
          </p:nvPr>
        </p:nvSpPr>
        <p:spPr/>
        <p:txBody>
          <a:bodyPr/>
          <a:lstStyle/>
          <a:p>
            <a:fld id="{D6823CAC-7B93-CC46-ABE9-194C65AD2A12}" type="slidenum">
              <a:rPr lang="sv-SE" smtClean="0"/>
              <a:pPr/>
              <a:t>10</a:t>
            </a:fld>
            <a:endParaRPr lang="sv-SE"/>
          </a:p>
        </p:txBody>
      </p:sp>
    </p:spTree>
    <p:extLst>
      <p:ext uri="{BB962C8B-B14F-4D97-AF65-F5344CB8AC3E}">
        <p14:creationId xmlns:p14="http://schemas.microsoft.com/office/powerpoint/2010/main" val="201707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11</a:t>
            </a:fld>
            <a:endParaRPr lang="sv-SE"/>
          </a:p>
        </p:txBody>
      </p:sp>
    </p:spTree>
    <p:extLst>
      <p:ext uri="{BB962C8B-B14F-4D97-AF65-F5344CB8AC3E}">
        <p14:creationId xmlns:p14="http://schemas.microsoft.com/office/powerpoint/2010/main" val="102564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Karolina</a:t>
            </a:r>
            <a:endParaRPr lang="sv-SE" dirty="0"/>
          </a:p>
        </p:txBody>
      </p:sp>
      <p:sp>
        <p:nvSpPr>
          <p:cNvPr id="4" name="Platshållare för bildnummer 3"/>
          <p:cNvSpPr>
            <a:spLocks noGrp="1"/>
          </p:cNvSpPr>
          <p:nvPr>
            <p:ph type="sldNum" sz="quarter" idx="10"/>
          </p:nvPr>
        </p:nvSpPr>
        <p:spPr/>
        <p:txBody>
          <a:bodyPr/>
          <a:lstStyle/>
          <a:p>
            <a:fld id="{D6823CAC-7B93-CC46-ABE9-194C65AD2A12}" type="slidenum">
              <a:rPr lang="sv-SE" smtClean="0"/>
              <a:pPr/>
              <a:t>12</a:t>
            </a:fld>
            <a:endParaRPr lang="sv-SE"/>
          </a:p>
        </p:txBody>
      </p:sp>
    </p:spTree>
    <p:extLst>
      <p:ext uri="{BB962C8B-B14F-4D97-AF65-F5344CB8AC3E}">
        <p14:creationId xmlns:p14="http://schemas.microsoft.com/office/powerpoint/2010/main" val="131442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i="0">
                <a:solidFill>
                  <a:srgbClr val="000000"/>
                </a:solidFill>
              </a:defRPr>
            </a:lvl1pPr>
          </a:lstStyle>
          <a:p>
            <a:r>
              <a:rPr lang="sv-SE" noProof="0" dirty="0" smtClean="0"/>
              <a:t>Klicka här för att ändra format</a:t>
            </a:r>
            <a:endParaRPr lang="sv-SE" noProof="0" dirty="0"/>
          </a:p>
        </p:txBody>
      </p:sp>
      <p:sp>
        <p:nvSpPr>
          <p:cNvPr id="3" name="Platshållare för innehåll 2"/>
          <p:cNvSpPr>
            <a:spLocks noGrp="1"/>
          </p:cNvSpPr>
          <p:nvPr>
            <p:ph idx="1"/>
          </p:nvPr>
        </p:nvSpPr>
        <p:spPr>
          <a:xfrm>
            <a:off x="457200" y="1200151"/>
            <a:ext cx="8229600" cy="3155373"/>
          </a:xfrm>
        </p:spPr>
        <p:txBody>
          <a:bodyPr>
            <a:normAutofit/>
          </a:bodyPr>
          <a:lstStyle>
            <a:lvl1pPr>
              <a:lnSpc>
                <a:spcPct val="110000"/>
              </a:lnSpc>
              <a:spcBef>
                <a:spcPts val="0"/>
              </a:spcBef>
              <a:defRPr sz="1650" b="0" i="0">
                <a:latin typeface="Roboto Light" charset="0"/>
                <a:ea typeface="Roboto Light" charset="0"/>
                <a:cs typeface="Roboto Light" charset="0"/>
              </a:defRPr>
            </a:lvl1pPr>
          </a:lstStyle>
          <a:p>
            <a:pPr lvl="0"/>
            <a:r>
              <a:rPr lang="sv-SE" noProof="0" dirty="0" smtClean="0"/>
              <a:t>Klicka här för att ändra format på bakgrundstexten</a:t>
            </a:r>
          </a:p>
        </p:txBody>
      </p:sp>
    </p:spTree>
    <p:extLst>
      <p:ext uri="{BB962C8B-B14F-4D97-AF65-F5344CB8AC3E}">
        <p14:creationId xmlns:p14="http://schemas.microsoft.com/office/powerpoint/2010/main" val="3597390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Rubrik och två kolumn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200151"/>
            <a:ext cx="4038600" cy="3185036"/>
          </a:xfrm>
        </p:spPr>
        <p:txBody>
          <a:bodyPr>
            <a:normAutofit/>
          </a:bodyPr>
          <a:lstStyle>
            <a:lvl1pPr>
              <a:defRPr sz="16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dirty="0" smtClean="0"/>
              <a:t>Klicka här för att ändra format på bakgrundstexten</a:t>
            </a:r>
            <a:endParaRPr lang="sv-SE" dirty="0"/>
          </a:p>
        </p:txBody>
      </p:sp>
      <p:sp>
        <p:nvSpPr>
          <p:cNvPr id="4" name="Platshållare för innehåll 3"/>
          <p:cNvSpPr>
            <a:spLocks noGrp="1"/>
          </p:cNvSpPr>
          <p:nvPr>
            <p:ph sz="half" idx="2"/>
          </p:nvPr>
        </p:nvSpPr>
        <p:spPr>
          <a:xfrm>
            <a:off x="4648200" y="1200151"/>
            <a:ext cx="4038600" cy="3185036"/>
          </a:xfrm>
        </p:spPr>
        <p:txBody>
          <a:bodyPr>
            <a:normAutofit/>
          </a:bodyPr>
          <a:lstStyle>
            <a:lvl1pPr>
              <a:defRPr sz="1650" b="0" i="0">
                <a:latin typeface="Roboto Light" charset="0"/>
                <a:ea typeface="Roboto Light" charset="0"/>
                <a:cs typeface="Roboto Light" charset="0"/>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dirty="0" smtClean="0"/>
              <a:t>Klicka här för att ändra format på bakgrundstexten</a:t>
            </a:r>
            <a:endParaRPr lang="sv-SE" dirty="0"/>
          </a:p>
        </p:txBody>
      </p:sp>
    </p:spTree>
    <p:extLst>
      <p:ext uri="{BB962C8B-B14F-4D97-AF65-F5344CB8AC3E}">
        <p14:creationId xmlns:p14="http://schemas.microsoft.com/office/powerpoint/2010/main" val="135452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ida">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93975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083"/>
          </a:xfrm>
          <a:prstGeom prst="rect">
            <a:avLst/>
          </a:prstGeom>
        </p:spPr>
      </p:pic>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sv-SE" noProof="0" dirty="0" smtClean="0"/>
              <a:t>Klicka här för att ändra format</a:t>
            </a:r>
            <a:endParaRPr lang="sv-SE" noProof="0" dirty="0"/>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smtClean="0"/>
              <a:t>Klicka här för att ändra format på bakgrundstexten</a:t>
            </a:r>
          </a:p>
        </p:txBody>
      </p:sp>
    </p:spTree>
    <p:extLst>
      <p:ext uri="{BB962C8B-B14F-4D97-AF65-F5344CB8AC3E}">
        <p14:creationId xmlns:p14="http://schemas.microsoft.com/office/powerpoint/2010/main" val="356862726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342900" rtl="0" eaLnBrk="1" latinLnBrk="0" hangingPunct="1">
        <a:spcBef>
          <a:spcPct val="0"/>
        </a:spcBef>
        <a:buNone/>
        <a:defRPr sz="3600" b="0" i="0" kern="1200">
          <a:solidFill>
            <a:schemeClr val="tx1"/>
          </a:solidFill>
          <a:latin typeface="Roboto Thin" charset="0"/>
          <a:ea typeface="Roboto Thin" charset="0"/>
          <a:cs typeface="Roboto Thin" charset="0"/>
        </a:defRPr>
      </a:lvl1pPr>
    </p:titleStyle>
    <p:bodyStyle>
      <a:lvl1pPr marL="257175" indent="-257175" algn="l" defTabSz="342900" rtl="0" eaLnBrk="1" latinLnBrk="0" hangingPunct="1">
        <a:lnSpc>
          <a:spcPct val="100000"/>
        </a:lnSpc>
        <a:spcBef>
          <a:spcPts val="0"/>
        </a:spcBef>
        <a:spcAft>
          <a:spcPts val="900"/>
        </a:spcAft>
        <a:buFont typeface="Arial"/>
        <a:buChar char="•"/>
        <a:defRPr sz="1650" b="0" i="0" kern="1200">
          <a:solidFill>
            <a:schemeClr val="tx1"/>
          </a:solidFill>
          <a:latin typeface="Roboto Light" charset="0"/>
          <a:ea typeface="Roboto Light" charset="0"/>
          <a:cs typeface="Roboto Light" charset="0"/>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se/url?sa=i&amp;rct=j&amp;q=&amp;esrc=s&amp;source=images&amp;cd=&amp;cad=rja&amp;uact=8&amp;ved=0ahUKEwiWv8aT9JTUAhXCZCwKHTwpCfYQjRwIBw&amp;url=http://automationsweden.se/nyheter/save-the-date:-automation-summit-2017.html&amp;psig=AFQjCNGqMdvD7Pt7m-fmey5sp1T3bsaApA&amp;ust=1496140573833233"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google.se/url?sa=i&amp;rct=j&amp;q=&amp;esrc=s&amp;source=images&amp;cd=&amp;ved=0ahUKEwjHiOCq9JTUAhUGDywKHXg7AAEQjRwIBw&amp;url=http://www.automationsummit.se/&amp;psig=AFQjCNGqMdvD7Pt7m-fmey5sp1T3bsaApA&amp;ust=14961405738332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2100" y="1995628"/>
            <a:ext cx="9690100" cy="857250"/>
          </a:xfrm>
        </p:spPr>
        <p:txBody>
          <a:bodyPr/>
          <a:lstStyle/>
          <a:p>
            <a:pPr algn="ctr"/>
            <a:r>
              <a:rPr lang="sv-SE" sz="3200" dirty="0" smtClean="0"/>
              <a:t>Automation Region</a:t>
            </a:r>
            <a:r>
              <a:rPr lang="sv-SE" sz="2400" dirty="0" smtClean="0"/>
              <a:t/>
            </a:r>
            <a:br>
              <a:rPr lang="sv-SE" sz="2400" dirty="0" smtClean="0"/>
            </a:br>
            <a:endParaRPr lang="sv-SE" sz="2400" dirty="0"/>
          </a:p>
        </p:txBody>
      </p:sp>
      <p:sp>
        <p:nvSpPr>
          <p:cNvPr id="3" name="Platshållare för innehåll 2"/>
          <p:cNvSpPr>
            <a:spLocks noGrp="1"/>
          </p:cNvSpPr>
          <p:nvPr>
            <p:ph idx="1"/>
          </p:nvPr>
        </p:nvSpPr>
        <p:spPr>
          <a:xfrm>
            <a:off x="457200" y="3030794"/>
            <a:ext cx="8229600" cy="2162930"/>
          </a:xfrm>
        </p:spPr>
        <p:txBody>
          <a:bodyPr/>
          <a:lstStyle/>
          <a:p>
            <a:pPr marL="0" indent="0" algn="ctr">
              <a:buNone/>
            </a:pPr>
            <a:r>
              <a:rPr lang="sv-SE" dirty="0" smtClean="0"/>
              <a:t>Västerås 2017-06-16</a:t>
            </a:r>
          </a:p>
        </p:txBody>
      </p:sp>
    </p:spTree>
    <p:extLst>
      <p:ext uri="{BB962C8B-B14F-4D97-AF65-F5344CB8AC3E}">
        <p14:creationId xmlns:p14="http://schemas.microsoft.com/office/powerpoint/2010/main" val="1003139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p:cNvSpPr>
            <a:spLocks noGrp="1"/>
          </p:cNvSpPr>
          <p:nvPr>
            <p:ph type="title"/>
          </p:nvPr>
        </p:nvSpPr>
        <p:spPr>
          <a:xfrm>
            <a:off x="457200" y="205979"/>
            <a:ext cx="8229600" cy="857250"/>
          </a:xfrm>
        </p:spPr>
        <p:txBody>
          <a:bodyPr/>
          <a:lstStyle/>
          <a:p>
            <a:r>
              <a:rPr lang="sv-SE" dirty="0"/>
              <a:t>Från </a:t>
            </a:r>
            <a:r>
              <a:rPr lang="sv-SE" dirty="0" smtClean="0"/>
              <a:t>start </a:t>
            </a:r>
            <a:r>
              <a:rPr lang="sv-SE" dirty="0" err="1" smtClean="0"/>
              <a:t>up</a:t>
            </a:r>
            <a:r>
              <a:rPr lang="sv-SE" dirty="0" smtClean="0"/>
              <a:t> till </a:t>
            </a:r>
            <a:r>
              <a:rPr lang="sv-SE" dirty="0"/>
              <a:t>börsintroduktion</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48" y="1260861"/>
            <a:ext cx="6186667" cy="3002596"/>
          </a:xfrm>
          <a:prstGeom prst="rect">
            <a:avLst/>
          </a:prstGeom>
        </p:spPr>
      </p:pic>
    </p:spTree>
    <p:extLst>
      <p:ext uri="{BB962C8B-B14F-4D97-AF65-F5344CB8AC3E}">
        <p14:creationId xmlns:p14="http://schemas.microsoft.com/office/powerpoint/2010/main" val="51517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4988" y="-168967"/>
            <a:ext cx="8229600" cy="857250"/>
          </a:xfrm>
        </p:spPr>
        <p:txBody>
          <a:bodyPr/>
          <a:lstStyle/>
          <a:p>
            <a:r>
              <a:rPr lang="sv-SE" sz="3200" dirty="0" smtClean="0"/>
              <a:t>Utveckling av Automation Region 2008-2016</a:t>
            </a:r>
            <a:endParaRPr lang="sv-SE" sz="3200" dirty="0"/>
          </a:p>
        </p:txBody>
      </p:sp>
      <p:pic>
        <p:nvPicPr>
          <p:cNvPr id="3" name="Bildobjekt 2" descr="Skärmavbild 2017-03-19 kl. 10.28.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988" y="541764"/>
            <a:ext cx="3589041" cy="4137755"/>
          </a:xfrm>
          <a:prstGeom prst="rect">
            <a:avLst/>
          </a:prstGeom>
        </p:spPr>
      </p:pic>
    </p:spTree>
    <p:extLst>
      <p:ext uri="{BB962C8B-B14F-4D97-AF65-F5344CB8AC3E}">
        <p14:creationId xmlns:p14="http://schemas.microsoft.com/office/powerpoint/2010/main" val="854096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8979"/>
            <a:ext cx="8229600" cy="857250"/>
          </a:xfrm>
        </p:spPr>
        <p:txBody>
          <a:bodyPr/>
          <a:lstStyle/>
          <a:p>
            <a:pPr algn="ctr"/>
            <a:r>
              <a:rPr lang="sv-SE" sz="3200" dirty="0" smtClean="0"/>
              <a:t>Medlemmar &amp; Partners </a:t>
            </a:r>
            <a:endParaRPr lang="sv-SE" sz="32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7" y="1117600"/>
            <a:ext cx="9020203" cy="2215362"/>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278" y="3535362"/>
            <a:ext cx="6283222" cy="1206379"/>
          </a:xfrm>
          <a:prstGeom prst="rect">
            <a:avLst/>
          </a:prstGeom>
        </p:spPr>
      </p:pic>
    </p:spTree>
    <p:extLst>
      <p:ext uri="{BB962C8B-B14F-4D97-AF65-F5344CB8AC3E}">
        <p14:creationId xmlns:p14="http://schemas.microsoft.com/office/powerpoint/2010/main" val="186122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708886"/>
          </a:xfrm>
          <a:prstGeom prst="rect">
            <a:avLst/>
          </a:prstGeom>
        </p:spPr>
      </p:pic>
      <p:sp>
        <p:nvSpPr>
          <p:cNvPr id="3" name="textruta 2"/>
          <p:cNvSpPr txBox="1"/>
          <p:nvPr/>
        </p:nvSpPr>
        <p:spPr>
          <a:xfrm>
            <a:off x="7651953" y="4314796"/>
            <a:ext cx="1834947" cy="276999"/>
          </a:xfrm>
          <a:prstGeom prst="rect">
            <a:avLst/>
          </a:prstGeom>
          <a:noFill/>
        </p:spPr>
        <p:txBody>
          <a:bodyPr wrap="square" rtlCol="0">
            <a:spAutoFit/>
          </a:bodyPr>
          <a:lstStyle/>
          <a:p>
            <a:r>
              <a:rPr lang="sv-SE" sz="1200" dirty="0" smtClean="0">
                <a:solidFill>
                  <a:schemeClr val="bg1"/>
                </a:solidFill>
                <a:latin typeface="HelveticaNeueLT Pro 65 Md" panose="020B0604020202020204" pitchFamily="34" charset="0"/>
              </a:rPr>
              <a:t>Foto: Olle </a:t>
            </a:r>
            <a:r>
              <a:rPr lang="sv-SE" sz="1200" dirty="0" err="1" smtClean="0">
                <a:solidFill>
                  <a:schemeClr val="bg1"/>
                </a:solidFill>
                <a:latin typeface="HelveticaNeueLT Pro 65 Md" panose="020B0604020202020204" pitchFamily="34" charset="0"/>
              </a:rPr>
              <a:t>Dierks</a:t>
            </a:r>
            <a:endParaRPr lang="sv-SE" sz="1200" dirty="0">
              <a:solidFill>
                <a:schemeClr val="bg1"/>
              </a:solidFill>
              <a:latin typeface="HelveticaNeueLT Pro 65 Md" panose="020B0604020202020204" pitchFamily="34" charset="0"/>
            </a:endParaRPr>
          </a:p>
        </p:txBody>
      </p:sp>
    </p:spTree>
    <p:extLst>
      <p:ext uri="{BB962C8B-B14F-4D97-AF65-F5344CB8AC3E}">
        <p14:creationId xmlns:p14="http://schemas.microsoft.com/office/powerpoint/2010/main" val="224954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8979"/>
            <a:ext cx="8229600" cy="857250"/>
          </a:xfrm>
        </p:spPr>
        <p:txBody>
          <a:bodyPr/>
          <a:lstStyle/>
          <a:p>
            <a:pPr algn="ctr"/>
            <a:r>
              <a:rPr lang="sv-SE" sz="3200" dirty="0" err="1" smtClean="0"/>
              <a:t>Members</a:t>
            </a:r>
            <a:r>
              <a:rPr lang="sv-SE" sz="3200" dirty="0" smtClean="0"/>
              <a:t> and Partners</a:t>
            </a:r>
            <a:endParaRPr lang="sv-SE" sz="32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7" y="1117600"/>
            <a:ext cx="9020203" cy="2215362"/>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278" y="3535362"/>
            <a:ext cx="6283222" cy="1206379"/>
          </a:xfrm>
          <a:prstGeom prst="rect">
            <a:avLst/>
          </a:prstGeom>
        </p:spPr>
      </p:pic>
    </p:spTree>
    <p:extLst>
      <p:ext uri="{BB962C8B-B14F-4D97-AF65-F5344CB8AC3E}">
        <p14:creationId xmlns:p14="http://schemas.microsoft.com/office/powerpoint/2010/main" val="33625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97"/>
            <a:ext cx="9144000" cy="4995534"/>
          </a:xfrm>
          <a:prstGeom prst="rect">
            <a:avLst/>
          </a:prstGeom>
        </p:spPr>
      </p:pic>
      <p:sp>
        <p:nvSpPr>
          <p:cNvPr id="4" name="textruta 3"/>
          <p:cNvSpPr txBox="1"/>
          <p:nvPr/>
        </p:nvSpPr>
        <p:spPr>
          <a:xfrm>
            <a:off x="7651953" y="4314796"/>
            <a:ext cx="1834947" cy="276999"/>
          </a:xfrm>
          <a:prstGeom prst="rect">
            <a:avLst/>
          </a:prstGeom>
          <a:noFill/>
        </p:spPr>
        <p:txBody>
          <a:bodyPr wrap="square" rtlCol="0">
            <a:spAutoFit/>
          </a:bodyPr>
          <a:lstStyle/>
          <a:p>
            <a:r>
              <a:rPr lang="sv-SE" sz="1200" dirty="0" smtClean="0">
                <a:solidFill>
                  <a:schemeClr val="bg1"/>
                </a:solidFill>
                <a:latin typeface="HelveticaNeueLT Pro 65 Md" panose="020B0604020202020204" pitchFamily="34" charset="0"/>
              </a:rPr>
              <a:t>Foto: Henrik Mill</a:t>
            </a:r>
            <a:endParaRPr lang="sv-SE" sz="1200" dirty="0">
              <a:solidFill>
                <a:schemeClr val="bg1"/>
              </a:solidFill>
              <a:latin typeface="HelveticaNeueLT Pro 65 Md" panose="020B0604020202020204" pitchFamily="34" charset="0"/>
            </a:endParaRPr>
          </a:p>
        </p:txBody>
      </p:sp>
    </p:spTree>
    <p:extLst>
      <p:ext uri="{BB962C8B-B14F-4D97-AF65-F5344CB8AC3E}">
        <p14:creationId xmlns:p14="http://schemas.microsoft.com/office/powerpoint/2010/main" val="306384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2479"/>
            <a:ext cx="8229600" cy="857250"/>
          </a:xfrm>
        </p:spPr>
        <p:txBody>
          <a:bodyPr/>
          <a:lstStyle/>
          <a:p>
            <a:r>
              <a:rPr lang="sv-SE" dirty="0"/>
              <a:t>Automation for </a:t>
            </a:r>
            <a:r>
              <a:rPr lang="sv-SE" dirty="0" smtClean="0"/>
              <a:t>smart and </a:t>
            </a:r>
            <a:r>
              <a:rPr lang="sv-SE" dirty="0" err="1" smtClean="0"/>
              <a:t>sustainable</a:t>
            </a:r>
            <a:r>
              <a:rPr lang="sv-SE" dirty="0" smtClean="0"/>
              <a:t> </a:t>
            </a:r>
            <a:r>
              <a:rPr lang="sv-SE" dirty="0"/>
              <a:t>...</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67169"/>
            <a:ext cx="6840000" cy="3076960"/>
          </a:xfrm>
          <a:prstGeom prst="rect">
            <a:avLst/>
          </a:prstGeom>
        </p:spPr>
      </p:pic>
    </p:spTree>
    <p:extLst>
      <p:ext uri="{BB962C8B-B14F-4D97-AF65-F5344CB8AC3E}">
        <p14:creationId xmlns:p14="http://schemas.microsoft.com/office/powerpoint/2010/main" val="209883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Verksamhetsområden</a:t>
            </a:r>
            <a:endParaRPr lang="sv-SE" dirty="0"/>
          </a:p>
        </p:txBody>
      </p:sp>
      <p:sp>
        <p:nvSpPr>
          <p:cNvPr id="3" name="Platshållare för innehåll 2"/>
          <p:cNvSpPr>
            <a:spLocks noGrp="1"/>
          </p:cNvSpPr>
          <p:nvPr>
            <p:ph idx="1"/>
          </p:nvPr>
        </p:nvSpPr>
        <p:spPr>
          <a:xfrm>
            <a:off x="457200" y="2714323"/>
            <a:ext cx="1961535" cy="1916675"/>
          </a:xfrm>
        </p:spPr>
        <p:txBody>
          <a:bodyPr>
            <a:normAutofit/>
          </a:bodyPr>
          <a:lstStyle/>
          <a:p>
            <a:pPr marL="0" indent="0">
              <a:buNone/>
            </a:pPr>
            <a:r>
              <a:rPr lang="sv-SE" sz="1300" dirty="0"/>
              <a:t>Kommunikation</a:t>
            </a:r>
          </a:p>
          <a:p>
            <a:pPr>
              <a:spcAft>
                <a:spcPts val="300"/>
              </a:spcAft>
            </a:pPr>
            <a:r>
              <a:rPr lang="sv-SE" sz="1100" dirty="0"/>
              <a:t>Omvärldsbevakning</a:t>
            </a:r>
          </a:p>
          <a:p>
            <a:pPr>
              <a:spcAft>
                <a:spcPts val="300"/>
              </a:spcAft>
            </a:pPr>
            <a:r>
              <a:rPr lang="sv-SE" sz="1100" dirty="0"/>
              <a:t>Synliggöra </a:t>
            </a:r>
            <a:r>
              <a:rPr lang="sv-SE" sz="1100" dirty="0" smtClean="0"/>
              <a:t>automations- och digitaliserings-möjligheterna</a:t>
            </a:r>
            <a:endParaRPr lang="sv-SE" sz="1100" dirty="0"/>
          </a:p>
          <a:p>
            <a:pPr>
              <a:spcAft>
                <a:spcPts val="300"/>
              </a:spcAft>
            </a:pPr>
            <a:r>
              <a:rPr lang="sv-SE" sz="1100" dirty="0"/>
              <a:t>Automation Summit</a:t>
            </a:r>
          </a:p>
        </p:txBody>
      </p:sp>
      <p:sp>
        <p:nvSpPr>
          <p:cNvPr id="4" name="Platshållare för innehåll 2"/>
          <p:cNvSpPr txBox="1">
            <a:spLocks/>
          </p:cNvSpPr>
          <p:nvPr/>
        </p:nvSpPr>
        <p:spPr>
          <a:xfrm>
            <a:off x="2546555" y="2714323"/>
            <a:ext cx="1961535" cy="1916675"/>
          </a:xfrm>
          <a:prstGeom prst="rect">
            <a:avLst/>
          </a:prstGeom>
        </p:spPr>
        <p:txBody>
          <a:bodyPr vert="horz" lIns="91440" tIns="45720" rIns="91440" bIns="45720" rtlCol="0">
            <a:normAutofit/>
          </a:bodyPr>
          <a:lstStyle>
            <a:lvl1pPr marL="257175" indent="-257175" algn="l" defTabSz="342900" rtl="0" eaLnBrk="1" latinLnBrk="0" hangingPunct="1">
              <a:lnSpc>
                <a:spcPct val="110000"/>
              </a:lnSpc>
              <a:spcBef>
                <a:spcPts val="0"/>
              </a:spcBef>
              <a:spcAft>
                <a:spcPts val="900"/>
              </a:spcAft>
              <a:buFont typeface="Arial"/>
              <a:buChar char="•"/>
              <a:defRPr sz="1650" b="0" i="0" kern="1200">
                <a:solidFill>
                  <a:schemeClr val="tx1"/>
                </a:solidFill>
                <a:latin typeface="Roboto Light" charset="0"/>
                <a:ea typeface="Roboto Light" charset="0"/>
                <a:cs typeface="Roboto Light" charset="0"/>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sv-SE" sz="1300" dirty="0" smtClean="0"/>
              <a:t>Kompetens</a:t>
            </a:r>
          </a:p>
          <a:p>
            <a:pPr>
              <a:spcAft>
                <a:spcPts val="300"/>
              </a:spcAft>
            </a:pPr>
            <a:r>
              <a:rPr lang="sv-SE" sz="1100" dirty="0"/>
              <a:t>Arbeta med kompetensfrågan på kort, mellan och lång </a:t>
            </a:r>
            <a:r>
              <a:rPr lang="sv-SE" sz="1100" dirty="0" smtClean="0"/>
              <a:t>sikt</a:t>
            </a:r>
          </a:p>
          <a:p>
            <a:pPr>
              <a:spcAft>
                <a:spcPts val="300"/>
              </a:spcAft>
            </a:pPr>
            <a:r>
              <a:rPr lang="sv-SE" sz="1100" dirty="0"/>
              <a:t>S</a:t>
            </a:r>
            <a:r>
              <a:rPr lang="sv-SE" sz="1100" dirty="0" smtClean="0"/>
              <a:t>ärskilt </a:t>
            </a:r>
            <a:r>
              <a:rPr lang="sv-SE" sz="1100" dirty="0"/>
              <a:t>fokus på barn och unga samt med ett genusperspektiv</a:t>
            </a:r>
          </a:p>
        </p:txBody>
      </p:sp>
      <p:sp>
        <p:nvSpPr>
          <p:cNvPr id="5" name="Platshållare för innehåll 2"/>
          <p:cNvSpPr txBox="1">
            <a:spLocks/>
          </p:cNvSpPr>
          <p:nvPr/>
        </p:nvSpPr>
        <p:spPr>
          <a:xfrm>
            <a:off x="4635910" y="2714323"/>
            <a:ext cx="1961535" cy="1916675"/>
          </a:xfrm>
          <a:prstGeom prst="rect">
            <a:avLst/>
          </a:prstGeom>
        </p:spPr>
        <p:txBody>
          <a:bodyPr vert="horz" lIns="91440" tIns="45720" rIns="91440" bIns="45720" rtlCol="0">
            <a:normAutofit/>
          </a:bodyPr>
          <a:lstStyle>
            <a:lvl1pPr marL="257175" indent="-257175" algn="l" defTabSz="342900" rtl="0" eaLnBrk="1" latinLnBrk="0" hangingPunct="1">
              <a:lnSpc>
                <a:spcPct val="110000"/>
              </a:lnSpc>
              <a:spcBef>
                <a:spcPts val="0"/>
              </a:spcBef>
              <a:spcAft>
                <a:spcPts val="900"/>
              </a:spcAft>
              <a:buFont typeface="Arial"/>
              <a:buChar char="•"/>
              <a:defRPr sz="1650" b="0" i="0" kern="1200">
                <a:solidFill>
                  <a:schemeClr val="tx1"/>
                </a:solidFill>
                <a:latin typeface="Roboto Light" charset="0"/>
                <a:ea typeface="Roboto Light" charset="0"/>
                <a:cs typeface="Roboto Light" charset="0"/>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sv-SE" sz="1300" dirty="0" smtClean="0"/>
              <a:t>Affärsutveckling</a:t>
            </a:r>
          </a:p>
          <a:p>
            <a:pPr>
              <a:spcAft>
                <a:spcPts val="300"/>
              </a:spcAft>
            </a:pPr>
            <a:r>
              <a:rPr lang="sv-SE" sz="1100" dirty="0"/>
              <a:t>Öka kontaktytorna </a:t>
            </a:r>
            <a:r>
              <a:rPr lang="sv-SE" sz="1100" dirty="0" smtClean="0"/>
              <a:t>mellan </a:t>
            </a:r>
            <a:r>
              <a:rPr lang="sv-SE" sz="1100" dirty="0"/>
              <a:t>automationsleverantörer och användare</a:t>
            </a:r>
            <a:r>
              <a:rPr lang="sv-SE" sz="1100" dirty="0" smtClean="0"/>
              <a:t> </a:t>
            </a:r>
            <a:endParaRPr lang="sv-SE" sz="1100" dirty="0"/>
          </a:p>
          <a:p>
            <a:pPr>
              <a:spcAft>
                <a:spcPts val="300"/>
              </a:spcAft>
            </a:pPr>
            <a:r>
              <a:rPr lang="sv-SE" sz="1100" dirty="0"/>
              <a:t>Branschöverskridande </a:t>
            </a:r>
          </a:p>
          <a:p>
            <a:pPr>
              <a:spcAft>
                <a:spcPts val="300"/>
              </a:spcAft>
            </a:pPr>
            <a:r>
              <a:rPr lang="sv-SE" sz="1100" dirty="0" smtClean="0"/>
              <a:t>Internationalisering</a:t>
            </a:r>
            <a:endParaRPr lang="sv-SE" sz="1100" dirty="0"/>
          </a:p>
        </p:txBody>
      </p:sp>
      <p:sp>
        <p:nvSpPr>
          <p:cNvPr id="6" name="Platshållare för innehåll 2"/>
          <p:cNvSpPr txBox="1">
            <a:spLocks/>
          </p:cNvSpPr>
          <p:nvPr/>
        </p:nvSpPr>
        <p:spPr>
          <a:xfrm>
            <a:off x="6725264" y="2714322"/>
            <a:ext cx="1962000" cy="1916675"/>
          </a:xfrm>
          <a:prstGeom prst="rect">
            <a:avLst/>
          </a:prstGeom>
        </p:spPr>
        <p:txBody>
          <a:bodyPr vert="horz" lIns="91440" tIns="45720" rIns="91440" bIns="45720" rtlCol="0">
            <a:normAutofit lnSpcReduction="10000"/>
          </a:bodyPr>
          <a:lstStyle>
            <a:lvl1pPr marL="257175" indent="-257175" algn="l" defTabSz="342900" rtl="0" eaLnBrk="1" latinLnBrk="0" hangingPunct="1">
              <a:lnSpc>
                <a:spcPct val="110000"/>
              </a:lnSpc>
              <a:spcBef>
                <a:spcPts val="0"/>
              </a:spcBef>
              <a:spcAft>
                <a:spcPts val="900"/>
              </a:spcAft>
              <a:buFont typeface="Arial"/>
              <a:buChar char="•"/>
              <a:defRPr sz="1650" b="0" i="0" kern="1200">
                <a:solidFill>
                  <a:schemeClr val="tx1"/>
                </a:solidFill>
                <a:latin typeface="Roboto Light" charset="0"/>
                <a:ea typeface="Roboto Light" charset="0"/>
                <a:cs typeface="Roboto Light" charset="0"/>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sv-SE" sz="1300" dirty="0"/>
              <a:t>Forskning &amp;</a:t>
            </a:r>
            <a:r>
              <a:rPr lang="sv-SE" sz="1300" dirty="0" smtClean="0"/>
              <a:t> innovation</a:t>
            </a:r>
            <a:endParaRPr lang="sv-SE" sz="1300" dirty="0"/>
          </a:p>
          <a:p>
            <a:pPr>
              <a:spcAft>
                <a:spcPts val="300"/>
              </a:spcAft>
            </a:pPr>
            <a:r>
              <a:rPr lang="sv-SE" sz="1100" smtClean="0"/>
              <a:t>Förbättra innovationsklimatet</a:t>
            </a:r>
            <a:endParaRPr lang="sv-SE" sz="1100" dirty="0"/>
          </a:p>
          <a:p>
            <a:pPr>
              <a:spcAft>
                <a:spcPts val="300"/>
              </a:spcAft>
            </a:pPr>
            <a:r>
              <a:rPr lang="sv-SE" sz="1100" dirty="0"/>
              <a:t>Brobyggare mellan akademi och </a:t>
            </a:r>
            <a:r>
              <a:rPr lang="sv-SE" sz="1100" dirty="0" smtClean="0"/>
              <a:t>näringsliv samt </a:t>
            </a:r>
            <a:r>
              <a:rPr lang="sv-SE" sz="1100" dirty="0"/>
              <a:t>mellan stora </a:t>
            </a:r>
            <a:r>
              <a:rPr lang="sv-SE" sz="1100" dirty="0" smtClean="0"/>
              <a:t>och små bolag</a:t>
            </a:r>
            <a:endParaRPr lang="sv-SE" sz="1100" dirty="0"/>
          </a:p>
          <a:p>
            <a:pPr>
              <a:spcAft>
                <a:spcPts val="300"/>
              </a:spcAft>
            </a:pPr>
            <a:r>
              <a:rPr lang="sv-SE" sz="1100" dirty="0"/>
              <a:t>Tydlig struktur och metodiskt </a:t>
            </a:r>
            <a:r>
              <a:rPr lang="sv-SE" sz="1100" dirty="0" smtClean="0"/>
              <a:t>arbetssätt</a:t>
            </a:r>
            <a:endParaRPr lang="sv-SE" sz="1100"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445" y="1259877"/>
            <a:ext cx="1962000" cy="1308654"/>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800" y="1259877"/>
            <a:ext cx="1962000" cy="1308654"/>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35" y="1259877"/>
            <a:ext cx="1962000" cy="1308654"/>
          </a:xfrm>
          <a:prstGeom prst="rect">
            <a:avLst/>
          </a:prstGeom>
        </p:spPr>
      </p:pic>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6322" y="1259877"/>
            <a:ext cx="1962000" cy="1308654"/>
          </a:xfrm>
          <a:prstGeom prst="rect">
            <a:avLst/>
          </a:prstGeom>
        </p:spPr>
      </p:pic>
    </p:spTree>
    <p:extLst>
      <p:ext uri="{BB962C8B-B14F-4D97-AF65-F5344CB8AC3E}">
        <p14:creationId xmlns:p14="http://schemas.microsoft.com/office/powerpoint/2010/main" val="164818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p:cNvSpPr>
            <a:spLocks noGrp="1"/>
          </p:cNvSpPr>
          <p:nvPr>
            <p:ph type="title"/>
          </p:nvPr>
        </p:nvSpPr>
        <p:spPr>
          <a:xfrm>
            <a:off x="457200" y="142479"/>
            <a:ext cx="8229600" cy="857250"/>
          </a:xfrm>
        </p:spPr>
        <p:txBody>
          <a:bodyPr/>
          <a:lstStyle/>
          <a:p>
            <a:r>
              <a:rPr lang="sv-SE" dirty="0" smtClean="0"/>
              <a:t>Vad erbjuder Automation Region?</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31103"/>
            <a:ext cx="7876572" cy="3121236"/>
          </a:xfrm>
          <a:prstGeom prst="rect">
            <a:avLst/>
          </a:prstGeom>
        </p:spPr>
      </p:pic>
    </p:spTree>
    <p:extLst>
      <p:ext uri="{BB962C8B-B14F-4D97-AF65-F5344CB8AC3E}">
        <p14:creationId xmlns:p14="http://schemas.microsoft.com/office/powerpoint/2010/main" val="209890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75007" y="3400376"/>
            <a:ext cx="558602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err="1" smtClean="0">
                <a:solidFill>
                  <a:schemeClr val="tx1"/>
                </a:solidFill>
              </a:rPr>
              <a:t>Kunskapsmöten</a:t>
            </a:r>
            <a:endParaRPr lang="sv-SE" b="1" dirty="0" smtClean="0">
              <a:solidFill>
                <a:schemeClr val="tx1"/>
              </a:solidFill>
            </a:endParaRPr>
          </a:p>
          <a:p>
            <a:pPr algn="ctr"/>
            <a:r>
              <a:rPr lang="sv-SE" sz="1600" b="1" dirty="0" smtClean="0">
                <a:solidFill>
                  <a:schemeClr val="tx1"/>
                </a:solidFill>
              </a:rPr>
              <a:t>Frukostmöten, seminarier, workshops, konferenser – breda, intresseväckande</a:t>
            </a:r>
            <a:endParaRPr lang="sv-SE" sz="1600" b="1" dirty="0">
              <a:solidFill>
                <a:schemeClr val="tx1"/>
              </a:solidFill>
            </a:endParaRPr>
          </a:p>
        </p:txBody>
      </p:sp>
      <p:sp>
        <p:nvSpPr>
          <p:cNvPr id="6" name="Rektangel 5"/>
          <p:cNvSpPr/>
          <p:nvPr/>
        </p:nvSpPr>
        <p:spPr>
          <a:xfrm>
            <a:off x="2495116" y="2347066"/>
            <a:ext cx="4145807" cy="85871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smtClean="0">
                <a:solidFill>
                  <a:schemeClr val="tx1"/>
                </a:solidFill>
              </a:rPr>
              <a:t>Fördjupning av ämnen</a:t>
            </a:r>
          </a:p>
          <a:p>
            <a:pPr algn="ctr"/>
            <a:r>
              <a:rPr lang="sv-SE" sz="1600" b="1" dirty="0" smtClean="0">
                <a:solidFill>
                  <a:schemeClr val="tx1"/>
                </a:solidFill>
              </a:rPr>
              <a:t>Do tanks</a:t>
            </a:r>
            <a:endParaRPr lang="sv-SE" sz="1600" b="1" dirty="0">
              <a:solidFill>
                <a:schemeClr val="tx1"/>
              </a:solidFill>
            </a:endParaRPr>
          </a:p>
        </p:txBody>
      </p:sp>
      <p:sp>
        <p:nvSpPr>
          <p:cNvPr id="7" name="Rektangel 6"/>
          <p:cNvSpPr/>
          <p:nvPr/>
        </p:nvSpPr>
        <p:spPr>
          <a:xfrm>
            <a:off x="3069984" y="1457771"/>
            <a:ext cx="2996069" cy="75761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smtClean="0">
                <a:solidFill>
                  <a:schemeClr val="tx1"/>
                </a:solidFill>
              </a:rPr>
              <a:t>Specialintresse, spets</a:t>
            </a:r>
          </a:p>
          <a:p>
            <a:pPr algn="ctr"/>
            <a:r>
              <a:rPr lang="sv-SE" sz="1600" b="1" dirty="0" err="1" smtClean="0">
                <a:solidFill>
                  <a:schemeClr val="tx1"/>
                </a:solidFill>
              </a:rPr>
              <a:t>Knowledge</a:t>
            </a:r>
            <a:r>
              <a:rPr lang="sv-SE" sz="1600" b="1" dirty="0" smtClean="0">
                <a:solidFill>
                  <a:schemeClr val="tx1"/>
                </a:solidFill>
              </a:rPr>
              <a:t> </a:t>
            </a:r>
            <a:r>
              <a:rPr lang="sv-SE" sz="1600" b="1" dirty="0" err="1" smtClean="0">
                <a:solidFill>
                  <a:schemeClr val="tx1"/>
                </a:solidFill>
              </a:rPr>
              <a:t>experience</a:t>
            </a:r>
            <a:r>
              <a:rPr lang="sv-SE" sz="1600" b="1" dirty="0" smtClean="0">
                <a:solidFill>
                  <a:schemeClr val="tx1"/>
                </a:solidFill>
              </a:rPr>
              <a:t> </a:t>
            </a:r>
            <a:r>
              <a:rPr lang="sv-SE" sz="1600" b="1" dirty="0" err="1" smtClean="0">
                <a:solidFill>
                  <a:schemeClr val="tx1"/>
                </a:solidFill>
              </a:rPr>
              <a:t>hub</a:t>
            </a:r>
            <a:endParaRPr lang="sv-SE" sz="1600" b="1" dirty="0">
              <a:solidFill>
                <a:schemeClr val="tx1"/>
              </a:solidFill>
            </a:endParaRPr>
          </a:p>
        </p:txBody>
      </p:sp>
      <p:sp>
        <p:nvSpPr>
          <p:cNvPr id="3" name="Ellips 2"/>
          <p:cNvSpPr/>
          <p:nvPr/>
        </p:nvSpPr>
        <p:spPr>
          <a:xfrm>
            <a:off x="75032" y="21920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smtClean="0"/>
              <a:t>PiiA</a:t>
            </a:r>
            <a:endParaRPr lang="sv-SE" dirty="0"/>
          </a:p>
        </p:txBody>
      </p:sp>
      <p:sp>
        <p:nvSpPr>
          <p:cNvPr id="8" name="Ellips 7"/>
          <p:cNvSpPr/>
          <p:nvPr/>
        </p:nvSpPr>
        <p:spPr>
          <a:xfrm>
            <a:off x="75032" y="1266797"/>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mtClean="0"/>
              <a:t>Prod2030</a:t>
            </a:r>
            <a:endParaRPr lang="sv-SE" dirty="0"/>
          </a:p>
        </p:txBody>
      </p:sp>
      <p:sp>
        <p:nvSpPr>
          <p:cNvPr id="9" name="Ellips 8"/>
          <p:cNvSpPr/>
          <p:nvPr/>
        </p:nvSpPr>
        <p:spPr>
          <a:xfrm>
            <a:off x="58896" y="242306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mtClean="0"/>
              <a:t>UDI</a:t>
            </a:r>
            <a:endParaRPr lang="sv-SE" dirty="0"/>
          </a:p>
        </p:txBody>
      </p:sp>
      <p:sp>
        <p:nvSpPr>
          <p:cNvPr id="10" name="Ellips 9"/>
          <p:cNvSpPr/>
          <p:nvPr/>
        </p:nvSpPr>
        <p:spPr>
          <a:xfrm>
            <a:off x="89647" y="3579329"/>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EU </a:t>
            </a:r>
            <a:r>
              <a:rPr lang="sv-SE" dirty="0" err="1" smtClean="0"/>
              <a:t>etc</a:t>
            </a:r>
            <a:endParaRPr lang="sv-SE" dirty="0"/>
          </a:p>
        </p:txBody>
      </p:sp>
      <p:sp>
        <p:nvSpPr>
          <p:cNvPr id="11" name="Ellips 10"/>
          <p:cNvSpPr/>
          <p:nvPr/>
        </p:nvSpPr>
        <p:spPr>
          <a:xfrm>
            <a:off x="7843846" y="134939"/>
            <a:ext cx="914400" cy="9144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err="1" smtClean="0">
                <a:solidFill>
                  <a:schemeClr val="tx1"/>
                </a:solidFill>
              </a:rPr>
              <a:t>FoI-projects</a:t>
            </a:r>
            <a:endParaRPr lang="sv-SE" sz="1100" dirty="0">
              <a:solidFill>
                <a:schemeClr val="tx1"/>
              </a:solidFill>
            </a:endParaRPr>
          </a:p>
        </p:txBody>
      </p:sp>
      <p:sp>
        <p:nvSpPr>
          <p:cNvPr id="13" name="Ellips 12"/>
          <p:cNvSpPr/>
          <p:nvPr/>
        </p:nvSpPr>
        <p:spPr>
          <a:xfrm>
            <a:off x="7468610" y="1098217"/>
            <a:ext cx="914400" cy="9144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err="1" smtClean="0">
                <a:solidFill>
                  <a:schemeClr val="tx1"/>
                </a:solidFill>
              </a:rPr>
              <a:t>Activity</a:t>
            </a:r>
            <a:endParaRPr lang="sv-SE" sz="1100" dirty="0">
              <a:solidFill>
                <a:schemeClr val="tx1"/>
              </a:solidFill>
            </a:endParaRPr>
          </a:p>
        </p:txBody>
      </p:sp>
      <p:sp>
        <p:nvSpPr>
          <p:cNvPr id="14" name="Ellips 13"/>
          <p:cNvSpPr/>
          <p:nvPr/>
        </p:nvSpPr>
        <p:spPr>
          <a:xfrm>
            <a:off x="7248343" y="2215381"/>
            <a:ext cx="1002772" cy="990397"/>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smtClean="0">
                <a:solidFill>
                  <a:schemeClr val="tx1"/>
                </a:solidFill>
              </a:rPr>
              <a:t>Business </a:t>
            </a:r>
            <a:r>
              <a:rPr lang="sv-SE" sz="1100" dirty="0" err="1" smtClean="0">
                <a:solidFill>
                  <a:schemeClr val="tx1"/>
                </a:solidFill>
              </a:rPr>
              <a:t>models</a:t>
            </a:r>
            <a:endParaRPr lang="sv-SE" sz="1100" dirty="0">
              <a:solidFill>
                <a:schemeClr val="tx1"/>
              </a:solidFill>
            </a:endParaRPr>
          </a:p>
        </p:txBody>
      </p:sp>
      <p:sp>
        <p:nvSpPr>
          <p:cNvPr id="15" name="Ellips 14"/>
          <p:cNvSpPr/>
          <p:nvPr/>
        </p:nvSpPr>
        <p:spPr>
          <a:xfrm>
            <a:off x="7925810" y="3312931"/>
            <a:ext cx="914400" cy="9144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smtClean="0">
                <a:solidFill>
                  <a:schemeClr val="tx1"/>
                </a:solidFill>
              </a:rPr>
              <a:t>New </a:t>
            </a:r>
            <a:r>
              <a:rPr lang="sv-SE" sz="1100" dirty="0" err="1" smtClean="0">
                <a:solidFill>
                  <a:schemeClr val="tx1"/>
                </a:solidFill>
              </a:rPr>
              <a:t>product</a:t>
            </a:r>
            <a:r>
              <a:rPr lang="sv-SE" sz="1100" dirty="0" smtClean="0">
                <a:solidFill>
                  <a:schemeClr val="tx1"/>
                </a:solidFill>
              </a:rPr>
              <a:t>/service </a:t>
            </a:r>
            <a:r>
              <a:rPr lang="sv-SE" sz="1100" dirty="0" err="1" smtClean="0">
                <a:solidFill>
                  <a:schemeClr val="tx1"/>
                </a:solidFill>
              </a:rPr>
              <a:t>etc</a:t>
            </a:r>
            <a:endParaRPr lang="sv-SE" sz="1100" dirty="0">
              <a:solidFill>
                <a:schemeClr val="tx1"/>
              </a:solidFill>
            </a:endParaRPr>
          </a:p>
        </p:txBody>
      </p:sp>
    </p:spTree>
    <p:extLst>
      <p:ext uri="{BB962C8B-B14F-4D97-AF65-F5344CB8AC3E}">
        <p14:creationId xmlns:p14="http://schemas.microsoft.com/office/powerpoint/2010/main" val="163130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Automation Summit">
            <a:hlinkClick r:id="rId2"/>
          </p:cNvPr>
          <p:cNvPicPr>
            <a:picLocks noChangeAspect="1" noChangeArrowheads="1"/>
          </p:cNvPicPr>
          <p:nvPr/>
        </p:nvPicPr>
        <p:blipFill>
          <a:blip r:embed="rId3"/>
          <a:srcRect/>
          <a:stretch>
            <a:fillRect/>
          </a:stretch>
        </p:blipFill>
        <p:spPr bwMode="auto">
          <a:xfrm>
            <a:off x="449179" y="1818885"/>
            <a:ext cx="8189996" cy="2380889"/>
          </a:xfrm>
          <a:prstGeom prst="rect">
            <a:avLst/>
          </a:prstGeom>
          <a:noFill/>
        </p:spPr>
      </p:pic>
      <p:pic>
        <p:nvPicPr>
          <p:cNvPr id="1028" name="Picture 4" descr="Bildresultat för Automation Summit">
            <a:hlinkClick r:id="rId4"/>
          </p:cNvPr>
          <p:cNvPicPr>
            <a:picLocks noChangeAspect="1" noChangeArrowheads="1"/>
          </p:cNvPicPr>
          <p:nvPr/>
        </p:nvPicPr>
        <p:blipFill>
          <a:blip r:embed="rId5"/>
          <a:srcRect/>
          <a:stretch>
            <a:fillRect/>
          </a:stretch>
        </p:blipFill>
        <p:spPr bwMode="auto">
          <a:xfrm>
            <a:off x="263061" y="0"/>
            <a:ext cx="4200319" cy="1661445"/>
          </a:xfrm>
          <a:prstGeom prst="rect">
            <a:avLst/>
          </a:prstGeom>
          <a:noFill/>
        </p:spPr>
      </p:pic>
      <p:sp>
        <p:nvSpPr>
          <p:cNvPr id="7" name="textruta 6"/>
          <p:cNvSpPr txBox="1"/>
          <p:nvPr/>
        </p:nvSpPr>
        <p:spPr>
          <a:xfrm>
            <a:off x="4323348" y="906379"/>
            <a:ext cx="3224463" cy="646331"/>
          </a:xfrm>
          <a:prstGeom prst="rect">
            <a:avLst/>
          </a:prstGeom>
          <a:noFill/>
        </p:spPr>
        <p:txBody>
          <a:bodyPr wrap="square" rtlCol="0">
            <a:spAutoFit/>
          </a:bodyPr>
          <a:lstStyle/>
          <a:p>
            <a:r>
              <a:rPr lang="sv-SE" b="1" dirty="0" smtClean="0"/>
              <a:t>12 oktober</a:t>
            </a:r>
          </a:p>
          <a:p>
            <a:r>
              <a:rPr lang="sv-SE" b="1" dirty="0" smtClean="0"/>
              <a:t> Aros Congress center</a:t>
            </a:r>
            <a:endParaRPr lang="sv-SE"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880</Words>
  <Application>Microsoft Office PowerPoint</Application>
  <PresentationFormat>Bildspel på skärmen (16:9)</PresentationFormat>
  <Paragraphs>71</Paragraphs>
  <Slides>12</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HelveticaNeueLT Pro 65 Md</vt:lpstr>
      <vt:lpstr>Roboto Light</vt:lpstr>
      <vt:lpstr>Roboto Thin</vt:lpstr>
      <vt:lpstr>Office-tema</vt:lpstr>
      <vt:lpstr>Automation Region </vt:lpstr>
      <vt:lpstr>PowerPoint-presentation</vt:lpstr>
      <vt:lpstr>Members and Partners</vt:lpstr>
      <vt:lpstr>PowerPoint-presentation</vt:lpstr>
      <vt:lpstr>Automation for smart and sustainable ...</vt:lpstr>
      <vt:lpstr>Verksamhetsområden</vt:lpstr>
      <vt:lpstr>Vad erbjuder Automation Region?</vt:lpstr>
      <vt:lpstr>PowerPoint-presentation</vt:lpstr>
      <vt:lpstr>PowerPoint-presentation</vt:lpstr>
      <vt:lpstr>Från start up till börsintroduktion</vt:lpstr>
      <vt:lpstr>Utveckling av Automation Region 2008-2016</vt:lpstr>
      <vt:lpstr>Medlemmar &amp; Partners </vt:lpstr>
    </vt:vector>
  </TitlesOfParts>
  <Company>Hollertz &amp; Stenvall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Hollertz</dc:creator>
  <cp:lastModifiedBy>Christer Alzén</cp:lastModifiedBy>
  <cp:revision>213</cp:revision>
  <dcterms:created xsi:type="dcterms:W3CDTF">2014-11-20T19:57:42Z</dcterms:created>
  <dcterms:modified xsi:type="dcterms:W3CDTF">2017-06-15T12:44:56Z</dcterms:modified>
</cp:coreProperties>
</file>