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0" r:id="rId1"/>
    <p:sldMasterId id="2147483648" r:id="rId2"/>
  </p:sldMasterIdLst>
  <p:notesMasterIdLst>
    <p:notesMasterId r:id="rId11"/>
  </p:notesMasterIdLst>
  <p:sldIdLst>
    <p:sldId id="270" r:id="rId3"/>
    <p:sldId id="259" r:id="rId4"/>
    <p:sldId id="264" r:id="rId5"/>
    <p:sldId id="263" r:id="rId6"/>
    <p:sldId id="266" r:id="rId7"/>
    <p:sldId id="269" r:id="rId8"/>
    <p:sldId id="268" r:id="rId9"/>
    <p:sldId id="267" r:id="rId10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7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C:\Users\3C1D\Downloads\report-109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file:///C:\Users\3C1D\Downloads\report-110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file:///C:\Users\3C1D\Downloads\report-11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Problemområden 2019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SearchResult!$A$3:$A$24</c:f>
              <c:strCache>
                <c:ptCount val="22"/>
                <c:pt idx="0">
                  <c:v>-- Ej valt --</c:v>
                </c:pt>
                <c:pt idx="1">
                  <c:v>1. Vård och behandling (54293)</c:v>
                </c:pt>
                <c:pt idx="2">
                  <c:v>1.1 Undersökning/bedömning</c:v>
                </c:pt>
                <c:pt idx="3">
                  <c:v>1.2 Diagnos (54318)</c:v>
                </c:pt>
                <c:pt idx="4">
                  <c:v>1.3 Behandling (54319)</c:v>
                </c:pt>
                <c:pt idx="5">
                  <c:v>1.4 Läkemedel (54320)</c:v>
                </c:pt>
                <c:pt idx="6">
                  <c:v>1.5 Omvårdnad</c:v>
                </c:pt>
                <c:pt idx="7">
                  <c:v>1.6 Ny medicinsk bedömning</c:v>
                </c:pt>
                <c:pt idx="8">
                  <c:v>3.1 Information</c:v>
                </c:pt>
                <c:pt idx="9">
                  <c:v>3.2 Delaktighet</c:v>
                </c:pt>
                <c:pt idx="10">
                  <c:v>3.3 Samtycke</c:v>
                </c:pt>
                <c:pt idx="11">
                  <c:v>3.4 Bemötande</c:v>
                </c:pt>
                <c:pt idx="12">
                  <c:v>4.1 Patientjournal</c:v>
                </c:pt>
                <c:pt idx="13">
                  <c:v>4.2 Bruten sekretess/dataintrång</c:v>
                </c:pt>
                <c:pt idx="14">
                  <c:v>5.2 Ersättningsanspråk/garantier (54333)</c:v>
                </c:pt>
                <c:pt idx="15">
                  <c:v>6.1 Tillgänglighet till vården</c:v>
                </c:pt>
                <c:pt idx="16">
                  <c:v>6.2 Väntetider i vården</c:v>
                </c:pt>
                <c:pt idx="17">
                  <c:v>7.1 Valfrihet/fritt vårdsökande</c:v>
                </c:pt>
                <c:pt idx="18">
                  <c:v>7.2 Fast vårdkontakt/individuell plan</c:v>
                </c:pt>
                <c:pt idx="19">
                  <c:v>7.3 Vårdflöde/processer</c:v>
                </c:pt>
                <c:pt idx="20">
                  <c:v>7.4 Resursbrist/inställd åtgärd</c:v>
                </c:pt>
                <c:pt idx="21">
                  <c:v>8.2 Intyg</c:v>
                </c:pt>
              </c:strCache>
            </c:strRef>
          </c:cat>
          <c:val>
            <c:numRef>
              <c:f>SearchResult!$B$3:$B$24</c:f>
              <c:numCache>
                <c:formatCode>General</c:formatCode>
                <c:ptCount val="22"/>
                <c:pt idx="0">
                  <c:v>3</c:v>
                </c:pt>
                <c:pt idx="1">
                  <c:v>1</c:v>
                </c:pt>
                <c:pt idx="2">
                  <c:v>11</c:v>
                </c:pt>
                <c:pt idx="3">
                  <c:v>2</c:v>
                </c:pt>
                <c:pt idx="4">
                  <c:v>10</c:v>
                </c:pt>
                <c:pt idx="5">
                  <c:v>8</c:v>
                </c:pt>
                <c:pt idx="6">
                  <c:v>1</c:v>
                </c:pt>
                <c:pt idx="7">
                  <c:v>2</c:v>
                </c:pt>
                <c:pt idx="8">
                  <c:v>6</c:v>
                </c:pt>
                <c:pt idx="9">
                  <c:v>10</c:v>
                </c:pt>
                <c:pt idx="10">
                  <c:v>2</c:v>
                </c:pt>
                <c:pt idx="11">
                  <c:v>10</c:v>
                </c:pt>
                <c:pt idx="12">
                  <c:v>3</c:v>
                </c:pt>
                <c:pt idx="13">
                  <c:v>4</c:v>
                </c:pt>
                <c:pt idx="14">
                  <c:v>1</c:v>
                </c:pt>
                <c:pt idx="15">
                  <c:v>4</c:v>
                </c:pt>
                <c:pt idx="16">
                  <c:v>5</c:v>
                </c:pt>
                <c:pt idx="17">
                  <c:v>1</c:v>
                </c:pt>
                <c:pt idx="18">
                  <c:v>5</c:v>
                </c:pt>
                <c:pt idx="19">
                  <c:v>2</c:v>
                </c:pt>
                <c:pt idx="20">
                  <c:v>1</c:v>
                </c:pt>
                <c:pt idx="21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279-47DE-AED5-08AC62247713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38744496"/>
        <c:axId val="538746464"/>
      </c:barChart>
      <c:catAx>
        <c:axId val="53874449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538746464"/>
        <c:crosses val="autoZero"/>
        <c:auto val="1"/>
        <c:lblAlgn val="ctr"/>
        <c:lblOffset val="100"/>
        <c:noMultiLvlLbl val="0"/>
      </c:catAx>
      <c:valAx>
        <c:axId val="538746464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5387444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sv-SE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Problemområden 2020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SearchResult!$B$2</c:f>
              <c:strCache>
                <c:ptCount val="1"/>
                <c:pt idx="0">
                  <c:v>Ärenden, Antal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SearchResult!$A$3:$A$20</c:f>
              <c:strCache>
                <c:ptCount val="18"/>
                <c:pt idx="0">
                  <c:v>1.1 Undersökning/bedömning</c:v>
                </c:pt>
                <c:pt idx="1">
                  <c:v>1.2 Diagnos (54318)</c:v>
                </c:pt>
                <c:pt idx="2">
                  <c:v>1.3 Behandling (54319)</c:v>
                </c:pt>
                <c:pt idx="3">
                  <c:v>1.4 Läkemedel (54320)</c:v>
                </c:pt>
                <c:pt idx="4">
                  <c:v>1.5 Omvårdnad</c:v>
                </c:pt>
                <c:pt idx="5">
                  <c:v>2.1 Resultat</c:v>
                </c:pt>
                <c:pt idx="6">
                  <c:v>3.2 Delaktighet</c:v>
                </c:pt>
                <c:pt idx="7">
                  <c:v>3.4 Bemötande</c:v>
                </c:pt>
                <c:pt idx="8">
                  <c:v>4. Dokumentation och sekretess</c:v>
                </c:pt>
                <c:pt idx="9">
                  <c:v>4.1 Patientjournal</c:v>
                </c:pt>
                <c:pt idx="10">
                  <c:v>4.2 Bruten sekretess/dataintrång</c:v>
                </c:pt>
                <c:pt idx="11">
                  <c:v>5.1 Patientavgifter</c:v>
                </c:pt>
                <c:pt idx="12">
                  <c:v>6.1 Tillgänglighet till vården</c:v>
                </c:pt>
                <c:pt idx="13">
                  <c:v>6.2 Väntetider i vården</c:v>
                </c:pt>
                <c:pt idx="14">
                  <c:v>7.1 Valfrihet/fritt vårdsökande</c:v>
                </c:pt>
                <c:pt idx="15">
                  <c:v>7.2 Fast vårdkontakt/individuell plan</c:v>
                </c:pt>
                <c:pt idx="16">
                  <c:v>7.3 Vårdflöde/processer</c:v>
                </c:pt>
                <c:pt idx="17">
                  <c:v>8.2 Intyg</c:v>
                </c:pt>
              </c:strCache>
            </c:strRef>
          </c:cat>
          <c:val>
            <c:numRef>
              <c:f>SearchResult!$B$3:$B$20</c:f>
              <c:numCache>
                <c:formatCode>General</c:formatCode>
                <c:ptCount val="18"/>
                <c:pt idx="0">
                  <c:v>9</c:v>
                </c:pt>
                <c:pt idx="1">
                  <c:v>8</c:v>
                </c:pt>
                <c:pt idx="2">
                  <c:v>16</c:v>
                </c:pt>
                <c:pt idx="3">
                  <c:v>10</c:v>
                </c:pt>
                <c:pt idx="4">
                  <c:v>2</c:v>
                </c:pt>
                <c:pt idx="5">
                  <c:v>1</c:v>
                </c:pt>
                <c:pt idx="6">
                  <c:v>6</c:v>
                </c:pt>
                <c:pt idx="7">
                  <c:v>13</c:v>
                </c:pt>
                <c:pt idx="8">
                  <c:v>1</c:v>
                </c:pt>
                <c:pt idx="9">
                  <c:v>6</c:v>
                </c:pt>
                <c:pt idx="10">
                  <c:v>1</c:v>
                </c:pt>
                <c:pt idx="11">
                  <c:v>1</c:v>
                </c:pt>
                <c:pt idx="12">
                  <c:v>2</c:v>
                </c:pt>
                <c:pt idx="13">
                  <c:v>1</c:v>
                </c:pt>
                <c:pt idx="14">
                  <c:v>2</c:v>
                </c:pt>
                <c:pt idx="15">
                  <c:v>4</c:v>
                </c:pt>
                <c:pt idx="16">
                  <c:v>4</c:v>
                </c:pt>
                <c:pt idx="17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2E1-4D08-B99A-044FB6AB4256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45613496"/>
        <c:axId val="545611856"/>
      </c:barChart>
      <c:catAx>
        <c:axId val="54561349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545611856"/>
        <c:crosses val="autoZero"/>
        <c:auto val="1"/>
        <c:lblAlgn val="ctr"/>
        <c:lblOffset val="100"/>
        <c:noMultiLvlLbl val="0"/>
      </c:catAx>
      <c:valAx>
        <c:axId val="545611856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5456134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sv-SE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Problemområden 2021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SearchResult!$B$2</c:f>
              <c:strCache>
                <c:ptCount val="1"/>
                <c:pt idx="0">
                  <c:v>Ärenden, Antal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SearchResult!$A$3:$A$19</c:f>
              <c:strCache>
                <c:ptCount val="17"/>
                <c:pt idx="0">
                  <c:v>1. Vård och behandling (54293)</c:v>
                </c:pt>
                <c:pt idx="1">
                  <c:v>1.1 Undersökning/bedömning</c:v>
                </c:pt>
                <c:pt idx="2">
                  <c:v>1.2 Diagnos (54318)</c:v>
                </c:pt>
                <c:pt idx="3">
                  <c:v>1.3 Behandling (54319)</c:v>
                </c:pt>
                <c:pt idx="4">
                  <c:v>1.4 Läkemedel (54320)</c:v>
                </c:pt>
                <c:pt idx="5">
                  <c:v>2.1 Resultat</c:v>
                </c:pt>
                <c:pt idx="6">
                  <c:v>3.1 Information</c:v>
                </c:pt>
                <c:pt idx="7">
                  <c:v>3.2 Delaktighet</c:v>
                </c:pt>
                <c:pt idx="8">
                  <c:v>3.4 Bemötande</c:v>
                </c:pt>
                <c:pt idx="9">
                  <c:v>4.1 Patientjournal</c:v>
                </c:pt>
                <c:pt idx="10">
                  <c:v>4.2 Bruten sekretess/dataintrång</c:v>
                </c:pt>
                <c:pt idx="11">
                  <c:v>6.1 Tillgänglighet till vården</c:v>
                </c:pt>
                <c:pt idx="12">
                  <c:v>6.2 Väntetider i vården</c:v>
                </c:pt>
                <c:pt idx="13">
                  <c:v>7.1 Valfrihet/fritt vårdsökande</c:v>
                </c:pt>
                <c:pt idx="14">
                  <c:v>7.2 Fast vårdkontakt/individuell plan</c:v>
                </c:pt>
                <c:pt idx="15">
                  <c:v>8.2 Intyg</c:v>
                </c:pt>
                <c:pt idx="16">
                  <c:v>9.1 Övrigt</c:v>
                </c:pt>
              </c:strCache>
            </c:strRef>
          </c:cat>
          <c:val>
            <c:numRef>
              <c:f>SearchResult!$B$3:$B$19</c:f>
              <c:numCache>
                <c:formatCode>General</c:formatCode>
                <c:ptCount val="17"/>
                <c:pt idx="0">
                  <c:v>4</c:v>
                </c:pt>
                <c:pt idx="1">
                  <c:v>3</c:v>
                </c:pt>
                <c:pt idx="2">
                  <c:v>7</c:v>
                </c:pt>
                <c:pt idx="3">
                  <c:v>7</c:v>
                </c:pt>
                <c:pt idx="4">
                  <c:v>8</c:v>
                </c:pt>
                <c:pt idx="5">
                  <c:v>1</c:v>
                </c:pt>
                <c:pt idx="6">
                  <c:v>1</c:v>
                </c:pt>
                <c:pt idx="7">
                  <c:v>3</c:v>
                </c:pt>
                <c:pt idx="8">
                  <c:v>5</c:v>
                </c:pt>
                <c:pt idx="9">
                  <c:v>5</c:v>
                </c:pt>
                <c:pt idx="10">
                  <c:v>1</c:v>
                </c:pt>
                <c:pt idx="11">
                  <c:v>3</c:v>
                </c:pt>
                <c:pt idx="12">
                  <c:v>1</c:v>
                </c:pt>
                <c:pt idx="13">
                  <c:v>1</c:v>
                </c:pt>
                <c:pt idx="14">
                  <c:v>2</c:v>
                </c:pt>
                <c:pt idx="15">
                  <c:v>2</c:v>
                </c:pt>
                <c:pt idx="1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82A-4952-B843-BEE153EAB2CA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736181688"/>
        <c:axId val="736182016"/>
      </c:barChart>
      <c:catAx>
        <c:axId val="73618168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736182016"/>
        <c:crosses val="autoZero"/>
        <c:auto val="1"/>
        <c:lblAlgn val="ctr"/>
        <c:lblOffset val="100"/>
        <c:noMultiLvlLbl val="0"/>
      </c:catAx>
      <c:valAx>
        <c:axId val="736182016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7361816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sv-SE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302679-75F5-4F9D-B661-53A56B3C3F37}" type="datetimeFigureOut">
              <a:rPr lang="sv-SE" smtClean="0"/>
              <a:t>2021-08-23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1D3BAB-4987-45C5-B40A-121D229606B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758492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733DB10-64AD-4478-BAF2-10592BD0BA82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084397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1D3BAB-4987-45C5-B40A-121D229606BD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116177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D5DBD3A-0EC3-46AE-8BF0-EEC0DB7296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D1DD29A-7728-4D5D-B706-6BAE6DC433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C35823F-AB63-48B5-A5E0-0B9AF32A83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00324-97F1-4F2C-B65B-AF855E7EAD8B}" type="datetimeFigureOut">
              <a:rPr lang="sv-SE" smtClean="0"/>
              <a:t>2021-08-23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EBCF172-F912-4673-A86C-82BFD528B3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DE5D40C-B544-493D-9862-FCDC91E57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C8823-3F9F-4D7B-9463-7C19A4DF0BE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05965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6752EE9-6FBC-4214-9A91-753CC9CC5E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D187177C-EE3F-46FE-86F0-DCA0C7E36C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1F04C07-F24E-4EF6-A08D-F8C22680A3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00324-97F1-4F2C-B65B-AF855E7EAD8B}" type="datetimeFigureOut">
              <a:rPr lang="sv-SE" smtClean="0"/>
              <a:t>2021-08-23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001D214-A36D-417B-B557-E671809DB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83D8E23-81D7-425B-8155-DAC20A82B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C8823-3F9F-4D7B-9463-7C19A4DF0BE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64960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F5E79BDA-82D3-4ED7-A585-D63C276A72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D9405C1B-6055-49E6-9B13-FA570343A4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8C8D33B-5820-4A23-9FDE-5A90753E26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00324-97F1-4F2C-B65B-AF855E7EAD8B}" type="datetimeFigureOut">
              <a:rPr lang="sv-SE" smtClean="0"/>
              <a:t>2021-08-23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916F892-8572-4C1D-AC13-BD1DB1F85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79FB9D0-FA36-48A2-99C8-2269D8BCF5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C8823-3F9F-4D7B-9463-7C19A4DF0BE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951036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bg>
      <p:bgPr>
        <a:solidFill>
          <a:srgbClr val="E9F6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7" name="Bildobjekt 116">
            <a:extLst>
              <a:ext uri="{FF2B5EF4-FFF2-40B4-BE49-F238E27FC236}">
                <a16:creationId xmlns:a16="http://schemas.microsoft.com/office/drawing/2014/main" id="{33477E7E-42C3-4788-A1BB-FDC82EC5979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96" r="6674" b="4216"/>
          <a:stretch/>
        </p:blipFill>
        <p:spPr>
          <a:xfrm>
            <a:off x="6558322" y="0"/>
            <a:ext cx="5633678" cy="6858000"/>
          </a:xfrm>
          <a:prstGeom prst="rect">
            <a:avLst/>
          </a:prstGeom>
        </p:spPr>
      </p:pic>
      <p:sp>
        <p:nvSpPr>
          <p:cNvPr id="118" name="object 38">
            <a:extLst>
              <a:ext uri="{FF2B5EF4-FFF2-40B4-BE49-F238E27FC236}">
                <a16:creationId xmlns:a16="http://schemas.microsoft.com/office/drawing/2014/main" id="{72F77CA4-0BCE-4432-8426-61300A583404}"/>
              </a:ext>
            </a:extLst>
          </p:cNvPr>
          <p:cNvSpPr/>
          <p:nvPr userDrawn="1"/>
        </p:nvSpPr>
        <p:spPr>
          <a:xfrm>
            <a:off x="317499" y="5331045"/>
            <a:ext cx="1205909" cy="120581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092"/>
          </a:p>
        </p:txBody>
      </p:sp>
      <p:sp>
        <p:nvSpPr>
          <p:cNvPr id="119" name="Rubrik 1">
            <a:extLst>
              <a:ext uri="{FF2B5EF4-FFF2-40B4-BE49-F238E27FC236}">
                <a16:creationId xmlns:a16="http://schemas.microsoft.com/office/drawing/2014/main" id="{656A818D-9B35-4279-A10A-068A34BAA29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1" y="1442067"/>
            <a:ext cx="8268879" cy="2067797"/>
          </a:xfrm>
        </p:spPr>
        <p:txBody>
          <a:bodyPr anchor="b">
            <a:normAutofit/>
          </a:bodyPr>
          <a:lstStyle>
            <a:lvl1pPr algn="l">
              <a:lnSpc>
                <a:spcPct val="75000"/>
              </a:lnSpc>
              <a:defRPr sz="7216" spc="-243" baseline="0">
                <a:solidFill>
                  <a:schemeClr val="accent1"/>
                </a:solidFill>
              </a:defRPr>
            </a:lvl1pPr>
          </a:lstStyle>
          <a:p>
            <a:r>
              <a:rPr lang="sv-SE" dirty="0"/>
              <a:t>Rubrik på en eller två rader</a:t>
            </a:r>
          </a:p>
        </p:txBody>
      </p:sp>
      <p:sp>
        <p:nvSpPr>
          <p:cNvPr id="120" name="Underrubrik 2">
            <a:extLst>
              <a:ext uri="{FF2B5EF4-FFF2-40B4-BE49-F238E27FC236}">
                <a16:creationId xmlns:a16="http://schemas.microsoft.com/office/drawing/2014/main" id="{3DE99F72-0CDC-477B-85F2-1E356EF224F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1" y="3808060"/>
            <a:ext cx="8268879" cy="1459395"/>
          </a:xfrm>
        </p:spPr>
        <p:txBody>
          <a:bodyPr>
            <a:normAutofit/>
          </a:bodyPr>
          <a:lstStyle>
            <a:lvl1pPr marL="0" indent="0" algn="l">
              <a:spcAft>
                <a:spcPts val="0"/>
              </a:spcAft>
              <a:buNone/>
              <a:defRPr sz="2729" spc="-121" baseline="0"/>
            </a:lvl1pPr>
            <a:lvl2pPr marL="277246" indent="0" algn="ctr">
              <a:buNone/>
              <a:defRPr sz="1213"/>
            </a:lvl2pPr>
            <a:lvl3pPr marL="554492" indent="0" algn="ctr">
              <a:buNone/>
              <a:defRPr sz="1092"/>
            </a:lvl3pPr>
            <a:lvl4pPr marL="831738" indent="0" algn="ctr">
              <a:buNone/>
              <a:defRPr sz="970"/>
            </a:lvl4pPr>
            <a:lvl5pPr marL="1108984" indent="0" algn="ctr">
              <a:buNone/>
              <a:defRPr sz="970"/>
            </a:lvl5pPr>
            <a:lvl6pPr marL="1386230" indent="0" algn="ctr">
              <a:buNone/>
              <a:defRPr sz="970"/>
            </a:lvl6pPr>
            <a:lvl7pPr marL="1663476" indent="0" algn="ctr">
              <a:buNone/>
              <a:defRPr sz="970"/>
            </a:lvl7pPr>
            <a:lvl8pPr marL="1940723" indent="0" algn="ctr">
              <a:buNone/>
              <a:defRPr sz="970"/>
            </a:lvl8pPr>
            <a:lvl9pPr marL="2217969" indent="0" algn="ctr">
              <a:buNone/>
              <a:defRPr sz="970"/>
            </a:lvl9pPr>
          </a:lstStyle>
          <a:p>
            <a:r>
              <a:rPr lang="sv-SE" dirty="0"/>
              <a:t>Underrubrik</a:t>
            </a:r>
          </a:p>
        </p:txBody>
      </p:sp>
    </p:spTree>
    <p:extLst>
      <p:ext uri="{BB962C8B-B14F-4D97-AF65-F5344CB8AC3E}">
        <p14:creationId xmlns:p14="http://schemas.microsoft.com/office/powerpoint/2010/main" val="1148575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89893B4-7138-46F2-9EE8-962D4FDD56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A1B5FCD-CE38-4C3B-A668-196646B1C7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BD0B341-0129-426E-90A3-EC676519F9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00324-97F1-4F2C-B65B-AF855E7EAD8B}" type="datetimeFigureOut">
              <a:rPr lang="sv-SE" smtClean="0"/>
              <a:t>2021-08-23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C923258-93A3-4E5A-A74C-2BB8127DF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2D3C42A-8E27-4BA8-B1EE-EDB6CD163B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C8823-3F9F-4D7B-9463-7C19A4DF0BE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05412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95A88AE-B52F-40BD-B865-E003D2F004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4058F0C-DE0D-4C24-BA88-E42AD285CA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9F024AA-1F08-4AFF-B494-B45755621A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00324-97F1-4F2C-B65B-AF855E7EAD8B}" type="datetimeFigureOut">
              <a:rPr lang="sv-SE" smtClean="0"/>
              <a:t>2021-08-23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7E86F53-7025-430B-B037-AE6133B1BA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193F80F-A12C-4FB2-86C0-A455C88701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C8823-3F9F-4D7B-9463-7C19A4DF0BE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85336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5354517-A263-4B9D-AAE4-E5F887BE36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F89526D-37E9-48E0-AE2F-191EEC65F4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2E7E2CD-4AA3-467D-8007-77E1682E5B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F49A9D34-ABEF-438A-9915-9280730E5E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00324-97F1-4F2C-B65B-AF855E7EAD8B}" type="datetimeFigureOut">
              <a:rPr lang="sv-SE" smtClean="0"/>
              <a:t>2021-08-23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70509180-3406-4EB6-B088-29B98B57F7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780A1BB7-964D-40D9-98D0-FD540DB0B4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C8823-3F9F-4D7B-9463-7C19A4DF0BE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86486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778FF38-AFA5-46AB-AC58-39E3718172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A671E66-A213-4C87-9F46-D5AD6332E7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C6CE9DC-3872-4FE8-BF35-877652D657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E9BF3494-B501-4F0D-8236-B8EFB42A5C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6D5B9E8F-3689-4999-BA29-022B55065B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55B0552A-BC2E-4170-B166-182D969BD2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00324-97F1-4F2C-B65B-AF855E7EAD8B}" type="datetimeFigureOut">
              <a:rPr lang="sv-SE" smtClean="0"/>
              <a:t>2021-08-23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3E62B65C-A667-4CA7-9766-AE41145F81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B5884DC0-15EF-443C-AB0E-F963484B6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C8823-3F9F-4D7B-9463-7C19A4DF0BE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25924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AFF928E-74BF-46E6-B16D-A6BF44A7FE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EE866C1B-42B0-4282-83C1-C01369476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00324-97F1-4F2C-B65B-AF855E7EAD8B}" type="datetimeFigureOut">
              <a:rPr lang="sv-SE" smtClean="0"/>
              <a:t>2021-08-23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710918B7-8279-4DA5-B66C-CE5A11ABBC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922DAF7D-E89B-4DDC-BAE8-7B66522A0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C8823-3F9F-4D7B-9463-7C19A4DF0BE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65878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A73740A6-61ED-4FA5-B00A-2C8C42DD2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00324-97F1-4F2C-B65B-AF855E7EAD8B}" type="datetimeFigureOut">
              <a:rPr lang="sv-SE" smtClean="0"/>
              <a:t>2021-08-23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3EA0B03B-C03A-4865-BC1E-5D9ECCF699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36D0A37D-F9B7-4776-99A3-09942281D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C8823-3F9F-4D7B-9463-7C19A4DF0BE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335153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3DC0BED-1FFF-4DA2-A6DC-EAB7C2607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38E826B-4EEC-4C85-B8BB-66F6581B61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901FA70A-BDB6-4784-8455-D00B23FFA6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7B5E7F3-2728-43F2-8CCF-F175A1933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00324-97F1-4F2C-B65B-AF855E7EAD8B}" type="datetimeFigureOut">
              <a:rPr lang="sv-SE" smtClean="0"/>
              <a:t>2021-08-23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0040F9E-3AF5-4ABE-BC7E-5299F4DDB4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694C434F-835C-4F16-AE9A-76B26060B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C8823-3F9F-4D7B-9463-7C19A4DF0BE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10623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0011F54-5078-4297-81C4-1EA4299083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305D1513-4DD7-44D9-976E-AEBA613991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726B419-200E-4504-BEBA-C4DA4CA785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297BF880-E1EC-4D2C-A39B-1712E0C36F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00324-97F1-4F2C-B65B-AF855E7EAD8B}" type="datetimeFigureOut">
              <a:rPr lang="sv-SE" smtClean="0"/>
              <a:t>2021-08-23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72BEFD14-43E4-4474-8A0B-B77E88D31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9001065-1F48-475D-8259-4B7274E26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C8823-3F9F-4D7B-9463-7C19A4DF0BE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7335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12D72487-1201-4DC1-8510-6D21FE0D6C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EA191F8-AC0B-410F-9D51-EC0CE78656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0D41AFC-BB2F-4D5E-BF2C-F3C34660ED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900324-97F1-4F2C-B65B-AF855E7EAD8B}" type="datetimeFigureOut">
              <a:rPr lang="sv-SE" smtClean="0"/>
              <a:t>2021-08-23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02ED80D-87B3-488F-89E9-DD4E566962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76C5753-4DC6-41F4-B733-CCE616C5DC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0C8823-3F9F-4D7B-9463-7C19A4DF0BE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09151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tshållare för text 2">
            <a:extLst>
              <a:ext uri="{FF2B5EF4-FFF2-40B4-BE49-F238E27FC236}">
                <a16:creationId xmlns:a16="http://schemas.microsoft.com/office/drawing/2014/main" id="{098AE977-5D5B-4533-993B-CA82249B29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54274" y="2062714"/>
            <a:ext cx="10683452" cy="363046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415380" y="290234"/>
            <a:ext cx="4672040" cy="1135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 sz="72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829919" y="290234"/>
            <a:ext cx="480303" cy="1135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 sz="72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B3D5FD-A08D-49A7-8412-76F29BA46CE4}" type="datetime1">
              <a:rPr lang="sv-SE" smtClean="0"/>
              <a:t>2021-08-23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06442" y="290234"/>
            <a:ext cx="218320" cy="1135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 sz="72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33" name="Platshållare för rubrik 32">
            <a:extLst>
              <a:ext uri="{FF2B5EF4-FFF2-40B4-BE49-F238E27FC236}">
                <a16:creationId xmlns:a16="http://schemas.microsoft.com/office/drawing/2014/main" id="{C491F119-4C65-4AD3-AE6A-6BA07AAF8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4274" y="744083"/>
            <a:ext cx="10683452" cy="1239266"/>
          </a:xfrm>
          <a:prstGeom prst="rect">
            <a:avLst/>
          </a:prstGeom>
        </p:spPr>
        <p:txBody>
          <a:bodyPr vert="horz" lIns="0" tIns="0" rIns="0" bIns="72000" rtlCol="0" anchor="b" anchorCtr="0">
            <a:norm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49" name="object 15">
            <a:extLst>
              <a:ext uri="{FF2B5EF4-FFF2-40B4-BE49-F238E27FC236}">
                <a16:creationId xmlns:a16="http://schemas.microsoft.com/office/drawing/2014/main" id="{0CDE3574-CF15-4481-A3BF-AC8D9DEC1C1C}"/>
              </a:ext>
            </a:extLst>
          </p:cNvPr>
          <p:cNvSpPr/>
          <p:nvPr userDrawn="1"/>
        </p:nvSpPr>
        <p:spPr>
          <a:xfrm>
            <a:off x="11081557" y="5778097"/>
            <a:ext cx="789766" cy="75877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092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hf hdr="0" ftr="0"/>
  <p:txStyles>
    <p:titleStyle>
      <a:lvl1pPr>
        <a:lnSpc>
          <a:spcPct val="85000"/>
        </a:lnSpc>
        <a:defRPr sz="6450" b="1" spc="-28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5600" indent="-345600">
        <a:lnSpc>
          <a:spcPct val="84000"/>
        </a:lnSpc>
        <a:spcAft>
          <a:spcPts val="2300"/>
        </a:spcAft>
        <a:buSzPct val="100000"/>
        <a:buFontTx/>
        <a:buBlip>
          <a:blip r:embed="rId4"/>
        </a:buBlip>
        <a:tabLst/>
        <a:defRPr sz="4250" spc="-110" baseline="0">
          <a:latin typeface="+mn-lt"/>
          <a:ea typeface="+mn-ea"/>
          <a:cs typeface="+mn-cs"/>
        </a:defRPr>
      </a:lvl1pPr>
      <a:lvl2pPr marL="756000" indent="-324000">
        <a:lnSpc>
          <a:spcPct val="84000"/>
        </a:lnSpc>
        <a:spcAft>
          <a:spcPts val="2400"/>
        </a:spcAft>
        <a:buFontTx/>
        <a:buBlip>
          <a:blip r:embed="rId4"/>
        </a:buBlip>
        <a:defRPr sz="3850" spc="-110" baseline="0">
          <a:latin typeface="+mn-lt"/>
          <a:ea typeface="+mn-ea"/>
          <a:cs typeface="+mn-cs"/>
        </a:defRPr>
      </a:lvl2pPr>
      <a:lvl3pPr marL="1116000" indent="-288000">
        <a:lnSpc>
          <a:spcPct val="84000"/>
        </a:lnSpc>
        <a:spcAft>
          <a:spcPts val="2500"/>
        </a:spcAft>
        <a:buFontTx/>
        <a:buBlip>
          <a:blip r:embed="rId4"/>
        </a:buBlip>
        <a:defRPr sz="3400" spc="-110" baseline="0">
          <a:latin typeface="+mn-lt"/>
          <a:ea typeface="+mn-ea"/>
          <a:cs typeface="+mn-cs"/>
        </a:defRPr>
      </a:lvl3pPr>
      <a:lvl4pPr marL="1458000" indent="-259200">
        <a:lnSpc>
          <a:spcPct val="84000"/>
        </a:lnSpc>
        <a:spcAft>
          <a:spcPts val="2600"/>
        </a:spcAft>
        <a:buFontTx/>
        <a:buBlip>
          <a:blip r:embed="rId4"/>
        </a:buBlip>
        <a:defRPr sz="3000" spc="-110" baseline="0">
          <a:latin typeface="+mn-lt"/>
          <a:ea typeface="+mn-ea"/>
          <a:cs typeface="+mn-cs"/>
        </a:defRPr>
      </a:lvl4pPr>
      <a:lvl5pPr marL="1764000" indent="-252000">
        <a:lnSpc>
          <a:spcPct val="86000"/>
        </a:lnSpc>
        <a:spcAft>
          <a:spcPts val="1500"/>
        </a:spcAft>
        <a:buFontTx/>
        <a:buBlip>
          <a:blip r:embed="rId4"/>
        </a:buBlip>
        <a:defRPr sz="2800" spc="-110" baseline="0"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7553F0E-4B9C-45E5-A6E8-20CEEFB26D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78754" y="1638705"/>
            <a:ext cx="8268299" cy="3334103"/>
          </a:xfrm>
        </p:spPr>
        <p:txBody>
          <a:bodyPr>
            <a:normAutofit/>
          </a:bodyPr>
          <a:lstStyle>
            <a:defPPr>
              <a:defRPr lang="sv-SE"/>
            </a:defPPr>
            <a:lvl1pPr marL="0" algn="l" defTabSz="554492" rtl="0" eaLnBrk="1" latinLnBrk="0" hangingPunct="1">
              <a:defRPr sz="10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77246" algn="l" defTabSz="554492" rtl="0" eaLnBrk="1" latinLnBrk="0" hangingPunct="1">
              <a:defRPr sz="10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54492" algn="l" defTabSz="554492" rtl="0" eaLnBrk="1" latinLnBrk="0" hangingPunct="1">
              <a:defRPr sz="10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31738" algn="l" defTabSz="554492" rtl="0" eaLnBrk="1" latinLnBrk="0" hangingPunct="1">
              <a:defRPr sz="10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08984" algn="l" defTabSz="554492" rtl="0" eaLnBrk="1" latinLnBrk="0" hangingPunct="1">
              <a:defRPr sz="10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86230" algn="l" defTabSz="554492" rtl="0" eaLnBrk="1" latinLnBrk="0" hangingPunct="1">
              <a:defRPr sz="10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63476" algn="l" defTabSz="554492" rtl="0" eaLnBrk="1" latinLnBrk="0" hangingPunct="1">
              <a:defRPr sz="10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40723" algn="l" defTabSz="554492" rtl="0" eaLnBrk="1" latinLnBrk="0" hangingPunct="1">
              <a:defRPr sz="10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17969" algn="l" defTabSz="554492" rtl="0" eaLnBrk="1" latinLnBrk="0" hangingPunct="1">
              <a:defRPr sz="10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914400">
              <a:lnSpc>
                <a:spcPct val="90000"/>
              </a:lnSpc>
              <a:spcBef>
                <a:spcPts val="1000"/>
              </a:spcBef>
            </a:pPr>
            <a:r>
              <a:rPr lang="en-US" sz="4800" dirty="0"/>
              <a:t>Patientnämndens </a:t>
            </a:r>
            <a:r>
              <a:rPr lang="en-US" sz="4800" dirty="0" err="1"/>
              <a:t>sammanträde</a:t>
            </a:r>
            <a:r>
              <a:rPr lang="en-US" sz="4800" dirty="0"/>
              <a:t> </a:t>
            </a:r>
            <a:br>
              <a:rPr lang="en-US" sz="4800" dirty="0"/>
            </a:br>
            <a:r>
              <a:rPr lang="en-US" sz="4800" dirty="0"/>
              <a:t>2021-09-06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sv-SE" sz="2400" b="0" spc="0" dirty="0">
                <a:solidFill>
                  <a:prstClr val="black"/>
                </a:solidFill>
                <a:latin typeface="Calibri" panose="020F0502020204030204"/>
              </a:rPr>
              <a:t>Uppföljning med Vuxenpsykiatrin</a:t>
            </a:r>
            <a:br>
              <a:rPr lang="sv-SE" sz="2400" b="0" spc="0" dirty="0">
                <a:solidFill>
                  <a:prstClr val="black"/>
                </a:solidFill>
                <a:latin typeface="Calibri" panose="020F0502020204030204"/>
              </a:rPr>
            </a:br>
            <a:endParaRPr lang="en-US" sz="3638" dirty="0"/>
          </a:p>
        </p:txBody>
      </p:sp>
    </p:spTree>
    <p:extLst>
      <p:ext uri="{BB962C8B-B14F-4D97-AF65-F5344CB8AC3E}">
        <p14:creationId xmlns:p14="http://schemas.microsoft.com/office/powerpoint/2010/main" val="6234581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C8A08B5-12CA-4F8C-AE0A-7EBE63CBDC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v-SE" dirty="0"/>
              <a:t>Patientnämndsärenden gällande psykiatrin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0AC15CC-1554-444C-8D0D-34EB7CD642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Barn och ungdomspsykiatrin</a:t>
            </a:r>
          </a:p>
          <a:p>
            <a:r>
              <a:rPr lang="sv-SE" dirty="0"/>
              <a:t>Vuxenpsykiatrin</a:t>
            </a:r>
          </a:p>
          <a:p>
            <a:r>
              <a:rPr lang="sv-SE" dirty="0"/>
              <a:t>Rättspsykiatrin</a:t>
            </a:r>
          </a:p>
          <a:p>
            <a:r>
              <a:rPr lang="sv-SE" dirty="0"/>
              <a:t>Ca 10 % av samtliga ärenden</a:t>
            </a:r>
          </a:p>
        </p:txBody>
      </p:sp>
    </p:spTree>
    <p:extLst>
      <p:ext uri="{BB962C8B-B14F-4D97-AF65-F5344CB8AC3E}">
        <p14:creationId xmlns:p14="http://schemas.microsoft.com/office/powerpoint/2010/main" val="30059896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47A477D-ABF6-4327-B0FD-0E166298A2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6600" dirty="0"/>
              <a:t>2019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4D3E031-A036-41F7-A9D7-E1B7D2D565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59596" y="2057400"/>
            <a:ext cx="4674741" cy="3811588"/>
          </a:xfrm>
        </p:spPr>
        <p:txBody>
          <a:bodyPr>
            <a:normAutofit/>
          </a:bodyPr>
          <a:lstStyle/>
          <a:p>
            <a:r>
              <a:rPr lang="sv-SE" sz="2400" dirty="0"/>
              <a:t>Totalt 98 ärenden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sv-SE" sz="2400" dirty="0"/>
              <a:t>Barn och ungdomspsykiatri = 13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sv-SE" sz="2400" dirty="0"/>
              <a:t>Vuxenpsykiatrin = 82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sv-SE" sz="2400" dirty="0"/>
              <a:t>Rättspsykiatrin = 3</a:t>
            </a:r>
          </a:p>
        </p:txBody>
      </p:sp>
      <p:graphicFrame>
        <p:nvGraphicFramePr>
          <p:cNvPr id="5" name="Platshållare för innehåll 4">
            <a:extLst>
              <a:ext uri="{FF2B5EF4-FFF2-40B4-BE49-F238E27FC236}">
                <a16:creationId xmlns:a16="http://schemas.microsoft.com/office/drawing/2014/main" id="{8B97FBD8-2FB0-44B0-A7F2-0004116E2858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183188" y="987425"/>
          <a:ext cx="6172200" cy="487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938423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665DBBEF-238B-476B-96AB-8AAC3224EC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9525842A-3A9F-4D20-A23E-EFF6E33BF2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882" y="639193"/>
            <a:ext cx="3571810" cy="3573516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2020 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BD79572-684A-44CA-893E-26DA5ECF94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43838" y="4631161"/>
            <a:ext cx="4921322" cy="1559327"/>
          </a:xfr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91 </a:t>
            </a:r>
            <a:r>
              <a:rPr lang="en-US" sz="24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ärenden</a:t>
            </a:r>
            <a:endParaRPr lang="en-US" sz="24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Barn- och </a:t>
            </a:r>
            <a:r>
              <a:rPr lang="en-US" sz="2400" dirty="0" err="1"/>
              <a:t>ungdomspsykiatrin</a:t>
            </a:r>
            <a:r>
              <a:rPr lang="en-US" sz="2400" dirty="0"/>
              <a:t> = 11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Vuxenpsykiatrin</a:t>
            </a:r>
            <a:r>
              <a: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= 76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/>
              <a:t>Rättspsykiatrin</a:t>
            </a:r>
            <a:r>
              <a:rPr lang="en-US" sz="2400" dirty="0"/>
              <a:t> = 4</a:t>
            </a:r>
            <a:endParaRPr lang="en-US" sz="24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4409267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1" name="Platshållare för innehåll 10">
            <a:extLst>
              <a:ext uri="{FF2B5EF4-FFF2-40B4-BE49-F238E27FC236}">
                <a16:creationId xmlns:a16="http://schemas.microsoft.com/office/drawing/2014/main" id="{EF7A7CBD-65E7-4A43-952D-41F9240D07A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183188" y="987425"/>
          <a:ext cx="6172200" cy="487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104623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45D48FB-59BE-43F7-A992-EB6FC2BB7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5400" dirty="0"/>
              <a:t>Jan –juni 2021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BC2E073-E552-492B-BD7D-55E4C7848E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343400" cy="3811588"/>
          </a:xfrm>
        </p:spPr>
        <p:txBody>
          <a:bodyPr/>
          <a:lstStyle/>
          <a:p>
            <a:pPr lvl="0"/>
            <a:endParaRPr lang="sv-SE" sz="2400" dirty="0">
              <a:solidFill>
                <a:prstClr val="black"/>
              </a:solidFill>
            </a:endParaRPr>
          </a:p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sv-SE" sz="2400" dirty="0">
                <a:solidFill>
                  <a:prstClr val="black"/>
                </a:solidFill>
              </a:rPr>
              <a:t>55 ärenden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sv-SE" sz="2400" dirty="0">
                <a:solidFill>
                  <a:prstClr val="black"/>
                </a:solidFill>
              </a:rPr>
              <a:t>Barn och ungdomspsykiatri = 8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sv-SE" sz="2400" dirty="0">
                <a:solidFill>
                  <a:prstClr val="black"/>
                </a:solidFill>
              </a:rPr>
              <a:t>Vuxenpsykiatrin = 46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sv-SE" sz="2400" dirty="0">
                <a:solidFill>
                  <a:prstClr val="black"/>
                </a:solidFill>
              </a:rPr>
              <a:t>Rättspsykiatrin = 1</a:t>
            </a:r>
            <a:endParaRPr lang="sv-SE" dirty="0"/>
          </a:p>
        </p:txBody>
      </p:sp>
      <p:graphicFrame>
        <p:nvGraphicFramePr>
          <p:cNvPr id="5" name="Platshållare för innehåll 4">
            <a:extLst>
              <a:ext uri="{FF2B5EF4-FFF2-40B4-BE49-F238E27FC236}">
                <a16:creationId xmlns:a16="http://schemas.microsoft.com/office/drawing/2014/main" id="{DC314EF5-5C39-436B-B138-408FA737AC6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183188" y="987425"/>
          <a:ext cx="6172200" cy="487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309280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A15F6B8-DCB1-45C5-97C2-71BF237C9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Vuxenpsykiatri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E6675E4-016E-4CBC-B9E9-84AB526082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536071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F6593A96-404D-435F-A398-605BAFFE61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40080"/>
            <a:ext cx="4818888" cy="148132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Vuxenpsykiatrin</a:t>
            </a:r>
            <a:r>
              <a:rPr lang="en-US" sz="3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br>
              <a:rPr lang="en-US" sz="3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3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Problemområden</a:t>
            </a:r>
            <a:br>
              <a:rPr lang="en-US" sz="3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3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2020 </a:t>
            </a:r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71877DBC-BB60-40F0-AC93-2ACDBAAE6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372868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0D25E56-3650-4D4B-B0E5-8FB1B126B6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936" y="2660904"/>
            <a:ext cx="4818888" cy="354787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285750" indent="-228600">
              <a:buFont typeface="Arial" panose="020B0604020202020204" pitchFamily="34" charset="0"/>
              <a:buChar char="•"/>
            </a:pPr>
            <a:r>
              <a:rPr lang="en-US" sz="2200" dirty="0"/>
              <a:t>76 </a:t>
            </a:r>
            <a:r>
              <a:rPr lang="en-US" sz="2200" dirty="0" err="1"/>
              <a:t>ärenden</a:t>
            </a:r>
            <a:endParaRPr lang="en-US" sz="2200" dirty="0"/>
          </a:p>
          <a:p>
            <a:pPr marL="285750" indent="-228600">
              <a:buFont typeface="Arial" panose="020B0604020202020204" pitchFamily="34" charset="0"/>
              <a:buChar char="•"/>
            </a:pPr>
            <a:r>
              <a:rPr lang="en-US" sz="2200" dirty="0" err="1"/>
              <a:t>Behandling</a:t>
            </a:r>
            <a:r>
              <a:rPr lang="en-US" sz="2200" dirty="0"/>
              <a:t> 18 %</a:t>
            </a:r>
          </a:p>
          <a:p>
            <a:pPr marL="285750" indent="-228600">
              <a:buFont typeface="Arial" panose="020B0604020202020204" pitchFamily="34" charset="0"/>
              <a:buChar char="•"/>
            </a:pPr>
            <a:r>
              <a:rPr lang="en-US" sz="2200" dirty="0" err="1"/>
              <a:t>Bemötande</a:t>
            </a:r>
            <a:r>
              <a:rPr lang="en-US" sz="2200" dirty="0"/>
              <a:t> 16 %</a:t>
            </a:r>
          </a:p>
          <a:p>
            <a:pPr marL="285750" indent="-228600">
              <a:buFont typeface="Arial" panose="020B0604020202020204" pitchFamily="34" charset="0"/>
              <a:buChar char="•"/>
            </a:pPr>
            <a:r>
              <a:rPr lang="en-US" sz="2200" dirty="0" err="1"/>
              <a:t>Läkemedel</a:t>
            </a:r>
            <a:r>
              <a:rPr lang="en-US" sz="2200" dirty="0"/>
              <a:t> 10 %</a:t>
            </a:r>
          </a:p>
          <a:p>
            <a:pPr marL="285750" indent="-228600">
              <a:buFont typeface="Arial" panose="020B0604020202020204" pitchFamily="34" charset="0"/>
              <a:buChar char="•"/>
            </a:pPr>
            <a:r>
              <a:rPr lang="en-US" sz="2200" dirty="0" err="1"/>
              <a:t>Diagnos</a:t>
            </a:r>
            <a:r>
              <a:rPr lang="en-US" sz="2200" dirty="0"/>
              <a:t> 10 %</a:t>
            </a:r>
          </a:p>
          <a:p>
            <a:pPr marL="285750" indent="-228600">
              <a:buFont typeface="Arial" panose="020B0604020202020204" pitchFamily="34" charset="0"/>
              <a:buChar char="•"/>
            </a:pPr>
            <a:endParaRPr lang="en-US" sz="2200" dirty="0"/>
          </a:p>
        </p:txBody>
      </p:sp>
      <p:pic>
        <p:nvPicPr>
          <p:cNvPr id="5" name="Platshållare för innehåll 4">
            <a:extLst>
              <a:ext uri="{FF2B5EF4-FFF2-40B4-BE49-F238E27FC236}">
                <a16:creationId xmlns:a16="http://schemas.microsoft.com/office/drawing/2014/main" id="{FA7CA361-DF1D-4986-A4D4-281233ED496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186030" y="640080"/>
            <a:ext cx="5285003" cy="5577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34237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665DBBEF-238B-476B-96AB-8AAC3224EC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947317B8-AB4E-4DAD-8472-4125FB048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882" y="639193"/>
            <a:ext cx="3571810" cy="3573516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1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Vuxenpsykiatrin jan-juni 2021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8848CF7-4BE7-4C0B-8C0D-111C67ED15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8882" y="4631161"/>
            <a:ext cx="3571810" cy="1559327"/>
          </a:xfr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/>
              <a:t>46 </a:t>
            </a:r>
            <a:r>
              <a:rPr lang="en-US" sz="2400" dirty="0" err="1"/>
              <a:t>ärenden</a:t>
            </a:r>
            <a:endParaRPr lang="en-US" sz="24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Läkemedel</a:t>
            </a:r>
            <a:r>
              <a: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(17 %)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err="1"/>
              <a:t>Diagnos</a:t>
            </a:r>
            <a:r>
              <a:rPr lang="en-US" sz="2400" dirty="0"/>
              <a:t> 13 %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Behandling</a:t>
            </a:r>
            <a:r>
              <a: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11 %</a:t>
            </a:r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4409267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latshållare för innehåll 4">
            <a:extLst>
              <a:ext uri="{FF2B5EF4-FFF2-40B4-BE49-F238E27FC236}">
                <a16:creationId xmlns:a16="http://schemas.microsoft.com/office/drawing/2014/main" id="{98A028E0-731F-443F-8E82-C85208EE1AB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378275" y="640080"/>
            <a:ext cx="5766657" cy="5550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69598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Region Västmanland Blå">
  <a:themeElements>
    <a:clrScheme name="Region Västmanland Blå">
      <a:dk1>
        <a:sysClr val="windowText" lastClr="000000"/>
      </a:dk1>
      <a:lt1>
        <a:sysClr val="window" lastClr="FFFFFF"/>
      </a:lt1>
      <a:dk2>
        <a:srgbClr val="7F7F7F"/>
      </a:dk2>
      <a:lt2>
        <a:srgbClr val="FFFFFF"/>
      </a:lt2>
      <a:accent1>
        <a:srgbClr val="3C82AF"/>
      </a:accent1>
      <a:accent2>
        <a:srgbClr val="4B467D"/>
      </a:accent2>
      <a:accent3>
        <a:srgbClr val="339D94"/>
      </a:accent3>
      <a:accent4>
        <a:srgbClr val="670F3B"/>
      </a:accent4>
      <a:accent5>
        <a:srgbClr val="F5AA3C"/>
      </a:accent5>
      <a:accent6>
        <a:srgbClr val="B2A39A"/>
      </a:accent6>
      <a:hlink>
        <a:srgbClr val="31599B"/>
      </a:hlink>
      <a:folHlink>
        <a:srgbClr val="7F7F7F"/>
      </a:folHlink>
    </a:clrScheme>
    <a:fontScheme name="ReVä">
      <a:majorFont>
        <a:latin typeface="Calibri"/>
        <a:ea typeface=""/>
        <a:cs typeface=""/>
      </a:majorFont>
      <a:minorFont>
        <a:latin typeface="Calibr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5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a:style>
    </a:spDef>
    <a:lnDef>
      <a:spPr>
        <a:ln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Region Västmanland mall 190628  -  Skrivskyddad" id="{DD47136F-79CC-460F-B1B7-9CB82AAFD5F2}" vid="{7F3656D2-273B-49D2-9DE7-AFF9D1249AEF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6991</TotalTime>
  <Words>116</Words>
  <Application>Microsoft Office PowerPoint</Application>
  <PresentationFormat>Bredbild</PresentationFormat>
  <Paragraphs>39</Paragraphs>
  <Slides>8</Slides>
  <Notes>2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2</vt:i4>
      </vt:variant>
      <vt:variant>
        <vt:lpstr>Bildrubriker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Wingdings</vt:lpstr>
      <vt:lpstr>Office-tema</vt:lpstr>
      <vt:lpstr>Region Västmanland Blå</vt:lpstr>
      <vt:lpstr>Patientnämndens sammanträde  2021-09-06     Uppföljning med Vuxenpsykiatrin </vt:lpstr>
      <vt:lpstr>Patientnämndsärenden gällande psykiatrin</vt:lpstr>
      <vt:lpstr>2019</vt:lpstr>
      <vt:lpstr>2020 </vt:lpstr>
      <vt:lpstr>Jan –juni 2021</vt:lpstr>
      <vt:lpstr>Vuxenpsykiatri</vt:lpstr>
      <vt:lpstr>Vuxenpsykiatrin  Problemområden 2020 </vt:lpstr>
      <vt:lpstr>Vuxenpsykiatrin jan-juni 2021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Vuxenpsykiatrin</dc:title>
  <dc:creator>Anna Amzoll</dc:creator>
  <cp:lastModifiedBy>Cecilia Skanser</cp:lastModifiedBy>
  <cp:revision>13</cp:revision>
  <dcterms:created xsi:type="dcterms:W3CDTF">2021-08-10T13:06:05Z</dcterms:created>
  <dcterms:modified xsi:type="dcterms:W3CDTF">2021-08-23T13:12:38Z</dcterms:modified>
</cp:coreProperties>
</file>