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4"/>
  </p:sldMasterIdLst>
  <p:notesMasterIdLst>
    <p:notesMasterId r:id="rId20"/>
  </p:notesMasterIdLst>
  <p:handoutMasterIdLst>
    <p:handoutMasterId r:id="rId21"/>
  </p:handout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</p:sldIdLst>
  <p:sldSz cx="12192000" cy="6858000"/>
  <p:notesSz cx="6797675" cy="9926638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50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99CC"/>
    <a:srgbClr val="FF6600"/>
    <a:srgbClr val="00FF00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3E3B691-4E85-4565-B0E0-8B1BA9350D27}" v="57" dt="2023-10-05T12:47:14.53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0" d="100"/>
          <a:sy n="100" d="100"/>
        </p:scale>
        <p:origin x="876" y="96"/>
      </p:cViewPr>
      <p:guideLst>
        <p:guide orient="horz" pos="2160"/>
        <p:guide pos="350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59" cy="49863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quarter" idx="1"/>
          </p:nvPr>
        </p:nvSpPr>
        <p:spPr>
          <a:xfrm>
            <a:off x="3850836" y="1"/>
            <a:ext cx="2945659" cy="49863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4E1E58-B2B7-44FC-B35A-F7AD0C370851}" type="datetimeFigureOut">
              <a:rPr lang="sv-SE" smtClean="0"/>
              <a:t>2023-10-16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2"/>
          </p:nvPr>
        </p:nvSpPr>
        <p:spPr>
          <a:xfrm>
            <a:off x="0" y="9428010"/>
            <a:ext cx="2945659" cy="49862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3"/>
          </p:nvPr>
        </p:nvSpPr>
        <p:spPr>
          <a:xfrm>
            <a:off x="3850836" y="9428010"/>
            <a:ext cx="2945659" cy="49862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FD4FFE-FF4B-4097-89B2-27AA64F9E4E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233153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59" cy="49863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50836" y="1"/>
            <a:ext cx="2945659" cy="49863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E89812-EE24-4A57-AE68-C66205589A5E}" type="datetimeFigureOut">
              <a:rPr lang="sv-SE" smtClean="0"/>
              <a:t>2023-10-16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79768" y="4777197"/>
            <a:ext cx="5438140" cy="390861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9428010"/>
            <a:ext cx="2945659" cy="49862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50836" y="9428010"/>
            <a:ext cx="2945659" cy="49862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7D8248-AE99-4B4F-8569-1241BB6E01B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08361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8AD97-2061-449E-AA65-AEC810C3220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63513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914400" y="654912"/>
            <a:ext cx="8737600" cy="2761388"/>
          </a:xfrm>
        </p:spPr>
        <p:txBody>
          <a:bodyPr anchor="b">
            <a:normAutofit/>
          </a:bodyPr>
          <a:lstStyle>
            <a:lvl1pPr>
              <a:lnSpc>
                <a:spcPts val="4200"/>
              </a:lnSpc>
              <a:defRPr sz="4200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931333" y="3628008"/>
            <a:ext cx="8737600" cy="1752600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Klicka här för att ändra format på underrubrik i bakgrunden</a:t>
            </a:r>
          </a:p>
        </p:txBody>
      </p:sp>
      <p:sp>
        <p:nvSpPr>
          <p:cNvPr id="5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202580" y="743441"/>
            <a:ext cx="2743200" cy="21000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8B1586-7817-874A-B8F1-A078996CCB3B}" type="datetimeFigureOut">
              <a:rPr lang="sv-SE"/>
              <a:pPr>
                <a:defRPr/>
              </a:pPr>
              <a:t>2023-10-16</a:t>
            </a:fld>
            <a:endParaRPr lang="sv-SE"/>
          </a:p>
        </p:txBody>
      </p:sp>
      <p:sp>
        <p:nvSpPr>
          <p:cNvPr id="6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202580" y="487189"/>
            <a:ext cx="4114800" cy="23212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F8EB82-B3D0-174B-B014-4964DC2D19C0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249305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8200" y="300005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838200" y="153955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4"/>
          </p:nvPr>
        </p:nvSpPr>
        <p:spPr>
          <a:xfrm>
            <a:off x="9448800" y="648187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88AD97-2061-449E-AA65-AEC810C3220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00869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81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80000"/>
        <a:buFont typeface="Wingdings" panose="05000000000000000000" pitchFamily="2" charset="2"/>
        <a:buChar char="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80000"/>
        <a:buFont typeface="Wingdings" panose="05000000000000000000" pitchFamily="2" charset="2"/>
        <a:buChar char="è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80000"/>
        <a:buFont typeface="Wingdings" panose="05000000000000000000" pitchFamily="2" charset="2"/>
        <a:buChar char="è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80000"/>
        <a:buFont typeface="Wingdings" panose="05000000000000000000" pitchFamily="2" charset="2"/>
        <a:buChar char="è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80000"/>
        <a:buFont typeface="Wingdings" panose="05000000000000000000" pitchFamily="2" charset="2"/>
        <a:buChar char="è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person, inomhus&#10;&#10;Automatiskt genererad beskrivning">
            <a:extLst>
              <a:ext uri="{FF2B5EF4-FFF2-40B4-BE49-F238E27FC236}">
                <a16:creationId xmlns:a16="http://schemas.microsoft.com/office/drawing/2014/main" id="{F4F83BEB-7EDD-4468-AFE9-DA515A154B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" y="0"/>
            <a:ext cx="12223003" cy="6876000"/>
          </a:xfrm>
          <a:prstGeom prst="rect">
            <a:avLst/>
          </a:prstGeom>
        </p:spPr>
      </p:pic>
      <p:grpSp>
        <p:nvGrpSpPr>
          <p:cNvPr id="2" name="Grupp 1">
            <a:extLst>
              <a:ext uri="{FF2B5EF4-FFF2-40B4-BE49-F238E27FC236}">
                <a16:creationId xmlns:a16="http://schemas.microsoft.com/office/drawing/2014/main" id="{AF77B4D8-0304-4FDC-8583-80426792FD13}"/>
              </a:ext>
            </a:extLst>
          </p:cNvPr>
          <p:cNvGrpSpPr/>
          <p:nvPr/>
        </p:nvGrpSpPr>
        <p:grpSpPr>
          <a:xfrm>
            <a:off x="662151" y="4656084"/>
            <a:ext cx="3972909" cy="1597571"/>
            <a:chOff x="662151" y="4656084"/>
            <a:chExt cx="3972909" cy="1597571"/>
          </a:xfrm>
        </p:grpSpPr>
        <p:sp>
          <p:nvSpPr>
            <p:cNvPr id="32" name="Rektangel 31">
              <a:extLst>
                <a:ext uri="{FF2B5EF4-FFF2-40B4-BE49-F238E27FC236}">
                  <a16:creationId xmlns:a16="http://schemas.microsoft.com/office/drawing/2014/main" id="{F061B8E1-949F-49A3-981B-9A8E7C5E4EE9}"/>
                </a:ext>
              </a:extLst>
            </p:cNvPr>
            <p:cNvSpPr/>
            <p:nvPr/>
          </p:nvSpPr>
          <p:spPr>
            <a:xfrm>
              <a:off x="662151" y="4656084"/>
              <a:ext cx="3972909" cy="159757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33" name="textruta 32">
              <a:extLst>
                <a:ext uri="{FF2B5EF4-FFF2-40B4-BE49-F238E27FC236}">
                  <a16:creationId xmlns:a16="http://schemas.microsoft.com/office/drawing/2014/main" id="{17D05AA3-17FD-4AB9-8DE1-9FC2EC3F6125}"/>
                </a:ext>
              </a:extLst>
            </p:cNvPr>
            <p:cNvSpPr txBox="1"/>
            <p:nvPr/>
          </p:nvSpPr>
          <p:spPr>
            <a:xfrm>
              <a:off x="796984" y="4902328"/>
              <a:ext cx="3630637" cy="647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sv-SE" sz="4400" b="1" spc="-110">
                  <a:solidFill>
                    <a:schemeClr val="bg1"/>
                  </a:solidFill>
                </a:rPr>
                <a:t>Vill du förbättra</a:t>
              </a:r>
            </a:p>
          </p:txBody>
        </p:sp>
        <p:sp>
          <p:nvSpPr>
            <p:cNvPr id="42" name="textruta 41">
              <a:extLst>
                <a:ext uri="{FF2B5EF4-FFF2-40B4-BE49-F238E27FC236}">
                  <a16:creationId xmlns:a16="http://schemas.microsoft.com/office/drawing/2014/main" id="{C2ED0B6E-C3AB-4A8E-AAB2-D08A39B7BF70}"/>
                </a:ext>
              </a:extLst>
            </p:cNvPr>
            <p:cNvSpPr txBox="1"/>
            <p:nvPr/>
          </p:nvSpPr>
          <p:spPr>
            <a:xfrm>
              <a:off x="799482" y="5444473"/>
              <a:ext cx="3817056" cy="647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sv-SE" sz="4400" b="1" spc="-110">
                  <a:solidFill>
                    <a:schemeClr val="bg1"/>
                  </a:solidFill>
                </a:rPr>
                <a:t>din hälsa?</a:t>
              </a:r>
            </a:p>
          </p:txBody>
        </p:sp>
      </p:grpSp>
      <p:pic>
        <p:nvPicPr>
          <p:cNvPr id="4" name="377_full_sophisticated-smile_0154">
            <a:hlinkClick r:id="" action="ppaction://media"/>
            <a:extLst>
              <a:ext uri="{FF2B5EF4-FFF2-40B4-BE49-F238E27FC236}">
                <a16:creationId xmlns:a16="http://schemas.microsoft.com/office/drawing/2014/main" id="{6A1D3927-543C-46DC-AD50-8DE41419EDC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0" end="31852"/>
                  <p14:fade out="4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30422" y="6451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470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F4F83BEB-7EDD-4468-AFE9-DA515A154B4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24000" cy="6876000"/>
          </a:xfrm>
          <a:prstGeom prst="rect">
            <a:avLst/>
          </a:prstGeom>
        </p:spPr>
      </p:pic>
      <p:sp>
        <p:nvSpPr>
          <p:cNvPr id="17" name="Rektangel 16">
            <a:extLst>
              <a:ext uri="{FF2B5EF4-FFF2-40B4-BE49-F238E27FC236}">
                <a16:creationId xmlns:a16="http://schemas.microsoft.com/office/drawing/2014/main" id="{0110ABF8-69D3-4478-A622-106B3C63A318}"/>
              </a:ext>
            </a:extLst>
          </p:cNvPr>
          <p:cNvSpPr/>
          <p:nvPr/>
        </p:nvSpPr>
        <p:spPr>
          <a:xfrm>
            <a:off x="0" y="0"/>
            <a:ext cx="12192000" cy="6876000"/>
          </a:xfrm>
          <a:prstGeom prst="rect">
            <a:avLst/>
          </a:prstGeom>
          <a:solidFill>
            <a:srgbClr val="00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grpSp>
        <p:nvGrpSpPr>
          <p:cNvPr id="14" name="Grupp 13">
            <a:extLst>
              <a:ext uri="{FF2B5EF4-FFF2-40B4-BE49-F238E27FC236}">
                <a16:creationId xmlns:a16="http://schemas.microsoft.com/office/drawing/2014/main" id="{DF885200-1B53-45C9-A3B4-A6BDFDE420D9}"/>
              </a:ext>
            </a:extLst>
          </p:cNvPr>
          <p:cNvGrpSpPr/>
          <p:nvPr/>
        </p:nvGrpSpPr>
        <p:grpSpPr>
          <a:xfrm>
            <a:off x="915723" y="2809348"/>
            <a:ext cx="8456877" cy="769441"/>
            <a:chOff x="915723" y="3061595"/>
            <a:chExt cx="8456877" cy="769441"/>
          </a:xfrm>
        </p:grpSpPr>
        <p:sp>
          <p:nvSpPr>
            <p:cNvPr id="8" name="Tår 7">
              <a:extLst>
                <a:ext uri="{FF2B5EF4-FFF2-40B4-BE49-F238E27FC236}">
                  <a16:creationId xmlns:a16="http://schemas.microsoft.com/office/drawing/2014/main" id="{53B0BFBB-A055-41B7-8EF3-FE12DADFF368}"/>
                </a:ext>
              </a:extLst>
            </p:cNvPr>
            <p:cNvSpPr/>
            <p:nvPr/>
          </p:nvSpPr>
          <p:spPr>
            <a:xfrm rot="5400000">
              <a:off x="915723" y="3379075"/>
              <a:ext cx="180000" cy="180000"/>
            </a:xfrm>
            <a:prstGeom prst="teardrop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sv-SE"/>
            </a:p>
          </p:txBody>
        </p:sp>
        <p:sp>
          <p:nvSpPr>
            <p:cNvPr id="10" name="textruta 9">
              <a:extLst>
                <a:ext uri="{FF2B5EF4-FFF2-40B4-BE49-F238E27FC236}">
                  <a16:creationId xmlns:a16="http://schemas.microsoft.com/office/drawing/2014/main" id="{379348B6-BF6A-4EA7-9603-F073FAB67151}"/>
                </a:ext>
              </a:extLst>
            </p:cNvPr>
            <p:cNvSpPr txBox="1"/>
            <p:nvPr/>
          </p:nvSpPr>
          <p:spPr>
            <a:xfrm>
              <a:off x="1128057" y="3061595"/>
              <a:ext cx="8244543" cy="76944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sv-SE"/>
              </a:defPPr>
              <a:lvl1pPr>
                <a:defRPr sz="4400" b="1" spc="-110">
                  <a:solidFill>
                    <a:schemeClr val="bg1"/>
                  </a:solidFill>
                </a:defRPr>
              </a:lvl1pPr>
            </a:lstStyle>
            <a:p>
              <a:r>
                <a:rPr lang="sv-SE"/>
                <a:t>Hälsosamma matvanor-grupp</a:t>
              </a:r>
            </a:p>
          </p:txBody>
        </p:sp>
      </p:grpSp>
      <p:grpSp>
        <p:nvGrpSpPr>
          <p:cNvPr id="15" name="Grupp 14">
            <a:extLst>
              <a:ext uri="{FF2B5EF4-FFF2-40B4-BE49-F238E27FC236}">
                <a16:creationId xmlns:a16="http://schemas.microsoft.com/office/drawing/2014/main" id="{868C5D7C-306E-4404-8B34-6AF0F4ED8CE6}"/>
              </a:ext>
            </a:extLst>
          </p:cNvPr>
          <p:cNvGrpSpPr/>
          <p:nvPr/>
        </p:nvGrpSpPr>
        <p:grpSpPr>
          <a:xfrm>
            <a:off x="915723" y="4152045"/>
            <a:ext cx="8456877" cy="769441"/>
            <a:chOff x="915723" y="4404292"/>
            <a:chExt cx="8456877" cy="769441"/>
          </a:xfrm>
        </p:grpSpPr>
        <p:sp>
          <p:nvSpPr>
            <p:cNvPr id="9" name="Tår 8">
              <a:extLst>
                <a:ext uri="{FF2B5EF4-FFF2-40B4-BE49-F238E27FC236}">
                  <a16:creationId xmlns:a16="http://schemas.microsoft.com/office/drawing/2014/main" id="{1899D551-E3E5-41D5-95F5-33AF29453BD6}"/>
                </a:ext>
              </a:extLst>
            </p:cNvPr>
            <p:cNvSpPr/>
            <p:nvPr/>
          </p:nvSpPr>
          <p:spPr>
            <a:xfrm rot="5400000">
              <a:off x="915723" y="4719144"/>
              <a:ext cx="180000" cy="180000"/>
            </a:xfrm>
            <a:prstGeom prst="teardrop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sv-SE"/>
            </a:p>
          </p:txBody>
        </p:sp>
        <p:sp>
          <p:nvSpPr>
            <p:cNvPr id="11" name="textruta 10">
              <a:extLst>
                <a:ext uri="{FF2B5EF4-FFF2-40B4-BE49-F238E27FC236}">
                  <a16:creationId xmlns:a16="http://schemas.microsoft.com/office/drawing/2014/main" id="{E9388B19-5408-48D5-9C54-BFEB5785530F}"/>
                </a:ext>
              </a:extLst>
            </p:cNvPr>
            <p:cNvSpPr txBox="1"/>
            <p:nvPr/>
          </p:nvSpPr>
          <p:spPr>
            <a:xfrm>
              <a:off x="1112293" y="4404292"/>
              <a:ext cx="8260307" cy="76944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sv-SE" sz="4400" b="1" spc="-110">
                  <a:solidFill>
                    <a:schemeClr val="bg1"/>
                  </a:solidFill>
                </a:rPr>
                <a:t>Prova på </a:t>
              </a:r>
              <a:r>
                <a:rPr lang="sv-SE" sz="4400" b="1" spc="-110" err="1">
                  <a:solidFill>
                    <a:schemeClr val="bg1"/>
                  </a:solidFill>
                </a:rPr>
                <a:t>mindfulness</a:t>
              </a:r>
              <a:endParaRPr lang="sv-SE" sz="4400" b="1" spc="-110">
                <a:solidFill>
                  <a:schemeClr val="bg1"/>
                </a:solidFill>
              </a:endParaRPr>
            </a:p>
          </p:txBody>
        </p:sp>
      </p:grpSp>
      <p:grpSp>
        <p:nvGrpSpPr>
          <p:cNvPr id="13" name="Grupp 12">
            <a:extLst>
              <a:ext uri="{FF2B5EF4-FFF2-40B4-BE49-F238E27FC236}">
                <a16:creationId xmlns:a16="http://schemas.microsoft.com/office/drawing/2014/main" id="{7512CE05-8934-4E7D-8A1C-692F42445B1A}"/>
              </a:ext>
            </a:extLst>
          </p:cNvPr>
          <p:cNvGrpSpPr/>
          <p:nvPr/>
        </p:nvGrpSpPr>
        <p:grpSpPr>
          <a:xfrm>
            <a:off x="915723" y="1466652"/>
            <a:ext cx="8492972" cy="769441"/>
            <a:chOff x="915723" y="1718899"/>
            <a:chExt cx="8492972" cy="769441"/>
          </a:xfrm>
        </p:grpSpPr>
        <p:sp>
          <p:nvSpPr>
            <p:cNvPr id="2" name="Tår 1">
              <a:extLst>
                <a:ext uri="{FF2B5EF4-FFF2-40B4-BE49-F238E27FC236}">
                  <a16:creationId xmlns:a16="http://schemas.microsoft.com/office/drawing/2014/main" id="{84213979-CE27-4109-AF71-49D825CEC0C1}"/>
                </a:ext>
              </a:extLst>
            </p:cNvPr>
            <p:cNvSpPr/>
            <p:nvPr/>
          </p:nvSpPr>
          <p:spPr>
            <a:xfrm rot="5400000">
              <a:off x="915723" y="2039006"/>
              <a:ext cx="180000" cy="180000"/>
            </a:xfrm>
            <a:prstGeom prst="teardrop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sv-SE"/>
            </a:p>
          </p:txBody>
        </p:sp>
        <p:sp>
          <p:nvSpPr>
            <p:cNvPr id="12" name="textruta 11">
              <a:extLst>
                <a:ext uri="{FF2B5EF4-FFF2-40B4-BE49-F238E27FC236}">
                  <a16:creationId xmlns:a16="http://schemas.microsoft.com/office/drawing/2014/main" id="{A3DBDBCB-2C07-40BE-892B-5DF318A87279}"/>
                </a:ext>
              </a:extLst>
            </p:cNvPr>
            <p:cNvSpPr txBox="1"/>
            <p:nvPr/>
          </p:nvSpPr>
          <p:spPr>
            <a:xfrm>
              <a:off x="1117548" y="1718899"/>
              <a:ext cx="8291147" cy="769441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ctr">
              <a:spAutoFit/>
            </a:bodyPr>
            <a:lstStyle/>
            <a:p>
              <a:r>
                <a:rPr lang="sv-SE" sz="4400" b="1" spc="-110">
                  <a:solidFill>
                    <a:schemeClr val="bg1"/>
                  </a:solidFill>
                </a:rPr>
                <a:t>Individuella coachande hälsosamtal</a:t>
              </a:r>
            </a:p>
          </p:txBody>
        </p:sp>
      </p:grpSp>
      <p:grpSp>
        <p:nvGrpSpPr>
          <p:cNvPr id="7" name="Grupp 6">
            <a:extLst>
              <a:ext uri="{FF2B5EF4-FFF2-40B4-BE49-F238E27FC236}">
                <a16:creationId xmlns:a16="http://schemas.microsoft.com/office/drawing/2014/main" id="{51D5F258-16D0-4CCE-8F6C-A1D7E1C2F404}"/>
              </a:ext>
            </a:extLst>
          </p:cNvPr>
          <p:cNvGrpSpPr/>
          <p:nvPr/>
        </p:nvGrpSpPr>
        <p:grpSpPr>
          <a:xfrm>
            <a:off x="9804400" y="635000"/>
            <a:ext cx="1800000" cy="1800000"/>
            <a:chOff x="9804400" y="635000"/>
            <a:chExt cx="1800000" cy="1800000"/>
          </a:xfrm>
        </p:grpSpPr>
        <p:sp>
          <p:nvSpPr>
            <p:cNvPr id="4" name="Tår 3">
              <a:extLst>
                <a:ext uri="{FF2B5EF4-FFF2-40B4-BE49-F238E27FC236}">
                  <a16:creationId xmlns:a16="http://schemas.microsoft.com/office/drawing/2014/main" id="{DB073614-4B30-454B-8FF1-BCA4509D740A}"/>
                </a:ext>
              </a:extLst>
            </p:cNvPr>
            <p:cNvSpPr/>
            <p:nvPr/>
          </p:nvSpPr>
          <p:spPr>
            <a:xfrm>
              <a:off x="9804400" y="635000"/>
              <a:ext cx="1800000" cy="1800000"/>
            </a:xfrm>
            <a:prstGeom prst="teardrop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5" name="textruta 4">
              <a:extLst>
                <a:ext uri="{FF2B5EF4-FFF2-40B4-BE49-F238E27FC236}">
                  <a16:creationId xmlns:a16="http://schemas.microsoft.com/office/drawing/2014/main" id="{F3FC1C2B-9184-4370-8C19-D94CF65C0257}"/>
                </a:ext>
              </a:extLst>
            </p:cNvPr>
            <p:cNvSpPr txBox="1"/>
            <p:nvPr/>
          </p:nvSpPr>
          <p:spPr>
            <a:xfrm>
              <a:off x="9842500" y="1119054"/>
              <a:ext cx="1727200" cy="8371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sv-SE" sz="2000"/>
                <a:t>Vi erbjuder </a:t>
              </a:r>
              <a:br>
                <a:rPr lang="sv-SE" sz="2000"/>
              </a:br>
              <a:r>
                <a:rPr lang="sv-SE" sz="2000"/>
                <a:t>även digitala hälsosamtal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56446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9000">
        <p:fade/>
      </p:transition>
    </mc:Choice>
    <mc:Fallback xmlns="">
      <p:transition spd="med" advClick="0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25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F4F83BEB-7EDD-4468-AFE9-DA515A154B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24000" cy="6876000"/>
          </a:xfrm>
          <a:prstGeom prst="rect">
            <a:avLst/>
          </a:prstGeom>
        </p:spPr>
      </p:pic>
      <p:sp>
        <p:nvSpPr>
          <p:cNvPr id="6" name="Rektangel 5">
            <a:extLst>
              <a:ext uri="{FF2B5EF4-FFF2-40B4-BE49-F238E27FC236}">
                <a16:creationId xmlns:a16="http://schemas.microsoft.com/office/drawing/2014/main" id="{92A71456-5CD6-45BC-91F2-418BB5EEE74E}"/>
              </a:ext>
            </a:extLst>
          </p:cNvPr>
          <p:cNvSpPr/>
          <p:nvPr/>
        </p:nvSpPr>
        <p:spPr>
          <a:xfrm>
            <a:off x="0" y="0"/>
            <a:ext cx="12192000" cy="6876000"/>
          </a:xfrm>
          <a:prstGeom prst="rect">
            <a:avLst/>
          </a:prstGeom>
          <a:solidFill>
            <a:srgbClr val="00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grpSp>
        <p:nvGrpSpPr>
          <p:cNvPr id="14" name="Grupp 13">
            <a:extLst>
              <a:ext uri="{FF2B5EF4-FFF2-40B4-BE49-F238E27FC236}">
                <a16:creationId xmlns:a16="http://schemas.microsoft.com/office/drawing/2014/main" id="{DF885200-1B53-45C9-A3B4-A6BDFDE420D9}"/>
              </a:ext>
            </a:extLst>
          </p:cNvPr>
          <p:cNvGrpSpPr/>
          <p:nvPr/>
        </p:nvGrpSpPr>
        <p:grpSpPr>
          <a:xfrm>
            <a:off x="915723" y="2809348"/>
            <a:ext cx="5569299" cy="769441"/>
            <a:chOff x="915723" y="3061595"/>
            <a:chExt cx="5569299" cy="769441"/>
          </a:xfrm>
        </p:grpSpPr>
        <p:sp>
          <p:nvSpPr>
            <p:cNvPr id="8" name="Tår 7">
              <a:extLst>
                <a:ext uri="{FF2B5EF4-FFF2-40B4-BE49-F238E27FC236}">
                  <a16:creationId xmlns:a16="http://schemas.microsoft.com/office/drawing/2014/main" id="{53B0BFBB-A055-41B7-8EF3-FE12DADFF368}"/>
                </a:ext>
              </a:extLst>
            </p:cNvPr>
            <p:cNvSpPr/>
            <p:nvPr/>
          </p:nvSpPr>
          <p:spPr>
            <a:xfrm rot="5400000">
              <a:off x="915723" y="3379075"/>
              <a:ext cx="180000" cy="180000"/>
            </a:xfrm>
            <a:prstGeom prst="teardrop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sv-SE"/>
            </a:p>
          </p:txBody>
        </p:sp>
        <p:sp>
          <p:nvSpPr>
            <p:cNvPr id="10" name="textruta 9">
              <a:extLst>
                <a:ext uri="{FF2B5EF4-FFF2-40B4-BE49-F238E27FC236}">
                  <a16:creationId xmlns:a16="http://schemas.microsoft.com/office/drawing/2014/main" id="{379348B6-BF6A-4EA7-9603-F073FAB67151}"/>
                </a:ext>
              </a:extLst>
            </p:cNvPr>
            <p:cNvSpPr txBox="1"/>
            <p:nvPr/>
          </p:nvSpPr>
          <p:spPr>
            <a:xfrm>
              <a:off x="1128058" y="3061595"/>
              <a:ext cx="5356964" cy="76944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sv-SE"/>
              </a:defPPr>
              <a:lvl1pPr>
                <a:defRPr sz="4400" b="1" spc="-110">
                  <a:solidFill>
                    <a:schemeClr val="bg1"/>
                  </a:solidFill>
                </a:defRPr>
              </a:lvl1pPr>
            </a:lstStyle>
            <a:p>
              <a:r>
                <a:rPr lang="sv-SE"/>
                <a:t>Kom-igång träning</a:t>
              </a:r>
            </a:p>
          </p:txBody>
        </p:sp>
      </p:grpSp>
      <p:grpSp>
        <p:nvGrpSpPr>
          <p:cNvPr id="15" name="Grupp 14">
            <a:extLst>
              <a:ext uri="{FF2B5EF4-FFF2-40B4-BE49-F238E27FC236}">
                <a16:creationId xmlns:a16="http://schemas.microsoft.com/office/drawing/2014/main" id="{868C5D7C-306E-4404-8B34-6AF0F4ED8CE6}"/>
              </a:ext>
            </a:extLst>
          </p:cNvPr>
          <p:cNvGrpSpPr/>
          <p:nvPr/>
        </p:nvGrpSpPr>
        <p:grpSpPr>
          <a:xfrm>
            <a:off x="915723" y="4152045"/>
            <a:ext cx="5581331" cy="769441"/>
            <a:chOff x="915723" y="4404292"/>
            <a:chExt cx="5581331" cy="769441"/>
          </a:xfrm>
        </p:grpSpPr>
        <p:sp>
          <p:nvSpPr>
            <p:cNvPr id="9" name="Tår 8">
              <a:extLst>
                <a:ext uri="{FF2B5EF4-FFF2-40B4-BE49-F238E27FC236}">
                  <a16:creationId xmlns:a16="http://schemas.microsoft.com/office/drawing/2014/main" id="{1899D551-E3E5-41D5-95F5-33AF29453BD6}"/>
                </a:ext>
              </a:extLst>
            </p:cNvPr>
            <p:cNvSpPr/>
            <p:nvPr/>
          </p:nvSpPr>
          <p:spPr>
            <a:xfrm rot="5400000">
              <a:off x="915723" y="4719144"/>
              <a:ext cx="180000" cy="180000"/>
            </a:xfrm>
            <a:prstGeom prst="teardrop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sv-SE"/>
            </a:p>
          </p:txBody>
        </p:sp>
        <p:sp>
          <p:nvSpPr>
            <p:cNvPr id="11" name="textruta 10">
              <a:extLst>
                <a:ext uri="{FF2B5EF4-FFF2-40B4-BE49-F238E27FC236}">
                  <a16:creationId xmlns:a16="http://schemas.microsoft.com/office/drawing/2014/main" id="{E9388B19-5408-48D5-9C54-BFEB5785530F}"/>
                </a:ext>
              </a:extLst>
            </p:cNvPr>
            <p:cNvSpPr txBox="1"/>
            <p:nvPr/>
          </p:nvSpPr>
          <p:spPr>
            <a:xfrm>
              <a:off x="1112294" y="4404292"/>
              <a:ext cx="5384760" cy="76944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sv-SE" sz="4400" b="1" spc="-110">
                  <a:solidFill>
                    <a:schemeClr val="bg1"/>
                  </a:solidFill>
                </a:rPr>
                <a:t>Öppna föreläsningar</a:t>
              </a:r>
            </a:p>
          </p:txBody>
        </p:sp>
      </p:grpSp>
      <p:grpSp>
        <p:nvGrpSpPr>
          <p:cNvPr id="13" name="Grupp 12">
            <a:extLst>
              <a:ext uri="{FF2B5EF4-FFF2-40B4-BE49-F238E27FC236}">
                <a16:creationId xmlns:a16="http://schemas.microsoft.com/office/drawing/2014/main" id="{7512CE05-8934-4E7D-8A1C-692F42445B1A}"/>
              </a:ext>
            </a:extLst>
          </p:cNvPr>
          <p:cNvGrpSpPr/>
          <p:nvPr/>
        </p:nvGrpSpPr>
        <p:grpSpPr>
          <a:xfrm>
            <a:off x="915723" y="1466652"/>
            <a:ext cx="5545235" cy="769441"/>
            <a:chOff x="915723" y="1718899"/>
            <a:chExt cx="5545235" cy="769441"/>
          </a:xfrm>
        </p:grpSpPr>
        <p:sp>
          <p:nvSpPr>
            <p:cNvPr id="2" name="Tår 1">
              <a:extLst>
                <a:ext uri="{FF2B5EF4-FFF2-40B4-BE49-F238E27FC236}">
                  <a16:creationId xmlns:a16="http://schemas.microsoft.com/office/drawing/2014/main" id="{84213979-CE27-4109-AF71-49D825CEC0C1}"/>
                </a:ext>
              </a:extLst>
            </p:cNvPr>
            <p:cNvSpPr/>
            <p:nvPr/>
          </p:nvSpPr>
          <p:spPr>
            <a:xfrm rot="5400000">
              <a:off x="915723" y="2039006"/>
              <a:ext cx="180000" cy="180000"/>
            </a:xfrm>
            <a:prstGeom prst="teardrop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sv-SE"/>
            </a:p>
          </p:txBody>
        </p:sp>
        <p:sp>
          <p:nvSpPr>
            <p:cNvPr id="12" name="textruta 11">
              <a:extLst>
                <a:ext uri="{FF2B5EF4-FFF2-40B4-BE49-F238E27FC236}">
                  <a16:creationId xmlns:a16="http://schemas.microsoft.com/office/drawing/2014/main" id="{A3DBDBCB-2C07-40BE-892B-5DF318A87279}"/>
                </a:ext>
              </a:extLst>
            </p:cNvPr>
            <p:cNvSpPr txBox="1"/>
            <p:nvPr/>
          </p:nvSpPr>
          <p:spPr>
            <a:xfrm>
              <a:off x="1117548" y="1718899"/>
              <a:ext cx="5343410" cy="76944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sv-SE" sz="4400" b="1" spc="-110">
                  <a:solidFill>
                    <a:schemeClr val="bg1"/>
                  </a:solidFill>
                </a:rPr>
                <a:t>Yogainspirerad träning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13959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9000">
        <p:fade/>
      </p:transition>
    </mc:Choice>
    <mc:Fallback xmlns="">
      <p:transition spd="med" advClick="0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F4F83BEB-7EDD-4468-AFE9-DA515A154B4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12224000" cy="6876000"/>
          </a:xfrm>
          <a:prstGeom prst="rect">
            <a:avLst/>
          </a:prstGeom>
        </p:spPr>
      </p:pic>
      <p:sp>
        <p:nvSpPr>
          <p:cNvPr id="9" name="Rektangel 8">
            <a:extLst>
              <a:ext uri="{FF2B5EF4-FFF2-40B4-BE49-F238E27FC236}">
                <a16:creationId xmlns:a16="http://schemas.microsoft.com/office/drawing/2014/main" id="{5017376A-085C-46FA-95E8-5152A0AF52FA}"/>
              </a:ext>
            </a:extLst>
          </p:cNvPr>
          <p:cNvSpPr/>
          <p:nvPr/>
        </p:nvSpPr>
        <p:spPr>
          <a:xfrm>
            <a:off x="0" y="0"/>
            <a:ext cx="12192000" cy="6876000"/>
          </a:xfrm>
          <a:prstGeom prst="rect">
            <a:avLst/>
          </a:prstGeom>
          <a:gradFill flip="none" rotWithShape="1">
            <a:gsLst>
              <a:gs pos="21000">
                <a:schemeClr val="tx1">
                  <a:alpha val="40000"/>
                </a:schemeClr>
              </a:gs>
              <a:gs pos="50000">
                <a:schemeClr val="tx1">
                  <a:alpha val="20000"/>
                </a:schemeClr>
              </a:gs>
              <a:gs pos="69000">
                <a:schemeClr val="tx1">
                  <a:alpha val="1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grpSp>
        <p:nvGrpSpPr>
          <p:cNvPr id="5" name="Grupp 4">
            <a:extLst>
              <a:ext uri="{FF2B5EF4-FFF2-40B4-BE49-F238E27FC236}">
                <a16:creationId xmlns:a16="http://schemas.microsoft.com/office/drawing/2014/main" id="{28C67222-2321-410A-BDAA-72812E92E512}"/>
              </a:ext>
            </a:extLst>
          </p:cNvPr>
          <p:cNvGrpSpPr/>
          <p:nvPr/>
        </p:nvGrpSpPr>
        <p:grpSpPr>
          <a:xfrm>
            <a:off x="784283" y="4119745"/>
            <a:ext cx="6152544" cy="1957719"/>
            <a:chOff x="784283" y="4119745"/>
            <a:chExt cx="6152544" cy="1957719"/>
          </a:xfrm>
        </p:grpSpPr>
        <p:grpSp>
          <p:nvGrpSpPr>
            <p:cNvPr id="2" name="Grupp 1">
              <a:extLst>
                <a:ext uri="{FF2B5EF4-FFF2-40B4-BE49-F238E27FC236}">
                  <a16:creationId xmlns:a16="http://schemas.microsoft.com/office/drawing/2014/main" id="{4DEDA02B-092B-4AD8-AB67-179B8A9203BD}"/>
                </a:ext>
              </a:extLst>
            </p:cNvPr>
            <p:cNvGrpSpPr/>
            <p:nvPr/>
          </p:nvGrpSpPr>
          <p:grpSpPr>
            <a:xfrm>
              <a:off x="784283" y="4119745"/>
              <a:ext cx="5750585" cy="1089529"/>
              <a:chOff x="784283" y="4119745"/>
              <a:chExt cx="5750585" cy="1089529"/>
            </a:xfrm>
          </p:grpSpPr>
          <p:sp>
            <p:nvSpPr>
              <p:cNvPr id="7" name="textruta 6">
                <a:extLst>
                  <a:ext uri="{FF2B5EF4-FFF2-40B4-BE49-F238E27FC236}">
                    <a16:creationId xmlns:a16="http://schemas.microsoft.com/office/drawing/2014/main" id="{D74FC527-FBE3-4D32-B3D3-CA545DCBA8B1}"/>
                  </a:ext>
                </a:extLst>
              </p:cNvPr>
              <p:cNvSpPr txBox="1"/>
              <p:nvPr/>
            </p:nvSpPr>
            <p:spPr>
              <a:xfrm>
                <a:off x="784283" y="4119745"/>
                <a:ext cx="5561776" cy="10895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sv-SE" sz="4000" b="1" spc="-110">
                    <a:solidFill>
                      <a:schemeClr val="bg1"/>
                    </a:solidFill>
                  </a:rPr>
                  <a:t>Hälsocenters</a:t>
                </a:r>
                <a:br>
                  <a:rPr lang="sv-SE" sz="4000" b="1" spc="-110">
                    <a:solidFill>
                      <a:schemeClr val="bg1"/>
                    </a:solidFill>
                  </a:rPr>
                </a:br>
                <a:r>
                  <a:rPr lang="sv-SE" sz="4000" b="1" spc="-110">
                    <a:solidFill>
                      <a:schemeClr val="bg1"/>
                    </a:solidFill>
                  </a:rPr>
                  <a:t>verksamhet är kostnadsfri</a:t>
                </a:r>
              </a:p>
            </p:txBody>
          </p:sp>
          <p:cxnSp>
            <p:nvCxnSpPr>
              <p:cNvPr id="4" name="Rak koppling 3">
                <a:extLst>
                  <a:ext uri="{FF2B5EF4-FFF2-40B4-BE49-F238E27FC236}">
                    <a16:creationId xmlns:a16="http://schemas.microsoft.com/office/drawing/2014/main" id="{E3EC9B05-8877-4320-A9E7-6E5164FBDF51}"/>
                  </a:ext>
                </a:extLst>
              </p:cNvPr>
              <p:cNvCxnSpPr/>
              <p:nvPr/>
            </p:nvCxnSpPr>
            <p:spPr>
              <a:xfrm>
                <a:off x="882868" y="5208750"/>
                <a:ext cx="5652000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textruta 7">
              <a:extLst>
                <a:ext uri="{FF2B5EF4-FFF2-40B4-BE49-F238E27FC236}">
                  <a16:creationId xmlns:a16="http://schemas.microsoft.com/office/drawing/2014/main" id="{94918789-75AB-4761-8351-A27A6D4AC80F}"/>
                </a:ext>
              </a:extLst>
            </p:cNvPr>
            <p:cNvSpPr txBox="1"/>
            <p:nvPr/>
          </p:nvSpPr>
          <p:spPr>
            <a:xfrm>
              <a:off x="812748" y="5323617"/>
              <a:ext cx="6124079" cy="4330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sv-SE" sz="2700">
                  <a:solidFill>
                    <a:schemeClr val="bg1"/>
                  </a:solidFill>
                </a:rPr>
                <a:t>Förutom vid tobaksavvänjning, då utgår</a:t>
              </a:r>
            </a:p>
          </p:txBody>
        </p:sp>
        <p:sp>
          <p:nvSpPr>
            <p:cNvPr id="11" name="textruta 10">
              <a:extLst>
                <a:ext uri="{FF2B5EF4-FFF2-40B4-BE49-F238E27FC236}">
                  <a16:creationId xmlns:a16="http://schemas.microsoft.com/office/drawing/2014/main" id="{3DCC9EE2-EE23-4C1B-9676-75AE3AE83027}"/>
                </a:ext>
              </a:extLst>
            </p:cNvPr>
            <p:cNvSpPr txBox="1"/>
            <p:nvPr/>
          </p:nvSpPr>
          <p:spPr>
            <a:xfrm>
              <a:off x="808737" y="5644460"/>
              <a:ext cx="6124079" cy="4330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sv-SE" sz="2700">
                  <a:solidFill>
                    <a:schemeClr val="bg1"/>
                  </a:solidFill>
                </a:rPr>
                <a:t>vanlig patientavgift, frikort gäller.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6922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9000">
        <p:dissolve/>
      </p:transition>
    </mc:Choice>
    <mc:Fallback xmlns="">
      <p:transition spd="slow" advClick="0" advTm="9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F4F83BEB-7EDD-4468-AFE9-DA515A154B4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72990"/>
          </a:xfrm>
          <a:prstGeom prst="rect">
            <a:avLst/>
          </a:prstGeom>
        </p:spPr>
      </p:pic>
      <p:sp>
        <p:nvSpPr>
          <p:cNvPr id="9" name="Rektangel 8">
            <a:extLst>
              <a:ext uri="{FF2B5EF4-FFF2-40B4-BE49-F238E27FC236}">
                <a16:creationId xmlns:a16="http://schemas.microsoft.com/office/drawing/2014/main" id="{5017376A-085C-46FA-95E8-5152A0AF52F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21000">
                <a:schemeClr val="tx1">
                  <a:alpha val="40000"/>
                </a:schemeClr>
              </a:gs>
              <a:gs pos="50000">
                <a:schemeClr val="tx1">
                  <a:alpha val="20000"/>
                </a:schemeClr>
              </a:gs>
              <a:gs pos="69000">
                <a:schemeClr val="tx1">
                  <a:alpha val="1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grpSp>
        <p:nvGrpSpPr>
          <p:cNvPr id="2" name="Grupp 1">
            <a:extLst>
              <a:ext uri="{FF2B5EF4-FFF2-40B4-BE49-F238E27FC236}">
                <a16:creationId xmlns:a16="http://schemas.microsoft.com/office/drawing/2014/main" id="{39D8A0A0-5498-4320-994D-F8671CCD20BD}"/>
              </a:ext>
            </a:extLst>
          </p:cNvPr>
          <p:cNvGrpSpPr/>
          <p:nvPr/>
        </p:nvGrpSpPr>
        <p:grpSpPr>
          <a:xfrm>
            <a:off x="784283" y="4119745"/>
            <a:ext cx="6152544" cy="1957718"/>
            <a:chOff x="784283" y="4119745"/>
            <a:chExt cx="6152544" cy="1957718"/>
          </a:xfrm>
        </p:grpSpPr>
        <p:sp>
          <p:nvSpPr>
            <p:cNvPr id="7" name="textruta 6">
              <a:extLst>
                <a:ext uri="{FF2B5EF4-FFF2-40B4-BE49-F238E27FC236}">
                  <a16:creationId xmlns:a16="http://schemas.microsoft.com/office/drawing/2014/main" id="{D74FC527-FBE3-4D32-B3D3-CA545DCBA8B1}"/>
                </a:ext>
              </a:extLst>
            </p:cNvPr>
            <p:cNvSpPr txBox="1"/>
            <p:nvPr/>
          </p:nvSpPr>
          <p:spPr>
            <a:xfrm>
              <a:off x="784283" y="4119745"/>
              <a:ext cx="5561776" cy="11018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sv-SE" sz="7800" b="1" spc="-110">
                  <a:solidFill>
                    <a:schemeClr val="bg1"/>
                  </a:solidFill>
                </a:rPr>
                <a:t>10 000 besök</a:t>
              </a:r>
            </a:p>
          </p:txBody>
        </p:sp>
        <p:cxnSp>
          <p:nvCxnSpPr>
            <p:cNvPr id="4" name="Rak koppling 3">
              <a:extLst>
                <a:ext uri="{FF2B5EF4-FFF2-40B4-BE49-F238E27FC236}">
                  <a16:creationId xmlns:a16="http://schemas.microsoft.com/office/drawing/2014/main" id="{E3EC9B05-8877-4320-A9E7-6E5164FBDF51}"/>
                </a:ext>
              </a:extLst>
            </p:cNvPr>
            <p:cNvCxnSpPr/>
            <p:nvPr/>
          </p:nvCxnSpPr>
          <p:spPr>
            <a:xfrm>
              <a:off x="882868" y="5208750"/>
              <a:ext cx="565200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ruta 7">
              <a:extLst>
                <a:ext uri="{FF2B5EF4-FFF2-40B4-BE49-F238E27FC236}">
                  <a16:creationId xmlns:a16="http://schemas.microsoft.com/office/drawing/2014/main" id="{94918789-75AB-4761-8351-A27A6D4AC80F}"/>
                </a:ext>
              </a:extLst>
            </p:cNvPr>
            <p:cNvSpPr txBox="1"/>
            <p:nvPr/>
          </p:nvSpPr>
          <p:spPr>
            <a:xfrm>
              <a:off x="812748" y="5323617"/>
              <a:ext cx="6124079" cy="4330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sv-SE" sz="2700">
                  <a:solidFill>
                    <a:schemeClr val="bg1"/>
                  </a:solidFill>
                </a:rPr>
                <a:t>Har Hälsocenter i genomsnitt varje år</a:t>
              </a:r>
            </a:p>
          </p:txBody>
        </p:sp>
        <p:sp>
          <p:nvSpPr>
            <p:cNvPr id="11" name="textruta 10">
              <a:extLst>
                <a:ext uri="{FF2B5EF4-FFF2-40B4-BE49-F238E27FC236}">
                  <a16:creationId xmlns:a16="http://schemas.microsoft.com/office/drawing/2014/main" id="{C9E2855D-AD1C-4A24-B8B3-2B326945DD72}"/>
                </a:ext>
              </a:extLst>
            </p:cNvPr>
            <p:cNvSpPr txBox="1"/>
            <p:nvPr/>
          </p:nvSpPr>
          <p:spPr>
            <a:xfrm>
              <a:off x="808738" y="5644459"/>
              <a:ext cx="6124079" cy="4330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sv-SE" sz="2700">
                  <a:solidFill>
                    <a:schemeClr val="bg1"/>
                  </a:solidFill>
                </a:rPr>
                <a:t>i syfte att förbättra hälsan.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74435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ruta 6">
            <a:extLst>
              <a:ext uri="{FF2B5EF4-FFF2-40B4-BE49-F238E27FC236}">
                <a16:creationId xmlns:a16="http://schemas.microsoft.com/office/drawing/2014/main" id="{D74FC527-FBE3-4D32-B3D3-CA545DCBA8B1}"/>
              </a:ext>
            </a:extLst>
          </p:cNvPr>
          <p:cNvSpPr txBox="1"/>
          <p:nvPr/>
        </p:nvSpPr>
        <p:spPr>
          <a:xfrm>
            <a:off x="796983" y="3963805"/>
            <a:ext cx="3775017" cy="1581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sv-SE" sz="4000" b="1" spc="-110">
                <a:solidFill>
                  <a:schemeClr val="accent1">
                    <a:lumMod val="50000"/>
                  </a:schemeClr>
                </a:solidFill>
              </a:rPr>
              <a:t>Hälsocenter finns i alla kommuner i Västmanland</a:t>
            </a:r>
          </a:p>
        </p:txBody>
      </p:sp>
      <p:cxnSp>
        <p:nvCxnSpPr>
          <p:cNvPr id="4" name="Rak koppling 3">
            <a:extLst>
              <a:ext uri="{FF2B5EF4-FFF2-40B4-BE49-F238E27FC236}">
                <a16:creationId xmlns:a16="http://schemas.microsoft.com/office/drawing/2014/main" id="{E3EC9B05-8877-4320-A9E7-6E5164FBDF51}"/>
              </a:ext>
            </a:extLst>
          </p:cNvPr>
          <p:cNvCxnSpPr/>
          <p:nvPr/>
        </p:nvCxnSpPr>
        <p:spPr>
          <a:xfrm>
            <a:off x="882868" y="5538950"/>
            <a:ext cx="43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ruta 7">
            <a:extLst>
              <a:ext uri="{FF2B5EF4-FFF2-40B4-BE49-F238E27FC236}">
                <a16:creationId xmlns:a16="http://schemas.microsoft.com/office/drawing/2014/main" id="{94918789-75AB-4761-8351-A27A6D4AC80F}"/>
              </a:ext>
            </a:extLst>
          </p:cNvPr>
          <p:cNvSpPr txBox="1"/>
          <p:nvPr/>
        </p:nvSpPr>
        <p:spPr>
          <a:xfrm>
            <a:off x="812749" y="5653817"/>
            <a:ext cx="4838544" cy="445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sv-SE" sz="2700">
                <a:solidFill>
                  <a:schemeClr val="accent1">
                    <a:lumMod val="50000"/>
                  </a:schemeClr>
                </a:solidFill>
              </a:rPr>
              <a:t>Hitta ditt närmaste på 1177.se</a:t>
            </a:r>
          </a:p>
        </p:txBody>
      </p:sp>
      <p:pic>
        <p:nvPicPr>
          <p:cNvPr id="5" name="Bildobjekt 4" descr="En bild som visar silhuett&#10;&#10;Automatiskt genererad beskrivning">
            <a:extLst>
              <a:ext uri="{FF2B5EF4-FFF2-40B4-BE49-F238E27FC236}">
                <a16:creationId xmlns:a16="http://schemas.microsoft.com/office/drawing/2014/main" id="{4E24B4F5-DA6F-4450-9CF4-20DBEFDEEB3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716"/>
          <a:stretch/>
        </p:blipFill>
        <p:spPr>
          <a:xfrm>
            <a:off x="4868710" y="254833"/>
            <a:ext cx="5512573" cy="660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914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3DD58CC6-A311-4B12-BABE-3BC84F9168EF}"/>
              </a:ext>
            </a:extLst>
          </p:cNvPr>
          <p:cNvSpPr/>
          <p:nvPr/>
        </p:nvSpPr>
        <p:spPr>
          <a:xfrm>
            <a:off x="0" y="0"/>
            <a:ext cx="12192000" cy="687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D74FC527-FBE3-4D32-B3D3-CA545DCBA8B1}"/>
              </a:ext>
            </a:extLst>
          </p:cNvPr>
          <p:cNvSpPr txBox="1"/>
          <p:nvPr/>
        </p:nvSpPr>
        <p:spPr>
          <a:xfrm>
            <a:off x="2253521" y="3559075"/>
            <a:ext cx="7684958" cy="7990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sv-SE" sz="5600" b="1" spc="-110">
                <a:solidFill>
                  <a:schemeClr val="bg1"/>
                </a:solidFill>
              </a:rPr>
              <a:t>Låter det intressant?</a:t>
            </a:r>
          </a:p>
        </p:txBody>
      </p:sp>
      <p:cxnSp>
        <p:nvCxnSpPr>
          <p:cNvPr id="4" name="Rak koppling 3">
            <a:extLst>
              <a:ext uri="{FF2B5EF4-FFF2-40B4-BE49-F238E27FC236}">
                <a16:creationId xmlns:a16="http://schemas.microsoft.com/office/drawing/2014/main" id="{E3EC9B05-8877-4320-A9E7-6E5164FBDF51}"/>
              </a:ext>
            </a:extLst>
          </p:cNvPr>
          <p:cNvCxnSpPr>
            <a:cxnSpLocks/>
          </p:cNvCxnSpPr>
          <p:nvPr/>
        </p:nvCxnSpPr>
        <p:spPr>
          <a:xfrm>
            <a:off x="2698230" y="4399701"/>
            <a:ext cx="686549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DD651765-5404-452A-9AE1-01DC7BBCF6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7701" y="1109272"/>
            <a:ext cx="1736029" cy="1684077"/>
          </a:xfrm>
          <a:prstGeom prst="rect">
            <a:avLst/>
          </a:prstGeom>
        </p:spPr>
      </p:pic>
      <p:grpSp>
        <p:nvGrpSpPr>
          <p:cNvPr id="3" name="Grupp 2">
            <a:extLst>
              <a:ext uri="{FF2B5EF4-FFF2-40B4-BE49-F238E27FC236}">
                <a16:creationId xmlns:a16="http://schemas.microsoft.com/office/drawing/2014/main" id="{A299C6C8-F301-484B-9230-574ECD17FE49}"/>
              </a:ext>
            </a:extLst>
          </p:cNvPr>
          <p:cNvGrpSpPr/>
          <p:nvPr/>
        </p:nvGrpSpPr>
        <p:grpSpPr>
          <a:xfrm>
            <a:off x="2658256" y="4559538"/>
            <a:ext cx="6913489" cy="864530"/>
            <a:chOff x="2658256" y="4559538"/>
            <a:chExt cx="6913489" cy="864530"/>
          </a:xfrm>
        </p:grpSpPr>
        <p:sp>
          <p:nvSpPr>
            <p:cNvPr id="8" name="textruta 7">
              <a:extLst>
                <a:ext uri="{FF2B5EF4-FFF2-40B4-BE49-F238E27FC236}">
                  <a16:creationId xmlns:a16="http://schemas.microsoft.com/office/drawing/2014/main" id="{94918789-75AB-4761-8351-A27A6D4AC80F}"/>
                </a:ext>
              </a:extLst>
            </p:cNvPr>
            <p:cNvSpPr txBox="1"/>
            <p:nvPr/>
          </p:nvSpPr>
          <p:spPr>
            <a:xfrm>
              <a:off x="2658256" y="4559538"/>
              <a:ext cx="6905468" cy="4835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sv-SE" sz="3100" spc="-110">
                  <a:solidFill>
                    <a:schemeClr val="bg1"/>
                  </a:solidFill>
                </a:rPr>
                <a:t>För mer information om Hälsocenter gå </a:t>
              </a:r>
            </a:p>
          </p:txBody>
        </p:sp>
        <p:sp>
          <p:nvSpPr>
            <p:cNvPr id="10" name="textruta 9">
              <a:extLst>
                <a:ext uri="{FF2B5EF4-FFF2-40B4-BE49-F238E27FC236}">
                  <a16:creationId xmlns:a16="http://schemas.microsoft.com/office/drawing/2014/main" id="{1EE48CA0-E305-48C1-BD31-92B66C6252F0}"/>
                </a:ext>
              </a:extLst>
            </p:cNvPr>
            <p:cNvSpPr txBox="1"/>
            <p:nvPr/>
          </p:nvSpPr>
          <p:spPr>
            <a:xfrm>
              <a:off x="2666277" y="4940538"/>
              <a:ext cx="6905468" cy="4835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sv-SE" sz="3100" spc="-110">
                  <a:solidFill>
                    <a:schemeClr val="bg1"/>
                  </a:solidFill>
                </a:rPr>
                <a:t>in på 1177.se eller ring 021-17 64 00.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24024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>
        <p14:reveal/>
      </p:transition>
    </mc:Choice>
    <mc:Fallback xmlns="">
      <p:transition spd="slow" advClick="0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F4F83BEB-7EDD-4468-AFE9-DA515A154B4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24000" cy="6876000"/>
          </a:xfrm>
          <a:prstGeom prst="rect">
            <a:avLst/>
          </a:prstGeom>
        </p:spPr>
      </p:pic>
      <p:grpSp>
        <p:nvGrpSpPr>
          <p:cNvPr id="2" name="Grupp 1">
            <a:extLst>
              <a:ext uri="{FF2B5EF4-FFF2-40B4-BE49-F238E27FC236}">
                <a16:creationId xmlns:a16="http://schemas.microsoft.com/office/drawing/2014/main" id="{2AE54084-991E-492B-A05A-C39930506FFE}"/>
              </a:ext>
            </a:extLst>
          </p:cNvPr>
          <p:cNvGrpSpPr/>
          <p:nvPr/>
        </p:nvGrpSpPr>
        <p:grpSpPr>
          <a:xfrm>
            <a:off x="662151" y="4656084"/>
            <a:ext cx="3972909" cy="1597571"/>
            <a:chOff x="662151" y="4656084"/>
            <a:chExt cx="3972909" cy="1597571"/>
          </a:xfrm>
        </p:grpSpPr>
        <p:sp>
          <p:nvSpPr>
            <p:cNvPr id="6" name="Rektangel 5">
              <a:extLst>
                <a:ext uri="{FF2B5EF4-FFF2-40B4-BE49-F238E27FC236}">
                  <a16:creationId xmlns:a16="http://schemas.microsoft.com/office/drawing/2014/main" id="{947E5154-80A8-40D6-9090-964FA6DC7EDB}"/>
                </a:ext>
              </a:extLst>
            </p:cNvPr>
            <p:cNvSpPr/>
            <p:nvPr/>
          </p:nvSpPr>
          <p:spPr>
            <a:xfrm>
              <a:off x="662151" y="4656084"/>
              <a:ext cx="3972909" cy="159757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7" name="textruta 6">
              <a:extLst>
                <a:ext uri="{FF2B5EF4-FFF2-40B4-BE49-F238E27FC236}">
                  <a16:creationId xmlns:a16="http://schemas.microsoft.com/office/drawing/2014/main" id="{D74FC527-FBE3-4D32-B3D3-CA545DCBA8B1}"/>
                </a:ext>
              </a:extLst>
            </p:cNvPr>
            <p:cNvSpPr txBox="1"/>
            <p:nvPr/>
          </p:nvSpPr>
          <p:spPr>
            <a:xfrm>
              <a:off x="796984" y="4902328"/>
              <a:ext cx="3817056" cy="647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sv-SE" sz="4400" b="1" spc="-110">
                  <a:solidFill>
                    <a:schemeClr val="bg1"/>
                  </a:solidFill>
                </a:rPr>
                <a:t>Välkommen till</a:t>
              </a:r>
            </a:p>
          </p:txBody>
        </p:sp>
        <p:sp>
          <p:nvSpPr>
            <p:cNvPr id="9" name="textruta 8">
              <a:extLst>
                <a:ext uri="{FF2B5EF4-FFF2-40B4-BE49-F238E27FC236}">
                  <a16:creationId xmlns:a16="http://schemas.microsoft.com/office/drawing/2014/main" id="{655D76D8-B9C4-414F-A376-8E14AC4BFD13}"/>
                </a:ext>
              </a:extLst>
            </p:cNvPr>
            <p:cNvSpPr txBox="1"/>
            <p:nvPr/>
          </p:nvSpPr>
          <p:spPr>
            <a:xfrm>
              <a:off x="799482" y="5444474"/>
              <a:ext cx="3817056" cy="647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sv-SE" sz="4400" b="1" spc="-110">
                  <a:solidFill>
                    <a:schemeClr val="bg1"/>
                  </a:solidFill>
                </a:rPr>
                <a:t>Hälsocenter!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49977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F4F83BEB-7EDD-4468-AFE9-DA515A154B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24000" cy="6876000"/>
          </a:xfrm>
          <a:prstGeom prst="rect">
            <a:avLst/>
          </a:prstGeom>
        </p:spPr>
      </p:pic>
      <p:grpSp>
        <p:nvGrpSpPr>
          <p:cNvPr id="2" name="Grupp 1">
            <a:extLst>
              <a:ext uri="{FF2B5EF4-FFF2-40B4-BE49-F238E27FC236}">
                <a16:creationId xmlns:a16="http://schemas.microsoft.com/office/drawing/2014/main" id="{DCFE147D-A5F0-4C39-AB11-8C60DB3F360A}"/>
              </a:ext>
            </a:extLst>
          </p:cNvPr>
          <p:cNvGrpSpPr/>
          <p:nvPr/>
        </p:nvGrpSpPr>
        <p:grpSpPr>
          <a:xfrm>
            <a:off x="662151" y="4656084"/>
            <a:ext cx="6800194" cy="1597571"/>
            <a:chOff x="662151" y="4656084"/>
            <a:chExt cx="6800194" cy="1597571"/>
          </a:xfrm>
        </p:grpSpPr>
        <p:sp>
          <p:nvSpPr>
            <p:cNvPr id="6" name="Rektangel 5">
              <a:extLst>
                <a:ext uri="{FF2B5EF4-FFF2-40B4-BE49-F238E27FC236}">
                  <a16:creationId xmlns:a16="http://schemas.microsoft.com/office/drawing/2014/main" id="{947E5154-80A8-40D6-9090-964FA6DC7EDB}"/>
                </a:ext>
              </a:extLst>
            </p:cNvPr>
            <p:cNvSpPr/>
            <p:nvPr/>
          </p:nvSpPr>
          <p:spPr>
            <a:xfrm>
              <a:off x="662151" y="4656084"/>
              <a:ext cx="6800194" cy="159757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7" name="textruta 6">
              <a:extLst>
                <a:ext uri="{FF2B5EF4-FFF2-40B4-BE49-F238E27FC236}">
                  <a16:creationId xmlns:a16="http://schemas.microsoft.com/office/drawing/2014/main" id="{D74FC527-FBE3-4D32-B3D3-CA545DCBA8B1}"/>
                </a:ext>
              </a:extLst>
            </p:cNvPr>
            <p:cNvSpPr txBox="1"/>
            <p:nvPr/>
          </p:nvSpPr>
          <p:spPr>
            <a:xfrm>
              <a:off x="796984" y="4902328"/>
              <a:ext cx="5579754" cy="647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sv-SE" sz="4400" b="1" spc="-110">
                  <a:solidFill>
                    <a:schemeClr val="bg1"/>
                  </a:solidFill>
                </a:rPr>
                <a:t>På Hälsocenter kan du få</a:t>
              </a:r>
            </a:p>
          </p:txBody>
        </p:sp>
        <p:sp>
          <p:nvSpPr>
            <p:cNvPr id="8" name="textruta 7">
              <a:extLst>
                <a:ext uri="{FF2B5EF4-FFF2-40B4-BE49-F238E27FC236}">
                  <a16:creationId xmlns:a16="http://schemas.microsoft.com/office/drawing/2014/main" id="{EBD60043-F564-4835-AB36-32375E391660}"/>
                </a:ext>
              </a:extLst>
            </p:cNvPr>
            <p:cNvSpPr txBox="1"/>
            <p:nvPr/>
          </p:nvSpPr>
          <p:spPr>
            <a:xfrm>
              <a:off x="799482" y="5433935"/>
              <a:ext cx="6581279" cy="647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sv-SE" sz="4400" b="1" spc="-110">
                  <a:solidFill>
                    <a:schemeClr val="bg1"/>
                  </a:solidFill>
                </a:rPr>
                <a:t>stöd av hälsovägledare kring: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86979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:dissolve/>
      </p:transition>
    </mc:Choice>
    <mc:Fallback xmlns="">
      <p:transition spd="slow" advClick="0" advTm="5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F4F83BEB-7EDD-4468-AFE9-DA515A154B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24000" cy="6876000"/>
          </a:xfrm>
          <a:prstGeom prst="rect">
            <a:avLst/>
          </a:prstGeom>
        </p:spPr>
      </p:pic>
      <p:grpSp>
        <p:nvGrpSpPr>
          <p:cNvPr id="14" name="Grupp 13">
            <a:extLst>
              <a:ext uri="{FF2B5EF4-FFF2-40B4-BE49-F238E27FC236}">
                <a16:creationId xmlns:a16="http://schemas.microsoft.com/office/drawing/2014/main" id="{DF885200-1B53-45C9-A3B4-A6BDFDE420D9}"/>
              </a:ext>
            </a:extLst>
          </p:cNvPr>
          <p:cNvGrpSpPr/>
          <p:nvPr/>
        </p:nvGrpSpPr>
        <p:grpSpPr>
          <a:xfrm>
            <a:off x="915723" y="2809348"/>
            <a:ext cx="3763281" cy="769441"/>
            <a:chOff x="915723" y="3061595"/>
            <a:chExt cx="3763281" cy="769441"/>
          </a:xfrm>
        </p:grpSpPr>
        <p:sp>
          <p:nvSpPr>
            <p:cNvPr id="8" name="Tår 7">
              <a:extLst>
                <a:ext uri="{FF2B5EF4-FFF2-40B4-BE49-F238E27FC236}">
                  <a16:creationId xmlns:a16="http://schemas.microsoft.com/office/drawing/2014/main" id="{53B0BFBB-A055-41B7-8EF3-FE12DADFF368}"/>
                </a:ext>
              </a:extLst>
            </p:cNvPr>
            <p:cNvSpPr/>
            <p:nvPr/>
          </p:nvSpPr>
          <p:spPr>
            <a:xfrm rot="5400000">
              <a:off x="915723" y="3379075"/>
              <a:ext cx="180000" cy="180000"/>
            </a:xfrm>
            <a:prstGeom prst="teardrop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sv-SE"/>
            </a:p>
          </p:txBody>
        </p:sp>
        <p:sp>
          <p:nvSpPr>
            <p:cNvPr id="10" name="textruta 9">
              <a:extLst>
                <a:ext uri="{FF2B5EF4-FFF2-40B4-BE49-F238E27FC236}">
                  <a16:creationId xmlns:a16="http://schemas.microsoft.com/office/drawing/2014/main" id="{379348B6-BF6A-4EA7-9603-F073FAB67151}"/>
                </a:ext>
              </a:extLst>
            </p:cNvPr>
            <p:cNvSpPr txBox="1"/>
            <p:nvPr/>
          </p:nvSpPr>
          <p:spPr>
            <a:xfrm>
              <a:off x="1128057" y="3061595"/>
              <a:ext cx="3550947" cy="76944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sv-SE"/>
              </a:defPPr>
              <a:lvl1pPr>
                <a:defRPr sz="4400" b="1" spc="-110">
                  <a:solidFill>
                    <a:schemeClr val="bg1"/>
                  </a:solidFill>
                </a:defRPr>
              </a:lvl1pPr>
            </a:lstStyle>
            <a:p>
              <a:r>
                <a:rPr lang="sv-SE"/>
                <a:t>Matvanor</a:t>
              </a:r>
            </a:p>
          </p:txBody>
        </p:sp>
      </p:grpSp>
      <p:grpSp>
        <p:nvGrpSpPr>
          <p:cNvPr id="15" name="Grupp 14">
            <a:extLst>
              <a:ext uri="{FF2B5EF4-FFF2-40B4-BE49-F238E27FC236}">
                <a16:creationId xmlns:a16="http://schemas.microsoft.com/office/drawing/2014/main" id="{868C5D7C-306E-4404-8B34-6AF0F4ED8CE6}"/>
              </a:ext>
            </a:extLst>
          </p:cNvPr>
          <p:cNvGrpSpPr/>
          <p:nvPr/>
        </p:nvGrpSpPr>
        <p:grpSpPr>
          <a:xfrm>
            <a:off x="915723" y="4152045"/>
            <a:ext cx="4132933" cy="769441"/>
            <a:chOff x="915723" y="4404292"/>
            <a:chExt cx="4132933" cy="769441"/>
          </a:xfrm>
        </p:grpSpPr>
        <p:sp>
          <p:nvSpPr>
            <p:cNvPr id="9" name="Tår 8">
              <a:extLst>
                <a:ext uri="{FF2B5EF4-FFF2-40B4-BE49-F238E27FC236}">
                  <a16:creationId xmlns:a16="http://schemas.microsoft.com/office/drawing/2014/main" id="{1899D551-E3E5-41D5-95F5-33AF29453BD6}"/>
                </a:ext>
              </a:extLst>
            </p:cNvPr>
            <p:cNvSpPr/>
            <p:nvPr/>
          </p:nvSpPr>
          <p:spPr>
            <a:xfrm rot="5400000">
              <a:off x="915723" y="4719144"/>
              <a:ext cx="180000" cy="180000"/>
            </a:xfrm>
            <a:prstGeom prst="teardrop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sv-SE"/>
            </a:p>
          </p:txBody>
        </p:sp>
        <p:sp>
          <p:nvSpPr>
            <p:cNvPr id="11" name="textruta 10">
              <a:extLst>
                <a:ext uri="{FF2B5EF4-FFF2-40B4-BE49-F238E27FC236}">
                  <a16:creationId xmlns:a16="http://schemas.microsoft.com/office/drawing/2014/main" id="{E9388B19-5408-48D5-9C54-BFEB5785530F}"/>
                </a:ext>
              </a:extLst>
            </p:cNvPr>
            <p:cNvSpPr txBox="1"/>
            <p:nvPr/>
          </p:nvSpPr>
          <p:spPr>
            <a:xfrm>
              <a:off x="1112294" y="4404292"/>
              <a:ext cx="3936362" cy="76944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sv-SE" sz="4400" b="1" spc="-110">
                  <a:solidFill>
                    <a:schemeClr val="bg1"/>
                  </a:solidFill>
                </a:rPr>
                <a:t>Stresshantering</a:t>
              </a:r>
            </a:p>
          </p:txBody>
        </p:sp>
      </p:grpSp>
      <p:grpSp>
        <p:nvGrpSpPr>
          <p:cNvPr id="13" name="Grupp 12">
            <a:extLst>
              <a:ext uri="{FF2B5EF4-FFF2-40B4-BE49-F238E27FC236}">
                <a16:creationId xmlns:a16="http://schemas.microsoft.com/office/drawing/2014/main" id="{7512CE05-8934-4E7D-8A1C-692F42445B1A}"/>
              </a:ext>
            </a:extLst>
          </p:cNvPr>
          <p:cNvGrpSpPr/>
          <p:nvPr/>
        </p:nvGrpSpPr>
        <p:grpSpPr>
          <a:xfrm>
            <a:off x="915723" y="1466652"/>
            <a:ext cx="3938380" cy="769441"/>
            <a:chOff x="915723" y="1718899"/>
            <a:chExt cx="3938380" cy="769441"/>
          </a:xfrm>
        </p:grpSpPr>
        <p:sp>
          <p:nvSpPr>
            <p:cNvPr id="2" name="Tår 1">
              <a:extLst>
                <a:ext uri="{FF2B5EF4-FFF2-40B4-BE49-F238E27FC236}">
                  <a16:creationId xmlns:a16="http://schemas.microsoft.com/office/drawing/2014/main" id="{84213979-CE27-4109-AF71-49D825CEC0C1}"/>
                </a:ext>
              </a:extLst>
            </p:cNvPr>
            <p:cNvSpPr/>
            <p:nvPr/>
          </p:nvSpPr>
          <p:spPr>
            <a:xfrm rot="5400000">
              <a:off x="915723" y="2039006"/>
              <a:ext cx="180000" cy="180000"/>
            </a:xfrm>
            <a:prstGeom prst="teardrop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sv-SE"/>
            </a:p>
          </p:txBody>
        </p:sp>
        <p:sp>
          <p:nvSpPr>
            <p:cNvPr id="12" name="textruta 11">
              <a:extLst>
                <a:ext uri="{FF2B5EF4-FFF2-40B4-BE49-F238E27FC236}">
                  <a16:creationId xmlns:a16="http://schemas.microsoft.com/office/drawing/2014/main" id="{A3DBDBCB-2C07-40BE-892B-5DF318A87279}"/>
                </a:ext>
              </a:extLst>
            </p:cNvPr>
            <p:cNvSpPr txBox="1"/>
            <p:nvPr/>
          </p:nvSpPr>
          <p:spPr>
            <a:xfrm>
              <a:off x="1117549" y="1718899"/>
              <a:ext cx="3736554" cy="76944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sv-SE" sz="4400" b="1" spc="-110">
                  <a:solidFill>
                    <a:schemeClr val="bg1"/>
                  </a:solidFill>
                </a:rPr>
                <a:t>Fysisk aktivitet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67726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F4F83BEB-7EDD-4468-AFE9-DA515A154B4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24000" cy="6876000"/>
          </a:xfrm>
          <a:prstGeom prst="rect">
            <a:avLst/>
          </a:prstGeom>
        </p:spPr>
      </p:pic>
      <p:grpSp>
        <p:nvGrpSpPr>
          <p:cNvPr id="14" name="Grupp 13">
            <a:extLst>
              <a:ext uri="{FF2B5EF4-FFF2-40B4-BE49-F238E27FC236}">
                <a16:creationId xmlns:a16="http://schemas.microsoft.com/office/drawing/2014/main" id="{DF885200-1B53-45C9-A3B4-A6BDFDE420D9}"/>
              </a:ext>
            </a:extLst>
          </p:cNvPr>
          <p:cNvGrpSpPr/>
          <p:nvPr/>
        </p:nvGrpSpPr>
        <p:grpSpPr>
          <a:xfrm>
            <a:off x="915723" y="2809348"/>
            <a:ext cx="4346941" cy="769441"/>
            <a:chOff x="915723" y="3061595"/>
            <a:chExt cx="4346941" cy="769441"/>
          </a:xfrm>
        </p:grpSpPr>
        <p:sp>
          <p:nvSpPr>
            <p:cNvPr id="8" name="Tår 7">
              <a:extLst>
                <a:ext uri="{FF2B5EF4-FFF2-40B4-BE49-F238E27FC236}">
                  <a16:creationId xmlns:a16="http://schemas.microsoft.com/office/drawing/2014/main" id="{53B0BFBB-A055-41B7-8EF3-FE12DADFF368}"/>
                </a:ext>
              </a:extLst>
            </p:cNvPr>
            <p:cNvSpPr/>
            <p:nvPr/>
          </p:nvSpPr>
          <p:spPr>
            <a:xfrm rot="5400000">
              <a:off x="915723" y="3379075"/>
              <a:ext cx="180000" cy="180000"/>
            </a:xfrm>
            <a:prstGeom prst="teardrop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sv-SE"/>
            </a:p>
          </p:txBody>
        </p:sp>
        <p:sp>
          <p:nvSpPr>
            <p:cNvPr id="10" name="textruta 9">
              <a:extLst>
                <a:ext uri="{FF2B5EF4-FFF2-40B4-BE49-F238E27FC236}">
                  <a16:creationId xmlns:a16="http://schemas.microsoft.com/office/drawing/2014/main" id="{379348B6-BF6A-4EA7-9603-F073FAB67151}"/>
                </a:ext>
              </a:extLst>
            </p:cNvPr>
            <p:cNvSpPr txBox="1"/>
            <p:nvPr/>
          </p:nvSpPr>
          <p:spPr>
            <a:xfrm>
              <a:off x="1128057" y="3061595"/>
              <a:ext cx="4134607" cy="76944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sv-SE"/>
              </a:defPPr>
              <a:lvl1pPr>
                <a:defRPr sz="4400" b="1" spc="-110">
                  <a:solidFill>
                    <a:schemeClr val="bg1"/>
                  </a:solidFill>
                </a:defRPr>
              </a:lvl1pPr>
            </a:lstStyle>
            <a:p>
              <a:r>
                <a:rPr lang="sv-SE"/>
                <a:t>Tobaksavvänjning</a:t>
              </a:r>
            </a:p>
          </p:txBody>
        </p:sp>
      </p:grpSp>
      <p:grpSp>
        <p:nvGrpSpPr>
          <p:cNvPr id="15" name="Grupp 14">
            <a:extLst>
              <a:ext uri="{FF2B5EF4-FFF2-40B4-BE49-F238E27FC236}">
                <a16:creationId xmlns:a16="http://schemas.microsoft.com/office/drawing/2014/main" id="{868C5D7C-306E-4404-8B34-6AF0F4ED8CE6}"/>
              </a:ext>
            </a:extLst>
          </p:cNvPr>
          <p:cNvGrpSpPr/>
          <p:nvPr/>
        </p:nvGrpSpPr>
        <p:grpSpPr>
          <a:xfrm>
            <a:off x="915723" y="4152045"/>
            <a:ext cx="4327485" cy="769441"/>
            <a:chOff x="915723" y="4404292"/>
            <a:chExt cx="4327485" cy="769441"/>
          </a:xfrm>
        </p:grpSpPr>
        <p:sp>
          <p:nvSpPr>
            <p:cNvPr id="9" name="Tår 8">
              <a:extLst>
                <a:ext uri="{FF2B5EF4-FFF2-40B4-BE49-F238E27FC236}">
                  <a16:creationId xmlns:a16="http://schemas.microsoft.com/office/drawing/2014/main" id="{1899D551-E3E5-41D5-95F5-33AF29453BD6}"/>
                </a:ext>
              </a:extLst>
            </p:cNvPr>
            <p:cNvSpPr/>
            <p:nvPr/>
          </p:nvSpPr>
          <p:spPr>
            <a:xfrm rot="5400000">
              <a:off x="915723" y="4719144"/>
              <a:ext cx="180000" cy="180000"/>
            </a:xfrm>
            <a:prstGeom prst="teardrop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sv-SE"/>
            </a:p>
          </p:txBody>
        </p:sp>
        <p:sp>
          <p:nvSpPr>
            <p:cNvPr id="11" name="textruta 10">
              <a:extLst>
                <a:ext uri="{FF2B5EF4-FFF2-40B4-BE49-F238E27FC236}">
                  <a16:creationId xmlns:a16="http://schemas.microsoft.com/office/drawing/2014/main" id="{E9388B19-5408-48D5-9C54-BFEB5785530F}"/>
                </a:ext>
              </a:extLst>
            </p:cNvPr>
            <p:cNvSpPr txBox="1"/>
            <p:nvPr/>
          </p:nvSpPr>
          <p:spPr>
            <a:xfrm>
              <a:off x="1112293" y="4404292"/>
              <a:ext cx="4130915" cy="76944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sv-SE" sz="4400" b="1" spc="-110">
                  <a:solidFill>
                    <a:schemeClr val="bg1"/>
                  </a:solidFill>
                </a:rPr>
                <a:t>Alkohol</a:t>
              </a:r>
            </a:p>
          </p:txBody>
        </p:sp>
      </p:grpSp>
      <p:grpSp>
        <p:nvGrpSpPr>
          <p:cNvPr id="13" name="Grupp 12">
            <a:extLst>
              <a:ext uri="{FF2B5EF4-FFF2-40B4-BE49-F238E27FC236}">
                <a16:creationId xmlns:a16="http://schemas.microsoft.com/office/drawing/2014/main" id="{7512CE05-8934-4E7D-8A1C-692F42445B1A}"/>
              </a:ext>
            </a:extLst>
          </p:cNvPr>
          <p:cNvGrpSpPr/>
          <p:nvPr/>
        </p:nvGrpSpPr>
        <p:grpSpPr>
          <a:xfrm>
            <a:off x="915723" y="1466652"/>
            <a:ext cx="4444217" cy="769441"/>
            <a:chOff x="915723" y="1718899"/>
            <a:chExt cx="4444217" cy="769441"/>
          </a:xfrm>
        </p:grpSpPr>
        <p:sp>
          <p:nvSpPr>
            <p:cNvPr id="2" name="Tår 1">
              <a:extLst>
                <a:ext uri="{FF2B5EF4-FFF2-40B4-BE49-F238E27FC236}">
                  <a16:creationId xmlns:a16="http://schemas.microsoft.com/office/drawing/2014/main" id="{84213979-CE27-4109-AF71-49D825CEC0C1}"/>
                </a:ext>
              </a:extLst>
            </p:cNvPr>
            <p:cNvSpPr/>
            <p:nvPr/>
          </p:nvSpPr>
          <p:spPr>
            <a:xfrm rot="5400000">
              <a:off x="915723" y="2039006"/>
              <a:ext cx="180000" cy="180000"/>
            </a:xfrm>
            <a:prstGeom prst="teardrop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sv-SE"/>
            </a:p>
          </p:txBody>
        </p:sp>
        <p:sp>
          <p:nvSpPr>
            <p:cNvPr id="12" name="textruta 11">
              <a:extLst>
                <a:ext uri="{FF2B5EF4-FFF2-40B4-BE49-F238E27FC236}">
                  <a16:creationId xmlns:a16="http://schemas.microsoft.com/office/drawing/2014/main" id="{A3DBDBCB-2C07-40BE-892B-5DF318A87279}"/>
                </a:ext>
              </a:extLst>
            </p:cNvPr>
            <p:cNvSpPr txBox="1"/>
            <p:nvPr/>
          </p:nvSpPr>
          <p:spPr>
            <a:xfrm>
              <a:off x="1117548" y="1718899"/>
              <a:ext cx="4242392" cy="76944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sv-SE" sz="4400" b="1" spc="-110">
                  <a:solidFill>
                    <a:schemeClr val="bg1"/>
                  </a:solidFill>
                </a:rPr>
                <a:t>Sömn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77385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F4F83BEB-7EDD-4468-AFE9-DA515A154B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12224000" cy="6876000"/>
          </a:xfrm>
          <a:prstGeom prst="rect">
            <a:avLst/>
          </a:prstGeom>
        </p:spPr>
      </p:pic>
      <p:grpSp>
        <p:nvGrpSpPr>
          <p:cNvPr id="2" name="Grupp 1">
            <a:extLst>
              <a:ext uri="{FF2B5EF4-FFF2-40B4-BE49-F238E27FC236}">
                <a16:creationId xmlns:a16="http://schemas.microsoft.com/office/drawing/2014/main" id="{B8C10AB5-02EB-4B58-86EB-1CDA2F6B390D}"/>
              </a:ext>
            </a:extLst>
          </p:cNvPr>
          <p:cNvGrpSpPr/>
          <p:nvPr/>
        </p:nvGrpSpPr>
        <p:grpSpPr>
          <a:xfrm>
            <a:off x="662151" y="3615560"/>
            <a:ext cx="5349766" cy="2638096"/>
            <a:chOff x="662151" y="3615560"/>
            <a:chExt cx="5349766" cy="2638096"/>
          </a:xfrm>
        </p:grpSpPr>
        <p:sp>
          <p:nvSpPr>
            <p:cNvPr id="6" name="Rektangel 5">
              <a:extLst>
                <a:ext uri="{FF2B5EF4-FFF2-40B4-BE49-F238E27FC236}">
                  <a16:creationId xmlns:a16="http://schemas.microsoft.com/office/drawing/2014/main" id="{947E5154-80A8-40D6-9090-964FA6DC7EDB}"/>
                </a:ext>
              </a:extLst>
            </p:cNvPr>
            <p:cNvSpPr/>
            <p:nvPr/>
          </p:nvSpPr>
          <p:spPr>
            <a:xfrm>
              <a:off x="662151" y="3615560"/>
              <a:ext cx="5349766" cy="263809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7" name="textruta 6">
              <a:extLst>
                <a:ext uri="{FF2B5EF4-FFF2-40B4-BE49-F238E27FC236}">
                  <a16:creationId xmlns:a16="http://schemas.microsoft.com/office/drawing/2014/main" id="{D74FC527-FBE3-4D32-B3D3-CA545DCBA8B1}"/>
                </a:ext>
              </a:extLst>
            </p:cNvPr>
            <p:cNvSpPr txBox="1"/>
            <p:nvPr/>
          </p:nvSpPr>
          <p:spPr>
            <a:xfrm>
              <a:off x="796983" y="3903845"/>
              <a:ext cx="5109831" cy="622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sv-SE" sz="4200" b="1" spc="-110">
                  <a:solidFill>
                    <a:schemeClr val="bg1"/>
                  </a:solidFill>
                </a:rPr>
                <a:t>Hälsocenter vänder sig</a:t>
              </a:r>
            </a:p>
          </p:txBody>
        </p:sp>
        <p:sp>
          <p:nvSpPr>
            <p:cNvPr id="10" name="textruta 9">
              <a:extLst>
                <a:ext uri="{FF2B5EF4-FFF2-40B4-BE49-F238E27FC236}">
                  <a16:creationId xmlns:a16="http://schemas.microsoft.com/office/drawing/2014/main" id="{D8CEC1B3-5F80-4E4A-B87F-17FBEC4AC58C}"/>
                </a:ext>
              </a:extLst>
            </p:cNvPr>
            <p:cNvSpPr txBox="1"/>
            <p:nvPr/>
          </p:nvSpPr>
          <p:spPr>
            <a:xfrm>
              <a:off x="799481" y="4401019"/>
              <a:ext cx="5109831" cy="622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sv-SE" sz="4200" b="1" spc="-110">
                  <a:solidFill>
                    <a:schemeClr val="bg1"/>
                  </a:solidFill>
                </a:rPr>
                <a:t>till dig från 16 år och</a:t>
              </a:r>
            </a:p>
          </p:txBody>
        </p:sp>
        <p:sp>
          <p:nvSpPr>
            <p:cNvPr id="11" name="textruta 10">
              <a:extLst>
                <a:ext uri="{FF2B5EF4-FFF2-40B4-BE49-F238E27FC236}">
                  <a16:creationId xmlns:a16="http://schemas.microsoft.com/office/drawing/2014/main" id="{8436BD27-E29F-42CC-98CA-A1E20D8FA759}"/>
                </a:ext>
              </a:extLst>
            </p:cNvPr>
            <p:cNvSpPr txBox="1"/>
            <p:nvPr/>
          </p:nvSpPr>
          <p:spPr>
            <a:xfrm>
              <a:off x="801980" y="4913183"/>
              <a:ext cx="5109831" cy="622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sv-SE" sz="4200" b="1" spc="-110">
                  <a:solidFill>
                    <a:schemeClr val="bg1"/>
                  </a:solidFill>
                </a:rPr>
                <a:t>som är folkbokförd i</a:t>
              </a:r>
            </a:p>
          </p:txBody>
        </p:sp>
        <p:sp>
          <p:nvSpPr>
            <p:cNvPr id="12" name="textruta 11">
              <a:extLst>
                <a:ext uri="{FF2B5EF4-FFF2-40B4-BE49-F238E27FC236}">
                  <a16:creationId xmlns:a16="http://schemas.microsoft.com/office/drawing/2014/main" id="{68025D2E-44B5-4A31-ADEE-163CBA6967FC}"/>
                </a:ext>
              </a:extLst>
            </p:cNvPr>
            <p:cNvSpPr txBox="1"/>
            <p:nvPr/>
          </p:nvSpPr>
          <p:spPr>
            <a:xfrm>
              <a:off x="804477" y="5425347"/>
              <a:ext cx="5109831" cy="622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sv-SE" sz="4200" b="1" spc="-110">
                  <a:solidFill>
                    <a:schemeClr val="bg1"/>
                  </a:solidFill>
                </a:rPr>
                <a:t>Västmanland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68445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>
        <p14:reveal/>
      </p:transition>
    </mc:Choice>
    <mc:Fallback xmlns="">
      <p:transition spd="slow" advClick="0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F4F83BEB-7EDD-4468-AFE9-DA515A154B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24000" cy="6876000"/>
          </a:xfrm>
          <a:prstGeom prst="rect">
            <a:avLst/>
          </a:prstGeom>
        </p:spPr>
      </p:pic>
      <p:sp>
        <p:nvSpPr>
          <p:cNvPr id="9" name="Rektangel 8">
            <a:extLst>
              <a:ext uri="{FF2B5EF4-FFF2-40B4-BE49-F238E27FC236}">
                <a16:creationId xmlns:a16="http://schemas.microsoft.com/office/drawing/2014/main" id="{5017376A-085C-46FA-95E8-5152A0AF52F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40000"/>
                </a:schemeClr>
              </a:gs>
              <a:gs pos="32000">
                <a:schemeClr val="tx1">
                  <a:alpha val="20000"/>
                </a:schemeClr>
              </a:gs>
              <a:gs pos="57000">
                <a:schemeClr val="tx1">
                  <a:alpha val="1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grpSp>
        <p:nvGrpSpPr>
          <p:cNvPr id="2" name="Grupp 1">
            <a:extLst>
              <a:ext uri="{FF2B5EF4-FFF2-40B4-BE49-F238E27FC236}">
                <a16:creationId xmlns:a16="http://schemas.microsoft.com/office/drawing/2014/main" id="{26AC5845-7E8A-4D4D-970F-08418C8A5655}"/>
              </a:ext>
            </a:extLst>
          </p:cNvPr>
          <p:cNvGrpSpPr/>
          <p:nvPr/>
        </p:nvGrpSpPr>
        <p:grpSpPr>
          <a:xfrm>
            <a:off x="796983" y="3903845"/>
            <a:ext cx="6139844" cy="2195607"/>
            <a:chOff x="796983" y="3903845"/>
            <a:chExt cx="6139844" cy="2195607"/>
          </a:xfrm>
        </p:grpSpPr>
        <p:grpSp>
          <p:nvGrpSpPr>
            <p:cNvPr id="5" name="Grupp 4">
              <a:extLst>
                <a:ext uri="{FF2B5EF4-FFF2-40B4-BE49-F238E27FC236}">
                  <a16:creationId xmlns:a16="http://schemas.microsoft.com/office/drawing/2014/main" id="{921AC4AE-9C84-47C4-8303-BD248F57CC00}"/>
                </a:ext>
              </a:extLst>
            </p:cNvPr>
            <p:cNvGrpSpPr/>
            <p:nvPr/>
          </p:nvGrpSpPr>
          <p:grpSpPr>
            <a:xfrm>
              <a:off x="796983" y="3903845"/>
              <a:ext cx="5737885" cy="1635105"/>
              <a:chOff x="796983" y="3903845"/>
              <a:chExt cx="5737885" cy="1635105"/>
            </a:xfrm>
          </p:grpSpPr>
          <p:sp>
            <p:nvSpPr>
              <p:cNvPr id="7" name="textruta 6">
                <a:extLst>
                  <a:ext uri="{FF2B5EF4-FFF2-40B4-BE49-F238E27FC236}">
                    <a16:creationId xmlns:a16="http://schemas.microsoft.com/office/drawing/2014/main" id="{D74FC527-FBE3-4D32-B3D3-CA545DCBA8B1}"/>
                  </a:ext>
                </a:extLst>
              </p:cNvPr>
              <p:cNvSpPr txBox="1"/>
              <p:nvPr/>
            </p:nvSpPr>
            <p:spPr>
              <a:xfrm>
                <a:off x="796983" y="3903845"/>
                <a:ext cx="5561776" cy="15819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sv-SE" sz="4000" b="1" spc="-110">
                    <a:solidFill>
                      <a:schemeClr val="bg1"/>
                    </a:solidFill>
                  </a:rPr>
                  <a:t>Till Hälsocenter kan du komma på eget initiativ eller via remiss från vården</a:t>
                </a:r>
              </a:p>
            </p:txBody>
          </p:sp>
          <p:cxnSp>
            <p:nvCxnSpPr>
              <p:cNvPr id="4" name="Rak koppling 3">
                <a:extLst>
                  <a:ext uri="{FF2B5EF4-FFF2-40B4-BE49-F238E27FC236}">
                    <a16:creationId xmlns:a16="http://schemas.microsoft.com/office/drawing/2014/main" id="{E3EC9B05-8877-4320-A9E7-6E5164FBDF51}"/>
                  </a:ext>
                </a:extLst>
              </p:cNvPr>
              <p:cNvCxnSpPr/>
              <p:nvPr/>
            </p:nvCxnSpPr>
            <p:spPr>
              <a:xfrm>
                <a:off x="882868" y="5538950"/>
                <a:ext cx="5652000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textruta 7">
              <a:extLst>
                <a:ext uri="{FF2B5EF4-FFF2-40B4-BE49-F238E27FC236}">
                  <a16:creationId xmlns:a16="http://schemas.microsoft.com/office/drawing/2014/main" id="{94918789-75AB-4761-8351-A27A6D4AC80F}"/>
                </a:ext>
              </a:extLst>
            </p:cNvPr>
            <p:cNvSpPr txBox="1"/>
            <p:nvPr/>
          </p:nvSpPr>
          <p:spPr>
            <a:xfrm>
              <a:off x="812748" y="5653817"/>
              <a:ext cx="6124079" cy="4456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sv-SE" sz="2700">
                  <a:solidFill>
                    <a:schemeClr val="bg1"/>
                  </a:solidFill>
                </a:rPr>
                <a:t>Vi är länken mellan vården och vardagen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44488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9000">
        <p:dissolve/>
      </p:transition>
    </mc:Choice>
    <mc:Fallback xmlns="">
      <p:transition spd="slow" advClick="0" advTm="9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F4F83BEB-7EDD-4468-AFE9-DA515A154B4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223999" cy="6876000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7FB9D717-9C4B-46F0-98E7-4CDEE06836B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grpSp>
        <p:nvGrpSpPr>
          <p:cNvPr id="2" name="Grupp 1">
            <a:extLst>
              <a:ext uri="{FF2B5EF4-FFF2-40B4-BE49-F238E27FC236}">
                <a16:creationId xmlns:a16="http://schemas.microsoft.com/office/drawing/2014/main" id="{A7CCB2E4-2281-4BD6-B3E1-70B84FB1C6FF}"/>
              </a:ext>
            </a:extLst>
          </p:cNvPr>
          <p:cNvGrpSpPr/>
          <p:nvPr/>
        </p:nvGrpSpPr>
        <p:grpSpPr>
          <a:xfrm>
            <a:off x="560035" y="4778260"/>
            <a:ext cx="7154558" cy="1648715"/>
            <a:chOff x="560035" y="4778260"/>
            <a:chExt cx="7154558" cy="1648715"/>
          </a:xfrm>
        </p:grpSpPr>
        <p:sp>
          <p:nvSpPr>
            <p:cNvPr id="7" name="textruta 6">
              <a:extLst>
                <a:ext uri="{FF2B5EF4-FFF2-40B4-BE49-F238E27FC236}">
                  <a16:creationId xmlns:a16="http://schemas.microsoft.com/office/drawing/2014/main" id="{D74FC527-FBE3-4D32-B3D3-CA545DCBA8B1}"/>
                </a:ext>
              </a:extLst>
            </p:cNvPr>
            <p:cNvSpPr txBox="1"/>
            <p:nvPr/>
          </p:nvSpPr>
          <p:spPr>
            <a:xfrm>
              <a:off x="565752" y="4778260"/>
              <a:ext cx="7148841" cy="62235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sv-SE" sz="4200" b="1" spc="-110">
                  <a:solidFill>
                    <a:schemeClr val="bg1"/>
                  </a:solidFill>
                </a:rPr>
                <a:t>Tillsammans med dig skapar </a:t>
              </a:r>
            </a:p>
          </p:txBody>
        </p:sp>
        <p:sp>
          <p:nvSpPr>
            <p:cNvPr id="9" name="textruta 8">
              <a:extLst>
                <a:ext uri="{FF2B5EF4-FFF2-40B4-BE49-F238E27FC236}">
                  <a16:creationId xmlns:a16="http://schemas.microsoft.com/office/drawing/2014/main" id="{FA64BDCA-937A-4DFB-8E26-C558434E7238}"/>
                </a:ext>
              </a:extLst>
            </p:cNvPr>
            <p:cNvSpPr txBox="1"/>
            <p:nvPr/>
          </p:nvSpPr>
          <p:spPr>
            <a:xfrm>
              <a:off x="561741" y="5293308"/>
              <a:ext cx="7148841" cy="622350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sv-SE" sz="4200" b="1" spc="-110">
                  <a:solidFill>
                    <a:schemeClr val="bg1"/>
                  </a:solidFill>
                </a:rPr>
                <a:t>vi hållbara sunda vanor och</a:t>
              </a:r>
            </a:p>
          </p:txBody>
        </p:sp>
        <p:sp>
          <p:nvSpPr>
            <p:cNvPr id="10" name="textruta 9">
              <a:extLst>
                <a:ext uri="{FF2B5EF4-FFF2-40B4-BE49-F238E27FC236}">
                  <a16:creationId xmlns:a16="http://schemas.microsoft.com/office/drawing/2014/main" id="{8EDB38BC-473F-43D5-8A9F-FDDE7D721594}"/>
                </a:ext>
              </a:extLst>
            </p:cNvPr>
            <p:cNvSpPr txBox="1"/>
            <p:nvPr/>
          </p:nvSpPr>
          <p:spPr>
            <a:xfrm>
              <a:off x="560035" y="5804625"/>
              <a:ext cx="7148841" cy="622350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sv-SE" sz="4200" b="1" spc="-110">
                  <a:solidFill>
                    <a:schemeClr val="bg1"/>
                  </a:solidFill>
                </a:rPr>
                <a:t>bryter gamla beteendemönster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71999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F4F83BEB-7EDD-4468-AFE9-DA515A154B4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24000" cy="6876000"/>
          </a:xfrm>
          <a:prstGeom prst="rect">
            <a:avLst/>
          </a:prstGeom>
        </p:spPr>
      </p:pic>
      <p:grpSp>
        <p:nvGrpSpPr>
          <p:cNvPr id="2" name="Grupp 1">
            <a:extLst>
              <a:ext uri="{FF2B5EF4-FFF2-40B4-BE49-F238E27FC236}">
                <a16:creationId xmlns:a16="http://schemas.microsoft.com/office/drawing/2014/main" id="{219177F1-E76B-4B6F-BE35-99B62068C467}"/>
              </a:ext>
            </a:extLst>
          </p:cNvPr>
          <p:cNvGrpSpPr/>
          <p:nvPr/>
        </p:nvGrpSpPr>
        <p:grpSpPr>
          <a:xfrm>
            <a:off x="662151" y="4656084"/>
            <a:ext cx="3401849" cy="1597571"/>
            <a:chOff x="662151" y="4656084"/>
            <a:chExt cx="3401849" cy="1597571"/>
          </a:xfrm>
        </p:grpSpPr>
        <p:sp>
          <p:nvSpPr>
            <p:cNvPr id="6" name="Rektangel 5">
              <a:extLst>
                <a:ext uri="{FF2B5EF4-FFF2-40B4-BE49-F238E27FC236}">
                  <a16:creationId xmlns:a16="http://schemas.microsoft.com/office/drawing/2014/main" id="{947E5154-80A8-40D6-9090-964FA6DC7EDB}"/>
                </a:ext>
              </a:extLst>
            </p:cNvPr>
            <p:cNvSpPr/>
            <p:nvPr/>
          </p:nvSpPr>
          <p:spPr>
            <a:xfrm>
              <a:off x="662151" y="4656084"/>
              <a:ext cx="3198649" cy="159757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7" name="textruta 6">
              <a:extLst>
                <a:ext uri="{FF2B5EF4-FFF2-40B4-BE49-F238E27FC236}">
                  <a16:creationId xmlns:a16="http://schemas.microsoft.com/office/drawing/2014/main" id="{D74FC527-FBE3-4D32-B3D3-CA545DCBA8B1}"/>
                </a:ext>
              </a:extLst>
            </p:cNvPr>
            <p:cNvSpPr txBox="1"/>
            <p:nvPr/>
          </p:nvSpPr>
          <p:spPr>
            <a:xfrm>
              <a:off x="796984" y="4902328"/>
              <a:ext cx="3267016" cy="647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sv-SE" sz="4400" b="1" spc="-110">
                  <a:solidFill>
                    <a:schemeClr val="bg1"/>
                  </a:solidFill>
                </a:rPr>
                <a:t>Hälsocenter</a:t>
              </a:r>
            </a:p>
          </p:txBody>
        </p:sp>
        <p:sp>
          <p:nvSpPr>
            <p:cNvPr id="8" name="textruta 7">
              <a:extLst>
                <a:ext uri="{FF2B5EF4-FFF2-40B4-BE49-F238E27FC236}">
                  <a16:creationId xmlns:a16="http://schemas.microsoft.com/office/drawing/2014/main" id="{DC3B2D22-46A2-4D2A-825D-A3F496CD34DA}"/>
                </a:ext>
              </a:extLst>
            </p:cNvPr>
            <p:cNvSpPr txBox="1"/>
            <p:nvPr/>
          </p:nvSpPr>
          <p:spPr>
            <a:xfrm>
              <a:off x="792974" y="5439738"/>
              <a:ext cx="3267016" cy="647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sv-SE" sz="4400" b="1" spc="-110">
                  <a:solidFill>
                    <a:schemeClr val="bg1"/>
                  </a:solidFill>
                </a:rPr>
                <a:t>erbjuder: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74130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Region Västmanland Allmän Ren">
  <a:themeElements>
    <a:clrScheme name="ltv attraktivarbetsgivare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CF142B"/>
      </a:accent1>
      <a:accent2>
        <a:srgbClr val="CF142B"/>
      </a:accent2>
      <a:accent3>
        <a:srgbClr val="CF142B"/>
      </a:accent3>
      <a:accent4>
        <a:srgbClr val="CF142B"/>
      </a:accent4>
      <a:accent5>
        <a:srgbClr val="CF142B"/>
      </a:accent5>
      <a:accent6>
        <a:srgbClr val="CF142B"/>
      </a:accent6>
      <a:hlink>
        <a:srgbClr val="A5A5A5"/>
      </a:hlink>
      <a:folHlink>
        <a:srgbClr val="BFBFBF"/>
      </a:folHlink>
    </a:clrScheme>
    <a:fontScheme name="ltv attraktiv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PT mall" id="{0CD57456-CAC4-45C0-8CF9-7EFDD7387AC4}" vid="{F2D0AC16-F70F-4E46-89D2-663630C60BAC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c22e9f8-c2d8-4553-8e28-25af67eff390" xsi:nil="true"/>
    <lcf76f155ced4ddcb4097134ff3c332f xmlns="bfdf6f86-bfd7-4e6f-bb14-be28457f5f59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E2D00BF46E4CAF44A09D6F8FF8177C2C" ma:contentTypeVersion="14" ma:contentTypeDescription="Skapa ett nytt dokument." ma:contentTypeScope="" ma:versionID="cbc1f6b78a8129ed0ba5906ac0bd472e">
  <xsd:schema xmlns:xsd="http://www.w3.org/2001/XMLSchema" xmlns:xs="http://www.w3.org/2001/XMLSchema" xmlns:p="http://schemas.microsoft.com/office/2006/metadata/properties" xmlns:ns2="bfdf6f86-bfd7-4e6f-bb14-be28457f5f59" xmlns:ns3="1c22e9f8-c2d8-4553-8e28-25af67eff390" targetNamespace="http://schemas.microsoft.com/office/2006/metadata/properties" ma:root="true" ma:fieldsID="7013c78b85e039fc02f554021c4ca389" ns2:_="" ns3:_="">
    <xsd:import namespace="bfdf6f86-bfd7-4e6f-bb14-be28457f5f59"/>
    <xsd:import namespace="1c22e9f8-c2d8-4553-8e28-25af67eff39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fdf6f86-bfd7-4e6f-bb14-be28457f5f5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17" nillable="true" ma:taxonomy="true" ma:internalName="lcf76f155ced4ddcb4097134ff3c332f" ma:taxonomyFieldName="MediaServiceImageTags" ma:displayName="Bildmarkeringar" ma:readOnly="false" ma:fieldId="{5cf76f15-5ced-4ddc-b409-7134ff3c332f}" ma:taxonomyMulti="true" ma:sspId="e12c2e29-3876-4f0c-ba25-f8f57cb655d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c22e9f8-c2d8-4553-8e28-25af67eff390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2c6c061f-ae11-428a-b568-8c121af007cb}" ma:internalName="TaxCatchAll" ma:showField="CatchAllData" ma:web="1c22e9f8-c2d8-4553-8e28-25af67eff39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Dela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Delat med information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2E50930-8D49-417F-85FE-4D9E28D6F62A}">
  <ds:schemaRefs>
    <ds:schemaRef ds:uri="1c22e9f8-c2d8-4553-8e28-25af67eff390"/>
    <ds:schemaRef ds:uri="bfdf6f86-bfd7-4e6f-bb14-be28457f5f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E5AE1C8B-979C-4D9A-97DF-098F21CFCC64}">
  <ds:schemaRefs>
    <ds:schemaRef ds:uri="1c22e9f8-c2d8-4553-8e28-25af67eff390"/>
    <ds:schemaRef ds:uri="bfdf6f86-bfd7-4e6f-bb14-be28457f5f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6553BE85-0EEA-4753-9766-5DA2EA84686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PPT mall</Template>
  <TotalTime>0</TotalTime>
  <Words>163</Words>
  <Application>Microsoft Office PowerPoint</Application>
  <PresentationFormat>Bredbild</PresentationFormat>
  <Paragraphs>41</Paragraphs>
  <Slides>15</Slides>
  <Notes>0</Notes>
  <HiddenSlides>0</HiddenSlides>
  <MMClips>1</MMClips>
  <ScaleCrop>false</ScaleCrop>
  <HeadingPairs>
    <vt:vector size="6" baseType="variant">
      <vt:variant>
        <vt:lpstr>Använt teckensnitt</vt:lpstr>
      </vt:variant>
      <vt:variant>
        <vt:i4>3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15</vt:i4>
      </vt:variant>
    </vt:vector>
  </HeadingPairs>
  <TitlesOfParts>
    <vt:vector size="19" baseType="lpstr">
      <vt:lpstr>Arial</vt:lpstr>
      <vt:lpstr>Calibri</vt:lpstr>
      <vt:lpstr>Wingdings</vt:lpstr>
      <vt:lpstr>Region Västmanland Allmän Ren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Karin</dc:creator>
  <cp:lastModifiedBy>Anja Hektor Gardell</cp:lastModifiedBy>
  <cp:revision>2</cp:revision>
  <cp:lastPrinted>2018-08-27T08:57:43Z</cp:lastPrinted>
  <dcterms:created xsi:type="dcterms:W3CDTF">2021-03-09T07:10:43Z</dcterms:created>
  <dcterms:modified xsi:type="dcterms:W3CDTF">2023-10-16T08:43:44Z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0x010100E2D00BF46E4CAF44A09D6F8FF8177C2C</vt:lpwstr>
  </property>
  <property fmtid="{D5CDD505-2E9C-101B-9397-08002B2CF9AE}" pid="3" name="MediaServiceImageTags">
    <vt:lpwstr/>
  </property>
</Properties>
</file>