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4"/>
    <p:sldMasterId id="2147483804" r:id="rId5"/>
    <p:sldMasterId id="2147483827" r:id="rId6"/>
    <p:sldMasterId id="2147483850" r:id="rId7"/>
  </p:sldMasterIdLst>
  <p:notesMasterIdLst>
    <p:notesMasterId r:id="rId9"/>
  </p:notesMasterIdLst>
  <p:sldIdLst>
    <p:sldId id="283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8A3E5-4BF2-2A40-9219-B25F63362809}" name="Ranman Sanna" initials="SR" userId="S::sanna.ranman@skr.se::a83e5340-531b-4686-b43a-ba2d3a694d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5C"/>
    <a:srgbClr val="F7F2EB"/>
    <a:srgbClr val="DFEFEB"/>
    <a:srgbClr val="FFFFFF"/>
    <a:srgbClr val="FFEBE8"/>
    <a:srgbClr val="7E5475"/>
    <a:srgbClr val="FFCEC6"/>
    <a:srgbClr val="F0D7BF"/>
    <a:srgbClr val="BDDBD2"/>
    <a:srgbClr val="FDE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1801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D823-B909-4B86-8462-E4C5A618516F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61920-5199-41A0-BC7A-AE76E41EAD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531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66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32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514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BDD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988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665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775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latin typeface="+mn-lt"/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206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185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3049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med logga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15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195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545697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164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prstGeom prst="rect">
            <a:avLst/>
          </a:prstGeom>
          <a:solidFill>
            <a:srgbClr val="BDDBD2"/>
          </a:solidFill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BDDBD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593401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4047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026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098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7313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5968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7839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812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894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9914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7659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9163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tx1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2739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SzPct val="100000"/>
              <a:buFont typeface="Arial" panose="020B0604020202020204" pitchFamily="34" charset="0"/>
              <a:buNone/>
              <a:defRPr lang="sv-SE" sz="20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926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495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0D7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234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9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239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9421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836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3992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1398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130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645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2318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0D7BF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0D7B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6288335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9401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39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8118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0125444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50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5297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25833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2810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666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8382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26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10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2102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7931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85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258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3623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762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4515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2932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53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2497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01526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6373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9865384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46086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941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2972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778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424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8063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717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2026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353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009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DCAE3A-3628-AA66-EE6F-ACBB01D59A31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0A9DF07-650B-EA03-2AC8-F9788F6C7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19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74216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02A5F06-A57A-2368-EC74-BCE598B2B4D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B6F0DDD-E13C-73A1-C740-024489736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7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6D812B9-F6A9-571C-D1A1-7D9617D65E8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5D3BEF7-130A-3CB2-523D-66CDDAC96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5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23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E75080E-8CC5-BCE8-E07D-BCE231AD17CE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08BD5B-DB82-C368-6D6C-E2CBFC0B6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14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7F208342-5794-471C-9928-C29A6B39020D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9152872-06B6-26CB-75F6-53668215E8C0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490D183-736B-01C7-1E11-2F160058B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3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5"/>
                </a:solidFill>
                <a:latin typeface="+mn-lt"/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60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7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6" r:id="rId11"/>
    <p:sldLayoutId id="2147483802" r:id="rId12"/>
    <p:sldLayoutId id="2147483803" r:id="rId13"/>
    <p:sldLayoutId id="2147483757" r:id="rId14"/>
    <p:sldLayoutId id="2147483758" r:id="rId15"/>
    <p:sldLayoutId id="2147483754" r:id="rId16"/>
    <p:sldLayoutId id="2147483753" r:id="rId17"/>
    <p:sldLayoutId id="2147483801" r:id="rId18"/>
    <p:sldLayoutId id="2147483759" r:id="rId19"/>
    <p:sldLayoutId id="2147483760" r:id="rId20"/>
    <p:sldLayoutId id="2147483799" r:id="rId21"/>
    <p:sldLayoutId id="2147483800" r:id="rId22"/>
    <p:sldLayoutId id="2147483900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7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99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  <p:sldLayoutId id="2147483847" r:id="rId20"/>
    <p:sldLayoutId id="2147483848" r:id="rId21"/>
    <p:sldLayoutId id="2147483849" r:id="rId22"/>
    <p:sldLayoutId id="2147483898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lvl="0" indent="-228600"/>
            <a:r>
              <a:rPr lang="sv-SE" dirty="0"/>
              <a:t>Klicka här för att ändra format på bakgrundstexten</a:t>
            </a:r>
          </a:p>
          <a:p>
            <a:pPr marL="685800" lvl="1" indent="-228600"/>
            <a:r>
              <a:rPr lang="sv-SE" dirty="0"/>
              <a:t>Nivå två</a:t>
            </a:r>
          </a:p>
          <a:p>
            <a:pPr marL="1143000" lvl="2" indent="-228600"/>
            <a:r>
              <a:rPr lang="sv-SE" dirty="0"/>
              <a:t>Nivå tre</a:t>
            </a:r>
          </a:p>
          <a:p>
            <a:pPr marL="1600200" lvl="3" indent="-228600"/>
            <a:r>
              <a:rPr lang="sv-SE" dirty="0"/>
              <a:t>Nivå fyra</a:t>
            </a:r>
          </a:p>
          <a:p>
            <a:pPr marL="2057400" lvl="4" indent="-228600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3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5" r:id="rId2"/>
    <p:sldLayoutId id="2147483859" r:id="rId3"/>
    <p:sldLayoutId id="2147483864" r:id="rId4"/>
    <p:sldLayoutId id="2147483865" r:id="rId5"/>
    <p:sldLayoutId id="2147483866" r:id="rId6"/>
    <p:sldLayoutId id="2147483897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8A11491-4208-5370-F43A-C8E595416C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05F07F-D7F7-93ED-E710-4B3B30128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892" y="311234"/>
            <a:ext cx="1332000" cy="55150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AB82CAC-F4A7-B36B-B5B5-47043E541E70}"/>
              </a:ext>
            </a:extLst>
          </p:cNvPr>
          <p:cNvSpPr txBox="1">
            <a:spLocks/>
          </p:cNvSpPr>
          <p:nvPr/>
        </p:nvSpPr>
        <p:spPr>
          <a:xfrm>
            <a:off x="407892" y="1288527"/>
            <a:ext cx="7712377" cy="1237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sv-SE" dirty="0">
                <a:solidFill>
                  <a:schemeClr val="tx1"/>
                </a:solidFill>
              </a:rPr>
              <a:t>Gravid? Gör din röst hörd!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1C43281-2148-FCC5-252B-17DBAAC8F6D6}"/>
              </a:ext>
            </a:extLst>
          </p:cNvPr>
          <p:cNvSpPr txBox="1">
            <a:spLocks/>
          </p:cNvSpPr>
          <p:nvPr/>
        </p:nvSpPr>
        <p:spPr>
          <a:xfrm>
            <a:off x="407892" y="2013056"/>
            <a:ext cx="6847673" cy="31289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b="1" dirty="0">
                <a:solidFill>
                  <a:schemeClr val="tx1"/>
                </a:solidFill>
              </a:rPr>
              <a:t>Delta i Graviditetsenkäten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tx1"/>
                </a:solidFill>
              </a:rPr>
              <a:t>Du som är gravid har möjlighet att delta i Graviditetsenkäten och svara på frågor om hur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du upplever vården och din egen hälsa under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graviditet och efter förlossning. Dina svar hjälper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till att utveckla vården. Tack för att du deltar!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tx1"/>
                </a:solidFill>
              </a:rPr>
              <a:t>Läs mer om Graviditetsenkäten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1177.se/</a:t>
            </a:r>
            <a:r>
              <a:rPr lang="sv-SE" sz="2000" dirty="0" err="1">
                <a:solidFill>
                  <a:schemeClr val="tx1"/>
                </a:solidFill>
              </a:rPr>
              <a:t>graviditetsenkaten</a:t>
            </a:r>
            <a:endParaRPr lang="sv-SE" sz="2000" dirty="0">
              <a:solidFill>
                <a:schemeClr val="tx1"/>
              </a:solidFill>
            </a:endParaRPr>
          </a:p>
        </p:txBody>
      </p:sp>
      <p:pic>
        <p:nvPicPr>
          <p:cNvPr id="3" name="Bildobjekt 2" descr="En bild som visar text, skärmbild, kvadrat, mönster&#10;&#10;Automatiskt genererad beskrivning">
            <a:extLst>
              <a:ext uri="{FF2B5EF4-FFF2-40B4-BE49-F238E27FC236}">
                <a16:creationId xmlns:a16="http://schemas.microsoft.com/office/drawing/2014/main" id="{9C31BFF6-684E-6C0C-58F4-A75AAA45D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2" y="4560718"/>
            <a:ext cx="1435540" cy="18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62979"/>
      </p:ext>
    </p:extLst>
  </p:cSld>
  <p:clrMapOvr>
    <a:masterClrMapping/>
  </p:clrMapOvr>
</p:sld>
</file>

<file path=ppt/theme/theme1.xml><?xml version="1.0" encoding="utf-8"?>
<a:theme xmlns:a="http://schemas.openxmlformats.org/drawingml/2006/main" name="Grön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2024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CE3351CA-9282-4BC7-921D-6736A4BC69CF}"/>
    </a:ext>
  </a:extLst>
</a:theme>
</file>

<file path=ppt/theme/theme2.xml><?xml version="1.0" encoding="utf-8"?>
<a:theme xmlns:a="http://schemas.openxmlformats.org/drawingml/2006/main" name="Beig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D04CB040-AB54-4189-917F-F726C01D7EFD}"/>
    </a:ext>
  </a:extLst>
</a:theme>
</file>

<file path=ppt/theme/theme3.xml><?xml version="1.0" encoding="utf-8"?>
<a:theme xmlns:a="http://schemas.openxmlformats.org/drawingml/2006/main" name="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4.xml><?xml version="1.0" encoding="utf-8"?>
<a:theme xmlns:a="http://schemas.openxmlformats.org/drawingml/2006/main" name="Special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8178EDE3-FFD1-4737-87E9-B834ACBB59F7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733b11-efd8-40de-ab54-c22774567851" xsi:nil="true"/>
    <sannaJuhlin xmlns="64a31d90-f290-42ce-ab7b-0074b3f20866" xsi:nil="true"/>
    <lcf76f155ced4ddcb4097134ff3c332f xmlns="64a31d90-f290-42ce-ab7b-0074b3f20866">
      <Terms xmlns="http://schemas.microsoft.com/office/infopath/2007/PartnerControls"/>
    </lcf76f155ced4ddcb4097134ff3c332f>
    <Test xmlns="64a31d90-f290-42ce-ab7b-0074b3f2086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439CDFE244AD428EEE48B9FFA39F48" ma:contentTypeVersion="21" ma:contentTypeDescription="Skapa ett nytt dokument." ma:contentTypeScope="" ma:versionID="71520709fba15aa42b22f86d5575e9c7">
  <xsd:schema xmlns:xsd="http://www.w3.org/2001/XMLSchema" xmlns:xs="http://www.w3.org/2001/XMLSchema" xmlns:p="http://schemas.microsoft.com/office/2006/metadata/properties" xmlns:ns2="64a31d90-f290-42ce-ab7b-0074b3f20866" xmlns:ns3="5e733b11-efd8-40de-ab54-c22774567851" targetNamespace="http://schemas.microsoft.com/office/2006/metadata/properties" ma:root="true" ma:fieldsID="be8f846728ea9375795f497b6d4982de" ns2:_="" ns3:_="">
    <xsd:import namespace="64a31d90-f290-42ce-ab7b-0074b3f20866"/>
    <xsd:import namespace="5e733b11-efd8-40de-ab54-c227745678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est" minOccurs="0"/>
                <xsd:element ref="ns2:MediaServiceObjectDetectorVersions" minOccurs="0"/>
                <xsd:element ref="ns2:MediaServiceSearchProperties" minOccurs="0"/>
                <xsd:element ref="ns2:sannaJuhli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31d90-f290-42ce-ab7b-0074b3f208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31ec198c-d8c7-4990-9d38-6e6c54e42e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est" ma:index="24" nillable="true" ma:displayName="Test" ma:format="Dropdown" ma:internalName="Test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annaJuhlin" ma:index="27" nillable="true" ma:displayName="sanna Juhlin" ma:description="Detta är inte den senaste versionen. Marta har den - ska försöka få tag i den så att vi kan använda det nyformulerade förslaget kring Fokusområde Äldreomsorgens kärnuppdrag." ma:format="Dropdown" ma:internalName="sannaJuhlin">
      <xsd:simpleType>
        <xsd:restriction base="dms:Text">
          <xsd:maxLength value="255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33b11-efd8-40de-ab54-c2277456785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8872fba-024e-402b-840c-01b6fc6c5c90}" ma:internalName="TaxCatchAll" ma:showField="CatchAllData" ma:web="5e733b11-efd8-40de-ab54-c227745678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CD572F-AFE2-4691-A267-33397E6A6D72}">
  <ds:schemaRefs>
    <ds:schemaRef ds:uri="http://www.w3.org/XML/1998/namespace"/>
    <ds:schemaRef ds:uri="http://purl.org/dc/terms/"/>
    <ds:schemaRef ds:uri="http://schemas.openxmlformats.org/package/2006/metadata/core-properties"/>
    <ds:schemaRef ds:uri="5e733b11-efd8-40de-ab54-c22774567851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64a31d90-f290-42ce-ab7b-0074b3f2086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631C86B-79A4-42FA-807D-C3FE1C6362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799E7-F16D-4B57-A26C-5FDC0087D9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a31d90-f290-42ce-ab7b-0074b3f20866"/>
    <ds:schemaRef ds:uri="5e733b11-efd8-40de-ab54-c227745678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d4b8963-dacf-4722-a0a7-0d57c755f778}" enabled="0" method="" siteId="{7d4b8963-dacf-4722-a0a7-0d57c755f7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Gröna bilder</Template>
  <TotalTime>29</TotalTime>
  <Words>66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</vt:i4>
      </vt:variant>
    </vt:vector>
  </HeadingPairs>
  <TitlesOfParts>
    <vt:vector size="10" baseType="lpstr">
      <vt:lpstr>Arial</vt:lpstr>
      <vt:lpstr>Avenir Next LT Pro</vt:lpstr>
      <vt:lpstr>AvenirNext LT Pro Bold</vt:lpstr>
      <vt:lpstr>AvenirNext LT Pro Regular</vt:lpstr>
      <vt:lpstr>Calibri</vt:lpstr>
      <vt:lpstr>Gröna bilder</vt:lpstr>
      <vt:lpstr>Beiga bilder</vt:lpstr>
      <vt:lpstr>Rosa bilder</vt:lpstr>
      <vt:lpstr>Specialbilder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Eldh Corinne</dc:creator>
  <cp:lastModifiedBy>Jansson Kajsa</cp:lastModifiedBy>
  <cp:revision>5</cp:revision>
  <dcterms:created xsi:type="dcterms:W3CDTF">2024-05-29T17:15:27Z</dcterms:created>
  <dcterms:modified xsi:type="dcterms:W3CDTF">2026-04-22T14:35:25Z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0x01010087439CDFE244AD428EEE48B9FFA39F48</vt:lpwstr>
  </property>
  <property fmtid="{D5CDD505-2E9C-101B-9397-08002B2CF9AE}" pid="3" name="Order">
    <vt:r8>581400</vt:r8>
  </property>
  <property fmtid="{D5CDD505-2E9C-101B-9397-08002B2CF9AE}" pid="4" name="MediaServiceImageTags">
    <vt:lpwstr/>
  </property>
</Properties>
</file>