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702" r:id="rId4"/>
    <p:sldMasterId id="2147483708" r:id="rId5"/>
    <p:sldMasterId id="2147483714" r:id="rId6"/>
    <p:sldMasterId id="2147483720" r:id="rId7"/>
  </p:sldMasterIdLst>
  <p:notesMasterIdLst>
    <p:notesMasterId r:id="rId27"/>
  </p:notesMasterIdLst>
  <p:sldIdLst>
    <p:sldId id="1455" r:id="rId8"/>
    <p:sldId id="2751" r:id="rId9"/>
    <p:sldId id="2753" r:id="rId10"/>
    <p:sldId id="2750" r:id="rId11"/>
    <p:sldId id="2762" r:id="rId12"/>
    <p:sldId id="4588" r:id="rId13"/>
    <p:sldId id="2758" r:id="rId14"/>
    <p:sldId id="2759" r:id="rId15"/>
    <p:sldId id="2760" r:id="rId16"/>
    <p:sldId id="2757" r:id="rId17"/>
    <p:sldId id="2763" r:id="rId18"/>
    <p:sldId id="302" r:id="rId19"/>
    <p:sldId id="2742" r:id="rId20"/>
    <p:sldId id="2743" r:id="rId21"/>
    <p:sldId id="2744" r:id="rId22"/>
    <p:sldId id="2745" r:id="rId23"/>
    <p:sldId id="2747" r:id="rId24"/>
    <p:sldId id="4589" r:id="rId25"/>
    <p:sldId id="2764" r:id="rId2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67D"/>
    <a:srgbClr val="CE0B59"/>
    <a:srgbClr val="F6DFE8"/>
    <a:srgbClr val="F5AA3C"/>
    <a:srgbClr val="E9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4" autoAdjust="0"/>
    <p:restoredTop sz="77825" autoAdjust="0"/>
  </p:normalViewPr>
  <p:slideViewPr>
    <p:cSldViewPr snapToGrid="0">
      <p:cViewPr varScale="1">
        <p:scale>
          <a:sx n="136" d="100"/>
          <a:sy n="136" d="100"/>
        </p:scale>
        <p:origin x="2616" y="126"/>
      </p:cViewPr>
      <p:guideLst/>
    </p:cSldViewPr>
  </p:slideViewPr>
  <p:outlineViewPr>
    <p:cViewPr>
      <p:scale>
        <a:sx n="33" d="100"/>
        <a:sy n="33" d="100"/>
      </p:scale>
      <p:origin x="0" y="-11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E9E6-BC71-47DB-8527-5563AC86EC40}" type="datetimeFigureOut">
              <a:rPr lang="sv-SE" smtClean="0"/>
              <a:t>2023-12-07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1B274-F837-4436-A7E3-1C1D15FC5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25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28830-1595-4428-9063-5E3BB51513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8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1B274-F837-4436-A7E3-1C1D15FC552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40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1B274-F837-4436-A7E3-1C1D15FC552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44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1B274-F837-4436-A7E3-1C1D15FC552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32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Rosa: Regionen/politik</a:t>
            </a:r>
          </a:p>
          <a:p>
            <a:r>
              <a:rPr lang="sv-SE" dirty="0"/>
              <a:t>SRB: där man möter kommuner</a:t>
            </a:r>
          </a:p>
          <a:p>
            <a:br>
              <a:rPr lang="sv-SE" dirty="0"/>
            </a:br>
            <a:r>
              <a:rPr lang="sv-SE" dirty="0"/>
              <a:t>Grönt: byråkrater</a:t>
            </a:r>
          </a:p>
          <a:p>
            <a:r>
              <a:rPr lang="sv-SE" dirty="0"/>
              <a:t>Kommunchefer</a:t>
            </a:r>
            <a:br>
              <a:rPr lang="sv-SE" dirty="0"/>
            </a:br>
            <a:r>
              <a:rPr lang="sv-SE" dirty="0"/>
              <a:t>Under exempel på grupper</a:t>
            </a:r>
          </a:p>
          <a:p>
            <a:endParaRPr lang="sv-SE" dirty="0"/>
          </a:p>
          <a:p>
            <a:r>
              <a:rPr lang="sv-SE" dirty="0"/>
              <a:t>Grupper i länet</a:t>
            </a:r>
          </a:p>
          <a:p>
            <a:r>
              <a:rPr lang="sv-SE" dirty="0"/>
              <a:t>SRB – politiken</a:t>
            </a:r>
          </a:p>
          <a:p>
            <a:r>
              <a:rPr lang="sv-SE" dirty="0"/>
              <a:t>Kommunerna finansierar oss m 12 mkr/år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1B274-F837-4436-A7E3-1C1D15FC552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0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41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34A2BB0-4AEC-43C8-ADCE-D7CA8A390F82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1F37EE9A-0279-4D49-8155-BB98716D6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41216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151E466-977B-4724-9368-903C424327A2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32B0035-E65D-473E-9DEC-57903810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3289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63A5F02-A16C-40E4-896E-24911C5AA399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7FF9EF6-A104-4C9B-89C6-5FEF79D9E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7655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73044" y="1393902"/>
            <a:ext cx="9266663" cy="102273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77304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52346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lägga till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80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2146" y="2216525"/>
            <a:ext cx="6250654" cy="1112881"/>
          </a:xfrm>
        </p:spPr>
        <p:txBody>
          <a:bodyPr anchor="b">
            <a:normAutofit/>
          </a:bodyPr>
          <a:lstStyle>
            <a:lvl1pPr algn="l">
              <a:defRPr sz="4800" b="1" kern="0" spc="-200"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146" y="3329406"/>
            <a:ext cx="6250654" cy="13205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D3B107-D266-47AB-A4C3-4C9CE26B3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124" y="5119803"/>
            <a:ext cx="4719348" cy="2542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17C1F9E-6DC6-450F-A41D-B89A70392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6" y="6504089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A12A198-852D-4C56-B5FA-725C63288A51}" type="datetime1">
              <a:rPr lang="sv-SE" smtClean="0"/>
              <a:pPr/>
              <a:t>2023-12-07</a:t>
            </a:fld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7FD4910-FC1D-4432-B176-ADDDE7296B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124" y="5383529"/>
            <a:ext cx="4719348" cy="330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Titel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E6CBF65A-3FAB-4B1A-B96B-88C468D4C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11" y="676475"/>
            <a:ext cx="8385094" cy="100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59" y="960005"/>
            <a:ext cx="9425766" cy="1325563"/>
          </a:xfrm>
        </p:spPr>
        <p:txBody>
          <a:bodyPr/>
          <a:lstStyle>
            <a:lvl1pPr algn="l">
              <a:defRPr b="1" kern="1200" spc="-100"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59" y="2285568"/>
            <a:ext cx="10651142" cy="372777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28826E8A-5D8B-45D3-B7DD-C85CF2EDD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6" y="6504089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A12A198-852D-4C56-B5FA-725C63288A51}" type="datetime1">
              <a:rPr lang="sv-SE" smtClean="0"/>
              <a:pPr/>
              <a:t>2023-12-07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3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cit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B0993E9B-C5DE-4CD9-AF49-8EA4F6E9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648174" y="1429099"/>
            <a:ext cx="3685826" cy="368582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2125" y="3000375"/>
            <a:ext cx="4229100" cy="211455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000000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sv-SE" dirty="0"/>
              <a:t>Skriv din längre text här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A784D0C-886E-441B-9B5F-A501C04A23DF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F108723-B5C8-48B8-8232-D23C2584BA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167111" y="2124075"/>
            <a:ext cx="2647950" cy="2522164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1" spc="-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 b="0" i="1"/>
            </a:lvl2pPr>
            <a:lvl3pPr marL="914400" indent="0">
              <a:buNone/>
              <a:defRPr sz="1600" b="0" i="1"/>
            </a:lvl3pPr>
            <a:lvl4pPr marL="1371600" indent="0">
              <a:buNone/>
              <a:defRPr sz="1400" b="0" i="1"/>
            </a:lvl4pPr>
            <a:lvl5pPr marL="1828800" indent="0">
              <a:buNone/>
              <a:defRPr sz="1400" b="0" i="1"/>
            </a:lvl5pPr>
          </a:lstStyle>
          <a:p>
            <a:pPr lvl="0"/>
            <a:r>
              <a:rPr lang="sv-SE" dirty="0"/>
              <a:t>Skriv ett citat eller annan fakta du vill belysa här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4E7194D3-DF48-4545-B411-B876714A83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72125" y="2124075"/>
            <a:ext cx="2819400" cy="7905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sv-SE" dirty="0"/>
              <a:t>Skriv din rubrik här på 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20116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96" y="1537236"/>
            <a:ext cx="5536104" cy="212407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26696" y="3572064"/>
            <a:ext cx="5536104" cy="1500187"/>
          </a:xfrm>
        </p:spPr>
        <p:txBody>
          <a:bodyPr>
            <a:normAutofit/>
          </a:bodyPr>
          <a:lstStyle>
            <a:lvl1pPr marL="0" indent="0">
              <a:buNone/>
              <a:defRPr sz="3200" i="1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D05B6D1-C47B-4BCB-9FF0-504EC0322D39}" type="datetime1">
              <a:rPr lang="sv-SE" smtClean="0"/>
              <a:t>2023-12-07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09A2B8D-BFB8-402F-BC9A-14484B117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76" y="228240"/>
            <a:ext cx="8385094" cy="100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359" y="2285568"/>
            <a:ext cx="5181600" cy="3727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359" y="2285568"/>
            <a:ext cx="5181600" cy="3727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EE9D6DA-209A-43F4-94AE-37239ABC0665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59" y="960005"/>
            <a:ext cx="8520057" cy="1325563"/>
          </a:xfrm>
        </p:spPr>
        <p:txBody>
          <a:bodyPr/>
          <a:lstStyle>
            <a:lvl1pPr algn="l">
              <a:defRPr lang="sv-SE" b="1" spc="-100" baseline="0" dirty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157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359" y="229232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360" y="3122986"/>
            <a:ext cx="5157786" cy="289035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771" y="229232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771" y="3122986"/>
            <a:ext cx="5259617" cy="289035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11F7FFFA-F874-4D63-BD04-F7F9EBB3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59" y="960005"/>
            <a:ext cx="8520057" cy="1325563"/>
          </a:xfrm>
        </p:spPr>
        <p:txBody>
          <a:bodyPr/>
          <a:lstStyle>
            <a:lvl1pPr algn="l">
              <a:defRPr lang="sv-SE" b="1" spc="-100" baseline="0" dirty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C44652EC-B938-4C61-BD85-9C369B89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76" y="6504089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A12A198-852D-4C56-B5FA-725C63288A51}" type="datetime1">
              <a:rPr lang="sv-SE" smtClean="0"/>
              <a:pPr/>
              <a:t>2023-12-07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06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59" y="957985"/>
            <a:ext cx="8520057" cy="1325563"/>
          </a:xfrm>
        </p:spPr>
        <p:txBody>
          <a:bodyPr/>
          <a:lstStyle>
            <a:lvl1pPr algn="l">
              <a:defRPr b="1" spc="-100"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6E74F87-E4E6-4B2C-8092-86D844D09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6" y="6504089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A12A198-852D-4C56-B5FA-725C63288A51}" type="datetime1">
              <a:rPr lang="sv-SE" smtClean="0"/>
              <a:pPr/>
              <a:t>2023-12-07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3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0E7C78E-D6ED-4447-833F-98FBFEE1EC8B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C36BB19-6E99-4590-9E3E-D549B170F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1549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D64D4A4-C73B-499F-A638-0C7375CE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6" y="6504089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A12A198-852D-4C56-B5FA-725C63288A51}" type="datetime1">
              <a:rPr lang="sv-SE" smtClean="0"/>
              <a:pPr/>
              <a:t>2023-12-07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38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59" y="960005"/>
            <a:ext cx="3932237" cy="1015516"/>
          </a:xfrm>
        </p:spPr>
        <p:txBody>
          <a:bodyPr anchor="b"/>
          <a:lstStyle>
            <a:lvl1pPr algn="l">
              <a:defRPr sz="3200" b="1" spc="-100"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325" y="960005"/>
            <a:ext cx="6469063" cy="5053337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771" y="1975522"/>
            <a:ext cx="3932237" cy="4037820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2EA7622-0C18-41AC-BDFD-2609F6FD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76" y="6504089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A12A198-852D-4C56-B5FA-725C63288A51}" type="datetime1">
              <a:rPr lang="sv-SE" smtClean="0"/>
              <a:pPr/>
              <a:t>2023-12-07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8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86670"/>
            <a:ext cx="12192000" cy="573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59734"/>
            <a:ext cx="2449004" cy="424732"/>
          </a:xfrm>
          <a:solidFill>
            <a:schemeClr val="bg1"/>
          </a:solidFill>
        </p:spPr>
        <p:txBody>
          <a:bodyPr wrap="none" anchor="t">
            <a:spAutoFit/>
          </a:bodyPr>
          <a:lstStyle>
            <a:lvl1pPr algn="l">
              <a:defRPr sz="2400" b="0" i="1" spc="-100"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Skriv din bildtext här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EC1E584-783B-49B9-BBD1-10F983D51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6" y="6504089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A12A198-852D-4C56-B5FA-725C63288A51}" type="datetime1">
              <a:rPr lang="sv-SE" smtClean="0"/>
              <a:pPr/>
              <a:t>2023-12-07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64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6558322" y="0"/>
            <a:ext cx="5633678" cy="685800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84291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1527277" y="0"/>
            <a:ext cx="664723" cy="1950352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1563"/>
            <a:ext cx="10683451" cy="3628218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070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2422" y="92416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84844" y="184831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3798663"/>
            <a:ext cx="751167" cy="305933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99014" y="2065872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46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3783920" cy="593788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290234"/>
            <a:ext cx="480303" cy="113518"/>
          </a:xfrm>
        </p:spPr>
        <p:txBody>
          <a:bodyPr/>
          <a:lstStyle/>
          <a:p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6309438" y="425693"/>
            <a:ext cx="5462358" cy="6007735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693"/>
            <a:ext cx="5462358" cy="6007735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6703"/>
            <a:ext cx="4747685" cy="3274565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33583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1527277" y="0"/>
            <a:ext cx="664723" cy="1452618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755386" y="1510666"/>
            <a:ext cx="10684563" cy="4804878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6558322" y="0"/>
            <a:ext cx="5633678" cy="685800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23699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1527277" y="0"/>
            <a:ext cx="664723" cy="1950352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1563"/>
            <a:ext cx="10683451" cy="3628218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2023-12-07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17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1709738"/>
            <a:ext cx="84571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4589463"/>
            <a:ext cx="84571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3398E961-E126-4E22-BC32-74162E02BE3A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4E9A9032-29EB-43FF-A2F1-8CB39A1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18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2422" y="92416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84844" y="184831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3798663"/>
            <a:ext cx="751167" cy="305933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99014" y="2065872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2023-12-07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997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3783920" cy="593788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290234"/>
            <a:ext cx="480303" cy="113518"/>
          </a:xfrm>
        </p:spPr>
        <p:txBody>
          <a:bodyPr/>
          <a:lstStyle/>
          <a:p>
            <a:fld id="{9D00964E-CD7C-4BCA-A53D-05A9094492BF}" type="datetime1">
              <a:rPr lang="sv-SE" smtClean="0"/>
              <a:t>2023-12-07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6309438" y="425693"/>
            <a:ext cx="5462358" cy="6007735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693"/>
            <a:ext cx="5462358" cy="6007735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6703"/>
            <a:ext cx="4747685" cy="3274565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00733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1527277" y="0"/>
            <a:ext cx="664723" cy="1452618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2023-12-07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755386" y="1510666"/>
            <a:ext cx="10684563" cy="4804878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99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6558323" y="0"/>
            <a:ext cx="5633678" cy="685800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19304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290234"/>
            <a:ext cx="480303" cy="113518"/>
          </a:xfrm>
        </p:spPr>
        <p:txBody>
          <a:bodyPr/>
          <a:lstStyle/>
          <a:p>
            <a:fld id="{27129ABF-34AF-4771-8C65-17474087DDAF}" type="datetime1">
              <a:rPr lang="sv-SE" smtClean="0"/>
              <a:t>2023-12-07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1527277" y="0"/>
            <a:ext cx="664723" cy="1950352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386" y="2061563"/>
            <a:ext cx="10684366" cy="36282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21158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011" y="2065871"/>
            <a:ext cx="5238714" cy="3623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1553" y="3798662"/>
            <a:ext cx="764119" cy="305933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2023-12-07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4198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3783920" cy="593788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2023-12-07</a:t>
            </a:fld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6309438" y="425693"/>
            <a:ext cx="5462358" cy="6007735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693"/>
            <a:ext cx="5462358" cy="6007735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6703"/>
            <a:ext cx="4747685" cy="3274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8491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755386" y="1510666"/>
            <a:ext cx="10684563" cy="4804878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1527277" y="0"/>
            <a:ext cx="664723" cy="1451693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2023-12-07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670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6558322" y="0"/>
            <a:ext cx="5633678" cy="685800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99757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1527277" y="0"/>
            <a:ext cx="664723" cy="1950352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1563"/>
            <a:ext cx="10683451" cy="3628218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2023-12-07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6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23B390C-3FBC-4614-8E1A-82F7E290D19D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5186DDE-38BE-4FE2-87D3-5C9BEE26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10693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2422" y="92416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84844" y="184831"/>
            <a:ext cx="736488" cy="5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sv-SE" sz="1092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3798663"/>
            <a:ext cx="751167" cy="305933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99014" y="2065872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2023-12-07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606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3783920" cy="593788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290234"/>
            <a:ext cx="480303" cy="113518"/>
          </a:xfrm>
        </p:spPr>
        <p:txBody>
          <a:bodyPr/>
          <a:lstStyle/>
          <a:p>
            <a:fld id="{9D00964E-CD7C-4BCA-A53D-05A9094492BF}" type="datetime1">
              <a:rPr lang="sv-SE" smtClean="0"/>
              <a:t>2023-12-07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6309438" y="425693"/>
            <a:ext cx="5462358" cy="6007735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693"/>
            <a:ext cx="5462358" cy="6007735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6703"/>
            <a:ext cx="4747685" cy="3274565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87208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1527277" y="0"/>
            <a:ext cx="664723" cy="1452618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2023-12-07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755386" y="1510666"/>
            <a:ext cx="10684563" cy="4804878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52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6558110" y="-1"/>
            <a:ext cx="5633890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312836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2023-12-07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1527918" y="1"/>
            <a:ext cx="664082" cy="195035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274" y="2061563"/>
            <a:ext cx="10683451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93564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3798662"/>
            <a:ext cx="756330" cy="305933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011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2023-12-07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813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1" y="0"/>
            <a:ext cx="3784587" cy="593962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2023-12-07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6309438" y="425693"/>
            <a:ext cx="5457991" cy="6003369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497"/>
            <a:ext cx="5457991" cy="6003369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5" y="2066703"/>
            <a:ext cx="4747684" cy="3274565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79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solidFill>
            <a:srgbClr val="FAEDF2"/>
          </a:solidFill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2023-12-07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1527918" y="0"/>
            <a:ext cx="664082" cy="1452618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2133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5371-9FDE-4314-94CE-C21BB4DCF5CF}" type="datetimeFigureOut">
              <a:rPr lang="sv-SE" smtClean="0"/>
              <a:t>2023-12-07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08C-BA56-4BE4-B404-4DBCDF4E5B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371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5371-9FDE-4314-94CE-C21BB4DCF5CF}" type="datetimeFigureOut">
              <a:rPr lang="sv-SE" smtClean="0"/>
              <a:t>2023-12-07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08C-BA56-4BE4-B404-4DBCDF4E5B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5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012E1AF-A33C-4EBD-AE13-3DFE054E7F02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062AE898-42C7-447E-8C58-A9CD8DE2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4008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9387F31-B7AF-40A5-89AF-CD00895986AF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B52F46F-F3CB-4224-A3EA-99C330B6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912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89FB8E4-B03D-4AF1-B34C-D147E0FDA427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354528F-D02D-4E78-AFB8-F1B93126D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2127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CDFD87D-5D75-4343-9273-D33A25F8B35B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B3E2AD22-BFA6-434A-B247-A7A25FA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27875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1642" y="118335"/>
            <a:ext cx="11928438" cy="60888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41755"/>
            <a:ext cx="10262104" cy="16002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259677F-51C4-408F-A777-02B860C61A7A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9DD486E5-8344-487A-BDD1-8784DC5F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/>
            </a:lvl1pPr>
          </a:lstStyle>
          <a:p>
            <a:r>
              <a:rPr lang="sv-SE" dirty="0"/>
              <a:t>Övergripande rubrik för dragning (sidfot)</a:t>
            </a:r>
          </a:p>
        </p:txBody>
      </p:sp>
    </p:spTree>
    <p:extLst>
      <p:ext uri="{BB962C8B-B14F-4D97-AF65-F5344CB8AC3E}">
        <p14:creationId xmlns:p14="http://schemas.microsoft.com/office/powerpoint/2010/main" val="30317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6.emf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365125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1825625"/>
            <a:ext cx="8520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6598024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599F6A71-3AC4-4EA6-8993-10E3CDBD64ED}" type="datetime1">
              <a:rPr lang="sv-SE" smtClean="0"/>
              <a:t>2023-12-07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EE89A52-07DF-42E3-9B30-7DAD72E0A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4787153"/>
            <a:ext cx="1708672" cy="126940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1800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Övergripande rubrik för dragning (sidfot)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779164" y="131295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D84D9F1-F026-4468-9BA9-34DB1161F28E}"/>
              </a:ext>
            </a:extLst>
          </p:cNvPr>
          <p:cNvSpPr txBox="1"/>
          <p:nvPr userDrawn="1"/>
        </p:nvSpPr>
        <p:spPr>
          <a:xfrm>
            <a:off x="142672" y="6410529"/>
            <a:ext cx="201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122065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F2476E4-313A-4EEF-99D7-65691F3195AD}"/>
              </a:ext>
            </a:extLst>
          </p:cNvPr>
          <p:cNvSpPr/>
          <p:nvPr userDrawn="1"/>
        </p:nvSpPr>
        <p:spPr>
          <a:xfrm>
            <a:off x="0" y="681037"/>
            <a:ext cx="12192000" cy="574135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9CF6090-54D3-49C5-912F-BB383F264636}"/>
              </a:ext>
            </a:extLst>
          </p:cNvPr>
          <p:cNvSpPr/>
          <p:nvPr userDrawn="1"/>
        </p:nvSpPr>
        <p:spPr>
          <a:xfrm>
            <a:off x="0" y="6410528"/>
            <a:ext cx="12192000" cy="447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072" y="965068"/>
            <a:ext cx="8520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1072" y="2425568"/>
            <a:ext cx="8520057" cy="3549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6" y="6504089"/>
            <a:ext cx="869576" cy="2603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A12A198-852D-4C56-B5FA-725C63288A51}" type="datetime1">
              <a:rPr lang="sv-SE" smtClean="0"/>
              <a:pPr/>
              <a:t>2023-12-07</a:t>
            </a:fld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0668310" y="6503902"/>
            <a:ext cx="1281953" cy="26072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mtClean="0">
                <a:solidFill>
                  <a:schemeClr val="bg1"/>
                </a:solidFill>
              </a:rPr>
              <a:pPr/>
              <a:t>‹#›</a:t>
            </a:fld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82FFC11-D71C-42FB-B9A3-28503FEBDA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3" y="154013"/>
            <a:ext cx="1240048" cy="34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714"/>
            <a:ext cx="10683452" cy="3630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7936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>
        <a:lnSpc>
          <a:spcPct val="84000"/>
        </a:lnSpc>
        <a:spcAft>
          <a:spcPts val="1395"/>
        </a:spcAft>
        <a:buSzPct val="100000"/>
        <a:buFontTx/>
        <a:buBlip>
          <a:blip r:embed="rId8"/>
        </a:buBlip>
        <a:tabLst/>
        <a:defRPr sz="2577" spc="-67" baseline="0">
          <a:latin typeface="+mn-lt"/>
          <a:ea typeface="+mn-ea"/>
          <a:cs typeface="+mn-cs"/>
        </a:defRPr>
      </a:lvl1pPr>
      <a:lvl2pPr marL="458438" indent="-196474">
        <a:lnSpc>
          <a:spcPct val="84000"/>
        </a:lnSpc>
        <a:spcAft>
          <a:spcPts val="1455"/>
        </a:spcAft>
        <a:buFontTx/>
        <a:buBlip>
          <a:blip r:embed="rId8"/>
        </a:buBlip>
        <a:defRPr sz="2335" spc="-67" baseline="0">
          <a:latin typeface="+mn-lt"/>
          <a:ea typeface="+mn-ea"/>
          <a:cs typeface="+mn-cs"/>
        </a:defRPr>
      </a:lvl2pPr>
      <a:lvl3pPr marL="676742" indent="-174643">
        <a:lnSpc>
          <a:spcPct val="84000"/>
        </a:lnSpc>
        <a:spcAft>
          <a:spcPts val="1516"/>
        </a:spcAft>
        <a:buFontTx/>
        <a:buBlip>
          <a:blip r:embed="rId8"/>
        </a:buBlip>
        <a:defRPr sz="2062" spc="-67" baseline="0">
          <a:latin typeface="+mn-lt"/>
          <a:ea typeface="+mn-ea"/>
          <a:cs typeface="+mn-cs"/>
        </a:defRPr>
      </a:lvl3pPr>
      <a:lvl4pPr marL="884131" indent="-157179">
        <a:lnSpc>
          <a:spcPct val="84000"/>
        </a:lnSpc>
        <a:spcAft>
          <a:spcPts val="1577"/>
        </a:spcAft>
        <a:buFontTx/>
        <a:buBlip>
          <a:blip r:embed="rId8"/>
        </a:buBlip>
        <a:defRPr sz="1819" spc="-67" baseline="0">
          <a:latin typeface="+mn-lt"/>
          <a:ea typeface="+mn-ea"/>
          <a:cs typeface="+mn-cs"/>
        </a:defRPr>
      </a:lvl4pPr>
      <a:lvl5pPr marL="1069690" indent="-152813">
        <a:lnSpc>
          <a:spcPct val="86000"/>
        </a:lnSpc>
        <a:spcAft>
          <a:spcPts val="910"/>
        </a:spcAft>
        <a:buFontTx/>
        <a:buBlip>
          <a:blip r:embed="rId8"/>
        </a:buBlip>
        <a:defRPr sz="1698" spc="-67" baseline="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714"/>
            <a:ext cx="10683452" cy="3630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2023-12-07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7728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 ftr="0"/>
  <p:txStyles>
    <p:titleStyle>
      <a:lvl1pPr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>
        <a:lnSpc>
          <a:spcPct val="84000"/>
        </a:lnSpc>
        <a:spcAft>
          <a:spcPts val="1395"/>
        </a:spcAft>
        <a:buSzPct val="100000"/>
        <a:buFontTx/>
        <a:buBlip>
          <a:blip r:embed="rId8"/>
        </a:buBlip>
        <a:tabLst/>
        <a:defRPr sz="2577" spc="-67" baseline="0">
          <a:latin typeface="+mn-lt"/>
          <a:ea typeface="+mn-ea"/>
          <a:cs typeface="+mn-cs"/>
        </a:defRPr>
      </a:lvl1pPr>
      <a:lvl2pPr marL="458438" indent="-196474">
        <a:lnSpc>
          <a:spcPct val="84000"/>
        </a:lnSpc>
        <a:spcAft>
          <a:spcPts val="1455"/>
        </a:spcAft>
        <a:buFontTx/>
        <a:buBlip>
          <a:blip r:embed="rId8"/>
        </a:buBlip>
        <a:defRPr sz="2335" spc="-67" baseline="0">
          <a:latin typeface="+mn-lt"/>
          <a:ea typeface="+mn-ea"/>
          <a:cs typeface="+mn-cs"/>
        </a:defRPr>
      </a:lvl2pPr>
      <a:lvl3pPr marL="676742" indent="-174643">
        <a:lnSpc>
          <a:spcPct val="84000"/>
        </a:lnSpc>
        <a:spcAft>
          <a:spcPts val="1516"/>
        </a:spcAft>
        <a:buFontTx/>
        <a:buBlip>
          <a:blip r:embed="rId8"/>
        </a:buBlip>
        <a:defRPr sz="2062" spc="-67" baseline="0">
          <a:latin typeface="+mn-lt"/>
          <a:ea typeface="+mn-ea"/>
          <a:cs typeface="+mn-cs"/>
        </a:defRPr>
      </a:lvl3pPr>
      <a:lvl4pPr marL="884131" indent="-157179">
        <a:lnSpc>
          <a:spcPct val="84000"/>
        </a:lnSpc>
        <a:spcAft>
          <a:spcPts val="1577"/>
        </a:spcAft>
        <a:buFontTx/>
        <a:buBlip>
          <a:blip r:embed="rId8"/>
        </a:buBlip>
        <a:defRPr sz="1819" spc="-67" baseline="0">
          <a:latin typeface="+mn-lt"/>
          <a:ea typeface="+mn-ea"/>
          <a:cs typeface="+mn-cs"/>
        </a:defRPr>
      </a:lvl4pPr>
      <a:lvl5pPr marL="1069690" indent="-152813">
        <a:lnSpc>
          <a:spcPct val="86000"/>
        </a:lnSpc>
        <a:spcAft>
          <a:spcPts val="910"/>
        </a:spcAft>
        <a:buFontTx/>
        <a:buBlip>
          <a:blip r:embed="rId8"/>
        </a:buBlip>
        <a:defRPr sz="1698" spc="-67" baseline="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2023-12-07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976"/>
            <a:ext cx="10684563" cy="3630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26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 ftr="0"/>
  <p:txStyles>
    <p:titleStyle>
      <a:lvl1pPr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>
        <a:lnSpc>
          <a:spcPct val="84000"/>
        </a:lnSpc>
        <a:spcAft>
          <a:spcPts val="1395"/>
        </a:spcAft>
        <a:buSzPct val="100000"/>
        <a:buFontTx/>
        <a:buBlip>
          <a:blip r:embed="rId8"/>
        </a:buBlip>
        <a:tabLst/>
        <a:defRPr lang="sv-SE" sz="2577" spc="-67" baseline="0" dirty="0" smtClean="0">
          <a:latin typeface="+mn-lt"/>
          <a:ea typeface="+mn-ea"/>
          <a:cs typeface="+mn-cs"/>
        </a:defRPr>
      </a:lvl1pPr>
      <a:lvl2pPr marL="458438" indent="-196474">
        <a:lnSpc>
          <a:spcPct val="84000"/>
        </a:lnSpc>
        <a:spcAft>
          <a:spcPts val="1455"/>
        </a:spcAft>
        <a:buFontTx/>
        <a:buBlip>
          <a:blip r:embed="rId8"/>
        </a:buBlip>
        <a:defRPr lang="sv-SE" sz="2335" spc="-67" baseline="0" dirty="0" smtClean="0">
          <a:latin typeface="+mn-lt"/>
          <a:ea typeface="+mn-ea"/>
          <a:cs typeface="+mn-cs"/>
        </a:defRPr>
      </a:lvl2pPr>
      <a:lvl3pPr marL="676742" indent="-174643">
        <a:lnSpc>
          <a:spcPct val="84000"/>
        </a:lnSpc>
        <a:spcAft>
          <a:spcPts val="1516"/>
        </a:spcAft>
        <a:buFontTx/>
        <a:buBlip>
          <a:blip r:embed="rId8"/>
        </a:buBlip>
        <a:defRPr lang="sv-SE" sz="2062" spc="-67" baseline="0" dirty="0" smtClean="0">
          <a:latin typeface="+mn-lt"/>
          <a:ea typeface="+mn-ea"/>
          <a:cs typeface="+mn-cs"/>
        </a:defRPr>
      </a:lvl3pPr>
      <a:lvl4pPr marL="884131" indent="-157179">
        <a:lnSpc>
          <a:spcPct val="84000"/>
        </a:lnSpc>
        <a:spcAft>
          <a:spcPts val="1577"/>
        </a:spcAft>
        <a:buFontTx/>
        <a:buBlip>
          <a:blip r:embed="rId8"/>
        </a:buBlip>
        <a:defRPr lang="sv-SE" sz="1819" spc="-67" baseline="0" dirty="0" smtClean="0">
          <a:latin typeface="+mn-lt"/>
          <a:ea typeface="+mn-ea"/>
          <a:cs typeface="+mn-cs"/>
        </a:defRPr>
      </a:lvl4pPr>
      <a:lvl5pPr marL="1069690" indent="-152813">
        <a:lnSpc>
          <a:spcPct val="86000"/>
        </a:lnSpc>
        <a:spcAft>
          <a:spcPts val="910"/>
        </a:spcAft>
        <a:buFontTx/>
        <a:buBlip>
          <a:blip r:embed="rId8"/>
        </a:buBlip>
        <a:defRPr lang="sv-SE" sz="1698" spc="-67" baseline="0" dirty="0" smtClean="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714"/>
            <a:ext cx="10683452" cy="3630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2023-12-07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03725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hf hdr="0" ftr="0"/>
  <p:txStyles>
    <p:titleStyle>
      <a:lvl1pPr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>
        <a:lnSpc>
          <a:spcPct val="84000"/>
        </a:lnSpc>
        <a:spcAft>
          <a:spcPts val="1395"/>
        </a:spcAft>
        <a:buSzPct val="100000"/>
        <a:buFontTx/>
        <a:buBlip>
          <a:blip r:embed="rId8"/>
        </a:buBlip>
        <a:tabLst/>
        <a:defRPr sz="2577" spc="-67" baseline="0">
          <a:latin typeface="+mn-lt"/>
          <a:ea typeface="+mn-ea"/>
          <a:cs typeface="+mn-cs"/>
        </a:defRPr>
      </a:lvl1pPr>
      <a:lvl2pPr marL="458438" indent="-196474">
        <a:lnSpc>
          <a:spcPct val="84000"/>
        </a:lnSpc>
        <a:spcAft>
          <a:spcPts val="1455"/>
        </a:spcAft>
        <a:buFontTx/>
        <a:buBlip>
          <a:blip r:embed="rId8"/>
        </a:buBlip>
        <a:defRPr sz="2335" spc="-67" baseline="0">
          <a:latin typeface="+mn-lt"/>
          <a:ea typeface="+mn-ea"/>
          <a:cs typeface="+mn-cs"/>
        </a:defRPr>
      </a:lvl2pPr>
      <a:lvl3pPr marL="676742" indent="-174643">
        <a:lnSpc>
          <a:spcPct val="84000"/>
        </a:lnSpc>
        <a:spcAft>
          <a:spcPts val="1516"/>
        </a:spcAft>
        <a:buFontTx/>
        <a:buBlip>
          <a:blip r:embed="rId8"/>
        </a:buBlip>
        <a:defRPr sz="2062" spc="-67" baseline="0">
          <a:latin typeface="+mn-lt"/>
          <a:ea typeface="+mn-ea"/>
          <a:cs typeface="+mn-cs"/>
        </a:defRPr>
      </a:lvl3pPr>
      <a:lvl4pPr marL="884131" indent="-157179">
        <a:lnSpc>
          <a:spcPct val="84000"/>
        </a:lnSpc>
        <a:spcAft>
          <a:spcPts val="1577"/>
        </a:spcAft>
        <a:buFontTx/>
        <a:buBlip>
          <a:blip r:embed="rId8"/>
        </a:buBlip>
        <a:defRPr sz="1819" spc="-67" baseline="0">
          <a:latin typeface="+mn-lt"/>
          <a:ea typeface="+mn-ea"/>
          <a:cs typeface="+mn-cs"/>
        </a:defRPr>
      </a:lvl4pPr>
      <a:lvl5pPr marL="1069690" indent="-152813">
        <a:lnSpc>
          <a:spcPct val="86000"/>
        </a:lnSpc>
        <a:spcAft>
          <a:spcPts val="910"/>
        </a:spcAft>
        <a:buFontTx/>
        <a:buBlip>
          <a:blip r:embed="rId8"/>
        </a:buBlip>
        <a:defRPr sz="1698" spc="-67" baseline="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714"/>
            <a:ext cx="10683452" cy="3630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2023-12-07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65689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 ftr="0"/>
  <p:txStyles>
    <p:titleStyle>
      <a:lvl1pPr eaLnBrk="1" hangingPunct="1"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 eaLnBrk="1" hangingPunct="1">
        <a:lnSpc>
          <a:spcPct val="84000"/>
        </a:lnSpc>
        <a:spcAft>
          <a:spcPts val="1395"/>
        </a:spcAft>
        <a:buSzPct val="100000"/>
        <a:buFontTx/>
        <a:buBlip>
          <a:blip r:embed="rId10"/>
        </a:buBlip>
        <a:tabLst/>
        <a:defRPr sz="2577" spc="-67" baseline="0">
          <a:latin typeface="+mn-lt"/>
          <a:ea typeface="+mn-ea"/>
          <a:cs typeface="+mn-cs"/>
        </a:defRPr>
      </a:lvl1pPr>
      <a:lvl2pPr marL="458438" indent="-196474" eaLnBrk="1" hangingPunct="1">
        <a:lnSpc>
          <a:spcPct val="84000"/>
        </a:lnSpc>
        <a:spcAft>
          <a:spcPts val="1455"/>
        </a:spcAft>
        <a:buFontTx/>
        <a:buBlip>
          <a:blip r:embed="rId10"/>
        </a:buBlip>
        <a:defRPr sz="2335" spc="-67" baseline="0">
          <a:latin typeface="+mn-lt"/>
          <a:ea typeface="+mn-ea"/>
          <a:cs typeface="+mn-cs"/>
        </a:defRPr>
      </a:lvl2pPr>
      <a:lvl3pPr marL="676742" indent="-174643" eaLnBrk="1" hangingPunct="1">
        <a:lnSpc>
          <a:spcPct val="84000"/>
        </a:lnSpc>
        <a:spcAft>
          <a:spcPts val="1516"/>
        </a:spcAft>
        <a:buFontTx/>
        <a:buBlip>
          <a:blip r:embed="rId10"/>
        </a:buBlip>
        <a:defRPr sz="2062" spc="-67" baseline="0">
          <a:latin typeface="+mn-lt"/>
          <a:ea typeface="+mn-ea"/>
          <a:cs typeface="+mn-cs"/>
        </a:defRPr>
      </a:lvl3pPr>
      <a:lvl4pPr marL="884131" indent="-157179" eaLnBrk="1" hangingPunct="1">
        <a:lnSpc>
          <a:spcPct val="84000"/>
        </a:lnSpc>
        <a:spcAft>
          <a:spcPts val="1577"/>
        </a:spcAft>
        <a:buFontTx/>
        <a:buBlip>
          <a:blip r:embed="rId10"/>
        </a:buBlip>
        <a:defRPr sz="1819" spc="-67" baseline="0">
          <a:latin typeface="+mn-lt"/>
          <a:ea typeface="+mn-ea"/>
          <a:cs typeface="+mn-cs"/>
        </a:defRPr>
      </a:lvl4pPr>
      <a:lvl5pPr marL="1069690" indent="-152813" eaLnBrk="1" hangingPunct="1">
        <a:lnSpc>
          <a:spcPct val="86000"/>
        </a:lnSpc>
        <a:spcAft>
          <a:spcPts val="910"/>
        </a:spcAft>
        <a:buFontTx/>
        <a:buBlip>
          <a:blip r:embed="rId10"/>
        </a:buBlip>
        <a:defRPr sz="1698" spc="-67" baseline="0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4.emf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visita.se/" TargetMode="External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4.png"/><Relationship Id="rId32" Type="http://schemas.openxmlformats.org/officeDocument/2006/relationships/image" Target="../media/image62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8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www.regionvastmanland.se/livskraftigvastmanland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are.mediaflow.com/se/?J6HEWLZJE7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träd, utomhus, höst, himmel&#10;&#10;Automatiskt genererad beskrivning">
            <a:extLst>
              <a:ext uri="{FF2B5EF4-FFF2-40B4-BE49-F238E27FC236}">
                <a16:creationId xmlns:a16="http://schemas.microsoft.com/office/drawing/2014/main" id="{686151C3-69E7-722E-94C8-C2DEA8A7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3" y="0"/>
            <a:ext cx="12261769" cy="6887027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34891822-50DE-184A-1FAA-C80175E8B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8686" y="3172547"/>
            <a:ext cx="8358950" cy="2965503"/>
            <a:chOff x="2125362" y="1794707"/>
            <a:chExt cx="8358950" cy="2965503"/>
          </a:xfrm>
        </p:grpSpPr>
        <p:pic>
          <p:nvPicPr>
            <p:cNvPr id="5" name="Bildobjekt 4" descr="En bild som visar skärmbild&#10;&#10;Automatiskt genererad beskrivning">
              <a:extLst>
                <a:ext uri="{FF2B5EF4-FFF2-40B4-BE49-F238E27FC236}">
                  <a16:creationId xmlns:a16="http://schemas.microsoft.com/office/drawing/2014/main" id="{D8129A94-A078-0989-5EC4-BBD53299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362" y="1794707"/>
              <a:ext cx="8340882" cy="2965503"/>
            </a:xfrm>
            <a:prstGeom prst="rect">
              <a:avLst/>
            </a:prstGeom>
          </p:spPr>
        </p:pic>
        <p:sp>
          <p:nvSpPr>
            <p:cNvPr id="10" name="Rubrik 5">
              <a:extLst>
                <a:ext uri="{FF2B5EF4-FFF2-40B4-BE49-F238E27FC236}">
                  <a16:creationId xmlns:a16="http://schemas.microsoft.com/office/drawing/2014/main" id="{B137CCEF-95DC-4BB1-A956-8EC5DFA90E84}"/>
                </a:ext>
              </a:extLst>
            </p:cNvPr>
            <p:cNvSpPr txBox="1">
              <a:spLocks/>
            </p:cNvSpPr>
            <p:nvPr/>
          </p:nvSpPr>
          <p:spPr>
            <a:xfrm>
              <a:off x="2851075" y="3000864"/>
              <a:ext cx="7633237" cy="856271"/>
            </a:xfrm>
            <a:prstGeom prst="rect">
              <a:avLst/>
            </a:prstGeom>
          </p:spPr>
          <p:txBody>
            <a:bodyPr vert="horz" lIns="91434" tIns="45717" rIns="91434" bIns="45717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0" kern="1200">
                  <a:solidFill>
                    <a:schemeClr val="bg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55449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sv-SE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j-ea"/>
                  <a:cs typeface="Calibri"/>
                </a:rPr>
              </a:br>
              <a:r>
                <a:rPr kumimoji="0" lang="sv-SE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j-ea"/>
                  <a:cs typeface="Calibri"/>
                </a:rPr>
                <a:t>Christer Alzén, </a:t>
              </a:r>
              <a:r>
                <a:rPr kumimoji="0" lang="sv-SE" sz="2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j-ea"/>
                  <a:cs typeface="Calibri"/>
                </a:rPr>
                <a:t>tf</a:t>
              </a:r>
              <a:r>
                <a:rPr kumimoji="0" lang="sv-SE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j-ea"/>
                  <a:cs typeface="Calibri"/>
                </a:rPr>
                <a:t> Regional utvecklingsdirektör</a:t>
              </a:r>
              <a:endParaRPr kumimoji="0" lang="sv-SE" sz="21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 Light"/>
              </a:endParaRP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473D402D-6F6E-E146-1776-7DBC91BB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86" y="2739042"/>
            <a:ext cx="9971313" cy="2067797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Regionala utvecklingsförvaltningen</a:t>
            </a:r>
          </a:p>
        </p:txBody>
      </p:sp>
    </p:spTree>
    <p:extLst>
      <p:ext uri="{BB962C8B-B14F-4D97-AF65-F5344CB8AC3E}">
        <p14:creationId xmlns:p14="http://schemas.microsoft.com/office/powerpoint/2010/main" val="304779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C36F91-D602-8F3D-8460-6F0F865B8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F6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3D4E774-F1B6-DD0F-66D8-44061817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42" y="693986"/>
            <a:ext cx="10683452" cy="619633"/>
          </a:xfrm>
        </p:spPr>
        <p:txBody>
          <a:bodyPr/>
          <a:lstStyle/>
          <a:p>
            <a:r>
              <a:rPr lang="sv-SE" dirty="0"/>
              <a:t>Samverkan är nyckel till framgång – vi löser det inte själva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BED216A-786A-9896-2DDC-F6E33546EFA2}"/>
              </a:ext>
            </a:extLst>
          </p:cNvPr>
          <p:cNvSpPr txBox="1"/>
          <p:nvPr/>
        </p:nvSpPr>
        <p:spPr>
          <a:xfrm>
            <a:off x="506442" y="1397965"/>
            <a:ext cx="1133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samverkar lokalt, storregionalt och nationellt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Exempel på viktiga samarbetspartners</a:t>
            </a:r>
          </a:p>
        </p:txBody>
      </p:sp>
      <p:grpSp>
        <p:nvGrpSpPr>
          <p:cNvPr id="14" name="Grupp 13" descr="Två bilder som visar en karta över östra mellansverige. ">
            <a:extLst>
              <a:ext uri="{FF2B5EF4-FFF2-40B4-BE49-F238E27FC236}">
                <a16:creationId xmlns:a16="http://schemas.microsoft.com/office/drawing/2014/main" id="{DCDB6639-FCEB-BE8F-F80C-A1623A73B1D8}"/>
              </a:ext>
            </a:extLst>
          </p:cNvPr>
          <p:cNvGrpSpPr/>
          <p:nvPr/>
        </p:nvGrpSpPr>
        <p:grpSpPr>
          <a:xfrm>
            <a:off x="1669375" y="2407620"/>
            <a:ext cx="4048005" cy="3356346"/>
            <a:chOff x="799915" y="2465762"/>
            <a:chExt cx="4048005" cy="3356346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30D75EA4-ED12-7CDE-42AC-035EF1564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77" r="9566" b="14211"/>
            <a:stretch/>
          </p:blipFill>
          <p:spPr>
            <a:xfrm>
              <a:off x="2742785" y="3376719"/>
              <a:ext cx="2105135" cy="1897528"/>
            </a:xfrm>
            <a:prstGeom prst="rect">
              <a:avLst/>
            </a:prstGeom>
          </p:spPr>
        </p:pic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92CFB80E-5E81-C5EE-3576-9111F9C44E24}"/>
                </a:ext>
              </a:extLst>
            </p:cNvPr>
            <p:cNvGrpSpPr/>
            <p:nvPr/>
          </p:nvGrpSpPr>
          <p:grpSpPr>
            <a:xfrm>
              <a:off x="799915" y="2465762"/>
              <a:ext cx="1445711" cy="3356346"/>
              <a:chOff x="159835" y="3243162"/>
              <a:chExt cx="1445711" cy="3356346"/>
            </a:xfrm>
          </p:grpSpPr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7AE8E40D-DB4B-5179-DF0B-1C0B62B52BC2}"/>
                  </a:ext>
                </a:extLst>
              </p:cNvPr>
              <p:cNvSpPr txBox="1"/>
              <p:nvPr/>
            </p:nvSpPr>
            <p:spPr>
              <a:xfrm>
                <a:off x="159835" y="6137843"/>
                <a:ext cx="14457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Östra Mellansverige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NUTS 2</a:t>
                </a:r>
              </a:p>
            </p:txBody>
          </p:sp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B5271009-6480-1CF9-1AA6-06D711F2C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47" y="3243162"/>
                <a:ext cx="1234499" cy="2808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8" name="Grupp 47" descr="En bild över flera samarbetspartners, bland annat Almi, Yrkeshögskolan, Västmanlands kommuner och Socialstyrelsen och Kulturrådet. ">
            <a:extLst>
              <a:ext uri="{FF2B5EF4-FFF2-40B4-BE49-F238E27FC236}">
                <a16:creationId xmlns:a16="http://schemas.microsoft.com/office/drawing/2014/main" id="{DC28E3F8-0D0D-3825-2E1C-2453BFE2870B}"/>
              </a:ext>
            </a:extLst>
          </p:cNvPr>
          <p:cNvGrpSpPr/>
          <p:nvPr/>
        </p:nvGrpSpPr>
        <p:grpSpPr>
          <a:xfrm>
            <a:off x="6278919" y="1425416"/>
            <a:ext cx="4961501" cy="4961501"/>
            <a:chOff x="5989609" y="1702734"/>
            <a:chExt cx="4218255" cy="4218255"/>
          </a:xfrm>
        </p:grpSpPr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863C4CEA-8B69-6661-D535-D8BB607E7AF2}"/>
                </a:ext>
              </a:extLst>
            </p:cNvPr>
            <p:cNvSpPr/>
            <p:nvPr/>
          </p:nvSpPr>
          <p:spPr>
            <a:xfrm>
              <a:off x="5989609" y="1702734"/>
              <a:ext cx="4218255" cy="4218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7" name="Picture 2" descr="Create Business Incubator">
              <a:extLst>
                <a:ext uri="{FF2B5EF4-FFF2-40B4-BE49-F238E27FC236}">
                  <a16:creationId xmlns:a16="http://schemas.microsoft.com/office/drawing/2014/main" id="{EE56D9D0-4776-04DB-5A16-504BAC38B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266" y="4858203"/>
              <a:ext cx="594711" cy="48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D81A4D4-FB93-B2DA-42BB-99FB6E498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0519"/>
            <a:stretch/>
          </p:blipFill>
          <p:spPr>
            <a:xfrm>
              <a:off x="8978834" y="4484462"/>
              <a:ext cx="787937" cy="328185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18F4869B-0AA2-E07D-160D-B2C22C278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8486" y="4418519"/>
              <a:ext cx="616742" cy="37004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F307BD8F-7D22-20C9-D091-318488F7E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94908" y="3426759"/>
              <a:ext cx="728618" cy="199650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F932FBB-CED8-922E-22C7-0A221AF6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87547" y="3842347"/>
              <a:ext cx="674102" cy="187406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AFBCFE7F-1429-1032-5FB2-89E6E26B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496" y="3541274"/>
              <a:ext cx="320889" cy="160445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0D055098-2826-7BE1-9949-C8ABB4F33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8650" y="3916770"/>
              <a:ext cx="434498" cy="204470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F71370A7-92CF-D2CD-9D47-55FC1CF4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34440" y="3037771"/>
              <a:ext cx="401056" cy="146148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9BF9A2C2-19D6-4D9D-7652-572E29917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827" y="2996477"/>
              <a:ext cx="649951" cy="134633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EC7CF702-6556-30CE-D60C-BCA2FAAE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54856" y="4145825"/>
              <a:ext cx="380308" cy="285231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2F42FCFD-F491-68C7-A4AC-296FE0F6B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2479" y="5513374"/>
              <a:ext cx="481671" cy="128964"/>
            </a:xfrm>
            <a:prstGeom prst="rect">
              <a:avLst/>
            </a:prstGeom>
          </p:spPr>
        </p:pic>
        <p:pic>
          <p:nvPicPr>
            <p:cNvPr id="28" name="Picture 2" descr="https://uturism.files.wordpress.com/2016/01/visita-logo.png?w=213">
              <a:hlinkClick r:id="rId16"/>
              <a:extLst>
                <a:ext uri="{FF2B5EF4-FFF2-40B4-BE49-F238E27FC236}">
                  <a16:creationId xmlns:a16="http://schemas.microsoft.com/office/drawing/2014/main" id="{F3D311AA-CCDC-DCD4-A7E4-64890F75C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530" y="4940306"/>
              <a:ext cx="289546" cy="7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E114A931-70FC-248C-E249-A5EE1FA3E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78268" y="3906652"/>
              <a:ext cx="372854" cy="157344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1464DBD4-713C-C8C7-63CC-4814AD695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>
              <a:off x="8874498" y="3395742"/>
              <a:ext cx="236072" cy="236072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CD5C841F-264C-49C1-7389-7A28C89FC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695" y="5227749"/>
              <a:ext cx="668094" cy="173399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DC9D1C5E-ABFF-2BAA-032E-DF14406F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894742" y="5008436"/>
              <a:ext cx="493908" cy="127360"/>
            </a:xfrm>
            <a:prstGeom prst="rect">
              <a:avLst/>
            </a:prstGeom>
          </p:spPr>
        </p:pic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564389C8-5337-87E5-F506-38B808B01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950369" y="2217361"/>
              <a:ext cx="2317619" cy="653327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9105E08F-B188-41E6-0A43-AEDE41025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214" y="4305324"/>
              <a:ext cx="748557" cy="134633"/>
            </a:xfrm>
            <a:prstGeom prst="rect">
              <a:avLst/>
            </a:prstGeom>
          </p:spPr>
        </p:pic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8B476AB4-520A-52D2-BAFE-79DDF20EC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109179" y="3405897"/>
              <a:ext cx="542991" cy="249776"/>
            </a:xfrm>
            <a:prstGeom prst="rect">
              <a:avLst/>
            </a:prstGeom>
          </p:spPr>
        </p:pic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BE6EA708-3726-3E09-61D9-A3A5CCA42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280" y="3143123"/>
              <a:ext cx="596097" cy="135226"/>
            </a:xfrm>
            <a:prstGeom prst="rect">
              <a:avLst/>
            </a:prstGeom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DB05CBD5-D340-A02F-2061-0A42A31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086756" y="5137649"/>
              <a:ext cx="254444" cy="263500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BD7CDA32-9C22-D80E-E9FE-79A1DC56E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434968" y="5333366"/>
              <a:ext cx="385329" cy="282391"/>
            </a:xfrm>
            <a:prstGeom prst="rect">
              <a:avLst/>
            </a:prstGeom>
          </p:spPr>
        </p:pic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12985923-5BA5-41CB-9599-F53B39C7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317644" y="4256098"/>
              <a:ext cx="674102" cy="337051"/>
            </a:xfrm>
            <a:prstGeom prst="rect">
              <a:avLst/>
            </a:prstGeom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DAA77510-B664-0D37-6730-0CEA728A9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6206454" y="3417064"/>
              <a:ext cx="541335" cy="234127"/>
            </a:xfrm>
            <a:prstGeom prst="rect">
              <a:avLst/>
            </a:prstGeom>
          </p:spPr>
        </p:pic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2DAC5264-5399-70EA-B2ED-5702FCA2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612809" y="4749274"/>
              <a:ext cx="805168" cy="144869"/>
            </a:xfrm>
            <a:prstGeom prst="rect">
              <a:avLst/>
            </a:prstGeom>
          </p:spPr>
        </p:pic>
        <p:pic>
          <p:nvPicPr>
            <p:cNvPr id="43" name="Bildobjekt 42">
              <a:extLst>
                <a:ext uri="{FF2B5EF4-FFF2-40B4-BE49-F238E27FC236}">
                  <a16:creationId xmlns:a16="http://schemas.microsoft.com/office/drawing/2014/main" id="{ACF02F8A-BC7D-B755-164D-016311F2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380278" y="2964036"/>
              <a:ext cx="508754" cy="304036"/>
            </a:xfrm>
            <a:prstGeom prst="rect">
              <a:avLst/>
            </a:prstGeom>
          </p:spPr>
        </p:pic>
        <p:pic>
          <p:nvPicPr>
            <p:cNvPr id="44" name="Picture 4" descr="Electrification Hub – Mälardalens högskola">
              <a:extLst>
                <a:ext uri="{FF2B5EF4-FFF2-40B4-BE49-F238E27FC236}">
                  <a16:creationId xmlns:a16="http://schemas.microsoft.com/office/drawing/2014/main" id="{66A7DFEE-8E6D-76A1-2FD9-2B570FDF4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734" y="4284853"/>
              <a:ext cx="662210" cy="23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6" descr="Electrification Hub logotyp">
              <a:extLst>
                <a:ext uri="{FF2B5EF4-FFF2-40B4-BE49-F238E27FC236}">
                  <a16:creationId xmlns:a16="http://schemas.microsoft.com/office/drawing/2014/main" id="{6A3568A8-8165-3392-F05F-AC1987C51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246" y="3793568"/>
              <a:ext cx="429855" cy="429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CBD82116-AEF0-9CE4-54DE-3C919A10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811" y="3787176"/>
              <a:ext cx="497015" cy="205019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8B91B80F-0273-1A9D-55D4-308530D9EE05}"/>
              </a:ext>
            </a:extLst>
          </p:cNvPr>
          <p:cNvSpPr txBox="1"/>
          <p:nvPr/>
        </p:nvSpPr>
        <p:spPr>
          <a:xfrm>
            <a:off x="108861" y="6511851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74910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3D4E774-F1B6-DD0F-66D8-44061817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42" y="693986"/>
            <a:ext cx="10683452" cy="619633"/>
          </a:xfrm>
        </p:spPr>
        <p:txBody>
          <a:bodyPr/>
          <a:lstStyle/>
          <a:p>
            <a:r>
              <a:rPr lang="sv-SE" dirty="0"/>
              <a:t>Samverkan sker genom flera olika forum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A2556FBB-0348-C400-6D6A-264013AC3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47006" y="5669801"/>
            <a:ext cx="1266092" cy="111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 descr="En bild med text och illustrationer. Texten beskriver alla olika forum som sker i samverkan. ">
            <a:extLst>
              <a:ext uri="{FF2B5EF4-FFF2-40B4-BE49-F238E27FC236}">
                <a16:creationId xmlns:a16="http://schemas.microsoft.com/office/drawing/2014/main" id="{5A980DFD-9696-C322-B91A-9A3760DBF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4961"/>
            <a:ext cx="11377963" cy="5172722"/>
          </a:xfrm>
          <a:prstGeom prst="rect">
            <a:avLst/>
          </a:prstGeom>
        </p:spPr>
      </p:pic>
      <p:sp>
        <p:nvSpPr>
          <p:cNvPr id="107" name="textruta 106">
            <a:extLst>
              <a:ext uri="{FF2B5EF4-FFF2-40B4-BE49-F238E27FC236}">
                <a16:creationId xmlns:a16="http://schemas.microsoft.com/office/drawing/2014/main" id="{079B0909-B1FD-52CE-E975-B097824D46C4}"/>
              </a:ext>
            </a:extLst>
          </p:cNvPr>
          <p:cNvSpPr txBox="1"/>
          <p:nvPr/>
        </p:nvSpPr>
        <p:spPr>
          <a:xfrm>
            <a:off x="108861" y="6511851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396093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sitter, man, personer&#10;&#10;Automatiskt genererad beskrivning">
            <a:extLst>
              <a:ext uri="{FF2B5EF4-FFF2-40B4-BE49-F238E27FC236}">
                <a16:creationId xmlns:a16="http://schemas.microsoft.com/office/drawing/2014/main" id="{091BD205-B036-4EA9-9ED2-22245614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5" b="-6646"/>
          <a:stretch/>
        </p:blipFill>
        <p:spPr>
          <a:xfrm>
            <a:off x="856" y="-18047"/>
            <a:ext cx="12190288" cy="7422651"/>
          </a:xfrm>
          <a:prstGeom prst="rect">
            <a:avLst/>
          </a:prstGeom>
        </p:spPr>
      </p:pic>
      <p:pic>
        <p:nvPicPr>
          <p:cNvPr id="16" name="Bildobjekt 15" descr="En bild på två killar och en tjej som sitter vid ett bord i ett köpcentrum. ">
            <a:extLst>
              <a:ext uri="{FF2B5EF4-FFF2-40B4-BE49-F238E27FC236}">
                <a16:creationId xmlns:a16="http://schemas.microsoft.com/office/drawing/2014/main" id="{F9DD5189-C1A0-AE49-AEB2-D3F7528AAA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" y="482"/>
            <a:ext cx="12251578" cy="68570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FB89985-8137-F04A-88CA-07DEA0F43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696" y="3702724"/>
            <a:ext cx="8267719" cy="2067652"/>
          </a:xfrm>
        </p:spPr>
        <p:txBody>
          <a:bodyPr>
            <a:normAutofit fontScale="90000"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Vår strategi för ett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livskraftigt Västmanland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31200-DDB0-E54E-A259-77A5B68FF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007" y="5806999"/>
            <a:ext cx="8805407" cy="1459293"/>
          </a:xfrm>
        </p:spPr>
        <p:txBody>
          <a:bodyPr>
            <a:normAutofit/>
          </a:bodyPr>
          <a:lstStyle/>
          <a:p>
            <a:pPr algn="r"/>
            <a:r>
              <a:rPr lang="sv-SE" sz="3275" dirty="0">
                <a:solidFill>
                  <a:schemeClr val="bg1"/>
                </a:solidFill>
              </a:rPr>
              <a:t>Genomförande av det regionala utvecklingsuppdraget</a:t>
            </a:r>
          </a:p>
        </p:txBody>
      </p:sp>
      <p:sp>
        <p:nvSpPr>
          <p:cNvPr id="7" name="object 38" descr="Region Västmanlands logotyp&#10;">
            <a:extLst>
              <a:ext uri="{FF2B5EF4-FFF2-40B4-BE49-F238E27FC236}">
                <a16:creationId xmlns:a16="http://schemas.microsoft.com/office/drawing/2014/main" id="{B36E8AA5-EE34-0648-BECB-C107E0B1E5A4}"/>
              </a:ext>
            </a:extLst>
          </p:cNvPr>
          <p:cNvSpPr/>
          <p:nvPr/>
        </p:nvSpPr>
        <p:spPr>
          <a:xfrm>
            <a:off x="318312" y="5330911"/>
            <a:ext cx="1205740" cy="1205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5969A858-FD66-432F-B0FD-0FF5086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1631" y="3651122"/>
            <a:ext cx="3317781" cy="399260"/>
            <a:chOff x="14444538" y="6894962"/>
            <a:chExt cx="4104456" cy="2232248"/>
          </a:xfrm>
          <a:solidFill>
            <a:srgbClr val="FFECD6"/>
          </a:solidFill>
        </p:grpSpPr>
        <p:sp>
          <p:nvSpPr>
            <p:cNvPr id="9" name="Rektangel med rundade hörn 13">
              <a:extLst>
                <a:ext uri="{FF2B5EF4-FFF2-40B4-BE49-F238E27FC236}">
                  <a16:creationId xmlns:a16="http://schemas.microsoft.com/office/drawing/2014/main" id="{EFAE72EC-0FB9-4436-AD60-E3E13E96A89F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183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3AE1C91-8C75-4DD1-8E49-017419592BD0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183"/>
            </a:p>
          </p:txBody>
        </p: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0EBBAE17-A016-426D-8878-94628EBF1326}"/>
              </a:ext>
            </a:extLst>
          </p:cNvPr>
          <p:cNvSpPr txBox="1"/>
          <p:nvPr/>
        </p:nvSpPr>
        <p:spPr>
          <a:xfrm>
            <a:off x="7802433" y="3674948"/>
            <a:ext cx="376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Regional utvecklingsstrategi 2030</a:t>
            </a:r>
          </a:p>
        </p:txBody>
      </p:sp>
    </p:spTree>
    <p:extLst>
      <p:ext uri="{BB962C8B-B14F-4D97-AF65-F5344CB8AC3E}">
        <p14:creationId xmlns:p14="http://schemas.microsoft.com/office/powerpoint/2010/main" val="414125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2D3FB41-6BEE-A742-9BC9-81018CCAE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788" y="1221319"/>
            <a:ext cx="5370883" cy="1168104"/>
            <a:chOff x="14444538" y="6894962"/>
            <a:chExt cx="4104456" cy="2232248"/>
          </a:xfrm>
          <a:solidFill>
            <a:srgbClr val="FFECD6"/>
          </a:solidFill>
        </p:grpSpPr>
        <p:sp>
          <p:nvSpPr>
            <p:cNvPr id="14" name="Rektangel med rundade hörn 13">
              <a:extLst>
                <a:ext uri="{FF2B5EF4-FFF2-40B4-BE49-F238E27FC236}">
                  <a16:creationId xmlns:a16="http://schemas.microsoft.com/office/drawing/2014/main" id="{A3C4B653-61F1-B04A-A57B-000D90A923D1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F392DE90-FAD6-9649-9F58-7CD1833BFA9A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3B51AD3-761A-5244-B75B-1B6E2784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46" y="1221319"/>
            <a:ext cx="4747351" cy="1239266"/>
          </a:xfrm>
        </p:spPr>
        <p:txBody>
          <a:bodyPr/>
          <a:lstStyle/>
          <a:p>
            <a:r>
              <a:rPr lang="sv-SE" dirty="0"/>
              <a:t>Vad är en regional</a:t>
            </a:r>
            <a:br>
              <a:rPr lang="sv-SE" dirty="0"/>
            </a:br>
            <a:r>
              <a:rPr lang="sv-SE" dirty="0"/>
              <a:t>utvecklingsstrategi?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7FC6691-344E-9146-A3CB-54425A91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37220C-6545-8744-B9C2-1DB80AF9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2E934-0E34-41D0-99D0-BBB1DE02E0D8}" type="datetime1">
              <a:rPr lang="sv-SE" smtClean="0"/>
              <a:pPr/>
              <a:t>2023-12-07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DB75A1A-D84A-9D43-AC58-1EA063F5A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43" y="2831295"/>
            <a:ext cx="5545524" cy="327456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Regionens högsta strategiska dokument</a:t>
            </a:r>
          </a:p>
          <a:p>
            <a:r>
              <a:rPr lang="sv-SE" dirty="0">
                <a:solidFill>
                  <a:srgbClr val="000000"/>
                </a:solidFill>
              </a:rPr>
              <a:t>Ett verktyg för det regionala tillväxtarbetet</a:t>
            </a:r>
          </a:p>
          <a:p>
            <a:r>
              <a:rPr lang="sv-SE" dirty="0">
                <a:solidFill>
                  <a:srgbClr val="000000"/>
                </a:solidFill>
              </a:rPr>
              <a:t>Länk mellan europeisk, nationell och lokal nivå</a:t>
            </a:r>
          </a:p>
          <a:p>
            <a:r>
              <a:rPr lang="sv-SE" dirty="0">
                <a:solidFill>
                  <a:srgbClr val="000000"/>
                </a:solidFill>
              </a:rPr>
              <a:t>Uppdateras regelbundet</a:t>
            </a:r>
            <a:endParaRPr lang="sv-SE" sz="2183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940" i="1" dirty="0">
                <a:solidFill>
                  <a:srgbClr val="000000"/>
                </a:solidFill>
              </a:rPr>
              <a:t>Förordning (2017:583) om regionalt tillväxtarbete</a:t>
            </a:r>
          </a:p>
          <a:p>
            <a:endParaRPr lang="sv-SE" sz="2183" dirty="0">
              <a:solidFill>
                <a:srgbClr val="000000"/>
              </a:solidFill>
            </a:endParaRPr>
          </a:p>
        </p:txBody>
      </p:sp>
      <p:pic>
        <p:nvPicPr>
          <p:cNvPr id="4" name="Bildobjekt 3" descr="En bild över Västerås, kyrka.">
            <a:extLst>
              <a:ext uri="{FF2B5EF4-FFF2-40B4-BE49-F238E27FC236}">
                <a16:creationId xmlns:a16="http://schemas.microsoft.com/office/drawing/2014/main" id="{B6C882CC-6C0F-45D3-AC6A-1900C03C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31" y="119805"/>
            <a:ext cx="5794078" cy="650418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40F4F469-D64A-4473-8DD1-F75D0883B004}"/>
              </a:ext>
            </a:extLst>
          </p:cNvPr>
          <p:cNvSpPr txBox="1"/>
          <p:nvPr/>
        </p:nvSpPr>
        <p:spPr>
          <a:xfrm>
            <a:off x="10870665" y="6214143"/>
            <a:ext cx="2139620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98" b="1" i="1" dirty="0">
                <a:solidFill>
                  <a:schemeClr val="bg1"/>
                </a:solidFill>
              </a:rPr>
              <a:t>Västerås</a:t>
            </a:r>
          </a:p>
        </p:txBody>
      </p:sp>
    </p:spTree>
    <p:extLst>
      <p:ext uri="{BB962C8B-B14F-4D97-AF65-F5344CB8AC3E}">
        <p14:creationId xmlns:p14="http://schemas.microsoft.com/office/powerpoint/2010/main" val="422512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2D3FB41-6BEE-A742-9BC9-81018CCAE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788" y="1158383"/>
            <a:ext cx="5370883" cy="1302203"/>
            <a:chOff x="14444538" y="6894962"/>
            <a:chExt cx="4104456" cy="2232248"/>
          </a:xfrm>
          <a:solidFill>
            <a:srgbClr val="FFECD6"/>
          </a:solidFill>
        </p:grpSpPr>
        <p:sp>
          <p:nvSpPr>
            <p:cNvPr id="14" name="Rektangel med rundade hörn 13">
              <a:extLst>
                <a:ext uri="{FF2B5EF4-FFF2-40B4-BE49-F238E27FC236}">
                  <a16:creationId xmlns:a16="http://schemas.microsoft.com/office/drawing/2014/main" id="{A3C4B653-61F1-B04A-A57B-000D90A923D1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F392DE90-FAD6-9649-9F58-7CD1833BFA9A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3B51AD3-761A-5244-B75B-1B6E2784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46" y="1221319"/>
            <a:ext cx="4747351" cy="1239266"/>
          </a:xfrm>
        </p:spPr>
        <p:txBody>
          <a:bodyPr/>
          <a:lstStyle/>
          <a:p>
            <a:r>
              <a:rPr lang="sv-SE" dirty="0"/>
              <a:t>RUS ur ett regionalt</a:t>
            </a:r>
            <a:br>
              <a:rPr lang="sv-SE" dirty="0"/>
            </a:br>
            <a:r>
              <a:rPr lang="sv-SE" dirty="0"/>
              <a:t>perspektiv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7FC6691-344E-9146-A3CB-54425A91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37220C-6545-8744-B9C2-1DB80AF9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2E934-0E34-41D0-99D0-BBB1DE02E0D8}" type="datetime1">
              <a:rPr lang="sv-SE" smtClean="0"/>
              <a:pPr/>
              <a:t>2023-12-07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DB75A1A-D84A-9D43-AC58-1EA063F5A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649" y="2917689"/>
            <a:ext cx="6389328" cy="327456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Styrande för Region Västmanland</a:t>
            </a:r>
          </a:p>
          <a:p>
            <a:r>
              <a:rPr lang="sv-SE" dirty="0">
                <a:solidFill>
                  <a:srgbClr val="000000"/>
                </a:solidFill>
              </a:rPr>
              <a:t>Ledande för kommuner och 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länsstyrelsen</a:t>
            </a:r>
          </a:p>
          <a:p>
            <a:r>
              <a:rPr lang="sv-SE" dirty="0">
                <a:solidFill>
                  <a:srgbClr val="000000"/>
                </a:solidFill>
              </a:rPr>
              <a:t>Inspirerande för länets övriga aktörer</a:t>
            </a:r>
          </a:p>
        </p:txBody>
      </p:sp>
      <p:pic>
        <p:nvPicPr>
          <p:cNvPr id="4" name="Bildobjekt 3" descr="Ett fotografi över Fagersta">
            <a:extLst>
              <a:ext uri="{FF2B5EF4-FFF2-40B4-BE49-F238E27FC236}">
                <a16:creationId xmlns:a16="http://schemas.microsoft.com/office/drawing/2014/main" id="{6F5C279A-5C97-4BA7-8690-9C12D8F31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822" y="198506"/>
            <a:ext cx="6043796" cy="6460989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E58D6ADE-AA96-45D3-8773-B85D862ACA84}"/>
              </a:ext>
            </a:extLst>
          </p:cNvPr>
          <p:cNvSpPr txBox="1"/>
          <p:nvPr/>
        </p:nvSpPr>
        <p:spPr>
          <a:xfrm>
            <a:off x="10895269" y="6214143"/>
            <a:ext cx="2139620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98" b="1" i="1" dirty="0">
                <a:solidFill>
                  <a:schemeClr val="bg1"/>
                </a:solidFill>
              </a:rPr>
              <a:t>Fagersta</a:t>
            </a:r>
          </a:p>
        </p:txBody>
      </p:sp>
    </p:spTree>
    <p:extLst>
      <p:ext uri="{BB962C8B-B14F-4D97-AF65-F5344CB8AC3E}">
        <p14:creationId xmlns:p14="http://schemas.microsoft.com/office/powerpoint/2010/main" val="194295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2D3FB41-6BEE-A742-9BC9-81018CCAE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789" y="1202049"/>
            <a:ext cx="2401614" cy="840678"/>
            <a:chOff x="14444538" y="6894962"/>
            <a:chExt cx="4104456" cy="2232248"/>
          </a:xfrm>
          <a:solidFill>
            <a:srgbClr val="FFECD6"/>
          </a:solidFill>
        </p:grpSpPr>
        <p:sp>
          <p:nvSpPr>
            <p:cNvPr id="14" name="Rektangel med rundade hörn 13">
              <a:extLst>
                <a:ext uri="{FF2B5EF4-FFF2-40B4-BE49-F238E27FC236}">
                  <a16:creationId xmlns:a16="http://schemas.microsoft.com/office/drawing/2014/main" id="{A3C4B653-61F1-B04A-A57B-000D90A923D1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F392DE90-FAD6-9649-9F58-7CD1833BFA9A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3B51AD3-761A-5244-B75B-1B6E2784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Strategin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7FC6691-344E-9146-A3CB-54425A91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37220C-6545-8744-B9C2-1DB80AF9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2E934-0E34-41D0-99D0-BBB1DE02E0D8}" type="datetime1">
              <a:rPr lang="sv-SE" smtClean="0"/>
              <a:pPr/>
              <a:t>2023-12-07</a:t>
            </a:fld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482293E-9D9E-574C-AC51-FA77B6532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3331" y="290234"/>
            <a:ext cx="5720209" cy="623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DB75A1A-D84A-9D43-AC58-1EA063F5A2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87" y="2310318"/>
            <a:ext cx="6702653" cy="327456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Inledning</a:t>
            </a:r>
          </a:p>
          <a:p>
            <a:r>
              <a:rPr lang="sv-SE" dirty="0">
                <a:solidFill>
                  <a:srgbClr val="000000"/>
                </a:solidFill>
              </a:rPr>
              <a:t>Gemensamma utgångspunkter</a:t>
            </a:r>
          </a:p>
          <a:p>
            <a:r>
              <a:rPr lang="sv-SE" dirty="0">
                <a:solidFill>
                  <a:srgbClr val="000000"/>
                </a:solidFill>
              </a:rPr>
              <a:t>Trender som påverkar Västmanlands län</a:t>
            </a:r>
          </a:p>
          <a:p>
            <a:r>
              <a:rPr lang="sv-SE" dirty="0">
                <a:solidFill>
                  <a:srgbClr val="000000"/>
                </a:solidFill>
              </a:rPr>
              <a:t>Ett livskraftigt Västmanland genom hållbar utveckling</a:t>
            </a:r>
          </a:p>
        </p:txBody>
      </p:sp>
      <p:pic>
        <p:nvPicPr>
          <p:cNvPr id="16" name="Bildobjekt 15" descr="En grön bild med texten Regional utvecklingsstrategi 2030, vår strategi för ett livskraftigt Västmanland. ">
            <a:extLst>
              <a:ext uri="{FF2B5EF4-FFF2-40B4-BE49-F238E27FC236}">
                <a16:creationId xmlns:a16="http://schemas.microsoft.com/office/drawing/2014/main" id="{28F906AB-8DD4-49EA-8976-DA870E87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322" y="323704"/>
            <a:ext cx="4340735" cy="61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FB0681A-8CB6-0C39-2650-FB78BA28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47606"/>
            <a:ext cx="4807015" cy="647954"/>
          </a:xfrm>
        </p:spPr>
        <p:txBody>
          <a:bodyPr>
            <a:normAutofit/>
          </a:bodyPr>
          <a:lstStyle/>
          <a:p>
            <a:r>
              <a:rPr lang="sv-SE" sz="3600" dirty="0"/>
              <a:t>Mål och vision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7FC6691-344E-9146-A3CB-54425A91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37220C-6545-8744-B9C2-1DB80AF9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2E934-0E34-41D0-99D0-BBB1DE02E0D8}" type="datetime1">
              <a:rPr lang="sv-SE" smtClean="0"/>
              <a:pPr/>
              <a:t>2023-12-07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616868D-5567-4348-AA45-3B638EE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3331" y="290234"/>
            <a:ext cx="5720209" cy="623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pic>
        <p:nvPicPr>
          <p:cNvPr id="10" name="Bildobjekt 9" descr="En bild som visar olika bubblor med text. Texten beskriver visionen för ett livskraftigt Västmanland och målen i detta. ">
            <a:extLst>
              <a:ext uri="{FF2B5EF4-FFF2-40B4-BE49-F238E27FC236}">
                <a16:creationId xmlns:a16="http://schemas.microsoft.com/office/drawing/2014/main" id="{9090ED37-1E6B-9A40-B542-672F573A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141" y="-195254"/>
            <a:ext cx="13274378" cy="74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5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0C85D3CF-074A-4EA9-B5C8-59A4542E1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3331" y="290234"/>
            <a:ext cx="5720209" cy="623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A5D016DC-59DC-4633-B90D-78C6BF30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5374" y="444837"/>
            <a:ext cx="10580408" cy="325388"/>
            <a:chOff x="14444538" y="6894962"/>
            <a:chExt cx="4104456" cy="2232248"/>
          </a:xfrm>
          <a:solidFill>
            <a:srgbClr val="E9F6F7"/>
          </a:solidFill>
        </p:grpSpPr>
        <p:sp>
          <p:nvSpPr>
            <p:cNvPr id="47" name="Rektangel med rundade hörn 13">
              <a:extLst>
                <a:ext uri="{FF2B5EF4-FFF2-40B4-BE49-F238E27FC236}">
                  <a16:creationId xmlns:a16="http://schemas.microsoft.com/office/drawing/2014/main" id="{BD6E401E-CFC6-4A67-B581-79B857E41925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0AFAE1A1-4704-4FC7-8B3F-B48473AE16C3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22" name="Rubrik 21">
            <a:extLst>
              <a:ext uri="{FF2B5EF4-FFF2-40B4-BE49-F238E27FC236}">
                <a16:creationId xmlns:a16="http://schemas.microsoft.com/office/drawing/2014/main" id="{93A51926-6857-79B0-7504-2404C279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772" y="-415938"/>
            <a:ext cx="5589558" cy="1239266"/>
          </a:xfrm>
        </p:spPr>
        <p:txBody>
          <a:bodyPr>
            <a:normAutofit/>
          </a:bodyPr>
          <a:lstStyle/>
          <a:p>
            <a:r>
              <a:rPr lang="sv-SE" sz="1940" b="0" dirty="0">
                <a:solidFill>
                  <a:schemeClr val="tx1"/>
                </a:solidFill>
                <a:latin typeface="+mn-lt"/>
              </a:rPr>
              <a:t>Ett livskraftigt Västmanland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9009285-A527-4C8B-AF0F-11111C42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DC293DD-4554-4BAD-86F1-9DE268CE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2E934-0E34-41D0-99D0-BBB1DE02E0D8}" type="datetime1">
              <a:rPr lang="sv-SE" smtClean="0"/>
              <a:pPr/>
              <a:t>2023-12-07</a:t>
            </a:fld>
            <a:endParaRPr lang="en-US" dirty="0"/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23FCFBC7-1B94-4907-B5D6-D308E174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1426" y="871624"/>
            <a:ext cx="5241906" cy="327657"/>
            <a:chOff x="11086371" y="5468090"/>
            <a:chExt cx="3322428" cy="3551399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9E175F58-74D2-47FE-8859-7908909FF05E}"/>
                </a:ext>
              </a:extLst>
            </p:cNvPr>
            <p:cNvGrpSpPr/>
            <p:nvPr/>
          </p:nvGrpSpPr>
          <p:grpSpPr>
            <a:xfrm>
              <a:off x="11086371" y="5468090"/>
              <a:ext cx="3322428" cy="3214498"/>
              <a:chOff x="14444538" y="6894962"/>
              <a:chExt cx="4104456" cy="2232248"/>
            </a:xfrm>
            <a:solidFill>
              <a:srgbClr val="E9F6F7"/>
            </a:solidFill>
          </p:grpSpPr>
          <p:sp>
            <p:nvSpPr>
              <p:cNvPr id="30" name="Rektangel med rundade hörn 13">
                <a:extLst>
                  <a:ext uri="{FF2B5EF4-FFF2-40B4-BE49-F238E27FC236}">
                    <a16:creationId xmlns:a16="http://schemas.microsoft.com/office/drawing/2014/main" id="{CBFA8C29-FD78-4702-8E91-F685CCAAFEDD}"/>
                  </a:ext>
                </a:extLst>
              </p:cNvPr>
              <p:cNvSpPr/>
              <p:nvPr/>
            </p:nvSpPr>
            <p:spPr>
              <a:xfrm>
                <a:off x="14444538" y="6894962"/>
                <a:ext cx="4104456" cy="22322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092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EF6D4830-9559-46FF-BCFB-9FCE1389A40B}"/>
                  </a:ext>
                </a:extLst>
              </p:cNvPr>
              <p:cNvSpPr/>
              <p:nvPr/>
            </p:nvSpPr>
            <p:spPr>
              <a:xfrm>
                <a:off x="14444538" y="7958931"/>
                <a:ext cx="2210092" cy="11682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092"/>
              </a:p>
            </p:txBody>
          </p:sp>
        </p:grp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1AB55AB6-1FFF-4EAB-A0AA-8EED5D475B33}"/>
                </a:ext>
              </a:extLst>
            </p:cNvPr>
            <p:cNvSpPr txBox="1"/>
            <p:nvPr/>
          </p:nvSpPr>
          <p:spPr>
            <a:xfrm>
              <a:off x="11420063" y="5591836"/>
              <a:ext cx="2655044" cy="342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55" dirty="0"/>
                <a:t>#Hållbar utveckling</a:t>
              </a: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0943C694-DEAA-4DB9-9AC2-26BE49857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8666" y="871624"/>
            <a:ext cx="5241906" cy="327657"/>
            <a:chOff x="11086371" y="5468090"/>
            <a:chExt cx="3322428" cy="3551399"/>
          </a:xfrm>
        </p:grpSpPr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0B5D92BE-DCD4-4C4A-B021-79DC6BE5E190}"/>
                </a:ext>
              </a:extLst>
            </p:cNvPr>
            <p:cNvGrpSpPr/>
            <p:nvPr/>
          </p:nvGrpSpPr>
          <p:grpSpPr>
            <a:xfrm>
              <a:off x="11086371" y="5468090"/>
              <a:ext cx="3322428" cy="3214498"/>
              <a:chOff x="14444538" y="6894962"/>
              <a:chExt cx="4104456" cy="2232248"/>
            </a:xfrm>
            <a:solidFill>
              <a:srgbClr val="E9F6F7"/>
            </a:solidFill>
          </p:grpSpPr>
          <p:sp>
            <p:nvSpPr>
              <p:cNvPr id="35" name="Rektangel med rundade hörn 13">
                <a:extLst>
                  <a:ext uri="{FF2B5EF4-FFF2-40B4-BE49-F238E27FC236}">
                    <a16:creationId xmlns:a16="http://schemas.microsoft.com/office/drawing/2014/main" id="{B5707C9C-C3CC-47E8-8655-AB404C82FF56}"/>
                  </a:ext>
                </a:extLst>
              </p:cNvPr>
              <p:cNvSpPr/>
              <p:nvPr/>
            </p:nvSpPr>
            <p:spPr>
              <a:xfrm>
                <a:off x="14444538" y="6894962"/>
                <a:ext cx="4104456" cy="22322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092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35F3403D-AE28-460C-8FDD-5A307116B0C3}"/>
                  </a:ext>
                </a:extLst>
              </p:cNvPr>
              <p:cNvSpPr/>
              <p:nvPr/>
            </p:nvSpPr>
            <p:spPr>
              <a:xfrm>
                <a:off x="14444538" y="7958931"/>
                <a:ext cx="2210092" cy="11682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092"/>
              </a:p>
            </p:txBody>
          </p:sp>
        </p:grp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AEAD3ABB-B951-4413-9CB3-1C29F8B1A929}"/>
                </a:ext>
              </a:extLst>
            </p:cNvPr>
            <p:cNvSpPr txBox="1"/>
            <p:nvPr/>
          </p:nvSpPr>
          <p:spPr>
            <a:xfrm>
              <a:off x="11420063" y="5591836"/>
              <a:ext cx="2655044" cy="342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55" dirty="0"/>
                <a:t>#Digital omställning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DEFA0BB2-218C-4DF3-AF8B-B7CB170F5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5373" y="1246525"/>
            <a:ext cx="3427302" cy="1084050"/>
            <a:chOff x="14444538" y="6894962"/>
            <a:chExt cx="4104456" cy="2232248"/>
          </a:xfrm>
          <a:solidFill>
            <a:srgbClr val="FAEDF2"/>
          </a:solidFill>
        </p:grpSpPr>
        <p:sp>
          <p:nvSpPr>
            <p:cNvPr id="8" name="Rektangel med rundade hörn 13">
              <a:extLst>
                <a:ext uri="{FF2B5EF4-FFF2-40B4-BE49-F238E27FC236}">
                  <a16:creationId xmlns:a16="http://schemas.microsoft.com/office/drawing/2014/main" id="{75B54FE8-103B-44CF-9C17-4CBAC92AA7B4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C957A32-D26B-42FC-BF0E-10CCC572F2ED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42A95AB2-7C6C-4814-A6CC-797579C16B02}"/>
              </a:ext>
            </a:extLst>
          </p:cNvPr>
          <p:cNvSpPr txBox="1"/>
          <p:nvPr/>
        </p:nvSpPr>
        <p:spPr>
          <a:xfrm>
            <a:off x="1752591" y="1482490"/>
            <a:ext cx="1610021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40" dirty="0"/>
              <a:t>Ett välmående Västmanland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3319194-ACF3-49B4-95E2-8D69FC687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445" y="2426925"/>
            <a:ext cx="3427302" cy="3274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577" b="1" dirty="0">
                <a:latin typeface="+mj-lt"/>
              </a:rPr>
              <a:t>#1 </a:t>
            </a:r>
            <a:r>
              <a:rPr lang="sv-SE" sz="1577" dirty="0"/>
              <a:t>Minska andelen barn i ekonomiskt utsatta hushåll</a:t>
            </a:r>
          </a:p>
          <a:p>
            <a:pPr marL="0" indent="0">
              <a:buNone/>
            </a:pPr>
            <a:r>
              <a:rPr lang="sv-SE" sz="1577" b="1" dirty="0">
                <a:latin typeface="+mj-lt"/>
              </a:rPr>
              <a:t>#2 Balans på bostadsmarknaden i alla kommuner</a:t>
            </a:r>
          </a:p>
          <a:p>
            <a:pPr marL="0" indent="0">
              <a:buNone/>
            </a:pPr>
            <a:r>
              <a:rPr lang="sv-SE" sz="1577" b="1" dirty="0">
                <a:latin typeface="+mj-lt"/>
              </a:rPr>
              <a:t>#3 </a:t>
            </a:r>
            <a:r>
              <a:rPr lang="sv-SE" sz="1577" dirty="0"/>
              <a:t>Öka tryggheten</a:t>
            </a:r>
          </a:p>
          <a:p>
            <a:pPr marL="0" indent="0">
              <a:buNone/>
            </a:pPr>
            <a:r>
              <a:rPr lang="sv-SE" sz="1577" b="1" dirty="0">
                <a:latin typeface="+mj-lt"/>
              </a:rPr>
              <a:t>#4 </a:t>
            </a:r>
            <a:r>
              <a:rPr lang="sv-SE" sz="1577" dirty="0"/>
              <a:t>Öka tilliten i samhället</a:t>
            </a:r>
          </a:p>
          <a:p>
            <a:pPr marL="0" indent="0">
              <a:buNone/>
            </a:pPr>
            <a:r>
              <a:rPr lang="sv-SE" sz="1577" b="1" dirty="0">
                <a:latin typeface="+mj-lt"/>
              </a:rPr>
              <a:t>#5 Öka andelen barn och vuxna som anger att deras hälsa är bra eller mycket bra</a:t>
            </a:r>
          </a:p>
          <a:p>
            <a:pPr marL="0" indent="0">
              <a:buNone/>
            </a:pPr>
            <a:r>
              <a:rPr lang="sv-SE" sz="1577" b="1" dirty="0">
                <a:latin typeface="+mj-lt"/>
              </a:rPr>
              <a:t>#6 </a:t>
            </a:r>
            <a:r>
              <a:rPr lang="sv-SE" sz="1577" dirty="0"/>
              <a:t>Öka tillgängligheten till hälso- och sjukvården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3B63EE1-E558-4FF1-B2CD-A7A45FDC2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4585" y="1283109"/>
            <a:ext cx="3427303" cy="1059708"/>
            <a:chOff x="14444537" y="6894962"/>
            <a:chExt cx="4104457" cy="2232248"/>
          </a:xfrm>
          <a:solidFill>
            <a:srgbClr val="D2E6F5"/>
          </a:solidFill>
        </p:grpSpPr>
        <p:sp>
          <p:nvSpPr>
            <p:cNvPr id="11" name="Rektangel med rundade hörn 13">
              <a:extLst>
                <a:ext uri="{FF2B5EF4-FFF2-40B4-BE49-F238E27FC236}">
                  <a16:creationId xmlns:a16="http://schemas.microsoft.com/office/drawing/2014/main" id="{F2F6C205-E0EC-49E3-8158-30D457999345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6CF8769-F8AC-49D3-B0A1-D7A984050B73}"/>
                </a:ext>
              </a:extLst>
            </p:cNvPr>
            <p:cNvSpPr/>
            <p:nvPr/>
          </p:nvSpPr>
          <p:spPr>
            <a:xfrm>
              <a:off x="14444537" y="7958930"/>
              <a:ext cx="2210092" cy="11682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 dirty="0"/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DF7B8F9F-8014-4519-A7A5-C524CF5F7575}"/>
              </a:ext>
            </a:extLst>
          </p:cNvPr>
          <p:cNvSpPr txBox="1"/>
          <p:nvPr/>
        </p:nvSpPr>
        <p:spPr>
          <a:xfrm>
            <a:off x="5357171" y="1507471"/>
            <a:ext cx="1610021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40" dirty="0"/>
              <a:t>Ett tillgängligt Västmanland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1D28EAF1-1BB8-482E-8E67-D85BEA016BBF}"/>
              </a:ext>
            </a:extLst>
          </p:cNvPr>
          <p:cNvSpPr txBox="1">
            <a:spLocks/>
          </p:cNvSpPr>
          <p:nvPr/>
        </p:nvSpPr>
        <p:spPr>
          <a:xfrm>
            <a:off x="4463628" y="2426925"/>
            <a:ext cx="3427302" cy="327456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00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#7 Öka kollektivtrafikens marknadsandel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#8 </a:t>
            </a:r>
            <a:r>
              <a:rPr lang="sv-SE" sz="1577" kern="0" dirty="0">
                <a:solidFill>
                  <a:sysClr val="windowText" lastClr="000000"/>
                </a:solidFill>
              </a:rPr>
              <a:t>Öka frakterna via Mälarhamnarna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#9 Hela Västmanlands län ska ha tillgång till snabbt bredband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#10 </a:t>
            </a:r>
            <a:r>
              <a:rPr lang="sv-SE" sz="1577" kern="0" dirty="0">
                <a:solidFill>
                  <a:sysClr val="windowText" lastClr="000000"/>
                </a:solidFill>
              </a:rPr>
              <a:t>Öka tillgängligheten till värdefulla natur- och kulturmiljöer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#11 </a:t>
            </a:r>
            <a:r>
              <a:rPr lang="sv-SE" sz="1577" kern="0" dirty="0">
                <a:solidFill>
                  <a:sysClr val="windowText" lastClr="000000"/>
                </a:solidFill>
              </a:rPr>
              <a:t>Öka deltagandet i kultur- och fritidsaktiviteter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#12 </a:t>
            </a:r>
            <a:r>
              <a:rPr lang="sv-SE" sz="1577" kern="0" dirty="0">
                <a:solidFill>
                  <a:sysClr val="windowText" lastClr="000000"/>
                </a:solidFill>
              </a:rPr>
              <a:t>Öka produktionen av livsmedel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#13 </a:t>
            </a:r>
            <a:r>
              <a:rPr lang="sv-SE" sz="1577" kern="0" dirty="0">
                <a:solidFill>
                  <a:sysClr val="windowText" lastClr="000000"/>
                </a:solidFill>
              </a:rPr>
              <a:t>Öka produktionen av fossilfri och förnybar energi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4F73744C-AC3C-4C4D-82B9-490E179F6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96551" y="1291372"/>
            <a:ext cx="3427302" cy="1059708"/>
            <a:chOff x="14444538" y="6894962"/>
            <a:chExt cx="4104456" cy="2232248"/>
          </a:xfrm>
          <a:solidFill>
            <a:srgbClr val="DCEEEB"/>
          </a:solidFill>
        </p:grpSpPr>
        <p:sp>
          <p:nvSpPr>
            <p:cNvPr id="14" name="Rektangel med rundade hörn 13">
              <a:extLst>
                <a:ext uri="{FF2B5EF4-FFF2-40B4-BE49-F238E27FC236}">
                  <a16:creationId xmlns:a16="http://schemas.microsoft.com/office/drawing/2014/main" id="{10BA58B4-8787-42E3-82A5-4EF9043F20C7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8C1CBAC-52C3-49FE-815E-0FBE2F2F4E03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2879A553-F81D-4414-8C72-9D56A8E7434C}"/>
              </a:ext>
            </a:extLst>
          </p:cNvPr>
          <p:cNvSpPr txBox="1"/>
          <p:nvPr/>
        </p:nvSpPr>
        <p:spPr>
          <a:xfrm>
            <a:off x="8938439" y="1482490"/>
            <a:ext cx="1764858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40" dirty="0"/>
              <a:t>Ett nyskapande Västmanland</a:t>
            </a:r>
          </a:p>
        </p:txBody>
      </p:sp>
      <p:sp>
        <p:nvSpPr>
          <p:cNvPr id="21" name="Platshållare för text 4">
            <a:extLst>
              <a:ext uri="{FF2B5EF4-FFF2-40B4-BE49-F238E27FC236}">
                <a16:creationId xmlns:a16="http://schemas.microsoft.com/office/drawing/2014/main" id="{20CEABEC-D47D-4ED9-9D16-7D42891886E3}"/>
              </a:ext>
            </a:extLst>
          </p:cNvPr>
          <p:cNvSpPr txBox="1">
            <a:spLocks/>
          </p:cNvSpPr>
          <p:nvPr/>
        </p:nvSpPr>
        <p:spPr>
          <a:xfrm>
            <a:off x="8107217" y="2429671"/>
            <a:ext cx="3427302" cy="327456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00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#14 Öka den regionala ekonomiska förnyelseförmågan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#15 </a:t>
            </a:r>
            <a:r>
              <a:rPr lang="sv-SE" sz="1577" kern="0" dirty="0">
                <a:solidFill>
                  <a:sysClr val="windowText" lastClr="000000"/>
                </a:solidFill>
              </a:rPr>
              <a:t>Öka antalet exporterande företag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#16 </a:t>
            </a:r>
            <a:r>
              <a:rPr lang="sv-SE" sz="1577" kern="0" dirty="0">
                <a:solidFill>
                  <a:sysClr val="windowText" lastClr="000000"/>
                </a:solidFill>
              </a:rPr>
              <a:t>Förbättrat företagsklimat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#17 </a:t>
            </a:r>
            <a:r>
              <a:rPr lang="sv-SE" sz="1577" kern="0" dirty="0">
                <a:solidFill>
                  <a:sysClr val="windowText" lastClr="000000"/>
                </a:solidFill>
              </a:rPr>
              <a:t>Öka andelen elever som fullföljer sina studier med godkända resultat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#18 Öka andelen företag och organisationer som upplever att de har lätt att hitta rätt kompetens vid rekrytering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#19 </a:t>
            </a:r>
            <a:r>
              <a:rPr lang="sv-SE" sz="1577" kern="0" dirty="0">
                <a:solidFill>
                  <a:sysClr val="windowText" lastClr="000000"/>
                </a:solidFill>
              </a:rPr>
              <a:t>Öka andelen sysselsatta</a:t>
            </a:r>
          </a:p>
          <a:p>
            <a:pPr marL="0" indent="0">
              <a:buNone/>
            </a:pPr>
            <a:r>
              <a:rPr lang="sv-SE" sz="1577" b="1" kern="0" dirty="0">
                <a:solidFill>
                  <a:sysClr val="windowText" lastClr="000000"/>
                </a:solidFill>
                <a:latin typeface="+mj-lt"/>
              </a:rPr>
              <a:t>#20 </a:t>
            </a:r>
            <a:r>
              <a:rPr lang="sv-SE" sz="1577" kern="0" dirty="0">
                <a:solidFill>
                  <a:sysClr val="windowText" lastClr="000000"/>
                </a:solidFill>
              </a:rPr>
              <a:t>God ekonomisk utveckling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6FEF1E7-0970-4D97-90B7-89F4B3A7F004}"/>
              </a:ext>
            </a:extLst>
          </p:cNvPr>
          <p:cNvSpPr txBox="1"/>
          <p:nvPr/>
        </p:nvSpPr>
        <p:spPr>
          <a:xfrm>
            <a:off x="2018404" y="6155635"/>
            <a:ext cx="78033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i="1" dirty="0"/>
              <a:t>RUS innehåller många fler utvecklingsbehov än vad delmålen anger!</a:t>
            </a:r>
          </a:p>
        </p:txBody>
      </p:sp>
      <p:pic>
        <p:nvPicPr>
          <p:cNvPr id="37" name="Bildobjekt 36" descr="En liten bild på nästkommande sida som visar mål och vision. ">
            <a:extLst>
              <a:ext uri="{FF2B5EF4-FFF2-40B4-BE49-F238E27FC236}">
                <a16:creationId xmlns:a16="http://schemas.microsoft.com/office/drawing/2014/main" id="{E3873000-500F-4405-8DE0-162DEF40A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534" y="5386514"/>
            <a:ext cx="1738442" cy="13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87FDD3CB-12F2-A05B-5F8E-BB58FCD39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6325" y="801641"/>
            <a:ext cx="5326453" cy="1239266"/>
            <a:chOff x="14444538" y="6894962"/>
            <a:chExt cx="4104456" cy="2232248"/>
          </a:xfrm>
          <a:solidFill>
            <a:srgbClr val="FFECD6"/>
          </a:solidFill>
        </p:grpSpPr>
        <p:sp>
          <p:nvSpPr>
            <p:cNvPr id="7" name="Rektangel med rundade hörn 13">
              <a:extLst>
                <a:ext uri="{FF2B5EF4-FFF2-40B4-BE49-F238E27FC236}">
                  <a16:creationId xmlns:a16="http://schemas.microsoft.com/office/drawing/2014/main" id="{F4728773-1536-BC4C-BFEF-95CA3111760E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9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FFA111F-B7A8-17ED-6BB3-4A345E3AF2F9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9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" name="Rubrik 2">
            <a:extLst>
              <a:ext uri="{FF2B5EF4-FFF2-40B4-BE49-F238E27FC236}">
                <a16:creationId xmlns:a16="http://schemas.microsoft.com/office/drawing/2014/main" id="{13D4E774-F1B6-DD0F-66D8-44061817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137" y="568527"/>
            <a:ext cx="10683452" cy="1239266"/>
          </a:xfrm>
        </p:spPr>
        <p:txBody>
          <a:bodyPr/>
          <a:lstStyle/>
          <a:p>
            <a:r>
              <a:rPr lang="sv-SE" dirty="0"/>
              <a:t>Vi har många (nya) planer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EA273F49-57D3-CBB4-8D45-D026341A1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6325" y="2114550"/>
            <a:ext cx="9164638" cy="3624263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09475" indent="-209475"/>
            <a:endParaRPr lang="sv-SE" sz="2400" dirty="0">
              <a:solidFill>
                <a:srgbClr val="000000"/>
              </a:solidFill>
            </a:endParaRPr>
          </a:p>
          <a:p>
            <a:pPr marL="209475" indent="-209475"/>
            <a:r>
              <a:rPr lang="sv-SE" sz="2400" dirty="0">
                <a:solidFill>
                  <a:srgbClr val="000000"/>
                </a:solidFill>
              </a:rPr>
              <a:t>Regional kulturplan</a:t>
            </a:r>
          </a:p>
          <a:p>
            <a:pPr marL="209475" indent="-209475"/>
            <a:r>
              <a:rPr lang="sv-SE" sz="2400" dirty="0">
                <a:solidFill>
                  <a:srgbClr val="000000"/>
                </a:solidFill>
                <a:cs typeface="Calibri Light"/>
              </a:rPr>
              <a:t>Affärsplan Västmanland</a:t>
            </a:r>
          </a:p>
          <a:p>
            <a:pPr marL="209475" indent="-209475"/>
            <a:r>
              <a:rPr lang="sv-SE" sz="2400" dirty="0">
                <a:solidFill>
                  <a:srgbClr val="000000"/>
                </a:solidFill>
                <a:cs typeface="Calibri Light"/>
              </a:rPr>
              <a:t>Kompetensplan Västmanland</a:t>
            </a:r>
          </a:p>
          <a:p>
            <a:pPr marL="209475" indent="-209475"/>
            <a:r>
              <a:rPr lang="sv-SE" sz="2400" dirty="0">
                <a:solidFill>
                  <a:srgbClr val="000000"/>
                </a:solidFill>
                <a:cs typeface="Calibri Light"/>
              </a:rPr>
              <a:t>Länstransportplan</a:t>
            </a:r>
          </a:p>
          <a:p>
            <a:pPr marL="209475" indent="-209475"/>
            <a:r>
              <a:rPr lang="sv-SE" sz="2400" dirty="0">
                <a:solidFill>
                  <a:srgbClr val="000000"/>
                </a:solidFill>
                <a:cs typeface="Calibri Light"/>
              </a:rPr>
              <a:t>Utvecklingsplan för Tärna folkhögskola</a:t>
            </a:r>
          </a:p>
          <a:p>
            <a:pPr marL="209475" indent="-209475"/>
            <a:r>
              <a:rPr lang="sv-SE" sz="2400" dirty="0">
                <a:solidFill>
                  <a:srgbClr val="000000"/>
                </a:solidFill>
                <a:cs typeface="Calibri Light"/>
              </a:rPr>
              <a:t>Trafikförsörjningsprogram</a:t>
            </a:r>
          </a:p>
          <a:p>
            <a:pPr marL="209475" indent="-209475"/>
            <a:r>
              <a:rPr lang="sv-SE" sz="2400" dirty="0">
                <a:solidFill>
                  <a:srgbClr val="000000"/>
                </a:solidFill>
                <a:cs typeface="Calibri Light"/>
              </a:rPr>
              <a:t>Program för Nära vård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63DB7F7-7552-2CAC-1CA7-9BCF672F3122}"/>
              </a:ext>
            </a:extLst>
          </p:cNvPr>
          <p:cNvSpPr txBox="1"/>
          <p:nvPr/>
        </p:nvSpPr>
        <p:spPr>
          <a:xfrm>
            <a:off x="108861" y="6511851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265947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2D3FB41-6BEE-A742-9BC9-81018CCAE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1611" y="545990"/>
            <a:ext cx="4859488" cy="730282"/>
            <a:chOff x="14444538" y="6894962"/>
            <a:chExt cx="4104456" cy="2232248"/>
          </a:xfrm>
          <a:solidFill>
            <a:srgbClr val="FFECD6"/>
          </a:solidFill>
        </p:grpSpPr>
        <p:sp>
          <p:nvSpPr>
            <p:cNvPr id="14" name="Rektangel med rundade hörn 13">
              <a:extLst>
                <a:ext uri="{FF2B5EF4-FFF2-40B4-BE49-F238E27FC236}">
                  <a16:creationId xmlns:a16="http://schemas.microsoft.com/office/drawing/2014/main" id="{A3C4B653-61F1-B04A-A57B-000D90A923D1}"/>
                </a:ext>
              </a:extLst>
            </p:cNvPr>
            <p:cNvSpPr/>
            <p:nvPr/>
          </p:nvSpPr>
          <p:spPr>
            <a:xfrm>
              <a:off x="14444538" y="6894962"/>
              <a:ext cx="4104456" cy="223224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F392DE90-FAD6-9649-9F58-7CD1833BFA9A}"/>
                </a:ext>
              </a:extLst>
            </p:cNvPr>
            <p:cNvSpPr/>
            <p:nvPr/>
          </p:nvSpPr>
          <p:spPr>
            <a:xfrm>
              <a:off x="14444538" y="7958931"/>
              <a:ext cx="2210092" cy="116827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92"/>
            </a:p>
          </p:txBody>
        </p:sp>
      </p:grpSp>
      <p:sp>
        <p:nvSpPr>
          <p:cNvPr id="6" name="Rubrik 5">
            <a:extLst>
              <a:ext uri="{FF2B5EF4-FFF2-40B4-BE49-F238E27FC236}">
                <a16:creationId xmlns:a16="http://schemas.microsoft.com/office/drawing/2014/main" id="{33B51AD3-761A-5244-B75B-1B6E2784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2" y="0"/>
            <a:ext cx="4747351" cy="1239266"/>
          </a:xfrm>
        </p:spPr>
        <p:txBody>
          <a:bodyPr/>
          <a:lstStyle/>
          <a:p>
            <a:r>
              <a:rPr lang="sv-SE" dirty="0"/>
              <a:t>Uppföljning på webben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7FC6691-344E-9146-A3CB-54425A91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37220C-6545-8744-B9C2-1DB80AF9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554492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4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2E934-0E34-41D0-99D0-BBB1DE02E0D8}" type="datetime1">
              <a:rPr lang="sv-SE" smtClean="0"/>
              <a:pPr/>
              <a:t>2023-12-07</a:t>
            </a:fld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482293E-9D9E-574C-AC51-FA77B6532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3331" y="290234"/>
            <a:ext cx="5720209" cy="623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F3738D0-A45D-4B85-BDB9-E72CA665FEAC}"/>
              </a:ext>
            </a:extLst>
          </p:cNvPr>
          <p:cNvSpPr txBox="1"/>
          <p:nvPr/>
        </p:nvSpPr>
        <p:spPr>
          <a:xfrm>
            <a:off x="3179958" y="2091875"/>
            <a:ext cx="6244197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83" dirty="0">
                <a:hlinkClick r:id="rId2"/>
              </a:rPr>
              <a:t>www.regionvastmanland.se/livskraftigvastmanland</a:t>
            </a:r>
            <a:r>
              <a:rPr lang="sv-SE" sz="2183" dirty="0"/>
              <a:t> </a:t>
            </a:r>
          </a:p>
        </p:txBody>
      </p:sp>
      <p:pic>
        <p:nvPicPr>
          <p:cNvPr id="9" name="Bildobjekt 8" descr="Skärmklipp från regionvastmanland.se/livskraftigvastmanland">
            <a:extLst>
              <a:ext uri="{FF2B5EF4-FFF2-40B4-BE49-F238E27FC236}">
                <a16:creationId xmlns:a16="http://schemas.microsoft.com/office/drawing/2014/main" id="{A97454D9-E843-ABE6-1A67-03E57ABD8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94" y="3077913"/>
            <a:ext cx="3135999" cy="2882278"/>
          </a:xfrm>
          <a:prstGeom prst="rect">
            <a:avLst/>
          </a:prstGeom>
        </p:spPr>
      </p:pic>
      <p:pic>
        <p:nvPicPr>
          <p:cNvPr id="19" name="Bildobjekt 18" descr="Skärmklipp från regionvastmanland.se/livskraftigvastmanland">
            <a:extLst>
              <a:ext uri="{FF2B5EF4-FFF2-40B4-BE49-F238E27FC236}">
                <a16:creationId xmlns:a16="http://schemas.microsoft.com/office/drawing/2014/main" id="{8BD7D0F2-28E1-402B-B8C1-1FDA25956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77913"/>
            <a:ext cx="2770481" cy="28880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Bildobjekt 4" descr="Skärmklipp från regionvastmanland.se/livskraftigvastmanland">
            <a:extLst>
              <a:ext uri="{FF2B5EF4-FFF2-40B4-BE49-F238E27FC236}">
                <a16:creationId xmlns:a16="http://schemas.microsoft.com/office/drawing/2014/main" id="{2DD3C55A-EB6D-254E-6983-F8B844C2D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145" y="3089991"/>
            <a:ext cx="3192366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3D4E774-F1B6-DD0F-66D8-44061817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E9D9453-F330-0932-F429-38292ADC21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Regionala utvecklingsförvaltningen</a:t>
            </a:r>
          </a:p>
          <a:p>
            <a:r>
              <a:rPr lang="sv-SE" dirty="0"/>
              <a:t>Vårt uppdrag</a:t>
            </a:r>
          </a:p>
          <a:p>
            <a:r>
              <a:rPr lang="sv-SE" dirty="0"/>
              <a:t>Regional utvecklingsstrategi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CC2F463-3926-E959-E95C-12DBC4C8B841}"/>
              </a:ext>
            </a:extLst>
          </p:cNvPr>
          <p:cNvSpPr txBox="1"/>
          <p:nvPr/>
        </p:nvSpPr>
        <p:spPr>
          <a:xfrm>
            <a:off x="108861" y="6511851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308093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B1C43E6-0A1D-6694-711E-A36D4CAA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41810"/>
            <a:ext cx="6621886" cy="1239266"/>
          </a:xfrm>
        </p:spPr>
        <p:txBody>
          <a:bodyPr/>
          <a:lstStyle/>
          <a:p>
            <a:r>
              <a:rPr lang="sv-SE" dirty="0"/>
              <a:t>Regionala utvecklingsförvaltningen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8" name="Bildobjekt 7" descr="En bild som visar skärmbild, text, Teckensnitt&#10;&#10;Automatiskt genererad beskrivning">
            <a:extLst>
              <a:ext uri="{FF2B5EF4-FFF2-40B4-BE49-F238E27FC236}">
                <a16:creationId xmlns:a16="http://schemas.microsoft.com/office/drawing/2014/main" id="{369CE438-0656-40A4-65DE-229708D85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6" y="271184"/>
            <a:ext cx="10058208" cy="6286380"/>
          </a:xfrm>
          <a:prstGeom prst="rect">
            <a:avLst/>
          </a:prstGeom>
        </p:spPr>
      </p:pic>
      <p:sp>
        <p:nvSpPr>
          <p:cNvPr id="9" name="Ellips 8" descr="Bild på Christer Alzén, tf. förvaltningsdirektör. ">
            <a:extLst>
              <a:ext uri="{FF2B5EF4-FFF2-40B4-BE49-F238E27FC236}">
                <a16:creationId xmlns:a16="http://schemas.microsoft.com/office/drawing/2014/main" id="{4251D553-10E7-DEB3-88A3-77BD9F428AC6}"/>
              </a:ext>
            </a:extLst>
          </p:cNvPr>
          <p:cNvSpPr/>
          <p:nvPr/>
        </p:nvSpPr>
        <p:spPr>
          <a:xfrm>
            <a:off x="3430447" y="516190"/>
            <a:ext cx="1005728" cy="1005728"/>
          </a:xfrm>
          <a:prstGeom prst="ellipse">
            <a:avLst/>
          </a:prstGeom>
          <a:blipFill dpi="0" rotWithShape="1">
            <a:blip r:embed="rId4"/>
            <a:srcRect/>
            <a:tile tx="31750" ty="-44450" sx="64000" sy="64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Ellips 2" descr="En bild på Margareta Wistrand, Rektor folkhögskola.">
            <a:extLst>
              <a:ext uri="{FF2B5EF4-FFF2-40B4-BE49-F238E27FC236}">
                <a16:creationId xmlns:a16="http://schemas.microsoft.com/office/drawing/2014/main" id="{48ECD3BF-99BF-2FE8-ABA8-B6C8F1723481}"/>
              </a:ext>
            </a:extLst>
          </p:cNvPr>
          <p:cNvSpPr/>
          <p:nvPr/>
        </p:nvSpPr>
        <p:spPr>
          <a:xfrm>
            <a:off x="1613068" y="2164015"/>
            <a:ext cx="1005728" cy="1005728"/>
          </a:xfrm>
          <a:prstGeom prst="ellipse">
            <a:avLst/>
          </a:prstGeom>
          <a:blipFill dpi="0" rotWithShape="1">
            <a:blip r:embed="rId5"/>
            <a:srcRect/>
            <a:tile tx="-63500" ty="-114300" sx="65000" sy="65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Ellips 6" descr="En bild på Lena Karlsson, Verksamhetschef Kultur och ideell sektor.">
            <a:extLst>
              <a:ext uri="{FF2B5EF4-FFF2-40B4-BE49-F238E27FC236}">
                <a16:creationId xmlns:a16="http://schemas.microsoft.com/office/drawing/2014/main" id="{4E17D42A-FC54-EB76-A25E-D600E240B412}"/>
              </a:ext>
            </a:extLst>
          </p:cNvPr>
          <p:cNvSpPr/>
          <p:nvPr/>
        </p:nvSpPr>
        <p:spPr>
          <a:xfrm>
            <a:off x="3430447" y="2156706"/>
            <a:ext cx="1005728" cy="1005728"/>
          </a:xfrm>
          <a:prstGeom prst="ellipse">
            <a:avLst/>
          </a:prstGeom>
          <a:blipFill dpi="0" rotWithShape="1">
            <a:blip r:embed="rId6"/>
            <a:srcRect/>
            <a:tile tx="38100" ty="-44450" sx="64000" sy="64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Ellips 10" descr="En bild på Pernilla Conley, Tf. Verksamhetschef Näringsliv och kompetensförsörjning.">
            <a:extLst>
              <a:ext uri="{FF2B5EF4-FFF2-40B4-BE49-F238E27FC236}">
                <a16:creationId xmlns:a16="http://schemas.microsoft.com/office/drawing/2014/main" id="{562D3236-D2C8-5176-DC98-AAE05A14ADE2}"/>
              </a:ext>
            </a:extLst>
          </p:cNvPr>
          <p:cNvSpPr/>
          <p:nvPr/>
        </p:nvSpPr>
        <p:spPr>
          <a:xfrm>
            <a:off x="5244571" y="2164015"/>
            <a:ext cx="1005728" cy="1005728"/>
          </a:xfrm>
          <a:prstGeom prst="ellipse">
            <a:avLst/>
          </a:prstGeom>
          <a:blipFill dpi="0" rotWithShape="1">
            <a:blip r:embed="rId7"/>
            <a:srcRect/>
            <a:tile tx="-127000" ty="-19050" sx="90000" sy="9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Ellips 9" descr="En bild på Lise-Lotte Eriksson, Verksamhetschef Välfärd.">
            <a:extLst>
              <a:ext uri="{FF2B5EF4-FFF2-40B4-BE49-F238E27FC236}">
                <a16:creationId xmlns:a16="http://schemas.microsoft.com/office/drawing/2014/main" id="{307D53C4-C7D6-C2B3-E8E5-5037FD3FA5BA}"/>
              </a:ext>
            </a:extLst>
          </p:cNvPr>
          <p:cNvSpPr/>
          <p:nvPr/>
        </p:nvSpPr>
        <p:spPr>
          <a:xfrm>
            <a:off x="6807883" y="2156706"/>
            <a:ext cx="1005728" cy="1005728"/>
          </a:xfrm>
          <a:prstGeom prst="ellipse">
            <a:avLst/>
          </a:prstGeom>
          <a:blipFill dpi="0" rotWithShape="1">
            <a:blip r:embed="rId8"/>
            <a:srcRect/>
            <a:tile tx="12700" ty="-50800" sx="84000" sy="84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Ellips 1" descr="En bild på Marie Tollefsen Markström, Verksamhetschef Folkhälsa.">
            <a:extLst>
              <a:ext uri="{FF2B5EF4-FFF2-40B4-BE49-F238E27FC236}">
                <a16:creationId xmlns:a16="http://schemas.microsoft.com/office/drawing/2014/main" id="{881D37D6-3329-2641-C707-DE4D550CD91B}"/>
              </a:ext>
            </a:extLst>
          </p:cNvPr>
          <p:cNvSpPr/>
          <p:nvPr/>
        </p:nvSpPr>
        <p:spPr>
          <a:xfrm>
            <a:off x="8130367" y="2164015"/>
            <a:ext cx="1005728" cy="1005728"/>
          </a:xfrm>
          <a:prstGeom prst="ellipse">
            <a:avLst/>
          </a:prstGeom>
          <a:blipFill dpi="0" rotWithShape="1">
            <a:blip r:embed="rId9"/>
            <a:srcRect/>
            <a:tile tx="0" ty="0" sx="60000" sy="6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Ellips 18" descr="En bild på Simon Bölling, biträdande direktör .">
            <a:extLst>
              <a:ext uri="{FF2B5EF4-FFF2-40B4-BE49-F238E27FC236}">
                <a16:creationId xmlns:a16="http://schemas.microsoft.com/office/drawing/2014/main" id="{EB294FAC-4E18-9D81-8547-90382ACEB55D}"/>
              </a:ext>
            </a:extLst>
          </p:cNvPr>
          <p:cNvSpPr/>
          <p:nvPr/>
        </p:nvSpPr>
        <p:spPr>
          <a:xfrm>
            <a:off x="9627735" y="2156706"/>
            <a:ext cx="1005728" cy="1005728"/>
          </a:xfrm>
          <a:prstGeom prst="ellipse">
            <a:avLst/>
          </a:prstGeom>
          <a:blipFill dpi="0" rotWithShape="1">
            <a:blip r:embed="rId10"/>
            <a:srcRect/>
            <a:tile tx="69850" ty="0" sx="70000" sy="7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Båge 15">
            <a:extLst>
              <a:ext uri="{FF2B5EF4-FFF2-40B4-BE49-F238E27FC236}">
                <a16:creationId xmlns:a16="http://schemas.microsoft.com/office/drawing/2014/main" id="{07891409-5058-F820-5D3F-CF228A15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699" y="1840164"/>
            <a:ext cx="2603501" cy="776035"/>
          </a:xfrm>
          <a:prstGeom prst="arc">
            <a:avLst/>
          </a:prstGeom>
          <a:ln w="19050">
            <a:solidFill>
              <a:srgbClr val="4B467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55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21FFEDA-C6B1-79C1-5573-EE48D7C55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78479"/>
            <a:ext cx="8268879" cy="943396"/>
          </a:xfrm>
        </p:spPr>
        <p:txBody>
          <a:bodyPr>
            <a:normAutofit/>
          </a:bodyPr>
          <a:lstStyle/>
          <a:p>
            <a:r>
              <a:rPr lang="sv-SE" sz="4000" dirty="0"/>
              <a:t>Film om</a:t>
            </a:r>
            <a:r>
              <a:rPr lang="sv-SE" sz="4000" baseline="0" dirty="0"/>
              <a:t> regional utveckling</a:t>
            </a:r>
            <a:endParaRPr lang="sv-SE" sz="4000" dirty="0"/>
          </a:p>
        </p:txBody>
      </p:sp>
      <p:pic>
        <p:nvPicPr>
          <p:cNvPr id="4" name="Bildobjekt 3" descr="En film om hur vi tillsammans arbetar med regional utveckling. ">
            <a:hlinkClick r:id="rId2"/>
            <a:extLst>
              <a:ext uri="{FF2B5EF4-FFF2-40B4-BE49-F238E27FC236}">
                <a16:creationId xmlns:a16="http://schemas.microsoft.com/office/drawing/2014/main" id="{E2001B04-A074-9AC7-C232-420BBE09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9" t="6970" r="4944" b="6095"/>
          <a:stretch/>
        </p:blipFill>
        <p:spPr>
          <a:xfrm>
            <a:off x="1901371" y="858276"/>
            <a:ext cx="9042400" cy="508338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E0E8352-6E07-9FCE-CF44-98B12A6BC8F0}"/>
              </a:ext>
            </a:extLst>
          </p:cNvPr>
          <p:cNvSpPr txBox="1"/>
          <p:nvPr/>
        </p:nvSpPr>
        <p:spPr>
          <a:xfrm>
            <a:off x="9627434" y="6547674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31789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3D4E774-F1B6-DD0F-66D8-44061817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42" y="883473"/>
            <a:ext cx="10683452" cy="909867"/>
          </a:xfrm>
        </p:spPr>
        <p:txBody>
          <a:bodyPr>
            <a:noAutofit/>
          </a:bodyPr>
          <a:lstStyle/>
          <a:p>
            <a:r>
              <a:rPr lang="sv-SE" sz="4000" dirty="0"/>
              <a:t>Regional utveckling sker </a:t>
            </a:r>
            <a:br>
              <a:rPr lang="sv-SE" sz="4000" dirty="0"/>
            </a:br>
            <a:r>
              <a:rPr lang="sv-SE" sz="4000" dirty="0"/>
              <a:t>i ett sammanhang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13" name="Bildobjekt 12" descr="En bild på de globala målen. ">
            <a:extLst>
              <a:ext uri="{FF2B5EF4-FFF2-40B4-BE49-F238E27FC236}">
                <a16:creationId xmlns:a16="http://schemas.microsoft.com/office/drawing/2014/main" id="{4E6C1A54-751A-08ED-7353-5B19D0C6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14" y="1800649"/>
            <a:ext cx="3764013" cy="2423707"/>
          </a:xfrm>
          <a:prstGeom prst="rect">
            <a:avLst/>
          </a:prstGeom>
        </p:spPr>
      </p:pic>
      <p:pic>
        <p:nvPicPr>
          <p:cNvPr id="47" name="Bildobjekt 46" descr="En grå bild med texten &quot;Nationell strategi för hållbar regional utveckling i hela landet 2021-2030&quot;.">
            <a:extLst>
              <a:ext uri="{FF2B5EF4-FFF2-40B4-BE49-F238E27FC236}">
                <a16:creationId xmlns:a16="http://schemas.microsoft.com/office/drawing/2014/main" id="{775630C3-20EF-FFAC-BE65-F2AB9A8AD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4224356"/>
            <a:ext cx="2857500" cy="1600200"/>
          </a:xfrm>
          <a:prstGeom prst="rect">
            <a:avLst/>
          </a:prstGeom>
        </p:spPr>
      </p:pic>
      <p:sp>
        <p:nvSpPr>
          <p:cNvPr id="51" name="textruta 50">
            <a:extLst>
              <a:ext uri="{FF2B5EF4-FFF2-40B4-BE49-F238E27FC236}">
                <a16:creationId xmlns:a16="http://schemas.microsoft.com/office/drawing/2014/main" id="{D2748458-8639-1508-BE01-8C0E211FC692}"/>
              </a:ext>
            </a:extLst>
          </p:cNvPr>
          <p:cNvSpPr txBox="1"/>
          <p:nvPr/>
        </p:nvSpPr>
        <p:spPr>
          <a:xfrm>
            <a:off x="6896100" y="644862"/>
            <a:ext cx="401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spc="-17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Flernivåstyrning:</a:t>
            </a:r>
            <a:br>
              <a:rPr lang="sv-SE" b="1" spc="-17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sv-SE" b="1" spc="-17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Sammanhållningspolitiken i ett sammanhang </a:t>
            </a:r>
          </a:p>
        </p:txBody>
      </p:sp>
      <p:pic>
        <p:nvPicPr>
          <p:cNvPr id="7" name="Bildobjekt 6" descr="En bild med text, pilar. Texten beskriver flernivåstyrning: sammanhållningspolitiken i ett sammanhang.  ">
            <a:extLst>
              <a:ext uri="{FF2B5EF4-FFF2-40B4-BE49-F238E27FC236}">
                <a16:creationId xmlns:a16="http://schemas.microsoft.com/office/drawing/2014/main" id="{4BB4C1AC-A9AE-D0E9-9FE2-A45DE6EB6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361" y="1454372"/>
            <a:ext cx="5238714" cy="411243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3655750-02BC-7840-51DD-510A6B06F032}"/>
              </a:ext>
            </a:extLst>
          </p:cNvPr>
          <p:cNvSpPr txBox="1"/>
          <p:nvPr/>
        </p:nvSpPr>
        <p:spPr>
          <a:xfrm>
            <a:off x="108861" y="6511851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169894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CFB1C6-CFC1-B9B5-2262-020B2143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49" y="616304"/>
            <a:ext cx="10682702" cy="891405"/>
          </a:xfrm>
        </p:spPr>
        <p:txBody>
          <a:bodyPr>
            <a:normAutofit/>
          </a:bodyPr>
          <a:lstStyle/>
          <a:p>
            <a:pPr algn="ctr"/>
            <a:r>
              <a:rPr lang="sv-SE" sz="2668" dirty="0"/>
              <a:t>Flernivåstyrning:</a:t>
            </a:r>
            <a:br>
              <a:rPr lang="sv-SE" sz="2668" dirty="0"/>
            </a:br>
            <a:r>
              <a:rPr lang="sv-SE" sz="2668" dirty="0"/>
              <a:t>Sammanhållningspolitiken i ett sammanhang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E7928D-631E-5084-2D9E-A4207955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4492"/>
            <a:fld id="{38480145-259A-47DA-A30D-C906B9DB5C99}" type="slidenum">
              <a:rPr lang="sv-SE">
                <a:solidFill>
                  <a:prstClr val="black">
                    <a:tint val="75000"/>
                  </a:prstClr>
                </a:solidFill>
                <a:latin typeface="Calibri Light"/>
              </a:rPr>
              <a:pPr defTabSz="554492"/>
              <a:t>6</a:t>
            </a:fld>
            <a:endParaRPr lang="sv-SE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BB0424-BE1E-C67D-2F45-5B5BF0B5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4492"/>
            <a:fld id="{22A7701B-8AEB-47E6-B4CC-5A851E887FD1}" type="datetime1">
              <a:rPr lang="sv-SE">
                <a:solidFill>
                  <a:prstClr val="black">
                    <a:tint val="75000"/>
                  </a:prstClr>
                </a:solidFill>
                <a:latin typeface="Calibri Light"/>
              </a:rPr>
              <a:pPr defTabSz="554492"/>
              <a:t>2023-12-07</a:t>
            </a:fld>
            <a:endParaRPr lang="sv-SE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pic>
        <p:nvPicPr>
          <p:cNvPr id="7" name="Bildobjekt 6" descr="En bild som beskriver flernivåstyrning: sammanhållningspolitiken i ett sammanhang, tillsammans med text och pilar. Längst ner står texten &quot;Lokal nivå&quot; som innefattar Kommunala översiktsplaner. Sedan kommer texten &quot;Regional nivå&quot; som innefattar Kommunala översiktsplaner, regionala utvecklingsstrategier och ÖMS 2050. Efter det kommer texten &quot;Nationell nivå&quot; som innefattar ÖMS 2050 och nationell strategi för hållbar utveckling. Högst upp står texterna &quot;EU-nivå&quot; och &quot;Global nivå&quot; som innefattar nationell strategi för hållbar utveckling, sammanhållningspolitik, den gröna given och Agenda 2030.">
            <a:extLst>
              <a:ext uri="{FF2B5EF4-FFF2-40B4-BE49-F238E27FC236}">
                <a16:creationId xmlns:a16="http://schemas.microsoft.com/office/drawing/2014/main" id="{0D9A11EA-B2E0-546D-F312-FF26B8B0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219" y="1638706"/>
            <a:ext cx="7075561" cy="45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3D4E774-F1B6-DD0F-66D8-44061817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860612"/>
            <a:ext cx="10683452" cy="638642"/>
          </a:xfrm>
        </p:spPr>
        <p:txBody>
          <a:bodyPr/>
          <a:lstStyle/>
          <a:p>
            <a:r>
              <a:rPr lang="sv-SE" dirty="0"/>
              <a:t>Regionalt utvecklingsarbete leder till hållbar utveckling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36" name="Grupp 35" descr="En bild som visar text och pilar. Första texten &quot;Samordnat lokalt/regionalt utvecklingsarbete&quot; har en pil som leder till texten &quot;Bättre förutsättningar för framgångsrika företag och växande arbetsliv&quot; som i sin tur har en pil som leder till texten &quot;Fler som arbetar&quot;. Därifrån leder två pilar till texterna &quot;Ökade skatteintäkter&quot; och &quot;God livskvalitet - invånare som trivs och mår bra&quot;. Från texten &quot;Ökade skatteintäkter&quot; leder en pil till texten &quot;Finansierar välfärden&quot; som i sin tur leder till texten &quot;God livskvalitet&quot;. Bredvid detta finns också texterna &quot;Ekonomin ger förutsättningar&quot;, &quot;Miljön sätter ramarna&quot; och &quot;Social hållbarhet är målet&quot;. ">
            <a:extLst>
              <a:ext uri="{FF2B5EF4-FFF2-40B4-BE49-F238E27FC236}">
                <a16:creationId xmlns:a16="http://schemas.microsoft.com/office/drawing/2014/main" id="{9C08274C-E374-8853-1224-1910EDF597B9}"/>
              </a:ext>
            </a:extLst>
          </p:cNvPr>
          <p:cNvGrpSpPr/>
          <p:nvPr/>
        </p:nvGrpSpPr>
        <p:grpSpPr>
          <a:xfrm>
            <a:off x="1086520" y="1882581"/>
            <a:ext cx="9724916" cy="4284426"/>
            <a:chOff x="1581371" y="1882581"/>
            <a:chExt cx="9724916" cy="4284426"/>
          </a:xfrm>
        </p:grpSpPr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49A3C54C-817C-A58F-4CFE-720B2552BBD1}"/>
                </a:ext>
              </a:extLst>
            </p:cNvPr>
            <p:cNvSpPr/>
            <p:nvPr/>
          </p:nvSpPr>
          <p:spPr>
            <a:xfrm>
              <a:off x="1581374" y="1882582"/>
              <a:ext cx="2657139" cy="10838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370CB13E-34B6-C7CF-6BC9-1A88F32FA928}"/>
                </a:ext>
              </a:extLst>
            </p:cNvPr>
            <p:cNvSpPr/>
            <p:nvPr/>
          </p:nvSpPr>
          <p:spPr>
            <a:xfrm>
              <a:off x="1581374" y="3482878"/>
              <a:ext cx="2657139" cy="10838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Rektangel: rundade hörn 8">
              <a:extLst>
                <a:ext uri="{FF2B5EF4-FFF2-40B4-BE49-F238E27FC236}">
                  <a16:creationId xmlns:a16="http://schemas.microsoft.com/office/drawing/2014/main" id="{27DCB025-77B3-EDFF-46C4-CCE901E632EC}"/>
                </a:ext>
              </a:extLst>
            </p:cNvPr>
            <p:cNvSpPr/>
            <p:nvPr/>
          </p:nvSpPr>
          <p:spPr>
            <a:xfrm>
              <a:off x="1581374" y="5083174"/>
              <a:ext cx="2657139" cy="10838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: rundade hörn 11">
              <a:extLst>
                <a:ext uri="{FF2B5EF4-FFF2-40B4-BE49-F238E27FC236}">
                  <a16:creationId xmlns:a16="http://schemas.microsoft.com/office/drawing/2014/main" id="{D47DF388-7559-A32C-1EA6-F3D187E4032B}"/>
                </a:ext>
              </a:extLst>
            </p:cNvPr>
            <p:cNvSpPr/>
            <p:nvPr/>
          </p:nvSpPr>
          <p:spPr>
            <a:xfrm>
              <a:off x="5079403" y="1882581"/>
              <a:ext cx="2657139" cy="10838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06C26058-77DC-22B0-FCC1-C1F10CFDE8E8}"/>
                </a:ext>
              </a:extLst>
            </p:cNvPr>
            <p:cNvSpPr/>
            <p:nvPr/>
          </p:nvSpPr>
          <p:spPr>
            <a:xfrm>
              <a:off x="5079403" y="3482877"/>
              <a:ext cx="2657139" cy="10838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8C1EAE5B-BE72-1AA8-60B9-FD7F22FFE628}"/>
                </a:ext>
              </a:extLst>
            </p:cNvPr>
            <p:cNvSpPr/>
            <p:nvPr/>
          </p:nvSpPr>
          <p:spPr>
            <a:xfrm>
              <a:off x="5079403" y="5083173"/>
              <a:ext cx="2657139" cy="10838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id="{675556F1-3474-214D-01EE-7DCD967AFC94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4238513" y="2424497"/>
              <a:ext cx="731520" cy="2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id="{2540BF79-F5EE-5022-8417-74AAA7AC9FD9}"/>
                </a:ext>
              </a:extLst>
            </p:cNvPr>
            <p:cNvCxnSpPr/>
            <p:nvPr/>
          </p:nvCxnSpPr>
          <p:spPr>
            <a:xfrm flipV="1">
              <a:off x="4238513" y="5635847"/>
              <a:ext cx="731520" cy="2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koppling 20">
              <a:extLst>
                <a:ext uri="{FF2B5EF4-FFF2-40B4-BE49-F238E27FC236}">
                  <a16:creationId xmlns:a16="http://schemas.microsoft.com/office/drawing/2014/main" id="{E19FD888-EA14-C427-913B-8285ED30B54D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2909943" y="4566711"/>
              <a:ext cx="1" cy="39256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koppling 21">
              <a:extLst>
                <a:ext uri="{FF2B5EF4-FFF2-40B4-BE49-F238E27FC236}">
                  <a16:creationId xmlns:a16="http://schemas.microsoft.com/office/drawing/2014/main" id="{088F286A-447F-1BFC-B5AB-D7A2BEAFD4DA}"/>
                </a:ext>
              </a:extLst>
            </p:cNvPr>
            <p:cNvCxnSpPr/>
            <p:nvPr/>
          </p:nvCxnSpPr>
          <p:spPr>
            <a:xfrm flipH="1">
              <a:off x="6407972" y="4566711"/>
              <a:ext cx="1" cy="39256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pilkoppling 22">
              <a:extLst>
                <a:ext uri="{FF2B5EF4-FFF2-40B4-BE49-F238E27FC236}">
                  <a16:creationId xmlns:a16="http://schemas.microsoft.com/office/drawing/2014/main" id="{A7659AC3-516F-77D9-F21B-FA210E5E0849}"/>
                </a:ext>
              </a:extLst>
            </p:cNvPr>
            <p:cNvCxnSpPr/>
            <p:nvPr/>
          </p:nvCxnSpPr>
          <p:spPr>
            <a:xfrm flipH="1">
              <a:off x="6407972" y="2966413"/>
              <a:ext cx="1" cy="39256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koppling 24">
              <a:extLst>
                <a:ext uri="{FF2B5EF4-FFF2-40B4-BE49-F238E27FC236}">
                  <a16:creationId xmlns:a16="http://schemas.microsoft.com/office/drawing/2014/main" id="{A6DD072F-E7E5-DD70-B81E-653A90C83581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4335332" y="4024794"/>
              <a:ext cx="744071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6ACF5332-ACFD-17F7-D2F6-1CDEA6F7C310}"/>
                </a:ext>
              </a:extLst>
            </p:cNvPr>
            <p:cNvSpPr txBox="1"/>
            <p:nvPr/>
          </p:nvSpPr>
          <p:spPr>
            <a:xfrm>
              <a:off x="1581373" y="1994201"/>
              <a:ext cx="265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Samordnat </a:t>
              </a:r>
              <a:br>
                <a:rPr lang="sv-SE" sz="1600" dirty="0">
                  <a:solidFill>
                    <a:schemeClr val="bg1"/>
                  </a:solidFill>
                </a:rPr>
              </a:br>
              <a:r>
                <a:rPr lang="sv-SE" sz="1600" dirty="0">
                  <a:solidFill>
                    <a:schemeClr val="bg1"/>
                  </a:solidFill>
                </a:rPr>
                <a:t>lokalt/regionalt utvecklingsarbete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9E98B08D-C2A4-73EA-A82E-D7EEDE55BA32}"/>
                </a:ext>
              </a:extLst>
            </p:cNvPr>
            <p:cNvSpPr txBox="1"/>
            <p:nvPr/>
          </p:nvSpPr>
          <p:spPr>
            <a:xfrm>
              <a:off x="5114364" y="2008998"/>
              <a:ext cx="265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Bättre förutsättningar för framgångsrika företag och växande arbetsliv</a:t>
              </a: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0AF84A0C-BF11-6E24-96E7-7F45F8A86C09}"/>
                </a:ext>
              </a:extLst>
            </p:cNvPr>
            <p:cNvSpPr txBox="1"/>
            <p:nvPr/>
          </p:nvSpPr>
          <p:spPr>
            <a:xfrm>
              <a:off x="5079403" y="3832408"/>
              <a:ext cx="26571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Fler som arbetar</a:t>
              </a:r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E32E638C-6737-BCC9-78EA-5B1A112EA756}"/>
                </a:ext>
              </a:extLst>
            </p:cNvPr>
            <p:cNvSpPr txBox="1"/>
            <p:nvPr/>
          </p:nvSpPr>
          <p:spPr>
            <a:xfrm>
              <a:off x="5079402" y="5229342"/>
              <a:ext cx="2657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God livskvalitet – </a:t>
              </a:r>
              <a:br>
                <a:rPr lang="sv-SE" sz="1600" dirty="0">
                  <a:solidFill>
                    <a:schemeClr val="bg1"/>
                  </a:solidFill>
                </a:rPr>
              </a:br>
              <a:r>
                <a:rPr lang="sv-SE" sz="1600" dirty="0">
                  <a:solidFill>
                    <a:schemeClr val="bg1"/>
                  </a:solidFill>
                </a:rPr>
                <a:t>invånare som trivs </a:t>
              </a:r>
              <a:br>
                <a:rPr lang="sv-SE" sz="1600" dirty="0">
                  <a:solidFill>
                    <a:schemeClr val="bg1"/>
                  </a:solidFill>
                </a:rPr>
              </a:br>
              <a:r>
                <a:rPr lang="sv-SE" sz="1600" dirty="0">
                  <a:solidFill>
                    <a:schemeClr val="bg1"/>
                  </a:solidFill>
                </a:rPr>
                <a:t>och mår bra</a:t>
              </a: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C477C12B-FE45-3C80-1013-0D8DF1FAE6AD}"/>
                </a:ext>
              </a:extLst>
            </p:cNvPr>
            <p:cNvSpPr txBox="1"/>
            <p:nvPr/>
          </p:nvSpPr>
          <p:spPr>
            <a:xfrm>
              <a:off x="1581372" y="3829908"/>
              <a:ext cx="26571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Ökade skatteintäkter</a:t>
              </a: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16D43074-1055-A789-B1E4-47560BB2B93D}"/>
                </a:ext>
              </a:extLst>
            </p:cNvPr>
            <p:cNvSpPr txBox="1"/>
            <p:nvPr/>
          </p:nvSpPr>
          <p:spPr>
            <a:xfrm>
              <a:off x="1581371" y="5476021"/>
              <a:ext cx="26571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>
                  <a:solidFill>
                    <a:schemeClr val="bg1"/>
                  </a:solidFill>
                </a:rPr>
                <a:t>Finansierar välfärden</a:t>
              </a: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5540B389-A483-E3D6-A1B4-64A3BCE6608A}"/>
                </a:ext>
              </a:extLst>
            </p:cNvPr>
            <p:cNvSpPr txBox="1"/>
            <p:nvPr/>
          </p:nvSpPr>
          <p:spPr>
            <a:xfrm>
              <a:off x="8068235" y="2231108"/>
              <a:ext cx="323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F5AA3C"/>
                  </a:solidFill>
                  <a:latin typeface="+mj-lt"/>
                </a:rPr>
                <a:t>Ekonomin </a:t>
              </a:r>
              <a:r>
                <a:rPr lang="sv-SE" dirty="0">
                  <a:solidFill>
                    <a:srgbClr val="F5AA3C"/>
                  </a:solidFill>
                  <a:latin typeface="+mj-lt"/>
                </a:rPr>
                <a:t>ger förutsättningar</a:t>
              </a: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76D36F8A-5186-E4E6-F1EC-D9042F08AC05}"/>
                </a:ext>
              </a:extLst>
            </p:cNvPr>
            <p:cNvSpPr txBox="1"/>
            <p:nvPr/>
          </p:nvSpPr>
          <p:spPr>
            <a:xfrm>
              <a:off x="8143539" y="3936072"/>
              <a:ext cx="2807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F5AA3C"/>
                  </a:solidFill>
                  <a:latin typeface="+mj-lt"/>
                </a:rPr>
                <a:t>Miljön </a:t>
              </a:r>
              <a:r>
                <a:rPr lang="sv-SE" dirty="0">
                  <a:solidFill>
                    <a:srgbClr val="F5AA3C"/>
                  </a:solidFill>
                  <a:latin typeface="+mj-lt"/>
                </a:rPr>
                <a:t>sätter ramarna</a:t>
              </a: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3BC8613A-BA85-1B93-A39A-8DE94A91D4D0}"/>
                </a:ext>
              </a:extLst>
            </p:cNvPr>
            <p:cNvSpPr txBox="1"/>
            <p:nvPr/>
          </p:nvSpPr>
          <p:spPr>
            <a:xfrm>
              <a:off x="8143539" y="5440423"/>
              <a:ext cx="2807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F5AA3C"/>
                  </a:solidFill>
                  <a:latin typeface="+mj-lt"/>
                </a:rPr>
                <a:t>Social hållbarhet </a:t>
              </a:r>
              <a:r>
                <a:rPr lang="sv-SE" dirty="0">
                  <a:solidFill>
                    <a:srgbClr val="F5AA3C"/>
                  </a:solidFill>
                  <a:latin typeface="+mj-lt"/>
                </a:rPr>
                <a:t>är målet</a:t>
              </a:r>
            </a:p>
          </p:txBody>
        </p:sp>
      </p:grpSp>
      <p:sp>
        <p:nvSpPr>
          <p:cNvPr id="37" name="textruta 36">
            <a:extLst>
              <a:ext uri="{FF2B5EF4-FFF2-40B4-BE49-F238E27FC236}">
                <a16:creationId xmlns:a16="http://schemas.microsoft.com/office/drawing/2014/main" id="{B02DE5D2-5EC1-7B9E-623A-B6D79AB3B06D}"/>
              </a:ext>
            </a:extLst>
          </p:cNvPr>
          <p:cNvSpPr txBox="1"/>
          <p:nvPr/>
        </p:nvSpPr>
        <p:spPr>
          <a:xfrm>
            <a:off x="108861" y="6511851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275824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3D4E774-F1B6-DD0F-66D8-44061817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32" y="518171"/>
            <a:ext cx="10683452" cy="1239266"/>
          </a:xfrm>
        </p:spPr>
        <p:txBody>
          <a:bodyPr/>
          <a:lstStyle/>
          <a:p>
            <a:r>
              <a:rPr lang="sv-SE" dirty="0"/>
              <a:t>Statligt uppdrag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E9D9453-F330-0932-F429-38292ADC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006" y="2065871"/>
            <a:ext cx="9164274" cy="3623852"/>
          </a:xfrm>
        </p:spPr>
        <p:txBody>
          <a:bodyPr>
            <a:normAutofit/>
          </a:bodyPr>
          <a:lstStyle/>
          <a:p>
            <a:r>
              <a:rPr lang="en-US" sz="2400" dirty="0"/>
              <a:t>Lagen (2010:630) om regionalt utvecklingsansvar</a:t>
            </a:r>
          </a:p>
          <a:p>
            <a:r>
              <a:rPr lang="en-US" sz="2400" dirty="0"/>
              <a:t>Förordning om regionalt tillväxtarbete </a:t>
            </a:r>
            <a:br>
              <a:rPr lang="en-US" sz="2400" dirty="0"/>
            </a:br>
            <a:r>
              <a:rPr lang="en-US" sz="2400" dirty="0"/>
              <a:t>(DS 2017:583)</a:t>
            </a:r>
          </a:p>
          <a:p>
            <a:r>
              <a:rPr lang="en-US" sz="2400" dirty="0"/>
              <a:t>Förordningen om ett enhetligt regionalt utvecklingsansvar (DS 2017:61)</a:t>
            </a:r>
          </a:p>
          <a:p>
            <a:r>
              <a:rPr lang="en-US" sz="2400" dirty="0">
                <a:solidFill>
                  <a:schemeClr val="tx1"/>
                </a:solidFill>
              </a:rPr>
              <a:t>Museilagen (2017:563)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Kultursamverkansmodellen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63DB7F7-7552-2CAC-1CA7-9BCF672F3122}"/>
              </a:ext>
            </a:extLst>
          </p:cNvPr>
          <p:cNvSpPr txBox="1"/>
          <p:nvPr/>
        </p:nvSpPr>
        <p:spPr>
          <a:xfrm>
            <a:off x="108861" y="6511851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153491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3D4E774-F1B6-DD0F-66D8-44061817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32" y="518171"/>
            <a:ext cx="10683452" cy="1239266"/>
          </a:xfrm>
        </p:spPr>
        <p:txBody>
          <a:bodyPr/>
          <a:lstStyle/>
          <a:p>
            <a:r>
              <a:rPr lang="sv-SE" dirty="0"/>
              <a:t>Lag om regionalt utvecklingsansvar 2010:630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12796E-5D92-9FDD-E7A3-773D964487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E9D9453-F330-0932-F429-38292ADC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006" y="2065871"/>
            <a:ext cx="4022119" cy="3623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1" i="0" u="none" strike="noStrike" dirty="0">
                <a:solidFill>
                  <a:srgbClr val="333333"/>
                </a:solidFill>
                <a:effectLst/>
                <a:latin typeface="+mj-lt"/>
              </a:rPr>
              <a:t>5 §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    </a:t>
            </a:r>
            <a:b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</a:rPr>
              <a:t>En region ska</a:t>
            </a:r>
            <a:br>
              <a:rPr lang="sv-SE" sz="1600" b="0" i="0" dirty="0">
                <a:solidFill>
                  <a:srgbClr val="000000"/>
                </a:solidFill>
                <a:effectLst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</a:rPr>
              <a:t> 1. utarbeta och fastställa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en strategi för länets utveckling 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och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samordna insatser 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för genomförandet av strategin,</a:t>
            </a:r>
          </a:p>
          <a:p>
            <a:pPr marL="0" indent="0">
              <a:buNone/>
            </a:pPr>
            <a:r>
              <a:rPr lang="sv-SE" sz="1600" b="0" i="0" dirty="0">
                <a:solidFill>
                  <a:srgbClr val="000000"/>
                </a:solidFill>
                <a:effectLst/>
              </a:rPr>
              <a:t> 2. fastställa mål och prioriteringar för det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regionala kompetensförsörjningsarbetet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 och tillhandahålla bedömningar av länets kompetensbehov inom offentlig och privat sektor på kort och lång sikt,</a:t>
            </a:r>
          </a:p>
          <a:p>
            <a:pPr marL="0" indent="0">
              <a:buNone/>
            </a:pPr>
            <a:r>
              <a:rPr lang="sv-SE" sz="1600" b="0" i="0" dirty="0">
                <a:solidFill>
                  <a:srgbClr val="000000"/>
                </a:solidFill>
                <a:effectLst/>
              </a:rPr>
              <a:t> 3. besluta om användningen av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vissa statliga medel 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för regionalt tillväxtarbete, och</a:t>
            </a:r>
          </a:p>
          <a:p>
            <a:pPr marL="0" indent="0">
              <a:buNone/>
            </a:pPr>
            <a:r>
              <a:rPr lang="sv-SE" sz="1600" b="0" i="0" dirty="0">
                <a:solidFill>
                  <a:srgbClr val="000000"/>
                </a:solidFill>
                <a:effectLst/>
              </a:rPr>
              <a:t> 4. följa upp, låta utvärdera och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årligen till regeringen redovisa 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resultaten av det regionala tillväxtarbetet.</a:t>
            </a:r>
            <a:endParaRPr lang="en-US" sz="2400" dirty="0"/>
          </a:p>
        </p:txBody>
      </p:sp>
      <p:sp>
        <p:nvSpPr>
          <p:cNvPr id="4" name="Platshållare för innehåll 1">
            <a:extLst>
              <a:ext uri="{FF2B5EF4-FFF2-40B4-BE49-F238E27FC236}">
                <a16:creationId xmlns:a16="http://schemas.microsoft.com/office/drawing/2014/main" id="{2D55ECB1-358E-0B9F-B22A-DF4F73C4A594}"/>
              </a:ext>
            </a:extLst>
          </p:cNvPr>
          <p:cNvSpPr txBox="1">
            <a:spLocks/>
          </p:cNvSpPr>
          <p:nvPr/>
        </p:nvSpPr>
        <p:spPr>
          <a:xfrm>
            <a:off x="5833774" y="2065871"/>
            <a:ext cx="4375351" cy="3623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9572" indent="-209572">
              <a:lnSpc>
                <a:spcPct val="84000"/>
              </a:lnSpc>
              <a:spcAft>
                <a:spcPts val="1395"/>
              </a:spcAft>
              <a:buSzPct val="100000"/>
              <a:buFontTx/>
              <a:buBlip>
                <a:blip r:embed="rId2"/>
              </a:buBlip>
              <a:tabLst/>
              <a:defRPr lang="sv-SE" sz="2577" spc="-67" baseline="0" dirty="0">
                <a:latin typeface="+mn-lt"/>
                <a:ea typeface="+mn-ea"/>
                <a:cs typeface="+mn-cs"/>
              </a:defRPr>
            </a:lvl1pPr>
            <a:lvl2pPr marL="458438" indent="-196474">
              <a:lnSpc>
                <a:spcPct val="84000"/>
              </a:lnSpc>
              <a:spcAft>
                <a:spcPts val="1455"/>
              </a:spcAft>
              <a:buFontTx/>
              <a:buBlip>
                <a:blip r:embed="rId2"/>
              </a:buBlip>
              <a:defRPr lang="sv-SE" sz="2335" spc="-67" baseline="0" dirty="0">
                <a:latin typeface="+mn-lt"/>
                <a:ea typeface="+mn-ea"/>
                <a:cs typeface="+mn-cs"/>
              </a:defRPr>
            </a:lvl2pPr>
            <a:lvl3pPr marL="676742" indent="-174643">
              <a:lnSpc>
                <a:spcPct val="84000"/>
              </a:lnSpc>
              <a:spcAft>
                <a:spcPts val="1516"/>
              </a:spcAft>
              <a:buFontTx/>
              <a:buBlip>
                <a:blip r:embed="rId2"/>
              </a:buBlip>
              <a:defRPr lang="sv-SE" sz="2062" spc="-67" baseline="0" dirty="0">
                <a:latin typeface="+mn-lt"/>
                <a:ea typeface="+mn-ea"/>
                <a:cs typeface="+mn-cs"/>
              </a:defRPr>
            </a:lvl3pPr>
            <a:lvl4pPr marL="884131" indent="-157179">
              <a:lnSpc>
                <a:spcPct val="84000"/>
              </a:lnSpc>
              <a:spcAft>
                <a:spcPts val="1577"/>
              </a:spcAft>
              <a:buFontTx/>
              <a:buBlip>
                <a:blip r:embed="rId2"/>
              </a:buBlip>
              <a:defRPr lang="sv-SE" sz="1819" spc="-67" baseline="0" dirty="0">
                <a:latin typeface="+mn-lt"/>
                <a:ea typeface="+mn-ea"/>
                <a:cs typeface="+mn-cs"/>
              </a:defRPr>
            </a:lvl4pPr>
            <a:lvl5pPr marL="1069690" indent="-152813">
              <a:lnSpc>
                <a:spcPct val="86000"/>
              </a:lnSpc>
              <a:spcAft>
                <a:spcPts val="910"/>
              </a:spcAft>
              <a:buFontTx/>
              <a:buBlip>
                <a:blip r:embed="rId2"/>
              </a:buBlip>
              <a:defRPr lang="sv-SE" sz="1698" spc="-67" baseline="0" dirty="0"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sv-SE" sz="1600" b="1" i="0" u="none" strike="noStrike" dirty="0">
                <a:solidFill>
                  <a:srgbClr val="333333"/>
                </a:solidFill>
                <a:effectLst/>
                <a:latin typeface="+mj-lt"/>
              </a:rPr>
              <a:t>6 §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  </a:t>
            </a:r>
            <a:br>
              <a:rPr lang="sv-SE" sz="1600" b="0" i="0" dirty="0">
                <a:solidFill>
                  <a:srgbClr val="000000"/>
                </a:solidFill>
                <a:effectLst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</a:rPr>
              <a:t>En region får utföra uppgifter inom ramen för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EU:s strukturfondsprogram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. </a:t>
            </a:r>
            <a:endParaRPr lang="sv-SE" sz="1600" b="1" i="0" u="none" strike="noStrike" dirty="0">
              <a:solidFill>
                <a:srgbClr val="333333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sv-SE" sz="1600" b="1" i="0" u="none" strike="noStrike" dirty="0">
                <a:solidFill>
                  <a:srgbClr val="333333"/>
                </a:solidFill>
                <a:effectLst/>
                <a:latin typeface="+mj-lt"/>
              </a:rPr>
              <a:t>7 §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   </a:t>
            </a:r>
            <a:b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</a:rPr>
              <a:t>En region ska upprätta och fastställa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länsplaner för regional transportinfrastruktur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. </a:t>
            </a:r>
          </a:p>
          <a:p>
            <a:pPr marL="0" indent="0" algn="l">
              <a:buNone/>
            </a:pPr>
            <a:r>
              <a:rPr lang="sv-SE" sz="1600" b="1" i="0" u="none" strike="noStrike" dirty="0">
                <a:solidFill>
                  <a:srgbClr val="333333"/>
                </a:solidFill>
                <a:effectLst/>
                <a:latin typeface="+mj-lt"/>
              </a:rPr>
              <a:t>8 §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   </a:t>
            </a:r>
            <a:b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</a:rPr>
              <a:t>En region ska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samverka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 med</a:t>
            </a:r>
            <a:br>
              <a:rPr lang="sv-SE" sz="1600" b="0" i="0" dirty="0">
                <a:solidFill>
                  <a:srgbClr val="000000"/>
                </a:solidFill>
                <a:effectLst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</a:rPr>
              <a:t> 1. länets kommuner, och</a:t>
            </a:r>
            <a:br>
              <a:rPr lang="sv-SE" sz="1600" b="0" i="0" dirty="0">
                <a:solidFill>
                  <a:srgbClr val="000000"/>
                </a:solidFill>
                <a:effectLst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</a:rPr>
              <a:t> 2. länsstyrelsen och övriga berörda statliga myndigheter.</a:t>
            </a:r>
            <a:endParaRPr lang="sv-SE" sz="1600" b="0" i="1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sv-SE" sz="1600" b="1" i="0" u="none" strike="noStrike" dirty="0">
                <a:solidFill>
                  <a:srgbClr val="333333"/>
                </a:solidFill>
                <a:effectLst/>
                <a:latin typeface="+mj-lt"/>
              </a:rPr>
              <a:t>9 §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   </a:t>
            </a:r>
            <a:b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</a:rPr>
              <a:t>En region ska 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samråda</a:t>
            </a:r>
            <a:r>
              <a:rPr lang="sv-SE" sz="1600" b="0" i="0" dirty="0">
                <a:solidFill>
                  <a:srgbClr val="000000"/>
                </a:solidFill>
                <a:effectLst/>
              </a:rPr>
              <a:t> med företrädare för berörda organisationer och näringslivet i länet. 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6BC558F-6AC2-60A1-8992-4FF9A7D510DD}"/>
              </a:ext>
            </a:extLst>
          </p:cNvPr>
          <p:cNvSpPr txBox="1"/>
          <p:nvPr/>
        </p:nvSpPr>
        <p:spPr>
          <a:xfrm>
            <a:off x="108861" y="6511851"/>
            <a:ext cx="25382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www.regionvastmanland.se/utveckling/</a:t>
            </a:r>
          </a:p>
        </p:txBody>
      </p:sp>
    </p:spTree>
    <p:extLst>
      <p:ext uri="{BB962C8B-B14F-4D97-AF65-F5344CB8AC3E}">
        <p14:creationId xmlns:p14="http://schemas.microsoft.com/office/powerpoint/2010/main" val="20564072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Ljusgrön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 för Region Västmanland september 2018" id="{C1926D27-B510-4436-9D84-A29C76ADA436}" vid="{C8655E05-4B6F-49BF-82E8-F799AB618498}"/>
    </a:ext>
  </a:extLst>
</a:theme>
</file>

<file path=ppt/theme/theme3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4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5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 Västmanland mall 190628.potx  -  Automatiskt återställd" id="{6A884B90-CE47-4749-9C2B-00148B8742AB}" vid="{5BD03E45-BB31-42F4-9CD2-F17B60E31F09}"/>
    </a:ext>
  </a:extLst>
</a:theme>
</file>

<file path=ppt/theme/theme6.xml><?xml version="1.0" encoding="utf-8"?>
<a:theme xmlns:a="http://schemas.openxmlformats.org/drawingml/2006/main" name="2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7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18062</TotalTime>
  <Words>774</Words>
  <Application>Microsoft Office PowerPoint</Application>
  <PresentationFormat>Bredbild</PresentationFormat>
  <Paragraphs>147</Paragraphs>
  <Slides>19</Slides>
  <Notes>6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3_Office-tema</vt:lpstr>
      <vt:lpstr>2_Ljusgrön</vt:lpstr>
      <vt:lpstr>1_Region Västmanland Blå</vt:lpstr>
      <vt:lpstr>Region Västmanland Blå</vt:lpstr>
      <vt:lpstr>Region Västmanland Grön</vt:lpstr>
      <vt:lpstr>2_Region Västmanland Blå</vt:lpstr>
      <vt:lpstr>Region Västmanland Rosa</vt:lpstr>
      <vt:lpstr>Regionala utvecklingsförvaltningen</vt:lpstr>
      <vt:lpstr>Innehåll</vt:lpstr>
      <vt:lpstr>Regionala utvecklingsförvaltningen</vt:lpstr>
      <vt:lpstr>Film om regional utveckling</vt:lpstr>
      <vt:lpstr>Regional utveckling sker  i ett sammanhang</vt:lpstr>
      <vt:lpstr>Flernivåstyrning: Sammanhållningspolitiken i ett sammanhang </vt:lpstr>
      <vt:lpstr>Regionalt utvecklingsarbete leder till hållbar utveckling</vt:lpstr>
      <vt:lpstr>Statligt uppdrag</vt:lpstr>
      <vt:lpstr>Lag om regionalt utvecklingsansvar 2010:630</vt:lpstr>
      <vt:lpstr>Samverkan är nyckel till framgång – vi löser det inte själva</vt:lpstr>
      <vt:lpstr>Samverkan sker genom flera olika forum</vt:lpstr>
      <vt:lpstr>Vår strategi för ett  livskraftigt Västmanland</vt:lpstr>
      <vt:lpstr>Vad är en regional utvecklingsstrategi?</vt:lpstr>
      <vt:lpstr>RUS ur ett regionalt perspektiv</vt:lpstr>
      <vt:lpstr>Strategin</vt:lpstr>
      <vt:lpstr>Mål och vision</vt:lpstr>
      <vt:lpstr>Ett livskraftigt Västmanland</vt:lpstr>
      <vt:lpstr>Vi har många (nya) planer</vt:lpstr>
      <vt:lpstr>Uppföljning på webben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ppt-underlag till regionvisa presentationer</dc:title>
  <dc:creator>Tomas Stavbom</dc:creator>
  <cp:lastModifiedBy>Sanna Engkvist</cp:lastModifiedBy>
  <cp:revision>266</cp:revision>
  <cp:lastPrinted>2022-10-24T15:09:50Z</cp:lastPrinted>
  <dcterms:created xsi:type="dcterms:W3CDTF">2019-06-17T13:58:18Z</dcterms:created>
  <dcterms:modified xsi:type="dcterms:W3CDTF">2023-12-07T14:03:00Z</dcterms:modified>
</cp:coreProperties>
</file>