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746" r:id="rId5"/>
    <p:sldMasterId id="2147483648" r:id="rId6"/>
    <p:sldMasterId id="2147483703" r:id="rId7"/>
  </p:sldMasterIdLst>
  <p:notesMasterIdLst>
    <p:notesMasterId r:id="rId53"/>
  </p:notesMasterIdLst>
  <p:sldIdLst>
    <p:sldId id="256" r:id="rId8"/>
    <p:sldId id="268" r:id="rId9"/>
    <p:sldId id="269" r:id="rId10"/>
    <p:sldId id="270" r:id="rId11"/>
    <p:sldId id="271" r:id="rId12"/>
    <p:sldId id="272" r:id="rId13"/>
    <p:sldId id="273" r:id="rId14"/>
    <p:sldId id="274" r:id="rId15"/>
    <p:sldId id="446" r:id="rId16"/>
    <p:sldId id="276" r:id="rId17"/>
    <p:sldId id="277" r:id="rId18"/>
    <p:sldId id="455" r:id="rId19"/>
    <p:sldId id="447" r:id="rId20"/>
    <p:sldId id="442" r:id="rId21"/>
    <p:sldId id="443" r:id="rId22"/>
    <p:sldId id="444" r:id="rId23"/>
    <p:sldId id="445" r:id="rId24"/>
    <p:sldId id="278" r:id="rId25"/>
    <p:sldId id="279" r:id="rId26"/>
    <p:sldId id="280" r:id="rId27"/>
    <p:sldId id="281" r:id="rId28"/>
    <p:sldId id="282" r:id="rId29"/>
    <p:sldId id="284" r:id="rId30"/>
    <p:sldId id="283" r:id="rId31"/>
    <p:sldId id="287" r:id="rId32"/>
    <p:sldId id="286" r:id="rId33"/>
    <p:sldId id="288" r:id="rId34"/>
    <p:sldId id="289" r:id="rId35"/>
    <p:sldId id="290" r:id="rId36"/>
    <p:sldId id="300" r:id="rId37"/>
    <p:sldId id="299" r:id="rId38"/>
    <p:sldId id="301" r:id="rId39"/>
    <p:sldId id="294" r:id="rId40"/>
    <p:sldId id="456" r:id="rId41"/>
    <p:sldId id="295" r:id="rId42"/>
    <p:sldId id="302" r:id="rId43"/>
    <p:sldId id="303" r:id="rId44"/>
    <p:sldId id="304" r:id="rId45"/>
    <p:sldId id="419" r:id="rId46"/>
    <p:sldId id="451" r:id="rId47"/>
    <p:sldId id="452" r:id="rId48"/>
    <p:sldId id="453" r:id="rId49"/>
    <p:sldId id="454" r:id="rId50"/>
    <p:sldId id="435" r:id="rId51"/>
    <p:sldId id="431" r:id="rId52"/>
  </p:sldIdLst>
  <p:sldSz cx="20104100" cy="11309350"/>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3" userDrawn="1">
          <p15:clr>
            <a:srgbClr val="A4A3A4"/>
          </p15:clr>
        </p15:guide>
        <p15:guide id="2" pos="67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C0F2AA-1766-4D38-F8BF-4AF4E1611A63}" name="Anja Hektor Gardell" initials="AHG" userId="Anja Hektor Gardell" providerId="None"/>
  <p188:author id="{D8F7A5EF-1FD1-9F50-53B2-E72EDD9B164D}" name="Annika Gingby" initials="AG" userId="S::annika.gingby@regionvastmanland.se::6dd11fff-fdfa-4807-90f9-ddfbe2ee26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F2"/>
    <a:srgbClr val="F5AA3C"/>
    <a:srgbClr val="4B467D"/>
    <a:srgbClr val="DFECF9"/>
    <a:srgbClr val="DCEEEB"/>
    <a:srgbClr val="E9F6F7"/>
    <a:srgbClr val="F4DEE6"/>
    <a:srgbClr val="DFFFFF"/>
    <a:srgbClr val="E1F6FF"/>
    <a:srgbClr val="D2E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0636C-6DC3-4570-8C8D-7394D8966D30}" v="60" dt="2023-09-21T10:59:32.9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41" autoAdjust="0"/>
  </p:normalViewPr>
  <p:slideViewPr>
    <p:cSldViewPr snapToGrid="0">
      <p:cViewPr varScale="1">
        <p:scale>
          <a:sx n="93" d="100"/>
          <a:sy n="93" d="100"/>
        </p:scale>
        <p:origin x="1788" y="90"/>
      </p:cViewPr>
      <p:guideLst>
        <p:guide orient="horz" pos="2473"/>
        <p:guide pos="6740"/>
      </p:guideLst>
    </p:cSldViewPr>
  </p:slideViewPr>
  <p:outlineViewPr>
    <p:cViewPr>
      <p:scale>
        <a:sx n="33" d="100"/>
        <a:sy n="33" d="100"/>
      </p:scale>
      <p:origin x="0" y="-3235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06740007909621E-2"/>
          <c:y val="6.1742020228040387E-2"/>
          <c:w val="0.91906553935655344"/>
          <c:h val="0.77980770930617249"/>
        </c:manualLayout>
      </c:layout>
      <c:barChart>
        <c:barDir val="col"/>
        <c:grouping val="clustered"/>
        <c:varyColors val="0"/>
        <c:ser>
          <c:idx val="0"/>
          <c:order val="0"/>
          <c:tx>
            <c:strRef>
              <c:f>Blad1!$B$1</c:f>
              <c:strCache>
                <c:ptCount val="1"/>
                <c:pt idx="0">
                  <c:v>Serie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3A79-4536-BB75-7FD72C4F056B}"/>
                </c:ext>
              </c:extLst>
            </c:dLbl>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Blad1!$B$2:$B$10</c:f>
              <c:numCache>
                <c:formatCode>General</c:formatCode>
                <c:ptCount val="9"/>
                <c:pt idx="0" formatCode="0%">
                  <c:v>0.57999999999999996</c:v>
                </c:pt>
                <c:pt idx="6">
                  <c:v>0</c:v>
                </c:pt>
              </c:numCache>
            </c:numRef>
          </c:val>
          <c:extLst>
            <c:ext xmlns:c16="http://schemas.microsoft.com/office/drawing/2014/chart" uri="{C3380CC4-5D6E-409C-BE32-E72D297353CC}">
              <c16:uniqueId val="{00000001-3A79-4536-BB75-7FD72C4F056B}"/>
            </c:ext>
          </c:extLst>
        </c:ser>
        <c:ser>
          <c:idx val="1"/>
          <c:order val="1"/>
          <c:tx>
            <c:strRef>
              <c:f>Blad1!$C$1</c:f>
              <c:strCache>
                <c:ptCount val="1"/>
                <c:pt idx="0">
                  <c:v>Serie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Blad1!$C$2:$C$10</c:f>
              <c:numCache>
                <c:formatCode>0%</c:formatCode>
                <c:ptCount val="9"/>
                <c:pt idx="1">
                  <c:v>0.2</c:v>
                </c:pt>
              </c:numCache>
            </c:numRef>
          </c:val>
          <c:extLst>
            <c:ext xmlns:c16="http://schemas.microsoft.com/office/drawing/2014/chart" uri="{C3380CC4-5D6E-409C-BE32-E72D297353CC}">
              <c16:uniqueId val="{00000002-3A79-4536-BB75-7FD72C4F056B}"/>
            </c:ext>
          </c:extLst>
        </c:ser>
        <c:ser>
          <c:idx val="2"/>
          <c:order val="2"/>
          <c:tx>
            <c:strRef>
              <c:f>Blad1!$D$1</c:f>
              <c:strCache>
                <c:ptCount val="1"/>
                <c:pt idx="0">
                  <c:v>Serie 3</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Blad1!$D$2:$D$10</c:f>
              <c:numCache>
                <c:formatCode>General</c:formatCode>
                <c:ptCount val="9"/>
                <c:pt idx="2" formatCode="0%">
                  <c:v>0.09</c:v>
                </c:pt>
              </c:numCache>
            </c:numRef>
          </c:val>
          <c:extLst>
            <c:ext xmlns:c16="http://schemas.microsoft.com/office/drawing/2014/chart" uri="{C3380CC4-5D6E-409C-BE32-E72D297353CC}">
              <c16:uniqueId val="{00000003-3A79-4536-BB75-7FD72C4F056B}"/>
            </c:ext>
          </c:extLst>
        </c:ser>
        <c:ser>
          <c:idx val="3"/>
          <c:order val="3"/>
          <c:tx>
            <c:strRef>
              <c:f>Blad1!$E$1</c:f>
              <c:strCache>
                <c:ptCount val="1"/>
                <c:pt idx="0">
                  <c:v>Serie 4</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Blad1!$E$2:$E$10</c:f>
              <c:numCache>
                <c:formatCode>General</c:formatCode>
                <c:ptCount val="9"/>
                <c:pt idx="3" formatCode="0%">
                  <c:v>0.05</c:v>
                </c:pt>
              </c:numCache>
            </c:numRef>
          </c:val>
          <c:extLst>
            <c:ext xmlns:c16="http://schemas.microsoft.com/office/drawing/2014/chart" uri="{C3380CC4-5D6E-409C-BE32-E72D297353CC}">
              <c16:uniqueId val="{00000004-3A79-4536-BB75-7FD72C4F056B}"/>
            </c:ext>
          </c:extLst>
        </c:ser>
        <c:ser>
          <c:idx val="4"/>
          <c:order val="4"/>
          <c:tx>
            <c:strRef>
              <c:f>Blad1!$F$1</c:f>
              <c:strCache>
                <c:ptCount val="1"/>
                <c:pt idx="0">
                  <c:v>Serie 5</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Blad1!$F$2:$F$10</c:f>
              <c:numCache>
                <c:formatCode>General</c:formatCode>
                <c:ptCount val="9"/>
                <c:pt idx="4" formatCode="0%">
                  <c:v>0.02</c:v>
                </c:pt>
              </c:numCache>
            </c:numRef>
          </c:val>
          <c:extLst>
            <c:ext xmlns:c16="http://schemas.microsoft.com/office/drawing/2014/chart" uri="{C3380CC4-5D6E-409C-BE32-E72D297353CC}">
              <c16:uniqueId val="{00000005-3A79-4536-BB75-7FD72C4F056B}"/>
            </c:ext>
          </c:extLst>
        </c:ser>
        <c:ser>
          <c:idx val="5"/>
          <c:order val="5"/>
          <c:tx>
            <c:strRef>
              <c:f>Blad1!$G$1</c:f>
              <c:strCache>
                <c:ptCount val="1"/>
                <c:pt idx="0">
                  <c:v>Serie 6</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Blad1!$G$2:$G$10</c:f>
              <c:numCache>
                <c:formatCode>General</c:formatCode>
                <c:ptCount val="9"/>
                <c:pt idx="5" formatCode="0%">
                  <c:v>0.02</c:v>
                </c:pt>
              </c:numCache>
            </c:numRef>
          </c:val>
          <c:extLst>
            <c:ext xmlns:c16="http://schemas.microsoft.com/office/drawing/2014/chart" uri="{C3380CC4-5D6E-409C-BE32-E72D297353CC}">
              <c16:uniqueId val="{00000006-3A79-4536-BB75-7FD72C4F056B}"/>
            </c:ext>
          </c:extLst>
        </c:ser>
        <c:ser>
          <c:idx val="6"/>
          <c:order val="6"/>
          <c:tx>
            <c:strRef>
              <c:f>Blad1!$H$1</c:f>
              <c:strCache>
                <c:ptCount val="1"/>
                <c:pt idx="0">
                  <c:v>Serie 7</c:v>
                </c:pt>
              </c:strCache>
            </c:strRef>
          </c:tx>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Blad1!$H$2:$H$10</c:f>
              <c:numCache>
                <c:formatCode>General</c:formatCode>
                <c:ptCount val="9"/>
                <c:pt idx="6" formatCode="0%">
                  <c:v>0.01</c:v>
                </c:pt>
              </c:numCache>
            </c:numRef>
          </c:val>
          <c:extLst>
            <c:ext xmlns:c16="http://schemas.microsoft.com/office/drawing/2014/chart" uri="{C3380CC4-5D6E-409C-BE32-E72D297353CC}">
              <c16:uniqueId val="{00000007-3A79-4536-BB75-7FD72C4F056B}"/>
            </c:ext>
          </c:extLst>
        </c:ser>
        <c:ser>
          <c:idx val="7"/>
          <c:order val="7"/>
          <c:tx>
            <c:strRef>
              <c:f>Blad1!$I$1</c:f>
              <c:strCache>
                <c:ptCount val="1"/>
                <c:pt idx="0">
                  <c:v>Serie 8</c:v>
                </c:pt>
              </c:strCache>
            </c:strRef>
          </c:tx>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Blad1!$I$2:$I$10</c:f>
              <c:numCache>
                <c:formatCode>General</c:formatCode>
                <c:ptCount val="9"/>
                <c:pt idx="7" formatCode="0%">
                  <c:v>0.02</c:v>
                </c:pt>
              </c:numCache>
            </c:numRef>
          </c:val>
          <c:extLst>
            <c:ext xmlns:c16="http://schemas.microsoft.com/office/drawing/2014/chart" uri="{C3380CC4-5D6E-409C-BE32-E72D297353CC}">
              <c16:uniqueId val="{00000008-3A79-4536-BB75-7FD72C4F056B}"/>
            </c:ext>
          </c:extLst>
        </c:ser>
        <c:ser>
          <c:idx val="8"/>
          <c:order val="8"/>
          <c:tx>
            <c:strRef>
              <c:f>Blad1!$J$1</c:f>
              <c:strCache>
                <c:ptCount val="1"/>
                <c:pt idx="0">
                  <c:v>Serie 9</c:v>
                </c:pt>
              </c:strCache>
            </c:strRef>
          </c:tx>
          <c:spPr>
            <a:gradFill rotWithShape="1">
              <a:gsLst>
                <a:gs pos="0">
                  <a:schemeClr val="accent6">
                    <a:lumMod val="80000"/>
                    <a:lumOff val="20000"/>
                    <a:shade val="51000"/>
                    <a:satMod val="130000"/>
                  </a:schemeClr>
                </a:gs>
                <a:gs pos="80000">
                  <a:schemeClr val="accent6">
                    <a:lumMod val="80000"/>
                    <a:lumOff val="20000"/>
                    <a:shade val="93000"/>
                    <a:satMod val="130000"/>
                  </a:schemeClr>
                </a:gs>
                <a:gs pos="100000">
                  <a:schemeClr val="accent6">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Somatisk specialiserad vård</c:v>
                </c:pt>
                <c:pt idx="1">
                  <c:v>Primärvård</c:v>
                </c:pt>
                <c:pt idx="2">
                  <c:v>Psykiatrisk vård</c:v>
                </c:pt>
                <c:pt idx="3">
                  <c:v>Övrig hälso- och sjukvård</c:v>
                </c:pt>
                <c:pt idx="4">
                  <c:v>Tandvård</c:v>
                </c:pt>
                <c:pt idx="5">
                  <c:v>Kollektivtrafik och regionala frågor</c:v>
                </c:pt>
                <c:pt idx="6">
                  <c:v>Kultur och utbildning</c:v>
                </c:pt>
                <c:pt idx="7">
                  <c:v>Övrigt</c:v>
                </c:pt>
                <c:pt idx="8">
                  <c:v>Politisk verksamnhet</c:v>
                </c:pt>
              </c:strCache>
            </c:strRef>
          </c:cat>
          <c:val>
            <c:numRef>
              <c:f>Blad1!$J$2:$J$10</c:f>
              <c:numCache>
                <c:formatCode>General</c:formatCode>
                <c:ptCount val="9"/>
                <c:pt idx="8" formatCode="0%">
                  <c:v>0.01</c:v>
                </c:pt>
              </c:numCache>
            </c:numRef>
          </c:val>
          <c:extLst>
            <c:ext xmlns:c16="http://schemas.microsoft.com/office/drawing/2014/chart" uri="{C3380CC4-5D6E-409C-BE32-E72D297353CC}">
              <c16:uniqueId val="{00000009-3A79-4536-BB75-7FD72C4F056B}"/>
            </c:ext>
          </c:extLst>
        </c:ser>
        <c:dLbls>
          <c:showLegendKey val="0"/>
          <c:showVal val="0"/>
          <c:showCatName val="0"/>
          <c:showSerName val="0"/>
          <c:showPercent val="0"/>
          <c:showBubbleSize val="0"/>
        </c:dLbls>
        <c:gapWidth val="50"/>
        <c:overlap val="100"/>
        <c:axId val="333490504"/>
        <c:axId val="333490112"/>
      </c:barChart>
      <c:catAx>
        <c:axId val="33349050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sv-SE"/>
          </a:p>
        </c:txPr>
        <c:crossAx val="333490112"/>
        <c:crosses val="autoZero"/>
        <c:auto val="1"/>
        <c:lblAlgn val="ctr"/>
        <c:lblOffset val="100"/>
        <c:noMultiLvlLbl val="0"/>
      </c:catAx>
      <c:valAx>
        <c:axId val="33349011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500" b="0" i="0" u="none" strike="noStrike" kern="1200" baseline="0">
                <a:solidFill>
                  <a:schemeClr val="tx1"/>
                </a:solidFill>
                <a:latin typeface="+mn-lt"/>
                <a:ea typeface="+mn-ea"/>
                <a:cs typeface="+mn-cs"/>
              </a:defRPr>
            </a:pPr>
            <a:endParaRPr lang="sv-SE"/>
          </a:p>
        </c:txPr>
        <c:crossAx val="333490504"/>
        <c:crosses val="autoZero"/>
        <c:crossBetween val="between"/>
      </c:valAx>
      <c:spPr>
        <a:noFill/>
        <a:ln w="25400">
          <a:noFill/>
        </a:ln>
        <a:effectLst>
          <a:outerShdw blurRad="50800" dist="50800" dir="5400000" algn="ctr" rotWithShape="0">
            <a:schemeClr val="bg1"/>
          </a:outerShdw>
        </a:effectLst>
      </c:spPr>
    </c:plotArea>
    <c:plotVisOnly val="1"/>
    <c:dispBlanksAs val="gap"/>
    <c:showDLblsOverMax val="0"/>
  </c:chart>
  <c:spPr>
    <a:noFill/>
    <a:ln w="9525" cap="flat" cmpd="sng" algn="ctr">
      <a:noFill/>
      <a:prstDash val="solid"/>
    </a:ln>
    <a:effectLst/>
  </c:spPr>
  <c:txPr>
    <a:bodyPr/>
    <a:lstStyle/>
    <a:p>
      <a:pPr>
        <a:defRPr sz="2500" baseline="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sv-SE"/>
          </a:p>
        </p:txBody>
      </p:sp>
      <p:sp>
        <p:nvSpPr>
          <p:cNvPr id="3" name="Platshållare för datum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991EA50A-7ED8-4297-A6D8-C39D2C596180}" type="datetimeFigureOut">
              <a:rPr lang="sv-SE" smtClean="0"/>
              <a:t>2023-12-14</a:t>
            </a:fld>
            <a:endParaRPr lang="sv-SE"/>
          </a:p>
        </p:txBody>
      </p:sp>
      <p:sp>
        <p:nvSpPr>
          <p:cNvPr id="4" name="Platshållare för bildobjekt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sv-SE"/>
          </a:p>
        </p:txBody>
      </p:sp>
      <p:sp>
        <p:nvSpPr>
          <p:cNvPr id="5" name="Platshållare för anteckninga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sv-SE"/>
          </a:p>
        </p:txBody>
      </p:sp>
      <p:sp>
        <p:nvSpPr>
          <p:cNvPr id="7" name="Platshållare för bildnumm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B733DB10-64AD-4478-BAF2-10592BD0BA82}" type="slidenum">
              <a:rPr lang="sv-SE" smtClean="0"/>
              <a:t>‹#›</a:t>
            </a:fld>
            <a:endParaRPr lang="sv-SE"/>
          </a:p>
        </p:txBody>
      </p:sp>
    </p:spTree>
    <p:extLst>
      <p:ext uri="{BB962C8B-B14F-4D97-AF65-F5344CB8AC3E}">
        <p14:creationId xmlns:p14="http://schemas.microsoft.com/office/powerpoint/2010/main" val="185731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lnSpc>
                <a:spcPts val="3500"/>
              </a:lnSpc>
              <a:spcAft>
                <a:spcPts val="989"/>
              </a:spcAft>
              <a:buNone/>
              <a:defRPr/>
            </a:pPr>
            <a:r>
              <a:rPr lang="sv-SE"/>
              <a:t>Annika Gingby: har tagit bort </a:t>
            </a:r>
          </a:p>
          <a:p>
            <a:pPr marL="0" indent="0" algn="l">
              <a:lnSpc>
                <a:spcPts val="3500"/>
              </a:lnSpc>
              <a:spcAft>
                <a:spcPts val="989"/>
              </a:spcAft>
              <a:buNone/>
              <a:defRPr/>
            </a:pPr>
            <a:r>
              <a:rPr lang="sv-SE" sz="1400" b="1">
                <a:highlight>
                  <a:srgbClr val="FFFF00"/>
                </a:highlight>
                <a:latin typeface="Calibri" panose="020F0502020204030204" pitchFamily="34" charset="0"/>
                <a:cs typeface="Calibri" panose="020F0502020204030204" pitchFamily="34" charset="0"/>
              </a:rPr>
              <a:t>Hälsovård</a:t>
            </a:r>
          </a:p>
          <a:p>
            <a:pPr marL="0" indent="0" algn="l">
              <a:lnSpc>
                <a:spcPts val="3500"/>
              </a:lnSpc>
              <a:spcAft>
                <a:spcPts val="1800"/>
              </a:spcAft>
              <a:buNone/>
              <a:defRPr/>
            </a:pPr>
            <a:r>
              <a:rPr lang="sv-SE" sz="1200">
                <a:latin typeface="Calibri" panose="020F0502020204030204" pitchFamily="34" charset="0"/>
                <a:cs typeface="Calibri" panose="020F0502020204030204" pitchFamily="34" charset="0"/>
              </a:rPr>
              <a:t>Främja hälsa och förebygga sjukdom</a:t>
            </a:r>
          </a:p>
          <a:p>
            <a:pPr marL="0" indent="0" algn="l">
              <a:lnSpc>
                <a:spcPts val="3500"/>
              </a:lnSpc>
              <a:spcAft>
                <a:spcPts val="1800"/>
              </a:spcAft>
              <a:buNone/>
              <a:defRPr/>
            </a:pPr>
            <a:r>
              <a:rPr lang="sv-SE" sz="1200">
                <a:latin typeface="Calibri" panose="020F0502020204030204" pitchFamily="34" charset="0"/>
                <a:cs typeface="Calibri" panose="020F0502020204030204" pitchFamily="34" charset="0"/>
              </a:rPr>
              <a:t>Undersöka hälsoläget - ”Liv- och hälsa”</a:t>
            </a:r>
          </a:p>
          <a:p>
            <a:pPr marL="0" indent="0" algn="l">
              <a:lnSpc>
                <a:spcPts val="3500"/>
              </a:lnSpc>
              <a:spcAft>
                <a:spcPts val="1800"/>
              </a:spcAft>
              <a:buNone/>
              <a:defRPr/>
            </a:pPr>
            <a:r>
              <a:rPr lang="sv-SE" sz="1200">
                <a:latin typeface="Calibri" panose="020F0502020204030204" pitchFamily="34" charset="0"/>
                <a:cs typeface="Calibri" panose="020F0502020204030204" pitchFamily="34" charset="0"/>
              </a:rPr>
              <a:t>Förmedla kunskap om hälsoläget</a:t>
            </a:r>
          </a:p>
          <a:p>
            <a:endParaRPr lang="sv-SE"/>
          </a:p>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7</a:t>
            </a:fld>
            <a:endParaRPr lang="sv-SE"/>
          </a:p>
        </p:txBody>
      </p:sp>
    </p:spTree>
    <p:extLst>
      <p:ext uri="{BB962C8B-B14F-4D97-AF65-F5344CB8AC3E}">
        <p14:creationId xmlns:p14="http://schemas.microsoft.com/office/powerpoint/2010/main" val="185714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42</a:t>
            </a:fld>
            <a:endParaRPr lang="sv-SE"/>
          </a:p>
        </p:txBody>
      </p:sp>
    </p:spTree>
    <p:extLst>
      <p:ext uri="{BB962C8B-B14F-4D97-AF65-F5344CB8AC3E}">
        <p14:creationId xmlns:p14="http://schemas.microsoft.com/office/powerpoint/2010/main" val="21113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43</a:t>
            </a:fld>
            <a:endParaRPr lang="sv-SE"/>
          </a:p>
        </p:txBody>
      </p:sp>
    </p:spTree>
    <p:extLst>
      <p:ext uri="{BB962C8B-B14F-4D97-AF65-F5344CB8AC3E}">
        <p14:creationId xmlns:p14="http://schemas.microsoft.com/office/powerpoint/2010/main" val="232649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13</a:t>
            </a:fld>
            <a:endParaRPr lang="sv-SE"/>
          </a:p>
        </p:txBody>
      </p:sp>
    </p:spTree>
    <p:extLst>
      <p:ext uri="{BB962C8B-B14F-4D97-AF65-F5344CB8AC3E}">
        <p14:creationId xmlns:p14="http://schemas.microsoft.com/office/powerpoint/2010/main" val="18453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Sara hjälper mig med alla siffror, </a:t>
            </a:r>
            <a:r>
              <a:rPr lang="sv-SE" err="1"/>
              <a:t>inkl</a:t>
            </a:r>
            <a:r>
              <a:rPr lang="sv-SE"/>
              <a:t> primärvård och tandvård. </a:t>
            </a:r>
          </a:p>
          <a:p>
            <a:endParaRPr lang="sv-SE"/>
          </a:p>
          <a:p>
            <a:r>
              <a:rPr lang="sv-SE"/>
              <a:t>Vi testar att presenterar det som 5 vanligaste yrkena + lägger till </a:t>
            </a:r>
            <a:r>
              <a:rPr lang="sv-SE" err="1"/>
              <a:t>bubbbla</a:t>
            </a:r>
            <a:r>
              <a:rPr lang="sv-SE"/>
              <a:t> med vi har många kompetenser </a:t>
            </a:r>
          </a:p>
          <a:p>
            <a:endParaRPr lang="sv-SE"/>
          </a:p>
          <a:p>
            <a:endParaRPr lang="sv-SE"/>
          </a:p>
          <a:p>
            <a:r>
              <a:rPr lang="sv-SE">
                <a:highlight>
                  <a:srgbClr val="FFFF00"/>
                </a:highlight>
              </a:rPr>
              <a:t>Här visas ej privata vårdcentraler! </a:t>
            </a:r>
          </a:p>
          <a:p>
            <a:endParaRPr lang="sv-SE">
              <a:highlight>
                <a:srgbClr val="FFFF00"/>
              </a:highlight>
            </a:endParaRPr>
          </a:p>
          <a:p>
            <a:r>
              <a:rPr lang="sv-SE">
                <a:highlight>
                  <a:srgbClr val="FFFF00"/>
                </a:highlight>
              </a:rPr>
              <a:t>Ta fram siffra på  totalt anställda inom offentligt driven primärvård, de utgör ca 40 % av totala primärvården. Anna-Sofia</a:t>
            </a:r>
          </a:p>
          <a:p>
            <a:r>
              <a:rPr lang="sv-SE">
                <a:highlight>
                  <a:srgbClr val="FFFF00"/>
                </a:highlight>
              </a:rPr>
              <a:t>Fredrik </a:t>
            </a:r>
            <a:r>
              <a:rPr lang="sv-SE" err="1">
                <a:highlight>
                  <a:srgbClr val="FFFF00"/>
                </a:highlight>
              </a:rPr>
              <a:t>Ahlnäs</a:t>
            </a:r>
            <a:r>
              <a:rPr lang="sv-SE">
                <a:highlight>
                  <a:srgbClr val="FFFF00"/>
                </a:highlight>
              </a:rPr>
              <a:t>, controller närvården. </a:t>
            </a:r>
          </a:p>
          <a:p>
            <a:endParaRPr lang="sv-SE">
              <a:highlight>
                <a:srgbClr val="FFFF00"/>
              </a:highlight>
            </a:endParaRPr>
          </a:p>
          <a:p>
            <a:endParaRPr lang="sv-SE">
              <a:highlight>
                <a:srgbClr val="FFFF00"/>
              </a:highlight>
            </a:endParaRPr>
          </a:p>
          <a:p>
            <a:r>
              <a:rPr lang="sv-SE">
                <a:highlight>
                  <a:srgbClr val="FFFF00"/>
                </a:highlight>
              </a:rPr>
              <a:t>Regionperspektiv chefer administrativ personal där. </a:t>
            </a:r>
          </a:p>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14</a:t>
            </a:fld>
            <a:endParaRPr lang="sv-SE"/>
          </a:p>
        </p:txBody>
      </p:sp>
    </p:spTree>
    <p:extLst>
      <p:ext uri="{BB962C8B-B14F-4D97-AF65-F5344CB8AC3E}">
        <p14:creationId xmlns:p14="http://schemas.microsoft.com/office/powerpoint/2010/main" val="364724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15</a:t>
            </a:fld>
            <a:endParaRPr lang="sv-SE"/>
          </a:p>
        </p:txBody>
      </p:sp>
    </p:spTree>
    <p:extLst>
      <p:ext uri="{BB962C8B-B14F-4D97-AF65-F5344CB8AC3E}">
        <p14:creationId xmlns:p14="http://schemas.microsoft.com/office/powerpoint/2010/main" val="262513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16</a:t>
            </a:fld>
            <a:endParaRPr lang="sv-SE"/>
          </a:p>
        </p:txBody>
      </p:sp>
    </p:spTree>
    <p:extLst>
      <p:ext uri="{BB962C8B-B14F-4D97-AF65-F5344CB8AC3E}">
        <p14:creationId xmlns:p14="http://schemas.microsoft.com/office/powerpoint/2010/main" val="195034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33</a:t>
            </a:fld>
            <a:endParaRPr lang="sv-SE"/>
          </a:p>
        </p:txBody>
      </p:sp>
    </p:spTree>
    <p:extLst>
      <p:ext uri="{BB962C8B-B14F-4D97-AF65-F5344CB8AC3E}">
        <p14:creationId xmlns:p14="http://schemas.microsoft.com/office/powerpoint/2010/main" val="218015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34</a:t>
            </a:fld>
            <a:endParaRPr lang="sv-SE"/>
          </a:p>
        </p:txBody>
      </p:sp>
    </p:spTree>
    <p:extLst>
      <p:ext uri="{BB962C8B-B14F-4D97-AF65-F5344CB8AC3E}">
        <p14:creationId xmlns:p14="http://schemas.microsoft.com/office/powerpoint/2010/main" val="337676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40</a:t>
            </a:fld>
            <a:endParaRPr lang="sv-SE"/>
          </a:p>
        </p:txBody>
      </p:sp>
    </p:spTree>
    <p:extLst>
      <p:ext uri="{BB962C8B-B14F-4D97-AF65-F5344CB8AC3E}">
        <p14:creationId xmlns:p14="http://schemas.microsoft.com/office/powerpoint/2010/main" val="247532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Sara hjälper mig med alla siffror, </a:t>
            </a:r>
            <a:r>
              <a:rPr lang="sv-SE" err="1"/>
              <a:t>inkl</a:t>
            </a:r>
            <a:r>
              <a:rPr lang="sv-SE"/>
              <a:t> primärvård och tandvård. </a:t>
            </a:r>
          </a:p>
          <a:p>
            <a:endParaRPr lang="sv-SE"/>
          </a:p>
          <a:p>
            <a:r>
              <a:rPr lang="sv-SE"/>
              <a:t>Vi testar att presenterar det som 5 vanligaste yrkena + lägger till </a:t>
            </a:r>
            <a:r>
              <a:rPr lang="sv-SE" err="1"/>
              <a:t>bubbbla</a:t>
            </a:r>
            <a:r>
              <a:rPr lang="sv-SE"/>
              <a:t> med vi har många kompetenser </a:t>
            </a:r>
          </a:p>
          <a:p>
            <a:endParaRPr lang="sv-SE"/>
          </a:p>
          <a:p>
            <a:endParaRPr lang="sv-SE"/>
          </a:p>
          <a:p>
            <a:r>
              <a:rPr lang="sv-SE">
                <a:highlight>
                  <a:srgbClr val="FFFF00"/>
                </a:highlight>
              </a:rPr>
              <a:t>Här visas ej privata vårdcentraler! </a:t>
            </a:r>
          </a:p>
          <a:p>
            <a:endParaRPr lang="sv-SE">
              <a:highlight>
                <a:srgbClr val="FFFF00"/>
              </a:highlight>
            </a:endParaRPr>
          </a:p>
          <a:p>
            <a:r>
              <a:rPr lang="sv-SE">
                <a:highlight>
                  <a:srgbClr val="FFFF00"/>
                </a:highlight>
              </a:rPr>
              <a:t>Ta fram siffra på  totalt anställda inom offentligt driven primärvård, de utgör ca 40 % av totala primärvården. Anna-Sofia</a:t>
            </a:r>
          </a:p>
          <a:p>
            <a:r>
              <a:rPr lang="sv-SE">
                <a:highlight>
                  <a:srgbClr val="FFFF00"/>
                </a:highlight>
              </a:rPr>
              <a:t>Fredrik </a:t>
            </a:r>
            <a:r>
              <a:rPr lang="sv-SE" err="1">
                <a:highlight>
                  <a:srgbClr val="FFFF00"/>
                </a:highlight>
              </a:rPr>
              <a:t>Ahlnäs</a:t>
            </a:r>
            <a:r>
              <a:rPr lang="sv-SE">
                <a:highlight>
                  <a:srgbClr val="FFFF00"/>
                </a:highlight>
              </a:rPr>
              <a:t>, controller närvården. </a:t>
            </a:r>
          </a:p>
          <a:p>
            <a:endParaRPr lang="sv-SE">
              <a:highlight>
                <a:srgbClr val="FFFF00"/>
              </a:highlight>
            </a:endParaRPr>
          </a:p>
          <a:p>
            <a:endParaRPr lang="sv-SE">
              <a:highlight>
                <a:srgbClr val="FFFF00"/>
              </a:highlight>
            </a:endParaRPr>
          </a:p>
          <a:p>
            <a:r>
              <a:rPr lang="sv-SE">
                <a:highlight>
                  <a:srgbClr val="FFFF00"/>
                </a:highlight>
              </a:rPr>
              <a:t>Regionperspektiv chefer administrativ personal där. </a:t>
            </a:r>
          </a:p>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41</a:t>
            </a:fld>
            <a:endParaRPr lang="sv-SE"/>
          </a:p>
        </p:txBody>
      </p:sp>
    </p:spTree>
    <p:extLst>
      <p:ext uri="{BB962C8B-B14F-4D97-AF65-F5344CB8AC3E}">
        <p14:creationId xmlns:p14="http://schemas.microsoft.com/office/powerpoint/2010/main" val="3617480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88" r="6671" b="4223"/>
          <a:stretch/>
        </p:blipFill>
        <p:spPr>
          <a:xfrm>
            <a:off x="10814050" y="-1"/>
            <a:ext cx="9290050" cy="1130935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2513013" y="2378075"/>
            <a:ext cx="13635037" cy="3409950"/>
          </a:xfrm>
        </p:spPr>
        <p:txBody>
          <a:bodyPr anchor="b">
            <a:noAutofit/>
          </a:bodyPr>
          <a:lstStyle>
            <a:lvl1pPr algn="l">
              <a:lnSpc>
                <a:spcPct val="75000"/>
              </a:lnSpc>
              <a:defRPr sz="11900" spc="-400" baseline="0"/>
            </a:lvl1pPr>
          </a:lstStyle>
          <a:p>
            <a:r>
              <a:rPr lang="sv-SE"/>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2513013" y="6279773"/>
            <a:ext cx="13635037" cy="2406650"/>
          </a:xfrm>
        </p:spPr>
        <p:txBody>
          <a:bodyPr>
            <a:no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5" name="object 38">
            <a:extLst>
              <a:ext uri="{FF2B5EF4-FFF2-40B4-BE49-F238E27FC236}">
                <a16:creationId xmlns:a16="http://schemas.microsoft.com/office/drawing/2014/main" id="{9BDBBCB9-81A0-4B48-8D85-87FE05F29E71}"/>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32130461"/>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00" y="1524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00" y="3048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766" y="3406775"/>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643"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1915" y="3406776"/>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2023-12-14</a:t>
            </a:fld>
            <a:endParaRPr lang="en-US"/>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295790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3903" y="478617"/>
            <a:ext cx="7704000" cy="187200"/>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502" y="478617"/>
            <a:ext cx="792000" cy="187200"/>
          </a:xfrm>
        </p:spPr>
        <p:txBody>
          <a:bodyPr/>
          <a:lstStyle/>
          <a:p>
            <a:fld id="{9D00964E-CD7C-4BCA-A53D-05A9094492BF}" type="datetime1">
              <a:rPr lang="sv-SE" smtClean="0"/>
              <a:t>2023-12-14</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000" y="702000"/>
            <a:ext cx="9007200"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767" y="3408147"/>
            <a:ext cx="7828734" cy="5400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871591192"/>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2" userDrawn="1">
          <p15:clr>
            <a:srgbClr val="FBAE40"/>
          </p15:clr>
        </p15:guide>
        <p15:guide id="3" pos="24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8000" y="0"/>
            <a:ext cx="1096100"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2023-12-14</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00" y="2491200"/>
            <a:ext cx="17618400"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625363474"/>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91435" y="2298648"/>
            <a:ext cx="13459939" cy="1686571"/>
          </a:xfrm>
        </p:spPr>
        <p:txBody>
          <a:bodyPr anchor="b">
            <a:noAutofit/>
          </a:bodyPr>
          <a:lstStyle>
            <a:lvl1pPr>
              <a:lnSpc>
                <a:spcPct val="80000"/>
              </a:lnSpc>
              <a:defRPr sz="5936"/>
            </a:lvl1pPr>
          </a:lstStyle>
          <a:p>
            <a:r>
              <a:rPr lang="sv-SE"/>
              <a:t>Klicka här för att lägga till rubrik</a:t>
            </a:r>
          </a:p>
        </p:txBody>
      </p:sp>
      <p:sp>
        <p:nvSpPr>
          <p:cNvPr id="5" name="Platshållare för innehåll 2"/>
          <p:cNvSpPr>
            <a:spLocks noGrp="1"/>
          </p:cNvSpPr>
          <p:nvPr>
            <p:ph idx="1" hasCustomPrompt="1"/>
          </p:nvPr>
        </p:nvSpPr>
        <p:spPr>
          <a:xfrm>
            <a:off x="3291435" y="4133672"/>
            <a:ext cx="13459939" cy="655044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2023-12-14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6266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ubrik och två spalter">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700994" y="2298648"/>
            <a:ext cx="15315525" cy="1686571"/>
          </a:xfrm>
        </p:spPr>
        <p:txBody>
          <a:bodyPr anchor="b">
            <a:noAutofit/>
          </a:bodyPr>
          <a:lstStyle>
            <a:lvl1pPr algn="l">
              <a:lnSpc>
                <a:spcPct val="100000"/>
              </a:lnSpc>
              <a:defRPr sz="5936"/>
            </a:lvl1pPr>
          </a:lstStyle>
          <a:p>
            <a:r>
              <a:rPr lang="sv-SE"/>
              <a:t>Klicka här för att lägga till rubrik</a:t>
            </a:r>
          </a:p>
        </p:txBody>
      </p:sp>
      <p:sp>
        <p:nvSpPr>
          <p:cNvPr id="6" name="Platshållare för innehåll 2"/>
          <p:cNvSpPr>
            <a:spLocks noGrp="1"/>
          </p:cNvSpPr>
          <p:nvPr>
            <p:ph idx="1" hasCustomPrompt="1"/>
          </p:nvPr>
        </p:nvSpPr>
        <p:spPr>
          <a:xfrm>
            <a:off x="2700994" y="4155668"/>
            <a:ext cx="7447097" cy="655542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10561005" y="4155668"/>
            <a:ext cx="7447097" cy="655542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C739DF52-0477-4164-99CF-0384B3919D38}" type="datetime1">
              <a:rPr lang="sv-SE" smtClean="0"/>
              <a:t>2023-12-14</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8474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700994" y="2298648"/>
            <a:ext cx="15315525" cy="1686571"/>
          </a:xfrm>
        </p:spPr>
        <p:txBody>
          <a:bodyPr anchor="b">
            <a:noAutofit/>
          </a:bodyPr>
          <a:lstStyle>
            <a:lvl1pPr>
              <a:lnSpc>
                <a:spcPct val="100000"/>
              </a:lnSpc>
              <a:defRPr sz="5936"/>
            </a:lvl1pPr>
          </a:lstStyle>
          <a:p>
            <a:r>
              <a:rPr lang="sv-SE"/>
              <a:t>Klicka här för att lägga till rubrik</a:t>
            </a:r>
          </a:p>
        </p:txBody>
      </p:sp>
      <p:sp>
        <p:nvSpPr>
          <p:cNvPr id="5" name="Platshållare för innehåll 2"/>
          <p:cNvSpPr>
            <a:spLocks noGrp="1"/>
          </p:cNvSpPr>
          <p:nvPr>
            <p:ph idx="1" hasCustomPrompt="1"/>
          </p:nvPr>
        </p:nvSpPr>
        <p:spPr>
          <a:xfrm>
            <a:off x="2700994" y="4155667"/>
            <a:ext cx="15315525" cy="6530333"/>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2023-12-14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41729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923677" y="2298648"/>
            <a:ext cx="15280341" cy="1686571"/>
          </a:xfrm>
        </p:spPr>
        <p:txBody>
          <a:bodyPr anchor="b">
            <a:noAutofit/>
          </a:bodyPr>
          <a:lstStyle>
            <a:lvl1pPr algn="ctr">
              <a:lnSpc>
                <a:spcPct val="80000"/>
              </a:lnSpc>
              <a:defRPr sz="5936"/>
            </a:lvl1pPr>
          </a:lstStyle>
          <a:p>
            <a:r>
              <a:rPr lang="sv-SE"/>
              <a:t>Klicka här för att lägga till rubrik</a:t>
            </a:r>
          </a:p>
        </p:txBody>
      </p:sp>
      <p:sp>
        <p:nvSpPr>
          <p:cNvPr id="6" name="Platshållare för innehåll 2"/>
          <p:cNvSpPr>
            <a:spLocks noGrp="1"/>
          </p:cNvSpPr>
          <p:nvPr>
            <p:ph idx="1" hasCustomPrompt="1"/>
          </p:nvPr>
        </p:nvSpPr>
        <p:spPr>
          <a:xfrm>
            <a:off x="2923676"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10756921"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2023-12-14</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0233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513013" y="1996900"/>
            <a:ext cx="15078075" cy="6910171"/>
          </a:xfrm>
        </p:spPr>
        <p:txBody>
          <a:bodyPr anchor="ctr">
            <a:noAutofit/>
          </a:bodyPr>
          <a:lstStyle>
            <a:lvl1pPr algn="ctr">
              <a:lnSpc>
                <a:spcPct val="80000"/>
              </a:lnSpc>
              <a:defRPr sz="5936" b="0">
                <a:solidFill>
                  <a:schemeClr val="tx1"/>
                </a:solidFill>
              </a:defRPr>
            </a:lvl1pPr>
          </a:lstStyle>
          <a:p>
            <a:r>
              <a:rPr lang="sv-SE"/>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2023-12-14</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0198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10814401" y="0"/>
            <a:ext cx="9289700" cy="1130935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2513013" y="2378075"/>
            <a:ext cx="13635037" cy="3409950"/>
          </a:xfrm>
        </p:spPr>
        <p:txBody>
          <a:bodyPr anchor="b">
            <a:noAutofit/>
          </a:bodyPr>
          <a:lstStyle>
            <a:lvl1pPr algn="l">
              <a:lnSpc>
                <a:spcPct val="75000"/>
              </a:lnSpc>
              <a:defRPr sz="11900" spc="-400" baseline="0">
                <a:solidFill>
                  <a:schemeClr val="accent1"/>
                </a:solidFill>
              </a:defRPr>
            </a:lvl1pPr>
          </a:lstStyle>
          <a:p>
            <a:r>
              <a:rPr lang="sv-SE"/>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2513013" y="6279773"/>
            <a:ext cx="13635037" cy="2406650"/>
          </a:xfrm>
          <a:prstGeom prst="rect">
            <a:avLst/>
          </a:prstGeom>
        </p:spPr>
        <p:txBody>
          <a:bodyPr>
            <a:no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25873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1368502" y="478617"/>
            <a:ext cx="792000" cy="187200"/>
          </a:xfrm>
        </p:spPr>
        <p:txBody>
          <a:bodyPr/>
          <a:lstStyle/>
          <a:p>
            <a:fld id="{27129ABF-34AF-4771-8C65-17474087DDAF}" type="datetime1">
              <a:rPr lang="sv-SE" smtClean="0"/>
              <a:t>2023-12-14</a:t>
            </a:fld>
            <a:endParaRPr lang="sv-SE"/>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2333903" y="478617"/>
            <a:ext cx="7704000" cy="187200"/>
          </a:xfrm>
        </p:spPr>
        <p:txBody>
          <a:bodyPr/>
          <a:lstStyle/>
          <a:p>
            <a:endParaRPr lang="sv-SE"/>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9008000" y="0"/>
            <a:ext cx="1096100" cy="3216275"/>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1245600" y="3399671"/>
            <a:ext cx="17618075" cy="59832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77762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p:nvPr>
        </p:nvSpPr>
        <p:spPr>
          <a:xfrm>
            <a:off x="1243766" y="3399671"/>
            <a:ext cx="17616566"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431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1243766" y="3406775"/>
            <a:ext cx="8638421" cy="59760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10221911" y="3406775"/>
            <a:ext cx="8638421" cy="59760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9050" y="6264274"/>
            <a:ext cx="1260000" cy="5045075"/>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DD91084E-ABA3-4AA4-9862-3A3A8F7AC594}" type="datetime1">
              <a:rPr lang="sv-SE" smtClean="0"/>
              <a:t>2023-12-14</a:t>
            </a:fld>
            <a:endParaRPr lang="en-US"/>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2372529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E32E934-0E34-41D0-99D0-BBB1DE02E0D8}" type="datetime1">
              <a:rPr lang="sv-SE" smtClean="0"/>
              <a:t>2023-12-14</a:t>
            </a:fld>
            <a:endParaRPr lang="en-US"/>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10404000" y="702000"/>
            <a:ext cx="9007200" cy="99072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1243767" y="3408147"/>
            <a:ext cx="7828734" cy="54000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49472131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1245600" y="2491200"/>
            <a:ext cx="17618400" cy="79236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1245600" y="2491200"/>
            <a:ext cx="17618400" cy="79236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9008000" y="0"/>
            <a:ext cx="1096100" cy="2393950"/>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7640000" y="8791200"/>
            <a:ext cx="1987200" cy="1987200"/>
          </a:xfrm>
          <a:prstGeom prst="rect">
            <a:avLst/>
          </a:prstGeom>
          <a:blipFill>
            <a:blip r:embed="rId3" cstate="print"/>
            <a:stretch>
              <a:fillRect/>
            </a:stretch>
          </a:blipFill>
        </p:spPr>
        <p:txBody>
          <a:bodyPr>
            <a:normAutofit/>
          </a:bodyPr>
          <a:lstStyle>
            <a:lvl1pPr>
              <a:buNone/>
              <a:defRPr sz="200"/>
            </a:lvl1pPr>
          </a:lstStyle>
          <a:p>
            <a:pPr lvl="0"/>
            <a:r>
              <a:rPr lang="sv-SE"/>
              <a:t> 4,42</a:t>
            </a:r>
          </a:p>
          <a:p>
            <a:pPr lvl="0"/>
            <a:endParaRPr lang="sv-SE"/>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6EF6D5CF-9778-494C-91EA-967A5AD360D0}" type="datetime1">
              <a:rPr lang="sv-SE" smtClean="0"/>
              <a:t>2023-12-14</a:t>
            </a:fld>
            <a:endParaRPr lang="en-US"/>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3670029104"/>
      </p:ext>
    </p:extLst>
  </p:cSld>
  <p:clrMapOvr>
    <a:masterClrMapping/>
  </p:clrMapOvr>
  <p:extLst>
    <p:ext uri="{DCECCB84-F9BA-43D5-87BE-67443E8EF086}">
      <p15:sldGuideLst xmlns:p15="http://schemas.microsoft.com/office/powerpoint/2012/main">
        <p15:guide id="1" orient="horz" pos="1258" userDrawn="1">
          <p15:clr>
            <a:srgbClr val="FBAE40"/>
          </p15:clr>
        </p15:guide>
        <p15:guide id="2" pos="6332">
          <p15:clr>
            <a:srgbClr val="FBAE40"/>
          </p15:clr>
        </p15:guide>
        <p15:guide id="3" pos="24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004" t="51088" b="-60520"/>
          <a:stretch/>
        </p:blipFill>
        <p:spPr>
          <a:xfrm>
            <a:off x="0" y="6264274"/>
            <a:ext cx="1247156" cy="5045075"/>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3766" y="3406775"/>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noAutofit/>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10221911" y="3406775"/>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37F15F43-7351-4340-AB7C-1EB441B903A0}" type="datetime1">
              <a:rPr lang="sv-SE" smtClean="0"/>
              <a:t>2023-12-14</a:t>
            </a:fld>
            <a:endParaRPr lang="sv-SE"/>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38480145-259A-47DA-A30D-C906B9DB5C99}" type="slidenum">
              <a:rPr lang="sv-SE" smtClean="0"/>
              <a:t>‹#›</a:t>
            </a:fld>
            <a:endParaRPr lang="sv-SE"/>
          </a:p>
        </p:txBody>
      </p:sp>
    </p:spTree>
    <p:extLst>
      <p:ext uri="{BB962C8B-B14F-4D97-AF65-F5344CB8AC3E}">
        <p14:creationId xmlns:p14="http://schemas.microsoft.com/office/powerpoint/2010/main" val="363925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userDrawn="1"/>
        </p:nvPicPr>
        <p:blipFill rotWithShape="1">
          <a:blip r:embed="rId2"/>
          <a:srcRect l="-135146" t="64200" r="1"/>
          <a:stretch/>
        </p:blipFill>
        <p:spPr>
          <a:xfrm>
            <a:off x="0" y="0"/>
            <a:ext cx="6240627" cy="979488"/>
          </a:xfrm>
          <a:prstGeom prst="rect">
            <a:avLst/>
          </a:prstGeom>
        </p:spPr>
      </p:pic>
      <p:sp>
        <p:nvSpPr>
          <p:cNvPr id="15" name="object 38">
            <a:extLst>
              <a:ext uri="{FF2B5EF4-FFF2-40B4-BE49-F238E27FC236}">
                <a16:creationId xmlns:a16="http://schemas.microsoft.com/office/drawing/2014/main" id="{FCB10ADE-7E5E-400B-8AA1-BCE8B82F9AC2}"/>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62DD169D-E447-4789-8673-AFA93CC4C0FC}" type="datetime1">
              <a:rPr lang="sv-SE" smtClean="0"/>
              <a:t>2023-12-14</a:t>
            </a:fld>
            <a:endParaRPr lang="sv-SE"/>
          </a:p>
        </p:txBody>
      </p:sp>
      <p:sp>
        <p:nvSpPr>
          <p:cNvPr id="12" name="Rektangel 11">
            <a:extLst>
              <a:ext uri="{FF2B5EF4-FFF2-40B4-BE49-F238E27FC236}">
                <a16:creationId xmlns:a16="http://schemas.microsoft.com/office/drawing/2014/main" id="{669B40A8-44D8-445B-8C02-75F7336F6216}"/>
              </a:ext>
            </a:extLst>
          </p:cNvPr>
          <p:cNvSpPr/>
          <p:nvPr userDrawn="1"/>
        </p:nvSpPr>
        <p:spPr>
          <a:xfrm>
            <a:off x="10404000" y="702000"/>
            <a:ext cx="9000000" cy="9900000"/>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10404000" y="701676"/>
            <a:ext cx="9000000" cy="99000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1243767" y="3408147"/>
            <a:ext cx="7828733" cy="5400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1243767" y="1227047"/>
            <a:ext cx="7828734" cy="2043642"/>
          </a:xfrm>
        </p:spPr>
        <p:txBody>
          <a:bodyPr/>
          <a:lstStyle/>
          <a:p>
            <a:r>
              <a:rPr lang="sv-SE"/>
              <a:t>Klicka här för att ändra mall för rubrikformat</a:t>
            </a:r>
          </a:p>
        </p:txBody>
      </p:sp>
    </p:spTree>
    <p:extLst>
      <p:ext uri="{BB962C8B-B14F-4D97-AF65-F5344CB8AC3E}">
        <p14:creationId xmlns:p14="http://schemas.microsoft.com/office/powerpoint/2010/main" val="420425671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solidFill>
            <a:srgbClr val="FAEDF2"/>
          </a:solid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F5A06FC7-5FC7-4CA8-94E2-9DAA9984D6D0}" type="datetime1">
              <a:rPr lang="sv-SE" smtClean="0"/>
              <a:t>2023-12-14</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8" r="88999" b="40995"/>
          <a:stretch/>
        </p:blipFill>
        <p:spPr>
          <a:xfrm>
            <a:off x="19009056" y="0"/>
            <a:ext cx="1095044" cy="2395474"/>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70239201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Tree>
    <p:extLst>
      <p:ext uri="{BB962C8B-B14F-4D97-AF65-F5344CB8AC3E}">
        <p14:creationId xmlns:p14="http://schemas.microsoft.com/office/powerpoint/2010/main" val="162871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
        <p:nvSpPr>
          <p:cNvPr id="24" name="Platshållare för innehåll 1">
            <a:extLst>
              <a:ext uri="{FF2B5EF4-FFF2-40B4-BE49-F238E27FC236}">
                <a16:creationId xmlns:a16="http://schemas.microsoft.com/office/drawing/2014/main" id="{6349BD8C-2D4F-1E42-AF30-E092AF2FE871}"/>
              </a:ext>
            </a:extLst>
          </p:cNvPr>
          <p:cNvSpPr>
            <a:spLocks noGrp="1"/>
          </p:cNvSpPr>
          <p:nvPr>
            <p:ph sz="half" idx="1" hasCustomPrompt="1"/>
          </p:nvPr>
        </p:nvSpPr>
        <p:spPr>
          <a:xfrm>
            <a:off x="1243766" y="3406775"/>
            <a:ext cx="8638421" cy="5976000"/>
          </a:xfrm>
        </p:spPr>
        <p:txBody>
          <a:bodyPr>
            <a:noAutofit/>
          </a:bodyPr>
          <a:lstStyle/>
          <a:p>
            <a:pPr marL="0" indent="0">
              <a:buNone/>
            </a:pPr>
            <a:r>
              <a:rPr lang="sv-SE" sz="3200"/>
              <a:t>Nästkommande sida innehåller våra illustrationer. </a:t>
            </a:r>
            <a:br>
              <a:rPr lang="sv-SE" sz="3200"/>
            </a:br>
            <a:r>
              <a:rPr lang="sv-SE" sz="3200"/>
              <a:t>Följ dessa steg för att använda någon av dem.</a:t>
            </a:r>
          </a:p>
          <a:p>
            <a:r>
              <a:rPr lang="sv-SE" sz="3200"/>
              <a:t>Markera önskad illustration</a:t>
            </a:r>
          </a:p>
          <a:p>
            <a:r>
              <a:rPr lang="sv-SE" sz="3200"/>
              <a:t>Kopiera genom att högerklicka och välj </a:t>
            </a:r>
            <a:r>
              <a:rPr lang="sv-SE" sz="3200" i="1"/>
              <a:t>kopiera</a:t>
            </a:r>
            <a:r>
              <a:rPr lang="sv-SE" sz="3200"/>
              <a:t>, alternativt </a:t>
            </a:r>
            <a:r>
              <a:rPr lang="sv-SE" sz="3200" err="1"/>
              <a:t>ctrl</a:t>
            </a:r>
            <a:r>
              <a:rPr lang="sv-SE" sz="3200"/>
              <a:t> + C (PC) eller </a:t>
            </a:r>
            <a:r>
              <a:rPr lang="sv-SE" sz="3200" err="1"/>
              <a:t>cmd</a:t>
            </a:r>
            <a:r>
              <a:rPr lang="sv-SE" sz="3200"/>
              <a:t> + C (Mac)</a:t>
            </a:r>
          </a:p>
          <a:p>
            <a:r>
              <a:rPr lang="sv-SE" sz="3200"/>
              <a:t>Klistra in på önskad sida genom att högerklicka och välj </a:t>
            </a:r>
            <a:r>
              <a:rPr lang="sv-SE" sz="3200" i="1"/>
              <a:t>klistra in</a:t>
            </a:r>
            <a:r>
              <a:rPr lang="sv-SE" sz="3200"/>
              <a:t>, alternativt </a:t>
            </a:r>
            <a:r>
              <a:rPr lang="sv-SE" sz="3200" err="1"/>
              <a:t>ctrl</a:t>
            </a:r>
            <a:r>
              <a:rPr lang="sv-SE" sz="3200"/>
              <a:t> + V (PC) eller </a:t>
            </a:r>
            <a:r>
              <a:rPr lang="sv-SE" sz="3200" err="1"/>
              <a:t>cmd</a:t>
            </a:r>
            <a:r>
              <a:rPr lang="sv-SE" sz="3200"/>
              <a:t> + V (Mac)</a:t>
            </a:r>
          </a:p>
          <a:p>
            <a:r>
              <a:rPr lang="sv-SE" sz="3200"/>
              <a:t>När du är klar med din presentation radera dessa två sidor från presentationen.</a:t>
            </a:r>
          </a:p>
          <a:p>
            <a:endParaRPr lang="sv-SE" sz="3200"/>
          </a:p>
          <a:p>
            <a:pPr marL="0" indent="0">
              <a:buNone/>
            </a:pPr>
            <a:endParaRPr lang="sv-SE" sz="3200"/>
          </a:p>
        </p:txBody>
      </p:sp>
      <p:sp>
        <p:nvSpPr>
          <p:cNvPr id="25" name="Rubrik 2">
            <a:extLst>
              <a:ext uri="{FF2B5EF4-FFF2-40B4-BE49-F238E27FC236}">
                <a16:creationId xmlns:a16="http://schemas.microsoft.com/office/drawing/2014/main" id="{25D11DB4-F685-5ADD-528A-F97CFE9933BD}"/>
              </a:ext>
            </a:extLst>
          </p:cNvPr>
          <p:cNvSpPr txBox="1">
            <a:spLocks/>
          </p:cNvSpPr>
          <p:nvPr userDrawn="1"/>
        </p:nvSpPr>
        <p:spPr>
          <a:xfrm>
            <a:off x="1243766" y="1227047"/>
            <a:ext cx="17616567" cy="2043642"/>
          </a:xfrm>
          <a:prstGeom prst="rect">
            <a:avLst/>
          </a:prstGeom>
        </p:spPr>
        <p:txBody>
          <a:bodyPr vert="horz" lIns="0" tIns="0" rIns="0" bIns="72000" rtlCol="0" anchor="b" anchorCtr="0">
            <a:noAutofit/>
          </a:bodyPr>
          <a:lstStyle>
            <a:lvl1pPr eaLnBrk="1" hangingPunct="1">
              <a:lnSpc>
                <a:spcPct val="85000"/>
              </a:lnSpc>
              <a:defRPr sz="6450" b="1" spc="-280" baseline="0">
                <a:solidFill>
                  <a:schemeClr val="accent1"/>
                </a:solidFill>
                <a:latin typeface="+mj-lt"/>
                <a:ea typeface="+mj-ea"/>
                <a:cs typeface="+mj-cs"/>
              </a:defRPr>
            </a:lvl1pPr>
          </a:lstStyle>
          <a:p>
            <a:r>
              <a:rPr lang="sv-SE" kern="0"/>
              <a:t>Illustrationer</a:t>
            </a:r>
          </a:p>
        </p:txBody>
      </p:sp>
      <p:sp>
        <p:nvSpPr>
          <p:cNvPr id="26" name="Platshållare för innehåll 3">
            <a:extLst>
              <a:ext uri="{FF2B5EF4-FFF2-40B4-BE49-F238E27FC236}">
                <a16:creationId xmlns:a16="http://schemas.microsoft.com/office/drawing/2014/main" id="{1386ADB5-5E0F-1BE1-C572-81D023299F44}"/>
              </a:ext>
            </a:extLst>
          </p:cNvPr>
          <p:cNvSpPr>
            <a:spLocks noGrp="1"/>
          </p:cNvSpPr>
          <p:nvPr>
            <p:ph sz="half" idx="2" hasCustomPrompt="1"/>
          </p:nvPr>
        </p:nvSpPr>
        <p:spPr>
          <a:xfrm>
            <a:off x="10221911" y="3406775"/>
            <a:ext cx="8638421" cy="5976000"/>
          </a:xfrm>
        </p:spPr>
        <p:txBody>
          <a:bodyPr>
            <a:noAutofit/>
          </a:bodyPr>
          <a:lstStyle/>
          <a:p>
            <a:r>
              <a:rPr lang="sv-SE" sz="3200"/>
              <a:t>För att ändra färg på illustrationen markera önskad illustration, gå till fliken </a:t>
            </a:r>
            <a:r>
              <a:rPr lang="sv-SE" sz="3200" i="1"/>
              <a:t>Bildformat (1)</a:t>
            </a:r>
            <a:r>
              <a:rPr lang="sv-SE" sz="3200"/>
              <a:t> i menyn och välj att visa </a:t>
            </a:r>
            <a:r>
              <a:rPr lang="sv-SE" sz="3200" i="1"/>
              <a:t>Formatfönster (2)</a:t>
            </a:r>
            <a:r>
              <a:rPr lang="sv-SE" sz="3200"/>
              <a:t>. Klicka på bildikonen (3) och välj </a:t>
            </a:r>
            <a:r>
              <a:rPr lang="sv-SE" sz="3200" i="1"/>
              <a:t>Ändra färg.</a:t>
            </a:r>
          </a:p>
        </p:txBody>
      </p:sp>
      <p:pic>
        <p:nvPicPr>
          <p:cNvPr id="27" name="Bildobjekt 26">
            <a:extLst>
              <a:ext uri="{FF2B5EF4-FFF2-40B4-BE49-F238E27FC236}">
                <a16:creationId xmlns:a16="http://schemas.microsoft.com/office/drawing/2014/main" id="{3659AAAE-E1F4-4898-7608-AE340C3B43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8"/>
          <a:stretch/>
        </p:blipFill>
        <p:spPr>
          <a:xfrm>
            <a:off x="10572262" y="5388581"/>
            <a:ext cx="7756244" cy="3984984"/>
          </a:xfrm>
          <a:prstGeom prst="rect">
            <a:avLst/>
          </a:prstGeom>
          <a:effectLst>
            <a:outerShdw blurRad="127000" dist="63500" dir="2700000" algn="tl" rotWithShape="0">
              <a:prstClr val="black">
                <a:alpha val="20000"/>
              </a:prstClr>
            </a:outerShdw>
          </a:effectLst>
        </p:spPr>
      </p:pic>
      <p:grpSp>
        <p:nvGrpSpPr>
          <p:cNvPr id="28" name="Grupp 27">
            <a:extLst>
              <a:ext uri="{FF2B5EF4-FFF2-40B4-BE49-F238E27FC236}">
                <a16:creationId xmlns:a16="http://schemas.microsoft.com/office/drawing/2014/main" id="{E21B6ECB-A26F-6835-6E0A-B7E2D67DEB0C}"/>
              </a:ext>
            </a:extLst>
          </p:cNvPr>
          <p:cNvGrpSpPr/>
          <p:nvPr userDrawn="1"/>
        </p:nvGrpSpPr>
        <p:grpSpPr>
          <a:xfrm>
            <a:off x="17597310" y="6028207"/>
            <a:ext cx="1229317" cy="468143"/>
            <a:chOff x="17597310" y="6028207"/>
            <a:chExt cx="1229317" cy="468143"/>
          </a:xfrm>
        </p:grpSpPr>
        <p:sp>
          <p:nvSpPr>
            <p:cNvPr id="29" name="Ellips 28">
              <a:extLst>
                <a:ext uri="{FF2B5EF4-FFF2-40B4-BE49-F238E27FC236}">
                  <a16:creationId xmlns:a16="http://schemas.microsoft.com/office/drawing/2014/main" id="{156EA171-C7BB-31A1-0A8A-DA7D4ABD745D}"/>
                </a:ext>
              </a:extLst>
            </p:cNvPr>
            <p:cNvSpPr/>
            <p:nvPr/>
          </p:nvSpPr>
          <p:spPr>
            <a:xfrm>
              <a:off x="17597310" y="602820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cxnSp>
          <p:nvCxnSpPr>
            <p:cNvPr id="30" name="Rak 29">
              <a:extLst>
                <a:ext uri="{FF2B5EF4-FFF2-40B4-BE49-F238E27FC236}">
                  <a16:creationId xmlns:a16="http://schemas.microsoft.com/office/drawing/2014/main" id="{57C479BD-925E-A2BB-4DF6-D2BA660FCF25}"/>
                </a:ext>
              </a:extLst>
            </p:cNvPr>
            <p:cNvCxnSpPr>
              <a:cxnSpLocks/>
            </p:cNvCxnSpPr>
            <p:nvPr/>
          </p:nvCxnSpPr>
          <p:spPr>
            <a:xfrm>
              <a:off x="18065453" y="6262278"/>
              <a:ext cx="47882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Ellips 30">
              <a:extLst>
                <a:ext uri="{FF2B5EF4-FFF2-40B4-BE49-F238E27FC236}">
                  <a16:creationId xmlns:a16="http://schemas.microsoft.com/office/drawing/2014/main" id="{A2D4A7AE-2B8B-4CCC-58A1-450717AE8E23}"/>
                </a:ext>
              </a:extLst>
            </p:cNvPr>
            <p:cNvSpPr/>
            <p:nvPr/>
          </p:nvSpPr>
          <p:spPr>
            <a:xfrm>
              <a:off x="18503091" y="6100510"/>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3</a:t>
              </a:r>
            </a:p>
          </p:txBody>
        </p:sp>
      </p:grpSp>
      <p:grpSp>
        <p:nvGrpSpPr>
          <p:cNvPr id="32" name="Grupp 31">
            <a:extLst>
              <a:ext uri="{FF2B5EF4-FFF2-40B4-BE49-F238E27FC236}">
                <a16:creationId xmlns:a16="http://schemas.microsoft.com/office/drawing/2014/main" id="{C4CCB5C1-35AB-6C0C-52AD-984CB456A80E}"/>
              </a:ext>
            </a:extLst>
          </p:cNvPr>
          <p:cNvGrpSpPr/>
          <p:nvPr userDrawn="1"/>
        </p:nvGrpSpPr>
        <p:grpSpPr>
          <a:xfrm>
            <a:off x="17377322" y="4938618"/>
            <a:ext cx="468143" cy="1070052"/>
            <a:chOff x="17377322" y="4938618"/>
            <a:chExt cx="468143" cy="1070052"/>
          </a:xfrm>
        </p:grpSpPr>
        <p:grpSp>
          <p:nvGrpSpPr>
            <p:cNvPr id="33" name="Grupp 32">
              <a:extLst>
                <a:ext uri="{FF2B5EF4-FFF2-40B4-BE49-F238E27FC236}">
                  <a16:creationId xmlns:a16="http://schemas.microsoft.com/office/drawing/2014/main" id="{D334538E-A401-C6D7-C46F-2582881C9233}"/>
                </a:ext>
              </a:extLst>
            </p:cNvPr>
            <p:cNvGrpSpPr/>
            <p:nvPr/>
          </p:nvGrpSpPr>
          <p:grpSpPr>
            <a:xfrm>
              <a:off x="17377322" y="5150619"/>
              <a:ext cx="468143" cy="858051"/>
              <a:chOff x="17377322" y="5150619"/>
              <a:chExt cx="468143" cy="858051"/>
            </a:xfrm>
          </p:grpSpPr>
          <p:sp>
            <p:nvSpPr>
              <p:cNvPr id="35" name="Ellips 34">
                <a:extLst>
                  <a:ext uri="{FF2B5EF4-FFF2-40B4-BE49-F238E27FC236}">
                    <a16:creationId xmlns:a16="http://schemas.microsoft.com/office/drawing/2014/main" id="{30E78345-734E-326B-9A77-2D62028EC4DC}"/>
                  </a:ext>
                </a:extLst>
              </p:cNvPr>
              <p:cNvSpPr/>
              <p:nvPr/>
            </p:nvSpPr>
            <p:spPr>
              <a:xfrm>
                <a:off x="17377322" y="554052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cxnSp>
            <p:nvCxnSpPr>
              <p:cNvPr id="36" name="Rak 35">
                <a:extLst>
                  <a:ext uri="{FF2B5EF4-FFF2-40B4-BE49-F238E27FC236}">
                    <a16:creationId xmlns:a16="http://schemas.microsoft.com/office/drawing/2014/main" id="{1E2E6DE6-D067-B718-E7A0-A53CCF52B353}"/>
                  </a:ext>
                </a:extLst>
              </p:cNvPr>
              <p:cNvCxnSpPr>
                <a:cxnSpLocks/>
              </p:cNvCxnSpPr>
              <p:nvPr/>
            </p:nvCxnSpPr>
            <p:spPr>
              <a:xfrm flipV="1">
                <a:off x="17611393" y="5150619"/>
                <a:ext cx="0" cy="38990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4" name="Ellips 33">
              <a:extLst>
                <a:ext uri="{FF2B5EF4-FFF2-40B4-BE49-F238E27FC236}">
                  <a16:creationId xmlns:a16="http://schemas.microsoft.com/office/drawing/2014/main" id="{A51F1848-F037-B838-4A6E-AB0A86D91158}"/>
                </a:ext>
              </a:extLst>
            </p:cNvPr>
            <p:cNvSpPr/>
            <p:nvPr/>
          </p:nvSpPr>
          <p:spPr>
            <a:xfrm>
              <a:off x="17449625" y="4938618"/>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2</a:t>
              </a:r>
            </a:p>
          </p:txBody>
        </p:sp>
      </p:grpSp>
      <p:grpSp>
        <p:nvGrpSpPr>
          <p:cNvPr id="37" name="Grupp 36">
            <a:extLst>
              <a:ext uri="{FF2B5EF4-FFF2-40B4-BE49-F238E27FC236}">
                <a16:creationId xmlns:a16="http://schemas.microsoft.com/office/drawing/2014/main" id="{E4948501-C99C-6717-9C7B-C2D97D67AC4D}"/>
              </a:ext>
            </a:extLst>
          </p:cNvPr>
          <p:cNvGrpSpPr/>
          <p:nvPr userDrawn="1"/>
        </p:nvGrpSpPr>
        <p:grpSpPr>
          <a:xfrm>
            <a:off x="9981795" y="5322087"/>
            <a:ext cx="975190" cy="468143"/>
            <a:chOff x="9981795" y="5322087"/>
            <a:chExt cx="975190" cy="468143"/>
          </a:xfrm>
        </p:grpSpPr>
        <p:sp>
          <p:nvSpPr>
            <p:cNvPr id="38" name="Ellips 37">
              <a:extLst>
                <a:ext uri="{FF2B5EF4-FFF2-40B4-BE49-F238E27FC236}">
                  <a16:creationId xmlns:a16="http://schemas.microsoft.com/office/drawing/2014/main" id="{434E6A03-AB85-C33E-4C06-D15DED3B5628}"/>
                </a:ext>
              </a:extLst>
            </p:cNvPr>
            <p:cNvSpPr/>
            <p:nvPr/>
          </p:nvSpPr>
          <p:spPr>
            <a:xfrm>
              <a:off x="10488842" y="532208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cxnSp>
          <p:nvCxnSpPr>
            <p:cNvPr id="39" name="Rak 38">
              <a:extLst>
                <a:ext uri="{FF2B5EF4-FFF2-40B4-BE49-F238E27FC236}">
                  <a16:creationId xmlns:a16="http://schemas.microsoft.com/office/drawing/2014/main" id="{B9674A31-B122-CF10-1475-95F17413B0D3}"/>
                </a:ext>
              </a:extLst>
            </p:cNvPr>
            <p:cNvCxnSpPr>
              <a:cxnSpLocks/>
            </p:cNvCxnSpPr>
            <p:nvPr/>
          </p:nvCxnSpPr>
          <p:spPr>
            <a:xfrm flipH="1">
              <a:off x="10279201" y="5556158"/>
              <a:ext cx="20964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Ellips 39">
              <a:extLst>
                <a:ext uri="{FF2B5EF4-FFF2-40B4-BE49-F238E27FC236}">
                  <a16:creationId xmlns:a16="http://schemas.microsoft.com/office/drawing/2014/main" id="{9EAC4323-B557-A10D-E766-46B8CC85A79D}"/>
                </a:ext>
              </a:extLst>
            </p:cNvPr>
            <p:cNvSpPr/>
            <p:nvPr/>
          </p:nvSpPr>
          <p:spPr>
            <a:xfrm>
              <a:off x="9981795" y="5392841"/>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1</a:t>
              </a:r>
            </a:p>
          </p:txBody>
        </p:sp>
      </p:grpSp>
    </p:spTree>
    <p:extLst>
      <p:ext uri="{BB962C8B-B14F-4D97-AF65-F5344CB8AC3E}">
        <p14:creationId xmlns:p14="http://schemas.microsoft.com/office/powerpoint/2010/main" val="129296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4400" y="0"/>
            <a:ext cx="9289700"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013" y="2378075"/>
            <a:ext cx="13635037" cy="3409950"/>
          </a:xfrm>
        </p:spPr>
        <p:txBody>
          <a:bodyPr anchor="b">
            <a:noAutofit/>
          </a:bodyPr>
          <a:lstStyle>
            <a:lvl1pPr algn="l">
              <a:lnSpc>
                <a:spcPct val="75000"/>
              </a:lnSpc>
              <a:defRPr sz="11900"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013" y="6279773"/>
            <a:ext cx="13635037" cy="2406650"/>
          </a:xfrm>
        </p:spPr>
        <p:txBody>
          <a:bodyPr>
            <a:no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114857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8000" y="0"/>
            <a:ext cx="1096100"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766" y="3399671"/>
            <a:ext cx="17616566" cy="59832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420024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3.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93E1DA4E-B23A-42CD-82EE-75C65057215D}" type="datetime1">
              <a:rPr lang="sv-SE" noProof="0" smtClean="0"/>
              <a:t>2023-12-14</a:t>
            </a:fld>
            <a:endParaRPr lang="sv-SE" noProof="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noProof="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3209084"/>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35" r:id="rId3"/>
    <p:sldLayoutId id="2147483738" r:id="rId4"/>
    <p:sldLayoutId id="2147483741" r:id="rId5"/>
  </p:sldLayoutIdLst>
  <p:hf hdr="0" ftr="0"/>
  <p:txStyles>
    <p:titleStyle>
      <a:lvl1pPr eaLnBrk="1" hangingPunct="1">
        <a:lnSpc>
          <a:spcPct val="85000"/>
        </a:lnSpc>
        <a:defRPr sz="6450" b="1" spc="-280" baseline="0">
          <a:solidFill>
            <a:schemeClr val="accent1"/>
          </a:solidFill>
          <a:latin typeface="+mj-lt"/>
          <a:ea typeface="+mj-ea"/>
          <a:cs typeface="+mj-cs"/>
        </a:defRPr>
      </a:lvl1pPr>
    </p:titleStyle>
    <p:bodyStyle>
      <a:lvl1pPr marL="345600" indent="-345600" eaLnBrk="1" hangingPunct="1">
        <a:lnSpc>
          <a:spcPct val="84000"/>
        </a:lnSpc>
        <a:spcAft>
          <a:spcPts val="2300"/>
        </a:spcAft>
        <a:buSzPct val="100000"/>
        <a:buFontTx/>
        <a:buBlip>
          <a:blip r:embed="rId8"/>
        </a:buBlip>
        <a:tabLst/>
        <a:defRPr sz="4250" spc="-110" baseline="0">
          <a:latin typeface="+mn-lt"/>
          <a:ea typeface="+mn-ea"/>
          <a:cs typeface="+mn-cs"/>
        </a:defRPr>
      </a:lvl1pPr>
      <a:lvl2pPr marL="756000" indent="-324000" eaLnBrk="1" hangingPunct="1">
        <a:lnSpc>
          <a:spcPct val="84000"/>
        </a:lnSpc>
        <a:spcAft>
          <a:spcPts val="2400"/>
        </a:spcAft>
        <a:buFontTx/>
        <a:buBlip>
          <a:blip r:embed="rId8"/>
        </a:buBlip>
        <a:defRPr sz="3850" spc="-110" baseline="0">
          <a:latin typeface="+mn-lt"/>
          <a:ea typeface="+mn-ea"/>
          <a:cs typeface="+mn-cs"/>
        </a:defRPr>
      </a:lvl2pPr>
      <a:lvl3pPr marL="1116000" indent="-288000" eaLnBrk="1" hangingPunct="1">
        <a:lnSpc>
          <a:spcPct val="84000"/>
        </a:lnSpc>
        <a:spcAft>
          <a:spcPts val="2500"/>
        </a:spcAft>
        <a:buFontTx/>
        <a:buBlip>
          <a:blip r:embed="rId8"/>
        </a:buBlip>
        <a:defRPr sz="3400" spc="-110" baseline="0">
          <a:latin typeface="+mn-lt"/>
          <a:ea typeface="+mn-ea"/>
          <a:cs typeface="+mn-cs"/>
        </a:defRPr>
      </a:lvl3pPr>
      <a:lvl4pPr marL="1458000" indent="-259200" eaLnBrk="1" hangingPunct="1">
        <a:lnSpc>
          <a:spcPct val="84000"/>
        </a:lnSpc>
        <a:spcAft>
          <a:spcPts val="2600"/>
        </a:spcAft>
        <a:buFontTx/>
        <a:buBlip>
          <a:blip r:embed="rId8"/>
        </a:buBlip>
        <a:defRPr sz="3000" spc="-110" baseline="0">
          <a:latin typeface="+mn-lt"/>
          <a:ea typeface="+mn-ea"/>
          <a:cs typeface="+mn-cs"/>
        </a:defRPr>
      </a:lvl4pPr>
      <a:lvl5pPr marL="1764000" indent="-252000" eaLnBrk="1" hangingPunct="1">
        <a:lnSpc>
          <a:spcPct val="86000"/>
        </a:lnSpc>
        <a:spcAft>
          <a:spcPts val="1500"/>
        </a:spcAft>
        <a:buFontTx/>
        <a:buBlip>
          <a:blip r:embed="rId8"/>
        </a:buBlip>
        <a:defRPr sz="28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93E1DA4E-B23A-42CD-82EE-75C65057215D}" type="datetime1">
              <a:rPr lang="sv-SE" noProof="0" smtClean="0"/>
              <a:t>2023-12-14</a:t>
            </a:fld>
            <a:endParaRPr lang="sv-SE" noProof="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noProof="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6916173"/>
      </p:ext>
    </p:extLst>
  </p:cSld>
  <p:clrMap bg1="lt1" tx1="dk1" bg2="lt2" tx2="dk2" accent1="accent1" accent2="accent2" accent3="accent3" accent4="accent4" accent5="accent5" accent6="accent6" hlink="hlink" folHlink="folHlink"/>
  <p:sldLayoutIdLst>
    <p:sldLayoutId id="2147483755" r:id="rId1"/>
    <p:sldLayoutId id="2147483756" r:id="rId2"/>
  </p:sldLayoutIdLst>
  <p:hf hdr="0" ftr="0"/>
  <p:txStyles>
    <p:titleStyle>
      <a:lvl1pPr eaLnBrk="1" hangingPunct="1">
        <a:lnSpc>
          <a:spcPct val="85000"/>
        </a:lnSpc>
        <a:defRPr sz="6450" b="1" spc="-280" baseline="0">
          <a:solidFill>
            <a:schemeClr val="accent1"/>
          </a:solidFill>
          <a:latin typeface="+mj-lt"/>
          <a:ea typeface="+mj-ea"/>
          <a:cs typeface="+mj-cs"/>
        </a:defRPr>
      </a:lvl1pPr>
    </p:titleStyle>
    <p:bodyStyle>
      <a:lvl1pPr marL="345600" indent="-345600" eaLnBrk="1" hangingPunct="1">
        <a:lnSpc>
          <a:spcPct val="84000"/>
        </a:lnSpc>
        <a:spcAft>
          <a:spcPts val="2300"/>
        </a:spcAft>
        <a:buSzPct val="100000"/>
        <a:buFontTx/>
        <a:buBlip>
          <a:blip r:embed="rId5"/>
        </a:buBlip>
        <a:tabLst/>
        <a:defRPr sz="4250" spc="-110" baseline="0">
          <a:latin typeface="+mn-lt"/>
          <a:ea typeface="+mn-ea"/>
          <a:cs typeface="+mn-cs"/>
        </a:defRPr>
      </a:lvl1pPr>
      <a:lvl2pPr marL="756000" indent="-324000" eaLnBrk="1" hangingPunct="1">
        <a:lnSpc>
          <a:spcPct val="84000"/>
        </a:lnSpc>
        <a:spcAft>
          <a:spcPts val="2400"/>
        </a:spcAft>
        <a:buFontTx/>
        <a:buBlip>
          <a:blip r:embed="rId5"/>
        </a:buBlip>
        <a:defRPr sz="3850" spc="-110" baseline="0">
          <a:latin typeface="+mn-lt"/>
          <a:ea typeface="+mn-ea"/>
          <a:cs typeface="+mn-cs"/>
        </a:defRPr>
      </a:lvl2pPr>
      <a:lvl3pPr marL="1116000" indent="-288000" eaLnBrk="1" hangingPunct="1">
        <a:lnSpc>
          <a:spcPct val="84000"/>
        </a:lnSpc>
        <a:spcAft>
          <a:spcPts val="2500"/>
        </a:spcAft>
        <a:buFontTx/>
        <a:buBlip>
          <a:blip r:embed="rId5"/>
        </a:buBlip>
        <a:defRPr sz="3400" spc="-110" baseline="0">
          <a:latin typeface="+mn-lt"/>
          <a:ea typeface="+mn-ea"/>
          <a:cs typeface="+mn-cs"/>
        </a:defRPr>
      </a:lvl3pPr>
      <a:lvl4pPr marL="1458000" indent="-259200" eaLnBrk="1" hangingPunct="1">
        <a:lnSpc>
          <a:spcPct val="84000"/>
        </a:lnSpc>
        <a:spcAft>
          <a:spcPts val="2600"/>
        </a:spcAft>
        <a:buFontTx/>
        <a:buBlip>
          <a:blip r:embed="rId5"/>
        </a:buBlip>
        <a:defRPr sz="3000" spc="-110" baseline="0">
          <a:latin typeface="+mn-lt"/>
          <a:ea typeface="+mn-ea"/>
          <a:cs typeface="+mn-cs"/>
        </a:defRPr>
      </a:lvl4pPr>
      <a:lvl5pPr marL="1764000" indent="-252000" eaLnBrk="1" hangingPunct="1">
        <a:lnSpc>
          <a:spcPct val="86000"/>
        </a:lnSpc>
        <a:spcAft>
          <a:spcPts val="1500"/>
        </a:spcAft>
        <a:buFontTx/>
        <a:buBlip>
          <a:blip r:embed="rId5"/>
        </a:buBlip>
        <a:defRPr sz="28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2023-12-14</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12"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5" r:id="rId4"/>
    <p:sldLayoutId id="2147483701" r:id="rId5"/>
    <p:sldLayoutId id="2147483702" r:id="rId6"/>
    <p:sldLayoutId id="2147483742" r:id="rId7"/>
    <p:sldLayoutId id="2147483743" r:id="rId8"/>
    <p:sldLayoutId id="2147483744" r:id="rId9"/>
    <p:sldLayoutId id="2147483745" r:id="rId10"/>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13"/>
        </a:buBlip>
        <a:tabLst/>
        <a:defRPr sz="4250" spc="-110" baseline="0">
          <a:latin typeface="+mn-lt"/>
          <a:ea typeface="+mn-ea"/>
          <a:cs typeface="+mn-cs"/>
        </a:defRPr>
      </a:lvl1pPr>
      <a:lvl2pPr marL="756000" indent="-324000">
        <a:lnSpc>
          <a:spcPct val="84000"/>
        </a:lnSpc>
        <a:spcAft>
          <a:spcPts val="2400"/>
        </a:spcAft>
        <a:buFontTx/>
        <a:buBlip>
          <a:blip r:embed="rId13"/>
        </a:buBlip>
        <a:defRPr sz="3850" spc="-110" baseline="0">
          <a:latin typeface="+mn-lt"/>
          <a:ea typeface="+mn-ea"/>
          <a:cs typeface="+mn-cs"/>
        </a:defRPr>
      </a:lvl2pPr>
      <a:lvl3pPr marL="1116000" indent="-288000">
        <a:lnSpc>
          <a:spcPct val="84000"/>
        </a:lnSpc>
        <a:spcAft>
          <a:spcPts val="2500"/>
        </a:spcAft>
        <a:buFontTx/>
        <a:buBlip>
          <a:blip r:embed="rId13"/>
        </a:buBlip>
        <a:defRPr sz="3400" spc="-110" baseline="0">
          <a:latin typeface="+mn-lt"/>
          <a:ea typeface="+mn-ea"/>
          <a:cs typeface="+mn-cs"/>
        </a:defRPr>
      </a:lvl3pPr>
      <a:lvl4pPr marL="1458000" indent="-259200">
        <a:lnSpc>
          <a:spcPct val="84000"/>
        </a:lnSpc>
        <a:spcAft>
          <a:spcPts val="2600"/>
        </a:spcAft>
        <a:buFontTx/>
        <a:buBlip>
          <a:blip r:embed="rId13"/>
        </a:buBlip>
        <a:defRPr sz="3000" spc="-110" baseline="0">
          <a:latin typeface="+mn-lt"/>
          <a:ea typeface="+mn-ea"/>
          <a:cs typeface="+mn-cs"/>
        </a:defRPr>
      </a:lvl4pPr>
      <a:lvl5pPr marL="1764000" indent="-252000">
        <a:lnSpc>
          <a:spcPct val="86000"/>
        </a:lnSpc>
        <a:spcAft>
          <a:spcPts val="1500"/>
        </a:spcAft>
        <a:buFontTx/>
        <a:buBlip>
          <a:blip r:embed="rId13"/>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0D5C8A90-D85D-4561-9F0D-D91F6DA549C8}" type="datetime1">
              <a:rPr lang="sv-SE" smtClean="0"/>
              <a:t>2023-12-14</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1243766" y="3402000"/>
            <a:ext cx="17618400" cy="59868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78783608"/>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0" r:id="rId3"/>
    <p:sldLayoutId id="2147483713" r:id="rId4"/>
    <p:sldLayoutId id="2147483716"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8"/>
        </a:buBlip>
        <a:tabLst/>
        <a:defRPr lang="sv-SE" sz="4250" spc="-110" baseline="0" dirty="0" smtClean="0">
          <a:latin typeface="+mn-lt"/>
          <a:ea typeface="+mn-ea"/>
          <a:cs typeface="+mn-cs"/>
        </a:defRPr>
      </a:lvl1pPr>
      <a:lvl2pPr marL="756000" indent="-324000">
        <a:lnSpc>
          <a:spcPct val="84000"/>
        </a:lnSpc>
        <a:spcAft>
          <a:spcPts val="2400"/>
        </a:spcAft>
        <a:buFontTx/>
        <a:buBlip>
          <a:blip r:embed="rId8"/>
        </a:buBlip>
        <a:defRPr lang="sv-SE" sz="3850" spc="-110" baseline="0" dirty="0" smtClean="0">
          <a:latin typeface="+mn-lt"/>
          <a:ea typeface="+mn-ea"/>
          <a:cs typeface="+mn-cs"/>
        </a:defRPr>
      </a:lvl2pPr>
      <a:lvl3pPr marL="1116000" indent="-288000">
        <a:lnSpc>
          <a:spcPct val="84000"/>
        </a:lnSpc>
        <a:spcAft>
          <a:spcPts val="2500"/>
        </a:spcAft>
        <a:buFontTx/>
        <a:buBlip>
          <a:blip r:embed="rId8"/>
        </a:buBlip>
        <a:defRPr lang="sv-SE" sz="3400" spc="-110" baseline="0" dirty="0" smtClean="0">
          <a:latin typeface="+mn-lt"/>
          <a:ea typeface="+mn-ea"/>
          <a:cs typeface="+mn-cs"/>
        </a:defRPr>
      </a:lvl3pPr>
      <a:lvl4pPr marL="1458000" indent="-259200">
        <a:lnSpc>
          <a:spcPct val="84000"/>
        </a:lnSpc>
        <a:spcAft>
          <a:spcPts val="2600"/>
        </a:spcAft>
        <a:buFontTx/>
        <a:buBlip>
          <a:blip r:embed="rId8"/>
        </a:buBlip>
        <a:defRPr lang="sv-SE" sz="3000" spc="-110" baseline="0" dirty="0" smtClean="0">
          <a:latin typeface="+mn-lt"/>
          <a:ea typeface="+mn-ea"/>
          <a:cs typeface="+mn-cs"/>
        </a:defRPr>
      </a:lvl4pPr>
      <a:lvl5pPr marL="1764000" indent="-252000">
        <a:lnSpc>
          <a:spcPct val="86000"/>
        </a:lnSpc>
        <a:spcAft>
          <a:spcPts val="1500"/>
        </a:spcAft>
        <a:buFontTx/>
        <a:buBlip>
          <a:blip r:embed="rId8"/>
        </a:buBlip>
        <a:defRPr lang="sv-SE" sz="2800" spc="-110" baseline="0" dirty="0" smtClean="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egionvastmanland.se/om-regionen/det-har-ar-region-vastmanland/"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4.sv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gionvastmanland.se/om-regionen/hallbar-utveckling/om-hallbar-utveckl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415E9B-A599-43E8-870E-EE6B8DA6DE45}"/>
              </a:ext>
            </a:extLst>
          </p:cNvPr>
          <p:cNvSpPr>
            <a:spLocks noGrp="1"/>
          </p:cNvSpPr>
          <p:nvPr>
            <p:ph type="ctrTitle"/>
          </p:nvPr>
        </p:nvSpPr>
        <p:spPr/>
        <p:txBody>
          <a:bodyPr/>
          <a:lstStyle/>
          <a:p>
            <a:r>
              <a:rPr lang="sv-SE" dirty="0"/>
              <a:t>Välkommen</a:t>
            </a:r>
            <a:r>
              <a:rPr lang="en-US" dirty="0"/>
              <a:t> till</a:t>
            </a:r>
            <a:br>
              <a:rPr lang="en-US" dirty="0"/>
            </a:br>
            <a:r>
              <a:rPr lang="en-US" dirty="0"/>
              <a:t>Region Västmanland</a:t>
            </a:r>
            <a:endParaRPr lang="sv-SE" dirty="0"/>
          </a:p>
        </p:txBody>
      </p:sp>
      <p:sp>
        <p:nvSpPr>
          <p:cNvPr id="3" name="Underrubrik 2">
            <a:extLst>
              <a:ext uri="{FF2B5EF4-FFF2-40B4-BE49-F238E27FC236}">
                <a16:creationId xmlns:a16="http://schemas.microsoft.com/office/drawing/2014/main" id="{EA68D46A-2CA2-441E-A536-8F53CA4458EB}"/>
              </a:ext>
            </a:extLst>
          </p:cNvPr>
          <p:cNvSpPr>
            <a:spLocks noGrp="1"/>
          </p:cNvSpPr>
          <p:nvPr>
            <p:ph type="subTitle" idx="1"/>
          </p:nvPr>
        </p:nvSpPr>
        <p:spPr>
          <a:xfrm>
            <a:off x="2635226" y="5820601"/>
            <a:ext cx="13635037" cy="2406650"/>
          </a:xfrm>
        </p:spPr>
        <p:txBody>
          <a:bodyPr/>
          <a:lstStyle/>
          <a:p>
            <a:r>
              <a:rPr lang="sv-SE" b="1"/>
              <a:t>Namn presentatör/enhet/förvaltning skrivs här</a:t>
            </a:r>
            <a:br>
              <a:rPr lang="sv-SE" b="1"/>
            </a:br>
            <a:r>
              <a:rPr lang="sv-SE" b="1"/>
              <a:t>Datum skrivs här</a:t>
            </a:r>
          </a:p>
        </p:txBody>
      </p:sp>
    </p:spTree>
    <p:extLst>
      <p:ext uri="{BB962C8B-B14F-4D97-AF65-F5344CB8AC3E}">
        <p14:creationId xmlns:p14="http://schemas.microsoft.com/office/powerpoint/2010/main" val="73533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36E883-963D-BE03-40FA-8CED0462F6A1}"/>
              </a:ext>
            </a:extLst>
          </p:cNvPr>
          <p:cNvSpPr>
            <a:spLocks noGrp="1"/>
          </p:cNvSpPr>
          <p:nvPr>
            <p:ph type="title"/>
          </p:nvPr>
        </p:nvSpPr>
        <p:spPr>
          <a:xfrm>
            <a:off x="2065276" y="1227047"/>
            <a:ext cx="16795057" cy="1043252"/>
          </a:xfrm>
        </p:spPr>
        <p:txBody>
          <a:bodyPr/>
          <a:lstStyle/>
          <a:p>
            <a:r>
              <a:rPr lang="sv-SE"/>
              <a:t>Regional utveckling, Kultur och kollektivtrafik</a:t>
            </a:r>
          </a:p>
        </p:txBody>
      </p:sp>
      <p:sp>
        <p:nvSpPr>
          <p:cNvPr id="6" name="Platshållare för bildnummer 5">
            <a:extLst>
              <a:ext uri="{FF2B5EF4-FFF2-40B4-BE49-F238E27FC236}">
                <a16:creationId xmlns:a16="http://schemas.microsoft.com/office/drawing/2014/main" id="{948B8850-9B45-1D14-5DAE-1F18F736467A}"/>
              </a:ext>
            </a:extLst>
          </p:cNvPr>
          <p:cNvSpPr>
            <a:spLocks noGrp="1"/>
          </p:cNvSpPr>
          <p:nvPr>
            <p:ph type="sldNum" sz="quarter" idx="12"/>
          </p:nvPr>
        </p:nvSpPr>
        <p:spPr/>
        <p:txBody>
          <a:bodyPr/>
          <a:lstStyle/>
          <a:p>
            <a:fld id="{38480145-259A-47DA-A30D-C906B9DB5C99}" type="slidenum">
              <a:rPr lang="sv-SE" smtClean="0"/>
              <a:t>10</a:t>
            </a:fld>
            <a:endParaRPr lang="sv-SE"/>
          </a:p>
        </p:txBody>
      </p:sp>
      <p:sp>
        <p:nvSpPr>
          <p:cNvPr id="5" name="Platshållare för datum 4">
            <a:extLst>
              <a:ext uri="{FF2B5EF4-FFF2-40B4-BE49-F238E27FC236}">
                <a16:creationId xmlns:a16="http://schemas.microsoft.com/office/drawing/2014/main" id="{3059151F-C3D8-88E3-76C3-539F45CD70FE}"/>
              </a:ext>
            </a:extLst>
          </p:cNvPr>
          <p:cNvSpPr>
            <a:spLocks noGrp="1"/>
          </p:cNvSpPr>
          <p:nvPr>
            <p:ph type="dt" sz="half" idx="10"/>
          </p:nvPr>
        </p:nvSpPr>
        <p:spPr/>
        <p:txBody>
          <a:bodyPr/>
          <a:lstStyle/>
          <a:p>
            <a:fld id="{37F15F43-7351-4340-AB7C-1EB441B903A0}" type="datetime1">
              <a:rPr lang="sv-SE" smtClean="0"/>
              <a:t>2023-12-14</a:t>
            </a:fld>
            <a:endParaRPr lang="sv-SE"/>
          </a:p>
        </p:txBody>
      </p:sp>
      <p:sp>
        <p:nvSpPr>
          <p:cNvPr id="2" name="Platshållare för innehåll 1">
            <a:extLst>
              <a:ext uri="{FF2B5EF4-FFF2-40B4-BE49-F238E27FC236}">
                <a16:creationId xmlns:a16="http://schemas.microsoft.com/office/drawing/2014/main" id="{7510FA74-35ED-F8A5-AD8A-28F4A4B6346C}"/>
              </a:ext>
            </a:extLst>
          </p:cNvPr>
          <p:cNvSpPr>
            <a:spLocks noGrp="1"/>
          </p:cNvSpPr>
          <p:nvPr>
            <p:ph sz="half" idx="1"/>
          </p:nvPr>
        </p:nvSpPr>
        <p:spPr>
          <a:xfrm>
            <a:off x="2065276" y="2990379"/>
            <a:ext cx="8513685" cy="8064896"/>
          </a:xfrm>
        </p:spPr>
        <p:txBody>
          <a:bodyPr/>
          <a:lstStyle/>
          <a:p>
            <a:pPr marL="0" indent="0">
              <a:lnSpc>
                <a:spcPct val="100000"/>
              </a:lnSpc>
              <a:spcAft>
                <a:spcPts val="989"/>
              </a:spcAft>
              <a:buFontTx/>
              <a:buNone/>
            </a:pPr>
            <a:r>
              <a:rPr lang="sv-SE" sz="4000" b="1" kern="0">
                <a:solidFill>
                  <a:sysClr val="windowText" lastClr="000000"/>
                </a:solidFill>
                <a:latin typeface="+mj-lt"/>
              </a:rPr>
              <a:t>Regional utveckling</a:t>
            </a:r>
          </a:p>
          <a:p>
            <a:pPr>
              <a:lnSpc>
                <a:spcPct val="100000"/>
              </a:lnSpc>
              <a:spcAft>
                <a:spcPts val="989"/>
              </a:spcAft>
            </a:pPr>
            <a:r>
              <a:rPr lang="sv-SE" sz="4000" kern="0">
                <a:solidFill>
                  <a:sysClr val="windowText" lastClr="000000"/>
                </a:solidFill>
                <a:latin typeface="+mj-lt"/>
              </a:rPr>
              <a:t>Näringslivsutveckling</a:t>
            </a:r>
          </a:p>
          <a:p>
            <a:pPr>
              <a:lnSpc>
                <a:spcPct val="100000"/>
              </a:lnSpc>
              <a:spcAft>
                <a:spcPts val="989"/>
              </a:spcAft>
            </a:pPr>
            <a:r>
              <a:rPr lang="sv-SE" sz="4000" kern="0">
                <a:solidFill>
                  <a:sysClr val="windowText" lastClr="000000"/>
                </a:solidFill>
                <a:latin typeface="+mj-lt"/>
              </a:rPr>
              <a:t>Kompetensförsörjning</a:t>
            </a:r>
          </a:p>
          <a:p>
            <a:pPr>
              <a:lnSpc>
                <a:spcPct val="100000"/>
              </a:lnSpc>
              <a:spcAft>
                <a:spcPts val="989"/>
              </a:spcAft>
            </a:pPr>
            <a:r>
              <a:rPr lang="sv-SE" sz="4000" kern="0">
                <a:solidFill>
                  <a:sysClr val="windowText" lastClr="000000"/>
                </a:solidFill>
                <a:latin typeface="+mj-lt"/>
              </a:rPr>
              <a:t>Turism/besöksnäring</a:t>
            </a:r>
          </a:p>
          <a:p>
            <a:pPr>
              <a:lnSpc>
                <a:spcPct val="100000"/>
              </a:lnSpc>
              <a:spcAft>
                <a:spcPts val="989"/>
              </a:spcAft>
            </a:pPr>
            <a:r>
              <a:rPr lang="sv-SE" sz="4000" kern="0">
                <a:solidFill>
                  <a:sysClr val="windowText" lastClr="000000"/>
                </a:solidFill>
                <a:latin typeface="+mj-lt"/>
              </a:rPr>
              <a:t>Infrastrukturplanering</a:t>
            </a:r>
          </a:p>
          <a:p>
            <a:pPr marL="0" indent="0">
              <a:lnSpc>
                <a:spcPts val="3500"/>
              </a:lnSpc>
              <a:buNone/>
              <a:defRPr/>
            </a:pPr>
            <a:endParaRPr lang="sv-SE" sz="4000">
              <a:latin typeface="Calibri" panose="020F0502020204030204" pitchFamily="34" charset="0"/>
              <a:cs typeface="Calibri" panose="020F0502020204030204" pitchFamily="34" charset="0"/>
            </a:endParaRPr>
          </a:p>
          <a:p>
            <a:pPr marL="0" indent="0">
              <a:lnSpc>
                <a:spcPts val="3500"/>
              </a:lnSpc>
              <a:buNone/>
              <a:defRPr/>
            </a:pPr>
            <a:br>
              <a:rPr lang="sv-SE" sz="4000" b="1">
                <a:latin typeface="Calibri" panose="020F0502020204030204" pitchFamily="34" charset="0"/>
                <a:cs typeface="Calibri" panose="020F0502020204030204" pitchFamily="34" charset="0"/>
              </a:rPr>
            </a:br>
            <a:br>
              <a:rPr lang="sv-SE" sz="4000" b="1">
                <a:latin typeface="Calibri" panose="020F0502020204030204" pitchFamily="34" charset="0"/>
                <a:cs typeface="Calibri" panose="020F0502020204030204" pitchFamily="34" charset="0"/>
              </a:rPr>
            </a:br>
            <a:endParaRPr lang="sv-SE"/>
          </a:p>
        </p:txBody>
      </p:sp>
      <p:sp>
        <p:nvSpPr>
          <p:cNvPr id="8" name="Platshållare för innehåll 7">
            <a:extLst>
              <a:ext uri="{FF2B5EF4-FFF2-40B4-BE49-F238E27FC236}">
                <a16:creationId xmlns:a16="http://schemas.microsoft.com/office/drawing/2014/main" id="{639869AA-CC57-E3D8-95D9-37DAE960B25F}"/>
              </a:ext>
            </a:extLst>
          </p:cNvPr>
          <p:cNvSpPr>
            <a:spLocks noGrp="1"/>
          </p:cNvSpPr>
          <p:nvPr>
            <p:ph sz="half" idx="2"/>
          </p:nvPr>
        </p:nvSpPr>
        <p:spPr>
          <a:xfrm>
            <a:off x="9331971" y="2990379"/>
            <a:ext cx="10225136" cy="6392396"/>
          </a:xfrm>
        </p:spPr>
        <p:txBody>
          <a:bodyPr/>
          <a:lstStyle/>
          <a:p>
            <a:pPr marL="0" indent="0">
              <a:lnSpc>
                <a:spcPct val="100000"/>
              </a:lnSpc>
              <a:spcAft>
                <a:spcPts val="989"/>
              </a:spcAft>
              <a:buFontTx/>
              <a:buNone/>
            </a:pPr>
            <a:r>
              <a:rPr lang="sv-SE" sz="4000" b="1" kern="0">
                <a:solidFill>
                  <a:sysClr val="windowText" lastClr="000000"/>
                </a:solidFill>
                <a:latin typeface="+mj-lt"/>
              </a:rPr>
              <a:t>Kultur</a:t>
            </a:r>
          </a:p>
          <a:p>
            <a:pPr>
              <a:lnSpc>
                <a:spcPct val="100000"/>
              </a:lnSpc>
              <a:spcAft>
                <a:spcPts val="989"/>
              </a:spcAft>
            </a:pPr>
            <a:r>
              <a:rPr lang="sv-SE" sz="4000" kern="0">
                <a:solidFill>
                  <a:sysClr val="windowText" lastClr="000000"/>
                </a:solidFill>
                <a:latin typeface="+mj-lt"/>
              </a:rPr>
              <a:t>Brett utbud med god geografisk spridning, </a:t>
            </a:r>
            <a:br>
              <a:rPr lang="sv-SE" sz="4000" kern="0">
                <a:solidFill>
                  <a:sysClr val="windowText" lastClr="000000"/>
                </a:solidFill>
                <a:latin typeface="+mj-lt"/>
              </a:rPr>
            </a:br>
            <a:r>
              <a:rPr lang="sv-SE" sz="4000" kern="0">
                <a:solidFill>
                  <a:sysClr val="windowText" lastClr="000000"/>
                </a:solidFill>
                <a:latin typeface="+mj-lt"/>
              </a:rPr>
              <a:t>med särskild satsning på barn och ungdom</a:t>
            </a:r>
          </a:p>
          <a:p>
            <a:pPr>
              <a:lnSpc>
                <a:spcPct val="100000"/>
              </a:lnSpc>
              <a:spcAft>
                <a:spcPts val="989"/>
              </a:spcAft>
            </a:pPr>
            <a:endParaRPr lang="sv-SE" sz="4000" kern="0">
              <a:solidFill>
                <a:sysClr val="windowText" lastClr="000000"/>
              </a:solidFill>
              <a:latin typeface="+mj-lt"/>
            </a:endParaRPr>
          </a:p>
          <a:p>
            <a:pPr marL="0" indent="0">
              <a:lnSpc>
                <a:spcPct val="100000"/>
              </a:lnSpc>
              <a:spcAft>
                <a:spcPts val="989"/>
              </a:spcAft>
              <a:buFontTx/>
              <a:buNone/>
            </a:pPr>
            <a:r>
              <a:rPr lang="sv-SE" sz="4000" b="1" kern="0">
                <a:solidFill>
                  <a:sysClr val="windowText" lastClr="000000"/>
                </a:solidFill>
                <a:latin typeface="+mj-lt"/>
              </a:rPr>
              <a:t>Buss- och tågtrafik </a:t>
            </a:r>
          </a:p>
          <a:p>
            <a:pPr>
              <a:lnSpc>
                <a:spcPct val="100000"/>
              </a:lnSpc>
              <a:spcAft>
                <a:spcPts val="989"/>
              </a:spcAft>
            </a:pPr>
            <a:r>
              <a:rPr lang="sv-SE" sz="4000" kern="0">
                <a:solidFill>
                  <a:sysClr val="windowText" lastClr="000000"/>
                </a:solidFill>
                <a:latin typeface="+mj-lt"/>
              </a:rPr>
              <a:t>Utbyggnad och utveckling</a:t>
            </a:r>
          </a:p>
          <a:p>
            <a:pPr marL="0" indent="0" algn="l">
              <a:lnSpc>
                <a:spcPts val="3000"/>
              </a:lnSpc>
              <a:buNone/>
            </a:pPr>
            <a:endParaRPr lang="sv-SE" sz="4000"/>
          </a:p>
        </p:txBody>
      </p:sp>
    </p:spTree>
    <p:extLst>
      <p:ext uri="{BB962C8B-B14F-4D97-AF65-F5344CB8AC3E}">
        <p14:creationId xmlns:p14="http://schemas.microsoft.com/office/powerpoint/2010/main" val="401663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descr="En bild som visar vit, skärmbild, design&#10;&#10;Automatiskt genererad beskrivning">
            <a:extLst>
              <a:ext uri="{FF2B5EF4-FFF2-40B4-BE49-F238E27FC236}">
                <a16:creationId xmlns:a16="http://schemas.microsoft.com/office/drawing/2014/main" id="{16D22D64-1C31-9B54-4204-4A0A94866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767" y="3206403"/>
            <a:ext cx="17085430" cy="3761253"/>
          </a:xfrm>
          <a:prstGeom prst="rect">
            <a:avLst/>
          </a:prstGeom>
        </p:spPr>
      </p:pic>
      <p:sp>
        <p:nvSpPr>
          <p:cNvPr id="7" name="Rubrik 6">
            <a:extLst>
              <a:ext uri="{FF2B5EF4-FFF2-40B4-BE49-F238E27FC236}">
                <a16:creationId xmlns:a16="http://schemas.microsoft.com/office/drawing/2014/main" id="{3081D885-02DC-FC12-C82B-B808AD239FD7}"/>
              </a:ext>
            </a:extLst>
          </p:cNvPr>
          <p:cNvSpPr>
            <a:spLocks noGrp="1"/>
          </p:cNvSpPr>
          <p:nvPr>
            <p:ph type="title"/>
          </p:nvPr>
        </p:nvSpPr>
        <p:spPr>
          <a:xfrm>
            <a:off x="2160503" y="1982267"/>
            <a:ext cx="16013152" cy="4464496"/>
          </a:xfrm>
        </p:spPr>
        <p:txBody>
          <a:bodyPr/>
          <a:lstStyle/>
          <a:p>
            <a:r>
              <a:rPr lang="sv-SE" sz="9600"/>
              <a:t>En politisk styrd organisation</a:t>
            </a:r>
          </a:p>
        </p:txBody>
      </p:sp>
      <p:sp>
        <p:nvSpPr>
          <p:cNvPr id="6" name="Platshållare för bildnummer 5">
            <a:extLst>
              <a:ext uri="{FF2B5EF4-FFF2-40B4-BE49-F238E27FC236}">
                <a16:creationId xmlns:a16="http://schemas.microsoft.com/office/drawing/2014/main" id="{AEBD7610-11A2-C9EB-E00C-7EA7C2D0EED6}"/>
              </a:ext>
            </a:extLst>
          </p:cNvPr>
          <p:cNvSpPr>
            <a:spLocks noGrp="1"/>
          </p:cNvSpPr>
          <p:nvPr>
            <p:ph type="sldNum" sz="quarter" idx="16"/>
          </p:nvPr>
        </p:nvSpPr>
        <p:spPr/>
        <p:txBody>
          <a:bodyPr/>
          <a:lstStyle/>
          <a:p>
            <a:fld id="{38480145-259A-47DA-A30D-C906B9DB5C99}" type="slidenum">
              <a:rPr lang="sv-SE" smtClean="0"/>
              <a:t>11</a:t>
            </a:fld>
            <a:endParaRPr lang="sv-SE"/>
          </a:p>
        </p:txBody>
      </p:sp>
      <p:sp>
        <p:nvSpPr>
          <p:cNvPr id="5" name="Platshållare för datum 4">
            <a:extLst>
              <a:ext uri="{FF2B5EF4-FFF2-40B4-BE49-F238E27FC236}">
                <a16:creationId xmlns:a16="http://schemas.microsoft.com/office/drawing/2014/main" id="{F3F618F9-9D26-AA75-457D-0684616D2386}"/>
              </a:ext>
            </a:extLst>
          </p:cNvPr>
          <p:cNvSpPr>
            <a:spLocks noGrp="1"/>
          </p:cNvSpPr>
          <p:nvPr>
            <p:ph type="dt" sz="half" idx="14"/>
          </p:nvPr>
        </p:nvSpPr>
        <p:spPr/>
        <p:txBody>
          <a:bodyPr/>
          <a:lstStyle/>
          <a:p>
            <a:fld id="{37F15F43-7351-4340-AB7C-1EB441B903A0}" type="datetime1">
              <a:rPr lang="sv-SE" smtClean="0"/>
              <a:t>2023-12-14</a:t>
            </a:fld>
            <a:endParaRPr lang="sv-SE"/>
          </a:p>
        </p:txBody>
      </p:sp>
    </p:spTree>
    <p:extLst>
      <p:ext uri="{BB962C8B-B14F-4D97-AF65-F5344CB8AC3E}">
        <p14:creationId xmlns:p14="http://schemas.microsoft.com/office/powerpoint/2010/main" val="239919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1AD49F-44BF-4061-AD33-590E8ECD8DB6}"/>
              </a:ext>
            </a:extLst>
          </p:cNvPr>
          <p:cNvSpPr>
            <a:spLocks noGrp="1"/>
          </p:cNvSpPr>
          <p:nvPr>
            <p:ph type="title"/>
          </p:nvPr>
        </p:nvSpPr>
        <p:spPr/>
        <p:txBody>
          <a:bodyPr/>
          <a:lstStyle/>
          <a:p>
            <a:r>
              <a:rPr lang="sv-SE" dirty="0"/>
              <a:t>Organisationsschema hälso- och sjukvårdsförvaltningen</a:t>
            </a:r>
          </a:p>
        </p:txBody>
      </p:sp>
      <p:sp>
        <p:nvSpPr>
          <p:cNvPr id="5" name="Platshållare för bildnummer 4">
            <a:extLst>
              <a:ext uri="{FF2B5EF4-FFF2-40B4-BE49-F238E27FC236}">
                <a16:creationId xmlns:a16="http://schemas.microsoft.com/office/drawing/2014/main" id="{6FCD7608-E484-AB17-F9DC-5B12BA18F41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sv-SE"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tint val="75000"/>
                </a:prstClr>
              </a:solidFill>
              <a:effectLst/>
              <a:uLnTx/>
              <a:uFillTx/>
              <a:latin typeface="Calibri Light"/>
              <a:ea typeface="+mn-ea"/>
              <a:cs typeface="+mn-cs"/>
            </a:endParaRPr>
          </a:p>
        </p:txBody>
      </p:sp>
      <p:sp>
        <p:nvSpPr>
          <p:cNvPr id="4" name="Platshållare för datum 3">
            <a:extLst>
              <a:ext uri="{FF2B5EF4-FFF2-40B4-BE49-F238E27FC236}">
                <a16:creationId xmlns:a16="http://schemas.microsoft.com/office/drawing/2014/main" id="{EBF3C6F8-EE2D-7F03-F1A0-187E8B3DB525}"/>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5C967C-67C7-4621-A3F4-421FC821AE41}" type="datetime1">
              <a:rPr kumimoji="0" lang="sv-SE"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2023-12-14</a:t>
            </a:fld>
            <a:endParaRPr kumimoji="0" lang="en-US" sz="1200" b="0" i="0" u="none" strike="noStrike" kern="1200" cap="none" spc="0" normalizeH="0" baseline="0" noProof="0">
              <a:ln>
                <a:noFill/>
              </a:ln>
              <a:solidFill>
                <a:prstClr val="black">
                  <a:tint val="75000"/>
                </a:prstClr>
              </a:solidFill>
              <a:effectLst/>
              <a:uLnTx/>
              <a:uFillTx/>
              <a:latin typeface="Calibri Light"/>
              <a:ea typeface="+mn-ea"/>
              <a:cs typeface="+mn-cs"/>
            </a:endParaRPr>
          </a:p>
        </p:txBody>
      </p:sp>
      <p:pic>
        <p:nvPicPr>
          <p:cNvPr id="9" name="Bildobjekt 8" descr="Organisationsschema över Hälso- och sjukvårdsförvaltningen">
            <a:extLst>
              <a:ext uri="{FF2B5EF4-FFF2-40B4-BE49-F238E27FC236}">
                <a16:creationId xmlns:a16="http://schemas.microsoft.com/office/drawing/2014/main" id="{D7996544-451D-BA5D-8C26-8A3B19BB11E7}"/>
              </a:ext>
            </a:extLst>
          </p:cNvPr>
          <p:cNvPicPr>
            <a:picLocks noChangeAspect="1"/>
          </p:cNvPicPr>
          <p:nvPr/>
        </p:nvPicPr>
        <p:blipFill>
          <a:blip r:embed="rId2"/>
          <a:stretch>
            <a:fillRect/>
          </a:stretch>
        </p:blipFill>
        <p:spPr>
          <a:xfrm>
            <a:off x="-167569" y="-615858"/>
            <a:ext cx="20250404" cy="12658339"/>
          </a:xfrm>
          <a:prstGeom prst="rect">
            <a:avLst/>
          </a:prstGeom>
        </p:spPr>
      </p:pic>
    </p:spTree>
    <p:extLst>
      <p:ext uri="{BB962C8B-B14F-4D97-AF65-F5344CB8AC3E}">
        <p14:creationId xmlns:p14="http://schemas.microsoft.com/office/powerpoint/2010/main" val="347565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328269" y="1068412"/>
            <a:ext cx="17004701" cy="1159360"/>
          </a:xfrm>
        </p:spPr>
        <p:txBody>
          <a:bodyPr>
            <a:noAutofit/>
          </a:bodyPr>
          <a:lstStyle/>
          <a:p>
            <a:pPr algn="l"/>
            <a:r>
              <a:rPr lang="sv-SE" sz="6500" dirty="0"/>
              <a:t>Region Västmanlands fyra sjukhus</a:t>
            </a:r>
          </a:p>
        </p:txBody>
      </p:sp>
      <p:pic>
        <p:nvPicPr>
          <p:cNvPr id="9" name="Bildobjekt 8" descr="En bild som visar texten &quot;Region Västmanlands fyra sjukhus&quot; och en grön karta på Västmanland. Från kartan är det fyra gula sträck som går till texterna Sala, Fagersta, Köping och Västerås. Under varje ort står vad varje enskilt sjukhus erbjuder och hur många vårdplatser de har. På bilden syns också fyra fotografier över sjukhusen. ">
            <a:extLst>
              <a:ext uri="{FF2B5EF4-FFF2-40B4-BE49-F238E27FC236}">
                <a16:creationId xmlns:a16="http://schemas.microsoft.com/office/drawing/2014/main" id="{68F00E5B-F854-1225-334F-D2BAF8764C70}"/>
              </a:ext>
            </a:extLst>
          </p:cNvPr>
          <p:cNvPicPr>
            <a:picLocks noChangeAspect="1"/>
          </p:cNvPicPr>
          <p:nvPr/>
        </p:nvPicPr>
        <p:blipFill>
          <a:blip r:embed="rId3"/>
          <a:stretch>
            <a:fillRect/>
          </a:stretch>
        </p:blipFill>
        <p:spPr>
          <a:xfrm>
            <a:off x="0" y="-339958"/>
            <a:ext cx="20104099" cy="11238152"/>
          </a:xfrm>
          <a:prstGeom prst="rect">
            <a:avLst/>
          </a:prstGeom>
        </p:spPr>
      </p:pic>
    </p:spTree>
    <p:extLst>
      <p:ext uri="{BB962C8B-B14F-4D97-AF65-F5344CB8AC3E}">
        <p14:creationId xmlns:p14="http://schemas.microsoft.com/office/powerpoint/2010/main" val="203278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88D557A-E062-96C3-DAE5-923A32EBFAC8}"/>
              </a:ext>
            </a:extLst>
          </p:cNvPr>
          <p:cNvSpPr>
            <a:spLocks noGrp="1"/>
          </p:cNvSpPr>
          <p:nvPr>
            <p:ph type="title"/>
          </p:nvPr>
        </p:nvSpPr>
        <p:spPr>
          <a:xfrm>
            <a:off x="1243766" y="1227047"/>
            <a:ext cx="17616567" cy="991747"/>
          </a:xfrm>
        </p:spPr>
        <p:txBody>
          <a:bodyPr/>
          <a:lstStyle/>
          <a:p>
            <a:r>
              <a:rPr lang="sv-SE" dirty="0"/>
              <a:t>Anställda inom hälso- och sjukvård 2022</a:t>
            </a:r>
          </a:p>
        </p:txBody>
      </p:sp>
      <p:sp>
        <p:nvSpPr>
          <p:cNvPr id="5" name="Platshållare för bildnummer 4">
            <a:extLst>
              <a:ext uri="{FF2B5EF4-FFF2-40B4-BE49-F238E27FC236}">
                <a16:creationId xmlns:a16="http://schemas.microsoft.com/office/drawing/2014/main" id="{D14BCB66-D226-6A65-C9BD-17D8F5F494D6}"/>
              </a:ext>
            </a:extLst>
          </p:cNvPr>
          <p:cNvSpPr>
            <a:spLocks noGrp="1"/>
          </p:cNvSpPr>
          <p:nvPr>
            <p:ph type="sldNum" sz="quarter" idx="16"/>
          </p:nvPr>
        </p:nvSpPr>
        <p:spPr/>
        <p:txBody>
          <a:bodyPr/>
          <a:lstStyle/>
          <a:p>
            <a:fld id="{B6F15528-21DE-4FAA-801E-634DDDAF4B2B}" type="slidenum">
              <a:rPr lang="sv-SE" smtClean="0"/>
              <a:pPr/>
              <a:t>14</a:t>
            </a:fld>
            <a:endParaRPr lang="sv-SE"/>
          </a:p>
        </p:txBody>
      </p:sp>
      <p:sp>
        <p:nvSpPr>
          <p:cNvPr id="4" name="Platshållare för datum 3">
            <a:extLst>
              <a:ext uri="{FF2B5EF4-FFF2-40B4-BE49-F238E27FC236}">
                <a16:creationId xmlns:a16="http://schemas.microsoft.com/office/drawing/2014/main" id="{831F95F7-652B-4B9C-1F19-3F6673B91AA4}"/>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7" name="Bildobjekt 6" descr="En bild som visar text, skärmbild, Teckensnitt, nummer. &#10;&#10;Texten beskriver hur många anställda det var 2022 inom hälso- och sjukvård.&#10;&#10;&#10;">
            <a:extLst>
              <a:ext uri="{FF2B5EF4-FFF2-40B4-BE49-F238E27FC236}">
                <a16:creationId xmlns:a16="http://schemas.microsoft.com/office/drawing/2014/main" id="{4E5807DC-7DC5-C7FB-9F4C-5F3635D7166D}"/>
              </a:ext>
            </a:extLst>
          </p:cNvPr>
          <p:cNvPicPr>
            <a:picLocks noChangeAspect="1"/>
          </p:cNvPicPr>
          <p:nvPr/>
        </p:nvPicPr>
        <p:blipFill>
          <a:blip r:embed="rId3"/>
          <a:stretch>
            <a:fillRect/>
          </a:stretch>
        </p:blipFill>
        <p:spPr>
          <a:xfrm>
            <a:off x="640029" y="1175105"/>
            <a:ext cx="17918903" cy="8920098"/>
          </a:xfrm>
          <a:prstGeom prst="rect">
            <a:avLst/>
          </a:prstGeom>
        </p:spPr>
      </p:pic>
    </p:spTree>
    <p:extLst>
      <p:ext uri="{BB962C8B-B14F-4D97-AF65-F5344CB8AC3E}">
        <p14:creationId xmlns:p14="http://schemas.microsoft.com/office/powerpoint/2010/main" val="114461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AB3DBC-1A18-1C7C-7FC8-D9A401F22BBD}"/>
              </a:ext>
            </a:extLst>
          </p:cNvPr>
          <p:cNvSpPr>
            <a:spLocks noGrp="1"/>
          </p:cNvSpPr>
          <p:nvPr>
            <p:ph type="title"/>
          </p:nvPr>
        </p:nvSpPr>
        <p:spPr>
          <a:xfrm>
            <a:off x="1243766" y="1227047"/>
            <a:ext cx="17616567" cy="923330"/>
          </a:xfrm>
        </p:spPr>
        <p:txBody>
          <a:bodyPr/>
          <a:lstStyle/>
          <a:p>
            <a:pPr algn="l"/>
            <a:r>
              <a:rPr lang="sv-SE" dirty="0"/>
              <a:t>Vården i siffror 2022</a:t>
            </a:r>
          </a:p>
        </p:txBody>
      </p:sp>
      <p:sp>
        <p:nvSpPr>
          <p:cNvPr id="5" name="Platshållare för bildnummer 4">
            <a:extLst>
              <a:ext uri="{FF2B5EF4-FFF2-40B4-BE49-F238E27FC236}">
                <a16:creationId xmlns:a16="http://schemas.microsoft.com/office/drawing/2014/main" id="{3C60934D-5307-9AC2-AE4F-12012B3CD792}"/>
              </a:ext>
            </a:extLst>
          </p:cNvPr>
          <p:cNvSpPr>
            <a:spLocks noGrp="1"/>
          </p:cNvSpPr>
          <p:nvPr>
            <p:ph type="sldNum" sz="quarter" idx="16"/>
          </p:nvPr>
        </p:nvSpPr>
        <p:spPr/>
        <p:txBody>
          <a:bodyPr/>
          <a:lstStyle/>
          <a:p>
            <a:fld id="{B6F15528-21DE-4FAA-801E-634DDDAF4B2B}" type="slidenum">
              <a:rPr lang="sv-SE" smtClean="0"/>
              <a:pPr/>
              <a:t>15</a:t>
            </a:fld>
            <a:endParaRPr lang="sv-SE"/>
          </a:p>
        </p:txBody>
      </p:sp>
      <p:sp>
        <p:nvSpPr>
          <p:cNvPr id="4" name="Platshållare för datum 3">
            <a:extLst>
              <a:ext uri="{FF2B5EF4-FFF2-40B4-BE49-F238E27FC236}">
                <a16:creationId xmlns:a16="http://schemas.microsoft.com/office/drawing/2014/main" id="{6B2CF293-5637-78ED-536F-EF9857ADBA92}"/>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7" name="Bildobjekt 6" descr="En bild som visar text, Teckensnitt, skärmbild, design&#10;&#10;Texten tar upp vården i siffror 2022, indelat i primärvård, specialistvård och övrigt. ">
            <a:extLst>
              <a:ext uri="{FF2B5EF4-FFF2-40B4-BE49-F238E27FC236}">
                <a16:creationId xmlns:a16="http://schemas.microsoft.com/office/drawing/2014/main" id="{58224960-473B-C08A-96D0-E1838667A0DC}"/>
              </a:ext>
            </a:extLst>
          </p:cNvPr>
          <p:cNvPicPr>
            <a:picLocks noChangeAspect="1"/>
          </p:cNvPicPr>
          <p:nvPr/>
        </p:nvPicPr>
        <p:blipFill>
          <a:blip r:embed="rId3"/>
          <a:stretch>
            <a:fillRect/>
          </a:stretch>
        </p:blipFill>
        <p:spPr>
          <a:xfrm>
            <a:off x="212271" y="1920684"/>
            <a:ext cx="17616567" cy="8767378"/>
          </a:xfrm>
          <a:prstGeom prst="rect">
            <a:avLst/>
          </a:prstGeom>
        </p:spPr>
      </p:pic>
      <p:sp>
        <p:nvSpPr>
          <p:cNvPr id="46" name="Ellips 45">
            <a:extLst>
              <a:ext uri="{FF2B5EF4-FFF2-40B4-BE49-F238E27FC236}">
                <a16:creationId xmlns:a16="http://schemas.microsoft.com/office/drawing/2014/main" id="{A32E0A5C-91F5-22C0-AB07-31A7F6B40C29}"/>
              </a:ext>
              <a:ext uri="{C183D7F6-B498-43B3-948B-1728B52AA6E4}">
                <adec:decorative xmlns:adec="http://schemas.microsoft.com/office/drawing/2017/decorative" val="1"/>
              </a:ext>
            </a:extLst>
          </p:cNvPr>
          <p:cNvSpPr/>
          <p:nvPr/>
        </p:nvSpPr>
        <p:spPr>
          <a:xfrm>
            <a:off x="23236661" y="4172171"/>
            <a:ext cx="2088232" cy="2088232"/>
          </a:xfrm>
          <a:prstGeom prst="ellipse">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471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BDC68A-E3CE-1A66-EB39-48139C735FBE}"/>
              </a:ext>
            </a:extLst>
          </p:cNvPr>
          <p:cNvSpPr>
            <a:spLocks noGrp="1"/>
          </p:cNvSpPr>
          <p:nvPr>
            <p:ph type="title"/>
          </p:nvPr>
        </p:nvSpPr>
        <p:spPr>
          <a:xfrm>
            <a:off x="1243766" y="1227047"/>
            <a:ext cx="17616567" cy="1060194"/>
          </a:xfrm>
        </p:spPr>
        <p:txBody>
          <a:bodyPr/>
          <a:lstStyle/>
          <a:p>
            <a:r>
              <a:rPr lang="sv-SE" dirty="0"/>
              <a:t>Väntetider i vården</a:t>
            </a:r>
          </a:p>
        </p:txBody>
      </p:sp>
      <p:sp>
        <p:nvSpPr>
          <p:cNvPr id="5" name="Platshållare för bildnummer 4">
            <a:extLst>
              <a:ext uri="{FF2B5EF4-FFF2-40B4-BE49-F238E27FC236}">
                <a16:creationId xmlns:a16="http://schemas.microsoft.com/office/drawing/2014/main" id="{3752443E-3663-A876-DB8C-777DC9F92996}"/>
              </a:ext>
            </a:extLst>
          </p:cNvPr>
          <p:cNvSpPr>
            <a:spLocks noGrp="1"/>
          </p:cNvSpPr>
          <p:nvPr>
            <p:ph type="sldNum" sz="quarter" idx="16"/>
          </p:nvPr>
        </p:nvSpPr>
        <p:spPr/>
        <p:txBody>
          <a:bodyPr/>
          <a:lstStyle/>
          <a:p>
            <a:fld id="{B6F15528-21DE-4FAA-801E-634DDDAF4B2B}" type="slidenum">
              <a:rPr lang="sv-SE" smtClean="0"/>
              <a:pPr/>
              <a:t>16</a:t>
            </a:fld>
            <a:endParaRPr lang="sv-SE"/>
          </a:p>
        </p:txBody>
      </p:sp>
      <p:sp>
        <p:nvSpPr>
          <p:cNvPr id="4" name="Platshållare för datum 3">
            <a:extLst>
              <a:ext uri="{FF2B5EF4-FFF2-40B4-BE49-F238E27FC236}">
                <a16:creationId xmlns:a16="http://schemas.microsoft.com/office/drawing/2014/main" id="{A98DAC51-3BF8-E4BD-4EB6-628DCA2574A0}"/>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49" name="Bildobjekt 48" descr="En bild som visar text, skärmbild, Teckensnitt, cirkel&#10;&#10;Texten tar upp väntetider i vården.">
            <a:extLst>
              <a:ext uri="{FF2B5EF4-FFF2-40B4-BE49-F238E27FC236}">
                <a16:creationId xmlns:a16="http://schemas.microsoft.com/office/drawing/2014/main" id="{1A00F91A-D147-CD77-40A4-1CD7EFE1BA99}"/>
              </a:ext>
            </a:extLst>
          </p:cNvPr>
          <p:cNvPicPr>
            <a:picLocks noChangeAspect="1"/>
          </p:cNvPicPr>
          <p:nvPr/>
        </p:nvPicPr>
        <p:blipFill>
          <a:blip r:embed="rId3"/>
          <a:stretch>
            <a:fillRect/>
          </a:stretch>
        </p:blipFill>
        <p:spPr>
          <a:xfrm>
            <a:off x="387969" y="2221295"/>
            <a:ext cx="12559859" cy="8957837"/>
          </a:xfrm>
          <a:prstGeom prst="rect">
            <a:avLst/>
          </a:prstGeom>
        </p:spPr>
      </p:pic>
      <p:sp>
        <p:nvSpPr>
          <p:cNvPr id="48" name="Rektangel: rundade hörn 47">
            <a:extLst>
              <a:ext uri="{FF2B5EF4-FFF2-40B4-BE49-F238E27FC236}">
                <a16:creationId xmlns:a16="http://schemas.microsoft.com/office/drawing/2014/main" id="{07A99C18-CABB-0867-B0FE-400D4981BE46}"/>
              </a:ext>
            </a:extLst>
          </p:cNvPr>
          <p:cNvSpPr/>
          <p:nvPr/>
        </p:nvSpPr>
        <p:spPr>
          <a:xfrm>
            <a:off x="13145065" y="3457982"/>
            <a:ext cx="5742892" cy="219669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3200" b="1">
                <a:solidFill>
                  <a:schemeClr val="tx1"/>
                </a:solidFill>
                <a:latin typeface="+mj-lt"/>
              </a:rPr>
              <a:t>Förstärkt vårdgaranti för BUP</a:t>
            </a:r>
            <a:endParaRPr lang="sv-SE">
              <a:solidFill>
                <a:schemeClr val="tx1"/>
              </a:solidFill>
            </a:endParaRPr>
          </a:p>
          <a:p>
            <a:r>
              <a:rPr lang="sv-SE" sz="2600">
                <a:solidFill>
                  <a:schemeClr val="tx1"/>
                </a:solidFill>
              </a:rPr>
              <a:t>Besök inom 30 dagar: </a:t>
            </a:r>
            <a:r>
              <a:rPr lang="sv-SE" sz="2600" b="1">
                <a:solidFill>
                  <a:schemeClr val="tx1"/>
                </a:solidFill>
              </a:rPr>
              <a:t>45 %</a:t>
            </a:r>
          </a:p>
          <a:p>
            <a:r>
              <a:rPr lang="sv-SE" sz="2600">
                <a:solidFill>
                  <a:schemeClr val="tx1"/>
                </a:solidFill>
              </a:rPr>
              <a:t>Utredning inom 30 dagar: </a:t>
            </a:r>
            <a:r>
              <a:rPr lang="sv-SE" sz="2600" b="1">
                <a:solidFill>
                  <a:schemeClr val="tx1"/>
                </a:solidFill>
              </a:rPr>
              <a:t>35 %</a:t>
            </a:r>
          </a:p>
          <a:p>
            <a:r>
              <a:rPr lang="sv-SE" sz="2600">
                <a:solidFill>
                  <a:schemeClr val="tx1"/>
                </a:solidFill>
              </a:rPr>
              <a:t>Behandling inom 30 dagar: </a:t>
            </a:r>
            <a:r>
              <a:rPr lang="sv-SE" sz="2600" b="1">
                <a:solidFill>
                  <a:schemeClr val="tx1"/>
                </a:solidFill>
              </a:rPr>
              <a:t>52 %</a:t>
            </a:r>
          </a:p>
        </p:txBody>
      </p:sp>
      <p:sp>
        <p:nvSpPr>
          <p:cNvPr id="36" name="Ellips 35">
            <a:extLst>
              <a:ext uri="{FF2B5EF4-FFF2-40B4-BE49-F238E27FC236}">
                <a16:creationId xmlns:a16="http://schemas.microsoft.com/office/drawing/2014/main" id="{DE978D8B-75A5-759D-8BB6-732B630993A6}"/>
              </a:ext>
              <a:ext uri="{C183D7F6-B498-43B3-948B-1728B52AA6E4}">
                <adec:decorative xmlns:adec="http://schemas.microsoft.com/office/drawing/2017/decorative" val="1"/>
              </a:ext>
            </a:extLst>
          </p:cNvPr>
          <p:cNvSpPr/>
          <p:nvPr/>
        </p:nvSpPr>
        <p:spPr>
          <a:xfrm>
            <a:off x="14759118" y="6160240"/>
            <a:ext cx="2339185" cy="2339185"/>
          </a:xfrm>
          <a:prstGeom prst="ellipse">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37" name="Bild 36" descr="Callcenter med hel fyllning">
            <a:extLst>
              <a:ext uri="{FF2B5EF4-FFF2-40B4-BE49-F238E27FC236}">
                <a16:creationId xmlns:a16="http://schemas.microsoft.com/office/drawing/2014/main" id="{BDF6A3FD-6E06-8DD0-2855-D5603600CE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14824" y="6339526"/>
            <a:ext cx="732194" cy="732194"/>
          </a:xfrm>
          <a:prstGeom prst="rect">
            <a:avLst/>
          </a:prstGeom>
        </p:spPr>
      </p:pic>
      <p:sp>
        <p:nvSpPr>
          <p:cNvPr id="46" name="textruta 45">
            <a:extLst>
              <a:ext uri="{FF2B5EF4-FFF2-40B4-BE49-F238E27FC236}">
                <a16:creationId xmlns:a16="http://schemas.microsoft.com/office/drawing/2014/main" id="{9CBC9781-C6E1-DD6F-4857-977DE529DF15}"/>
              </a:ext>
            </a:extLst>
          </p:cNvPr>
          <p:cNvSpPr txBox="1"/>
          <p:nvPr/>
        </p:nvSpPr>
        <p:spPr>
          <a:xfrm>
            <a:off x="14777469" y="7014892"/>
            <a:ext cx="2302481" cy="1088055"/>
          </a:xfrm>
          <a:prstGeom prst="rect">
            <a:avLst/>
          </a:prstGeom>
          <a:noFill/>
        </p:spPr>
        <p:txBody>
          <a:bodyPr wrap="square" rtlCol="0">
            <a:spAutoFit/>
          </a:bodyPr>
          <a:lstStyle/>
          <a:p>
            <a:pPr algn="ctr"/>
            <a:r>
              <a:rPr lang="sv-SE" sz="2800" b="1" dirty="0">
                <a:latin typeface="+mj-lt"/>
              </a:rPr>
              <a:t>19 minuter</a:t>
            </a:r>
            <a:endParaRPr lang="sv-SE" dirty="0">
              <a:latin typeface="+mj-lt"/>
            </a:endParaRPr>
          </a:p>
          <a:p>
            <a:pPr algn="ctr">
              <a:lnSpc>
                <a:spcPts val="2200"/>
              </a:lnSpc>
            </a:pPr>
            <a:r>
              <a:rPr lang="sv-SE" sz="2100" dirty="0"/>
              <a:t>medelväntetid </a:t>
            </a:r>
            <a:br>
              <a:rPr lang="sv-SE" sz="2100" dirty="0"/>
            </a:br>
            <a:r>
              <a:rPr lang="sv-SE" sz="2100" dirty="0"/>
              <a:t>till 1177 </a:t>
            </a:r>
          </a:p>
        </p:txBody>
      </p:sp>
    </p:spTree>
    <p:extLst>
      <p:ext uri="{BB962C8B-B14F-4D97-AF65-F5344CB8AC3E}">
        <p14:creationId xmlns:p14="http://schemas.microsoft.com/office/powerpoint/2010/main" val="27296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D80AE94-4FDA-E1B5-71EE-C17FAB75B194}"/>
              </a:ext>
            </a:extLst>
          </p:cNvPr>
          <p:cNvSpPr>
            <a:spLocks noGrp="1"/>
          </p:cNvSpPr>
          <p:nvPr>
            <p:ph type="title"/>
          </p:nvPr>
        </p:nvSpPr>
        <p:spPr/>
        <p:txBody>
          <a:bodyPr/>
          <a:lstStyle/>
          <a:p>
            <a:r>
              <a:rPr lang="sv-SE"/>
              <a:t>Framtidens hälso- och sjukvård</a:t>
            </a:r>
          </a:p>
        </p:txBody>
      </p:sp>
      <p:sp>
        <p:nvSpPr>
          <p:cNvPr id="5" name="Platshållare för bildnummer 4">
            <a:extLst>
              <a:ext uri="{FF2B5EF4-FFF2-40B4-BE49-F238E27FC236}">
                <a16:creationId xmlns:a16="http://schemas.microsoft.com/office/drawing/2014/main" id="{7A0B3C5E-8088-C316-A373-9951DE7DEDBC}"/>
              </a:ext>
            </a:extLst>
          </p:cNvPr>
          <p:cNvSpPr>
            <a:spLocks noGrp="1"/>
          </p:cNvSpPr>
          <p:nvPr>
            <p:ph type="sldNum" sz="quarter" idx="16"/>
          </p:nvPr>
        </p:nvSpPr>
        <p:spPr/>
        <p:txBody>
          <a:bodyPr/>
          <a:lstStyle/>
          <a:p>
            <a:fld id="{B6F15528-21DE-4FAA-801E-634DDDAF4B2B}" type="slidenum">
              <a:rPr lang="sv-SE" smtClean="0"/>
              <a:pPr/>
              <a:t>17</a:t>
            </a:fld>
            <a:endParaRPr lang="sv-SE"/>
          </a:p>
        </p:txBody>
      </p:sp>
      <p:sp>
        <p:nvSpPr>
          <p:cNvPr id="4" name="Platshållare för datum 3">
            <a:extLst>
              <a:ext uri="{FF2B5EF4-FFF2-40B4-BE49-F238E27FC236}">
                <a16:creationId xmlns:a16="http://schemas.microsoft.com/office/drawing/2014/main" id="{7E60B501-79D6-9313-93A5-2247CB0CA6F4}"/>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A4EFC0BB-71C9-7CCB-07ED-0494EA0553D9}"/>
              </a:ext>
            </a:extLst>
          </p:cNvPr>
          <p:cNvSpPr>
            <a:spLocks noGrp="1"/>
          </p:cNvSpPr>
          <p:nvPr>
            <p:ph type="body" sz="quarter" idx="13"/>
          </p:nvPr>
        </p:nvSpPr>
        <p:spPr>
          <a:xfrm>
            <a:off x="1243766" y="3399671"/>
            <a:ext cx="17616566" cy="7583596"/>
          </a:xfrm>
        </p:spPr>
        <p:txBody>
          <a:bodyPr/>
          <a:lstStyle/>
          <a:p>
            <a:r>
              <a:rPr lang="sv-SE" b="1">
                <a:latin typeface="+mj-lt"/>
              </a:rPr>
              <a:t>Hälsofrämjande. </a:t>
            </a:r>
            <a:r>
              <a:rPr lang="sv-SE"/>
              <a:t>Hälsofrämjande och sjukdomsförebyggande insatser i samverkan med andra samhällsaktörer. </a:t>
            </a:r>
          </a:p>
          <a:p>
            <a:r>
              <a:rPr lang="sv-SE" b="1">
                <a:latin typeface="+mj-lt"/>
              </a:rPr>
              <a:t>Nära vård &amp; delaktighet. </a:t>
            </a:r>
            <a:r>
              <a:rPr lang="sv-SE"/>
              <a:t>Vård som är ofta förekommande finns nära patienter </a:t>
            </a:r>
            <a:br>
              <a:rPr lang="sv-SE"/>
            </a:br>
            <a:r>
              <a:rPr lang="sv-SE"/>
              <a:t>och kan i stor utsträckning hanteras genom egenvård och vård på distans med </a:t>
            </a:r>
            <a:br>
              <a:rPr lang="sv-SE"/>
            </a:br>
            <a:r>
              <a:rPr lang="sv-SE"/>
              <a:t>stöd av digitala lösningar. </a:t>
            </a:r>
          </a:p>
          <a:p>
            <a:r>
              <a:rPr lang="sv-SE" b="1">
                <a:latin typeface="+mj-lt"/>
              </a:rPr>
              <a:t>Tillgänglig, säker och effektiv vård. </a:t>
            </a:r>
            <a:r>
              <a:rPr lang="sv-SE"/>
              <a:t>Vård med hög tillgänglighet, medicinsk kvalitet och kontinuitet som kontinuerligt förbättras utifrån invånarnas behov.</a:t>
            </a:r>
          </a:p>
          <a:p>
            <a:r>
              <a:rPr lang="sv-SE" b="1">
                <a:latin typeface="+mj-lt"/>
              </a:rPr>
              <a:t>Kompetensförsörjning. </a:t>
            </a:r>
            <a:r>
              <a:rPr lang="sv-SE"/>
              <a:t>Utveckla, behålla, attrahera och uppgiftsväxla rätt kompetenser.</a:t>
            </a:r>
          </a:p>
          <a:p>
            <a:endParaRPr lang="sv-SE"/>
          </a:p>
        </p:txBody>
      </p:sp>
    </p:spTree>
    <p:extLst>
      <p:ext uri="{BB962C8B-B14F-4D97-AF65-F5344CB8AC3E}">
        <p14:creationId xmlns:p14="http://schemas.microsoft.com/office/powerpoint/2010/main" val="377735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A7FDEF5-8D9E-53B7-0089-FDFB3D6B9657}"/>
              </a:ext>
            </a:extLst>
          </p:cNvPr>
          <p:cNvSpPr>
            <a:spLocks noGrp="1"/>
          </p:cNvSpPr>
          <p:nvPr>
            <p:ph type="title"/>
          </p:nvPr>
        </p:nvSpPr>
        <p:spPr>
          <a:xfrm>
            <a:off x="1243766" y="1227047"/>
            <a:ext cx="17616567" cy="1547308"/>
          </a:xfrm>
        </p:spPr>
        <p:txBody>
          <a:bodyPr/>
          <a:lstStyle/>
          <a:p>
            <a:r>
              <a:rPr lang="sv-SE"/>
              <a:t>Vårt viktigaste politiska styrdokument</a:t>
            </a:r>
          </a:p>
        </p:txBody>
      </p:sp>
      <p:sp>
        <p:nvSpPr>
          <p:cNvPr id="5" name="Platshållare för bildnummer 4">
            <a:extLst>
              <a:ext uri="{FF2B5EF4-FFF2-40B4-BE49-F238E27FC236}">
                <a16:creationId xmlns:a16="http://schemas.microsoft.com/office/drawing/2014/main" id="{A9217ED6-93CB-794F-DA23-3887C97B50A4}"/>
              </a:ext>
            </a:extLst>
          </p:cNvPr>
          <p:cNvSpPr>
            <a:spLocks noGrp="1"/>
          </p:cNvSpPr>
          <p:nvPr>
            <p:ph type="sldNum" sz="quarter" idx="16"/>
          </p:nvPr>
        </p:nvSpPr>
        <p:spPr/>
        <p:txBody>
          <a:bodyPr/>
          <a:lstStyle/>
          <a:p>
            <a:fld id="{B6F15528-21DE-4FAA-801E-634DDDAF4B2B}" type="slidenum">
              <a:rPr lang="sv-SE" smtClean="0"/>
              <a:pPr/>
              <a:t>18</a:t>
            </a:fld>
            <a:endParaRPr lang="sv-SE"/>
          </a:p>
        </p:txBody>
      </p:sp>
      <p:sp>
        <p:nvSpPr>
          <p:cNvPr id="4" name="Platshållare för datum 3">
            <a:extLst>
              <a:ext uri="{FF2B5EF4-FFF2-40B4-BE49-F238E27FC236}">
                <a16:creationId xmlns:a16="http://schemas.microsoft.com/office/drawing/2014/main" id="{823D68B3-2C4B-FB25-985B-1FD7D6C013D6}"/>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FCE0B354-57E0-DDB0-288D-725F163DC7E3}"/>
              </a:ext>
            </a:extLst>
          </p:cNvPr>
          <p:cNvSpPr>
            <a:spLocks noGrp="1"/>
          </p:cNvSpPr>
          <p:nvPr>
            <p:ph type="body" sz="quarter" idx="13"/>
          </p:nvPr>
        </p:nvSpPr>
        <p:spPr/>
        <p:txBody>
          <a:bodyPr/>
          <a:lstStyle/>
          <a:p>
            <a:r>
              <a:rPr lang="sv-SE">
                <a:latin typeface="+mj-lt"/>
              </a:rPr>
              <a:t>Regionplanen är regionens  huvudsakliga politiska styrdokument. </a:t>
            </a:r>
          </a:p>
          <a:p>
            <a:r>
              <a:rPr lang="sv-SE">
                <a:latin typeface="+mj-lt"/>
              </a:rPr>
              <a:t>Den uttrycker vision, inriktning och övergripande mål för regionens alla verksamheter. </a:t>
            </a:r>
            <a:br>
              <a:rPr lang="sv-SE">
                <a:latin typeface="+mj-lt"/>
              </a:rPr>
            </a:br>
            <a:endParaRPr lang="sv-SE">
              <a:latin typeface="+mj-lt"/>
            </a:endParaRPr>
          </a:p>
          <a:p>
            <a:pPr marL="0" indent="0">
              <a:buNone/>
            </a:pPr>
            <a:r>
              <a:rPr lang="sv-SE">
                <a:latin typeface="+mj-lt"/>
              </a:rPr>
              <a:t>Den utgår från fyra bärande perspektiv:</a:t>
            </a:r>
          </a:p>
          <a:p>
            <a:pPr marL="1431925" lvl="1" indent="311150"/>
            <a:r>
              <a:rPr lang="sv-SE">
                <a:latin typeface="+mj-lt"/>
              </a:rPr>
              <a:t>Invånare/kund</a:t>
            </a:r>
          </a:p>
          <a:p>
            <a:pPr marL="1431925" lvl="1" indent="311150"/>
            <a:r>
              <a:rPr lang="sv-SE">
                <a:latin typeface="+mj-lt"/>
              </a:rPr>
              <a:t>Medarbetare/uppdragstagare</a:t>
            </a:r>
          </a:p>
          <a:p>
            <a:pPr marL="1431925" lvl="1" indent="311150"/>
            <a:r>
              <a:rPr lang="sv-SE">
                <a:latin typeface="+mj-lt"/>
              </a:rPr>
              <a:t>Verksamhet/process</a:t>
            </a:r>
          </a:p>
          <a:p>
            <a:pPr marL="1431925" lvl="1" indent="311150"/>
            <a:r>
              <a:rPr lang="sv-SE">
                <a:latin typeface="+mj-lt"/>
              </a:rPr>
              <a:t>Ekonomi</a:t>
            </a:r>
          </a:p>
        </p:txBody>
      </p:sp>
    </p:spTree>
    <p:extLst>
      <p:ext uri="{BB962C8B-B14F-4D97-AF65-F5344CB8AC3E}">
        <p14:creationId xmlns:p14="http://schemas.microsoft.com/office/powerpoint/2010/main" val="14925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A7FDEF5-8D9E-53B7-0089-FDFB3D6B9657}"/>
              </a:ext>
            </a:extLst>
          </p:cNvPr>
          <p:cNvSpPr>
            <a:spLocks noGrp="1"/>
          </p:cNvSpPr>
          <p:nvPr>
            <p:ph type="title"/>
          </p:nvPr>
        </p:nvSpPr>
        <p:spPr>
          <a:xfrm>
            <a:off x="1243766" y="839590"/>
            <a:ext cx="17616567" cy="1432116"/>
          </a:xfrm>
        </p:spPr>
        <p:txBody>
          <a:bodyPr/>
          <a:lstStyle/>
          <a:p>
            <a:r>
              <a:rPr lang="sv-SE" dirty="0"/>
              <a:t>Politiska forum</a:t>
            </a:r>
          </a:p>
        </p:txBody>
      </p:sp>
      <p:sp>
        <p:nvSpPr>
          <p:cNvPr id="5" name="Platshållare för bildnummer 4">
            <a:extLst>
              <a:ext uri="{FF2B5EF4-FFF2-40B4-BE49-F238E27FC236}">
                <a16:creationId xmlns:a16="http://schemas.microsoft.com/office/drawing/2014/main" id="{A9217ED6-93CB-794F-DA23-3887C97B50A4}"/>
              </a:ext>
            </a:extLst>
          </p:cNvPr>
          <p:cNvSpPr>
            <a:spLocks noGrp="1"/>
          </p:cNvSpPr>
          <p:nvPr>
            <p:ph type="sldNum" sz="quarter" idx="16"/>
          </p:nvPr>
        </p:nvSpPr>
        <p:spPr/>
        <p:txBody>
          <a:bodyPr/>
          <a:lstStyle/>
          <a:p>
            <a:fld id="{B6F15528-21DE-4FAA-801E-634DDDAF4B2B}" type="slidenum">
              <a:rPr lang="sv-SE" smtClean="0"/>
              <a:pPr/>
              <a:t>19</a:t>
            </a:fld>
            <a:endParaRPr lang="sv-SE"/>
          </a:p>
        </p:txBody>
      </p:sp>
      <p:sp>
        <p:nvSpPr>
          <p:cNvPr id="4" name="Platshållare för datum 3">
            <a:extLst>
              <a:ext uri="{FF2B5EF4-FFF2-40B4-BE49-F238E27FC236}">
                <a16:creationId xmlns:a16="http://schemas.microsoft.com/office/drawing/2014/main" id="{823D68B3-2C4B-FB25-985B-1FD7D6C013D6}"/>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FCE0B354-57E0-DDB0-288D-725F163DC7E3}"/>
              </a:ext>
            </a:extLst>
          </p:cNvPr>
          <p:cNvSpPr>
            <a:spLocks noGrp="1"/>
          </p:cNvSpPr>
          <p:nvPr>
            <p:ph type="body" sz="quarter" idx="13"/>
          </p:nvPr>
        </p:nvSpPr>
        <p:spPr>
          <a:xfrm>
            <a:off x="1243767" y="2445479"/>
            <a:ext cx="17616566" cy="5983200"/>
          </a:xfrm>
        </p:spPr>
        <p:txBody>
          <a:bodyPr/>
          <a:lstStyle/>
          <a:p>
            <a:pPr marL="0" indent="0">
              <a:buNone/>
            </a:pPr>
            <a:r>
              <a:rPr lang="sv-SE" sz="5000" b="1" spc="-280" dirty="0">
                <a:solidFill>
                  <a:schemeClr val="accent1"/>
                </a:solidFill>
                <a:latin typeface="+mj-lt"/>
                <a:ea typeface="+mj-ea"/>
                <a:cs typeface="+mj-cs"/>
              </a:rPr>
              <a:t>Regionfullmäktige</a:t>
            </a:r>
            <a:br>
              <a:rPr lang="sv-SE" sz="4800" dirty="0"/>
            </a:br>
            <a:r>
              <a:rPr lang="sv-SE" sz="4800" dirty="0"/>
              <a:t>Ansvarar för regionens verksamhet och inriktning och väljs i allmänna val. </a:t>
            </a:r>
            <a:br>
              <a:rPr lang="sv-SE" sz="4800" dirty="0"/>
            </a:br>
            <a:endParaRPr lang="sv-SE" sz="4800" dirty="0"/>
          </a:p>
          <a:p>
            <a:pPr marL="0" indent="0">
              <a:buNone/>
            </a:pPr>
            <a:r>
              <a:rPr lang="sv-SE" sz="5000" b="1" spc="-280" dirty="0">
                <a:solidFill>
                  <a:schemeClr val="accent1"/>
                </a:solidFill>
                <a:latin typeface="+mj-lt"/>
                <a:ea typeface="+mj-ea"/>
                <a:cs typeface="+mj-cs"/>
              </a:rPr>
              <a:t>Regionstyrelsen</a:t>
            </a:r>
            <a:br>
              <a:rPr lang="sv-SE" sz="4800" dirty="0"/>
            </a:br>
            <a:r>
              <a:rPr lang="sv-SE" sz="4800" dirty="0"/>
              <a:t>Leder och samordnar all verksamhet i regionen och väljs av regionfullmäktige</a:t>
            </a:r>
            <a:br>
              <a:rPr lang="sv-SE" sz="4800" dirty="0"/>
            </a:br>
            <a:endParaRPr lang="sv-SE" sz="4800" dirty="0"/>
          </a:p>
          <a:p>
            <a:pPr marL="0" indent="0">
              <a:buNone/>
            </a:pPr>
            <a:r>
              <a:rPr lang="sv-SE" sz="5000" b="1" spc="-280" dirty="0">
                <a:solidFill>
                  <a:schemeClr val="accent1"/>
                </a:solidFill>
                <a:latin typeface="+mj-lt"/>
                <a:ea typeface="+mj-ea"/>
                <a:cs typeface="+mj-cs"/>
              </a:rPr>
              <a:t>Nämnder</a:t>
            </a:r>
          </a:p>
          <a:p>
            <a:pPr marL="0" indent="0">
              <a:buNone/>
            </a:pPr>
            <a:r>
              <a:rPr lang="sv-SE" sz="4800" dirty="0"/>
              <a:t>Nämnderna ser till att regionens verksamheter arbetar enligt de mål och riktlinjer som regionfullmäktige har bestämt och enligt de bestämmelser som gäller för verksamheten. Nämndernas ledamöter ä politiskt tillsatta och utses av fullmäktige.</a:t>
            </a:r>
          </a:p>
        </p:txBody>
      </p:sp>
    </p:spTree>
    <p:extLst>
      <p:ext uri="{BB962C8B-B14F-4D97-AF65-F5344CB8AC3E}">
        <p14:creationId xmlns:p14="http://schemas.microsoft.com/office/powerpoint/2010/main" val="296963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F1327-46E5-9908-08EC-F80296C33465}"/>
              </a:ext>
            </a:extLst>
          </p:cNvPr>
          <p:cNvSpPr>
            <a:spLocks noGrp="1"/>
          </p:cNvSpPr>
          <p:nvPr>
            <p:ph type="title"/>
          </p:nvPr>
        </p:nvSpPr>
        <p:spPr>
          <a:xfrm>
            <a:off x="1243767" y="1227047"/>
            <a:ext cx="7828734" cy="2043642"/>
          </a:xfrm>
        </p:spPr>
        <p:txBody>
          <a:bodyPr anchor="b">
            <a:normAutofit/>
          </a:bodyPr>
          <a:lstStyle/>
          <a:p>
            <a:r>
              <a:rPr lang="sv-SE" sz="5000" dirty="0"/>
              <a:t>Det här är vi! </a:t>
            </a:r>
            <a:br>
              <a:rPr lang="sv-SE" sz="5000" dirty="0"/>
            </a:br>
            <a:r>
              <a:rPr lang="sv-SE" sz="5000" dirty="0"/>
              <a:t>Region Västmanland på tre minuter. (Film)</a:t>
            </a:r>
          </a:p>
        </p:txBody>
      </p:sp>
      <p:sp>
        <p:nvSpPr>
          <p:cNvPr id="4" name="Platshållare för bildnummer 3">
            <a:extLst>
              <a:ext uri="{FF2B5EF4-FFF2-40B4-BE49-F238E27FC236}">
                <a16:creationId xmlns:a16="http://schemas.microsoft.com/office/drawing/2014/main" id="{A030A855-A04C-058C-33DF-DFD5F1997AF6}"/>
              </a:ext>
            </a:extLst>
          </p:cNvPr>
          <p:cNvSpPr>
            <a:spLocks noGrp="1"/>
          </p:cNvSpPr>
          <p:nvPr>
            <p:ph type="sldNum" sz="quarter" idx="12"/>
          </p:nvPr>
        </p:nvSpPr>
        <p:spPr>
          <a:xfrm>
            <a:off x="835102" y="478617"/>
            <a:ext cx="360000" cy="187200"/>
          </a:xfrm>
        </p:spPr>
        <p:txBody>
          <a:bodyPr wrap="square">
            <a:normAutofit/>
          </a:bodyPr>
          <a:lstStyle/>
          <a:p>
            <a:pPr>
              <a:spcAft>
                <a:spcPts val="600"/>
              </a:spcAft>
            </a:pPr>
            <a:fld id="{38480145-259A-47DA-A30D-C906B9DB5C99}" type="slidenum">
              <a:rPr lang="sv-SE" smtClean="0"/>
              <a:pPr>
                <a:spcAft>
                  <a:spcPts val="600"/>
                </a:spcAft>
              </a:pPr>
              <a:t>2</a:t>
            </a:fld>
            <a:endParaRPr lang="sv-SE" dirty="0"/>
          </a:p>
        </p:txBody>
      </p:sp>
      <p:sp>
        <p:nvSpPr>
          <p:cNvPr id="3" name="Platshållare för datum 2">
            <a:extLst>
              <a:ext uri="{FF2B5EF4-FFF2-40B4-BE49-F238E27FC236}">
                <a16:creationId xmlns:a16="http://schemas.microsoft.com/office/drawing/2014/main" id="{234D6E95-F172-9D57-C2EE-E22C7ACCAEE0}"/>
              </a:ext>
            </a:extLst>
          </p:cNvPr>
          <p:cNvSpPr>
            <a:spLocks noGrp="1"/>
          </p:cNvSpPr>
          <p:nvPr>
            <p:ph type="dt" sz="half" idx="10"/>
          </p:nvPr>
        </p:nvSpPr>
        <p:spPr>
          <a:xfrm>
            <a:off x="1368502" y="478617"/>
            <a:ext cx="792000" cy="187200"/>
          </a:xfrm>
        </p:spPr>
        <p:txBody>
          <a:bodyPr wrap="square">
            <a:normAutofit/>
          </a:bodyPr>
          <a:lstStyle/>
          <a:p>
            <a:pPr>
              <a:spcAft>
                <a:spcPts val="600"/>
              </a:spcAft>
            </a:pPr>
            <a:fld id="{22A7701B-8AEB-47E6-B4CC-5A851E887FD1}" type="datetime1">
              <a:rPr lang="sv-SE" smtClean="0"/>
              <a:pPr>
                <a:spcAft>
                  <a:spcPts val="600"/>
                </a:spcAft>
              </a:pPr>
              <a:t>2023-12-14</a:t>
            </a:fld>
            <a:endParaRPr lang="sv-SE" dirty="0"/>
          </a:p>
        </p:txBody>
      </p:sp>
      <p:sp>
        <p:nvSpPr>
          <p:cNvPr id="5" name="Platshållare för text 4">
            <a:extLst>
              <a:ext uri="{FF2B5EF4-FFF2-40B4-BE49-F238E27FC236}">
                <a16:creationId xmlns:a16="http://schemas.microsoft.com/office/drawing/2014/main" id="{995C1B31-2733-718A-0F28-B06597D7F938}"/>
              </a:ext>
            </a:extLst>
          </p:cNvPr>
          <p:cNvSpPr>
            <a:spLocks noGrp="1"/>
          </p:cNvSpPr>
          <p:nvPr>
            <p:ph type="body" sz="quarter" idx="13"/>
          </p:nvPr>
        </p:nvSpPr>
        <p:spPr>
          <a:xfrm>
            <a:off x="1243767" y="3408147"/>
            <a:ext cx="7828733" cy="5400000"/>
          </a:xfrm>
        </p:spPr>
        <p:txBody>
          <a:bodyPr>
            <a:normAutofit/>
          </a:bodyPr>
          <a:lstStyle/>
          <a:p>
            <a:pPr marL="0" indent="0">
              <a:buNone/>
            </a:pPr>
            <a:r>
              <a:rPr lang="sv-SE" dirty="0">
                <a:hlinkClick r:id="rId2"/>
              </a:rPr>
              <a:t>Det här är Region Västmanland (regionvastmanland.se)</a:t>
            </a:r>
            <a:endParaRPr lang="sv-SE" dirty="0">
              <a:highlight>
                <a:srgbClr val="FFFF00"/>
              </a:highlight>
            </a:endParaRPr>
          </a:p>
        </p:txBody>
      </p:sp>
      <p:pic>
        <p:nvPicPr>
          <p:cNvPr id="7" name="Bildobjekt 6" descr="En grön kartbild som visar Västmanland. Bakgrunden är rosa och på kartbilden syns rosa byggnader.">
            <a:extLst>
              <a:ext uri="{FF2B5EF4-FFF2-40B4-BE49-F238E27FC236}">
                <a16:creationId xmlns:a16="http://schemas.microsoft.com/office/drawing/2014/main" id="{AEFBFD2F-7382-D3B0-1B64-AEB15E03BED4}"/>
              </a:ext>
            </a:extLst>
          </p:cNvPr>
          <p:cNvPicPr>
            <a:picLocks noChangeAspect="1"/>
          </p:cNvPicPr>
          <p:nvPr/>
        </p:nvPicPr>
        <p:blipFill rotWithShape="1">
          <a:blip r:embed="rId3"/>
          <a:srcRect l="22598" r="26265"/>
          <a:stretch/>
        </p:blipFill>
        <p:spPr>
          <a:xfrm>
            <a:off x="10404000" y="701676"/>
            <a:ext cx="9000000" cy="9900000"/>
          </a:xfrm>
          <a:prstGeom prst="rect">
            <a:avLst/>
          </a:prstGeom>
          <a:noFill/>
        </p:spPr>
      </p:pic>
    </p:spTree>
    <p:extLst>
      <p:ext uri="{BB962C8B-B14F-4D97-AF65-F5344CB8AC3E}">
        <p14:creationId xmlns:p14="http://schemas.microsoft.com/office/powerpoint/2010/main" val="1134200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1D35E52-F20A-ED15-628F-CB8412F435A3}"/>
              </a:ext>
            </a:extLst>
          </p:cNvPr>
          <p:cNvSpPr>
            <a:spLocks noGrp="1"/>
          </p:cNvSpPr>
          <p:nvPr>
            <p:ph type="title"/>
          </p:nvPr>
        </p:nvSpPr>
        <p:spPr>
          <a:xfrm>
            <a:off x="1243766" y="1227047"/>
            <a:ext cx="17616567" cy="899236"/>
          </a:xfrm>
        </p:spPr>
        <p:txBody>
          <a:bodyPr/>
          <a:lstStyle/>
          <a:p>
            <a:r>
              <a:rPr lang="sv-SE"/>
              <a:t>Regionfullmäktige</a:t>
            </a:r>
          </a:p>
        </p:txBody>
      </p:sp>
      <p:sp>
        <p:nvSpPr>
          <p:cNvPr id="5" name="Platshållare för bildnummer 4">
            <a:extLst>
              <a:ext uri="{FF2B5EF4-FFF2-40B4-BE49-F238E27FC236}">
                <a16:creationId xmlns:a16="http://schemas.microsoft.com/office/drawing/2014/main" id="{C6860383-9A6F-FFB1-C3A6-9A6DB10574F0}"/>
              </a:ext>
            </a:extLst>
          </p:cNvPr>
          <p:cNvSpPr>
            <a:spLocks noGrp="1"/>
          </p:cNvSpPr>
          <p:nvPr>
            <p:ph type="sldNum" sz="quarter" idx="16"/>
          </p:nvPr>
        </p:nvSpPr>
        <p:spPr/>
        <p:txBody>
          <a:bodyPr/>
          <a:lstStyle/>
          <a:p>
            <a:fld id="{B6F15528-21DE-4FAA-801E-634DDDAF4B2B}" type="slidenum">
              <a:rPr lang="sv-SE" smtClean="0"/>
              <a:pPr/>
              <a:t>20</a:t>
            </a:fld>
            <a:endParaRPr lang="sv-SE"/>
          </a:p>
        </p:txBody>
      </p:sp>
      <p:sp>
        <p:nvSpPr>
          <p:cNvPr id="4" name="Platshållare för datum 3">
            <a:extLst>
              <a:ext uri="{FF2B5EF4-FFF2-40B4-BE49-F238E27FC236}">
                <a16:creationId xmlns:a16="http://schemas.microsoft.com/office/drawing/2014/main" id="{B821C5C4-F16E-BA13-0BE2-C8B6520D9CFA}"/>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7" name="Platshållare för text 6">
            <a:extLst>
              <a:ext uri="{FF2B5EF4-FFF2-40B4-BE49-F238E27FC236}">
                <a16:creationId xmlns:a16="http://schemas.microsoft.com/office/drawing/2014/main" id="{AB679D21-85F0-B89D-A380-33BA8955D347}"/>
              </a:ext>
            </a:extLst>
          </p:cNvPr>
          <p:cNvSpPr>
            <a:spLocks noGrp="1"/>
          </p:cNvSpPr>
          <p:nvPr>
            <p:ph type="body" sz="quarter" idx="13"/>
          </p:nvPr>
        </p:nvSpPr>
        <p:spPr>
          <a:xfrm>
            <a:off x="1243766" y="2342307"/>
            <a:ext cx="17616566" cy="7040564"/>
          </a:xfrm>
        </p:spPr>
        <p:txBody>
          <a:bodyPr/>
          <a:lstStyle/>
          <a:p>
            <a:r>
              <a:rPr lang="sv-SE" sz="3600"/>
              <a:t>är regionens högsta beslutande organ och beslutar om övergripande strategiska och principiella frågor. </a:t>
            </a:r>
          </a:p>
          <a:p>
            <a:r>
              <a:rPr lang="sv-SE" sz="3600"/>
              <a:t>beslutar genom regionplanen om mål, inriktning och fördelning av resurser för regionstyrelsen och nämnder. </a:t>
            </a:r>
          </a:p>
          <a:p>
            <a:r>
              <a:rPr lang="sv-SE" sz="3600"/>
              <a:t>fastställer storleken på de totala resurserna genom beslut om avgifter och finansiering, främst utdebiteringens storlek. </a:t>
            </a:r>
          </a:p>
          <a:p>
            <a:r>
              <a:rPr lang="sv-SE" sz="3600"/>
              <a:t>beslutar om principiella riktlinjer genom regionens policys och program. </a:t>
            </a:r>
          </a:p>
          <a:p>
            <a:r>
              <a:rPr lang="sv-SE" sz="3600"/>
              <a:t>beslutar om principiella riktlinjer genom direktiv till de bolag eller motsvarande som regionen helt eller delvis äger, är medlem i eller annars har intresse i. </a:t>
            </a:r>
          </a:p>
          <a:p>
            <a:r>
              <a:rPr lang="sv-SE" sz="3600"/>
              <a:t>beslutar om principiella eller större förändringar i fråga om hälso- och sjukvårdens utbudsstruktur. Ansvarar för regionens verksamhet och inriktning och väljs i allmänna val.</a:t>
            </a:r>
          </a:p>
          <a:p>
            <a:pPr marL="0" indent="0">
              <a:buNone/>
            </a:pPr>
            <a:endParaRPr lang="sv-SE"/>
          </a:p>
        </p:txBody>
      </p:sp>
    </p:spTree>
    <p:extLst>
      <p:ext uri="{BB962C8B-B14F-4D97-AF65-F5344CB8AC3E}">
        <p14:creationId xmlns:p14="http://schemas.microsoft.com/office/powerpoint/2010/main" val="124029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A1643F4-D385-16A9-EB2B-6D8548FBAD09}"/>
              </a:ext>
            </a:extLst>
          </p:cNvPr>
          <p:cNvSpPr>
            <a:spLocks noGrp="1"/>
          </p:cNvSpPr>
          <p:nvPr>
            <p:ph type="title"/>
          </p:nvPr>
        </p:nvSpPr>
        <p:spPr>
          <a:xfrm>
            <a:off x="1243766" y="1227047"/>
            <a:ext cx="17616567" cy="1115260"/>
          </a:xfrm>
        </p:spPr>
        <p:txBody>
          <a:bodyPr/>
          <a:lstStyle/>
          <a:p>
            <a:r>
              <a:rPr lang="sv-SE" dirty="0"/>
              <a:t>Regionstyrelsen </a:t>
            </a:r>
          </a:p>
        </p:txBody>
      </p:sp>
      <p:sp>
        <p:nvSpPr>
          <p:cNvPr id="5" name="Platshållare för bildnummer 4">
            <a:extLst>
              <a:ext uri="{FF2B5EF4-FFF2-40B4-BE49-F238E27FC236}">
                <a16:creationId xmlns:a16="http://schemas.microsoft.com/office/drawing/2014/main" id="{E5604809-851F-EB1B-9964-52C91A03826A}"/>
              </a:ext>
            </a:extLst>
          </p:cNvPr>
          <p:cNvSpPr>
            <a:spLocks noGrp="1"/>
          </p:cNvSpPr>
          <p:nvPr>
            <p:ph type="sldNum" sz="quarter" idx="16"/>
          </p:nvPr>
        </p:nvSpPr>
        <p:spPr/>
        <p:txBody>
          <a:bodyPr/>
          <a:lstStyle/>
          <a:p>
            <a:fld id="{B6F15528-21DE-4FAA-801E-634DDDAF4B2B}" type="slidenum">
              <a:rPr lang="sv-SE" smtClean="0"/>
              <a:pPr/>
              <a:t>21</a:t>
            </a:fld>
            <a:endParaRPr lang="sv-SE"/>
          </a:p>
        </p:txBody>
      </p:sp>
      <p:sp>
        <p:nvSpPr>
          <p:cNvPr id="4" name="Platshållare för datum 3">
            <a:extLst>
              <a:ext uri="{FF2B5EF4-FFF2-40B4-BE49-F238E27FC236}">
                <a16:creationId xmlns:a16="http://schemas.microsoft.com/office/drawing/2014/main" id="{C6B8A30F-6C75-3453-63CC-F4195B790BDC}"/>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7C066C15-2289-19FC-183A-69A9ECFE1467}"/>
              </a:ext>
            </a:extLst>
          </p:cNvPr>
          <p:cNvSpPr>
            <a:spLocks noGrp="1"/>
          </p:cNvSpPr>
          <p:nvPr>
            <p:ph type="body" sz="quarter" idx="13"/>
          </p:nvPr>
        </p:nvSpPr>
        <p:spPr>
          <a:xfrm>
            <a:off x="1243766" y="2342307"/>
            <a:ext cx="17616566" cy="7040564"/>
          </a:xfrm>
        </p:spPr>
        <p:txBody>
          <a:bodyPr/>
          <a:lstStyle/>
          <a:p>
            <a:endParaRPr lang="sv-SE" sz="3600"/>
          </a:p>
          <a:p>
            <a:r>
              <a:rPr lang="sv-SE" sz="3600"/>
              <a:t>Leder, styr och samordnar förvaltningen av regionens angelägenheter. </a:t>
            </a:r>
          </a:p>
          <a:p>
            <a:r>
              <a:rPr lang="sv-SE" sz="3600"/>
              <a:t>Svarar för regionens strategier bland annat utifrån de policys/program regionfullmäktige fastställt. </a:t>
            </a:r>
          </a:p>
          <a:p>
            <a:r>
              <a:rPr lang="sv-SE" sz="3600"/>
              <a:t>Har uppsikt över övriga nämnders verksamhet och över regionens bolag.</a:t>
            </a:r>
          </a:p>
          <a:p>
            <a:r>
              <a:rPr lang="sv-SE" sz="3600"/>
              <a:t>Är fullmäktiges beredande och verkställande organ. </a:t>
            </a:r>
          </a:p>
          <a:p>
            <a:r>
              <a:rPr lang="sv-SE" sz="3600"/>
              <a:t>Är regionens centrala arbetsgivarorgan och har ett övergripande arbetsgivar- och arbetsmiljöansvar. </a:t>
            </a:r>
          </a:p>
          <a:p>
            <a:r>
              <a:rPr lang="sv-SE" sz="3600"/>
              <a:t>Ansvarar för medelsförvaltning, placering och upplåning av medel.</a:t>
            </a:r>
          </a:p>
          <a:p>
            <a:r>
              <a:rPr lang="sv-SE" sz="3600"/>
              <a:t>Svarar för regionens delårsrapport och årsredovisning enligt lagen om kommunal redovisning, </a:t>
            </a:r>
          </a:p>
          <a:p>
            <a:r>
              <a:rPr lang="sv-SE" sz="3600"/>
              <a:t>Ansvarar för långsiktig försörjning av mark och byggnader för regionens verksamheter.</a:t>
            </a:r>
          </a:p>
          <a:p>
            <a:r>
              <a:rPr lang="sv-SE" sz="3600"/>
              <a:t>Är krisledningsnämnd och ansvarar för beredskaps- och katastrofplanering.</a:t>
            </a:r>
          </a:p>
        </p:txBody>
      </p:sp>
    </p:spTree>
    <p:extLst>
      <p:ext uri="{BB962C8B-B14F-4D97-AF65-F5344CB8AC3E}">
        <p14:creationId xmlns:p14="http://schemas.microsoft.com/office/powerpoint/2010/main" val="154022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F0D236-1E5F-DFF0-EB31-E922AA23AA28}"/>
              </a:ext>
            </a:extLst>
          </p:cNvPr>
          <p:cNvSpPr>
            <a:spLocks noGrp="1"/>
          </p:cNvSpPr>
          <p:nvPr>
            <p:ph type="title"/>
          </p:nvPr>
        </p:nvSpPr>
        <p:spPr>
          <a:xfrm>
            <a:off x="1243766" y="1227047"/>
            <a:ext cx="17616567" cy="1259276"/>
          </a:xfrm>
        </p:spPr>
        <p:txBody>
          <a:bodyPr/>
          <a:lstStyle/>
          <a:p>
            <a:r>
              <a:rPr lang="sv-SE" dirty="0"/>
              <a:t>Nämnder </a:t>
            </a:r>
            <a:br>
              <a:rPr lang="sv-SE" dirty="0"/>
            </a:br>
            <a:r>
              <a:rPr lang="sv-SE" sz="3600" dirty="0"/>
              <a:t>–  exempel Hälso- och sjukvårdsnämnden</a:t>
            </a:r>
          </a:p>
        </p:txBody>
      </p:sp>
      <p:sp>
        <p:nvSpPr>
          <p:cNvPr id="5" name="Platshållare för bildnummer 4">
            <a:extLst>
              <a:ext uri="{FF2B5EF4-FFF2-40B4-BE49-F238E27FC236}">
                <a16:creationId xmlns:a16="http://schemas.microsoft.com/office/drawing/2014/main" id="{C3F4409D-B14F-3CBD-280A-1E3E4AEA50A9}"/>
              </a:ext>
            </a:extLst>
          </p:cNvPr>
          <p:cNvSpPr>
            <a:spLocks noGrp="1"/>
          </p:cNvSpPr>
          <p:nvPr>
            <p:ph type="sldNum" sz="quarter" idx="16"/>
          </p:nvPr>
        </p:nvSpPr>
        <p:spPr/>
        <p:txBody>
          <a:bodyPr/>
          <a:lstStyle/>
          <a:p>
            <a:fld id="{B6F15528-21DE-4FAA-801E-634DDDAF4B2B}" type="slidenum">
              <a:rPr lang="sv-SE" smtClean="0"/>
              <a:pPr/>
              <a:t>22</a:t>
            </a:fld>
            <a:endParaRPr lang="sv-SE"/>
          </a:p>
        </p:txBody>
      </p:sp>
      <p:sp>
        <p:nvSpPr>
          <p:cNvPr id="4" name="Platshållare för datum 3">
            <a:extLst>
              <a:ext uri="{FF2B5EF4-FFF2-40B4-BE49-F238E27FC236}">
                <a16:creationId xmlns:a16="http://schemas.microsoft.com/office/drawing/2014/main" id="{EB26E60B-807B-A4FB-85BB-698D967689EA}"/>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78302BB5-3CE7-FFFA-8898-15FE43F479AA}"/>
              </a:ext>
            </a:extLst>
          </p:cNvPr>
          <p:cNvSpPr>
            <a:spLocks noGrp="1"/>
          </p:cNvSpPr>
          <p:nvPr>
            <p:ph type="body" sz="quarter" idx="13"/>
          </p:nvPr>
        </p:nvSpPr>
        <p:spPr/>
        <p:txBody>
          <a:bodyPr/>
          <a:lstStyle/>
          <a:p>
            <a:r>
              <a:rPr lang="sv-SE" sz="3600"/>
              <a:t>Utgör regionens hälso- och sjukvårdsnämnd och tandvårdsnämnd. </a:t>
            </a:r>
          </a:p>
          <a:p>
            <a:r>
              <a:rPr lang="sv-SE" sz="3600"/>
              <a:t>Utövar den övergripande planeringen och ledningen av hälso- och sjukvård, tandvård och stöd- och service till vissa funktionshindrade, i enlighet med det ansvar som anges i författningar. </a:t>
            </a:r>
          </a:p>
          <a:p>
            <a:r>
              <a:rPr lang="sv-SE" sz="3600"/>
              <a:t>Svarar för forskning inom hälso- och sjukvårdens område. </a:t>
            </a:r>
          </a:p>
          <a:p>
            <a:r>
              <a:rPr lang="sv-SE" sz="3600"/>
              <a:t>Svarar för vad som ankommer på regionen i egenskap av hälso- och sjukvårdshuvudman inom utbildningsområdet. </a:t>
            </a:r>
          </a:p>
          <a:p>
            <a:r>
              <a:rPr lang="sv-SE" sz="3600"/>
              <a:t>Svarar för befolkningens behov av skydd mot spridning av smittsamma sjukdomar i enlighet med smittskyddslagen, om inte detta ankommer på annan. </a:t>
            </a:r>
          </a:p>
          <a:p>
            <a:r>
              <a:rPr lang="sv-SE" sz="3600"/>
              <a:t>Svarar för regionens ansvar inom strålsäkerhetsområdet. </a:t>
            </a:r>
          </a:p>
        </p:txBody>
      </p:sp>
    </p:spTree>
    <p:extLst>
      <p:ext uri="{BB962C8B-B14F-4D97-AF65-F5344CB8AC3E}">
        <p14:creationId xmlns:p14="http://schemas.microsoft.com/office/powerpoint/2010/main" val="3175028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AA2D0FD-E013-55AB-3037-A1EA90B710A9}"/>
              </a:ext>
            </a:extLst>
          </p:cNvPr>
          <p:cNvSpPr>
            <a:spLocks noGrp="1"/>
          </p:cNvSpPr>
          <p:nvPr>
            <p:ph type="title"/>
          </p:nvPr>
        </p:nvSpPr>
        <p:spPr/>
        <p:txBody>
          <a:bodyPr/>
          <a:lstStyle/>
          <a:p>
            <a:r>
              <a:rPr lang="sv-SE" dirty="0"/>
              <a:t>Politisk organisation</a:t>
            </a:r>
          </a:p>
        </p:txBody>
      </p:sp>
      <p:sp>
        <p:nvSpPr>
          <p:cNvPr id="5" name="Platshållare för bildnummer 4">
            <a:extLst>
              <a:ext uri="{FF2B5EF4-FFF2-40B4-BE49-F238E27FC236}">
                <a16:creationId xmlns:a16="http://schemas.microsoft.com/office/drawing/2014/main" id="{331AE27B-E34B-F0B9-EA14-D7C082D39F70}"/>
              </a:ext>
            </a:extLst>
          </p:cNvPr>
          <p:cNvSpPr>
            <a:spLocks noGrp="1"/>
          </p:cNvSpPr>
          <p:nvPr>
            <p:ph type="sldNum" sz="quarter" idx="16"/>
          </p:nvPr>
        </p:nvSpPr>
        <p:spPr/>
        <p:txBody>
          <a:bodyPr/>
          <a:lstStyle/>
          <a:p>
            <a:fld id="{B6F15528-21DE-4FAA-801E-634DDDAF4B2B}" type="slidenum">
              <a:rPr lang="sv-SE" smtClean="0"/>
              <a:pPr/>
              <a:t>23</a:t>
            </a:fld>
            <a:endParaRPr lang="sv-SE"/>
          </a:p>
        </p:txBody>
      </p:sp>
      <p:sp>
        <p:nvSpPr>
          <p:cNvPr id="4" name="Platshållare för datum 3">
            <a:extLst>
              <a:ext uri="{FF2B5EF4-FFF2-40B4-BE49-F238E27FC236}">
                <a16:creationId xmlns:a16="http://schemas.microsoft.com/office/drawing/2014/main" id="{D69CFA1E-BB2F-E233-0EA9-F9D349A45C9D}"/>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6" name="Bildobjekt 5" descr="Ett organisationsschema över den politiska organisationen">
            <a:extLst>
              <a:ext uri="{FF2B5EF4-FFF2-40B4-BE49-F238E27FC236}">
                <a16:creationId xmlns:a16="http://schemas.microsoft.com/office/drawing/2014/main" id="{93B668C1-F44D-349B-3348-DA8E7CA33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
            <a:ext cx="20104100" cy="11308722"/>
          </a:xfrm>
          <a:prstGeom prst="rect">
            <a:avLst/>
          </a:prstGeom>
        </p:spPr>
      </p:pic>
    </p:spTree>
    <p:extLst>
      <p:ext uri="{BB962C8B-B14F-4D97-AF65-F5344CB8AC3E}">
        <p14:creationId xmlns:p14="http://schemas.microsoft.com/office/powerpoint/2010/main" val="4037509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1D61698-BE7E-23CC-B9C2-EAA9A2948ABD}"/>
              </a:ext>
            </a:extLst>
          </p:cNvPr>
          <p:cNvSpPr>
            <a:spLocks noGrp="1"/>
          </p:cNvSpPr>
          <p:nvPr>
            <p:ph type="title"/>
          </p:nvPr>
        </p:nvSpPr>
        <p:spPr/>
        <p:txBody>
          <a:bodyPr/>
          <a:lstStyle/>
          <a:p>
            <a:r>
              <a:rPr lang="sv-SE" dirty="0"/>
              <a:t>Tjänstepersonsorganisation</a:t>
            </a:r>
          </a:p>
        </p:txBody>
      </p:sp>
      <p:sp>
        <p:nvSpPr>
          <p:cNvPr id="5" name="Platshållare för bildnummer 4">
            <a:extLst>
              <a:ext uri="{FF2B5EF4-FFF2-40B4-BE49-F238E27FC236}">
                <a16:creationId xmlns:a16="http://schemas.microsoft.com/office/drawing/2014/main" id="{AED82736-9A77-2C80-8E66-7F9FC15EF715}"/>
              </a:ext>
            </a:extLst>
          </p:cNvPr>
          <p:cNvSpPr>
            <a:spLocks noGrp="1"/>
          </p:cNvSpPr>
          <p:nvPr>
            <p:ph type="sldNum" sz="quarter" idx="16"/>
          </p:nvPr>
        </p:nvSpPr>
        <p:spPr/>
        <p:txBody>
          <a:bodyPr/>
          <a:lstStyle/>
          <a:p>
            <a:fld id="{B6F15528-21DE-4FAA-801E-634DDDAF4B2B}" type="slidenum">
              <a:rPr lang="sv-SE" smtClean="0"/>
              <a:pPr/>
              <a:t>24</a:t>
            </a:fld>
            <a:endParaRPr lang="sv-SE"/>
          </a:p>
        </p:txBody>
      </p:sp>
      <p:sp>
        <p:nvSpPr>
          <p:cNvPr id="4" name="Platshållare för datum 3">
            <a:extLst>
              <a:ext uri="{FF2B5EF4-FFF2-40B4-BE49-F238E27FC236}">
                <a16:creationId xmlns:a16="http://schemas.microsoft.com/office/drawing/2014/main" id="{9AF71AA7-336F-CC9D-C24F-15AC3E8E179F}"/>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9" name="Bildobjekt 8" descr="En bild över organisationsschema över tjänstepersonsorganisationen">
            <a:extLst>
              <a:ext uri="{FF2B5EF4-FFF2-40B4-BE49-F238E27FC236}">
                <a16:creationId xmlns:a16="http://schemas.microsoft.com/office/drawing/2014/main" id="{AA53086E-C5CF-744C-E208-E63994C41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928"/>
            <a:ext cx="20133531" cy="11325277"/>
          </a:xfrm>
          <a:prstGeom prst="rect">
            <a:avLst/>
          </a:prstGeom>
        </p:spPr>
      </p:pic>
    </p:spTree>
    <p:extLst>
      <p:ext uri="{BB962C8B-B14F-4D97-AF65-F5344CB8AC3E}">
        <p14:creationId xmlns:p14="http://schemas.microsoft.com/office/powerpoint/2010/main" val="113174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descr="En bild som visar vit, skärmbild, design&#10;&#10;Automatiskt genererad beskrivning">
            <a:extLst>
              <a:ext uri="{FF2B5EF4-FFF2-40B4-BE49-F238E27FC236}">
                <a16:creationId xmlns:a16="http://schemas.microsoft.com/office/drawing/2014/main" id="{16D22D64-1C31-9B54-4204-4A0A94866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767" y="3316537"/>
            <a:ext cx="16585147" cy="3651119"/>
          </a:xfrm>
          <a:prstGeom prst="rect">
            <a:avLst/>
          </a:prstGeom>
        </p:spPr>
      </p:pic>
      <p:sp>
        <p:nvSpPr>
          <p:cNvPr id="7" name="Rubrik 6">
            <a:extLst>
              <a:ext uri="{FF2B5EF4-FFF2-40B4-BE49-F238E27FC236}">
                <a16:creationId xmlns:a16="http://schemas.microsoft.com/office/drawing/2014/main" id="{3081D885-02DC-FC12-C82B-B808AD239FD7}"/>
              </a:ext>
            </a:extLst>
          </p:cNvPr>
          <p:cNvSpPr>
            <a:spLocks noGrp="1"/>
          </p:cNvSpPr>
          <p:nvPr>
            <p:ph type="title"/>
          </p:nvPr>
        </p:nvSpPr>
        <p:spPr>
          <a:xfrm>
            <a:off x="1987154" y="4430539"/>
            <a:ext cx="17616567" cy="2043642"/>
          </a:xfrm>
        </p:spPr>
        <p:txBody>
          <a:bodyPr/>
          <a:lstStyle/>
          <a:p>
            <a:r>
              <a:rPr lang="sv-SE" sz="9600"/>
              <a:t>Ekonomi och finansiering</a:t>
            </a:r>
          </a:p>
        </p:txBody>
      </p:sp>
      <p:sp>
        <p:nvSpPr>
          <p:cNvPr id="6" name="Platshållare för bildnummer 5">
            <a:extLst>
              <a:ext uri="{FF2B5EF4-FFF2-40B4-BE49-F238E27FC236}">
                <a16:creationId xmlns:a16="http://schemas.microsoft.com/office/drawing/2014/main" id="{AEBD7610-11A2-C9EB-E00C-7EA7C2D0EED6}"/>
              </a:ext>
            </a:extLst>
          </p:cNvPr>
          <p:cNvSpPr>
            <a:spLocks noGrp="1"/>
          </p:cNvSpPr>
          <p:nvPr>
            <p:ph type="sldNum" sz="quarter" idx="12"/>
          </p:nvPr>
        </p:nvSpPr>
        <p:spPr/>
        <p:txBody>
          <a:bodyPr/>
          <a:lstStyle/>
          <a:p>
            <a:fld id="{38480145-259A-47DA-A30D-C906B9DB5C99}" type="slidenum">
              <a:rPr lang="sv-SE" smtClean="0"/>
              <a:t>25</a:t>
            </a:fld>
            <a:endParaRPr lang="sv-SE"/>
          </a:p>
        </p:txBody>
      </p:sp>
      <p:sp>
        <p:nvSpPr>
          <p:cNvPr id="5" name="Platshållare för datum 4">
            <a:extLst>
              <a:ext uri="{FF2B5EF4-FFF2-40B4-BE49-F238E27FC236}">
                <a16:creationId xmlns:a16="http://schemas.microsoft.com/office/drawing/2014/main" id="{F3F618F9-9D26-AA75-457D-0684616D2386}"/>
              </a:ext>
            </a:extLst>
          </p:cNvPr>
          <p:cNvSpPr>
            <a:spLocks noGrp="1"/>
          </p:cNvSpPr>
          <p:nvPr>
            <p:ph type="dt" sz="half" idx="10"/>
          </p:nvPr>
        </p:nvSpPr>
        <p:spPr/>
        <p:txBody>
          <a:bodyPr/>
          <a:lstStyle/>
          <a:p>
            <a:fld id="{37F15F43-7351-4340-AB7C-1EB441B903A0}" type="datetime1">
              <a:rPr lang="sv-SE" smtClean="0"/>
              <a:t>2023-12-14</a:t>
            </a:fld>
            <a:endParaRPr lang="sv-SE"/>
          </a:p>
        </p:txBody>
      </p:sp>
    </p:spTree>
    <p:extLst>
      <p:ext uri="{BB962C8B-B14F-4D97-AF65-F5344CB8AC3E}">
        <p14:creationId xmlns:p14="http://schemas.microsoft.com/office/powerpoint/2010/main" val="3542018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3312CC0-3530-EA5D-CC2B-7EA97D4F33C8}"/>
              </a:ext>
            </a:extLst>
          </p:cNvPr>
          <p:cNvSpPr>
            <a:spLocks noGrp="1"/>
          </p:cNvSpPr>
          <p:nvPr>
            <p:ph type="title"/>
          </p:nvPr>
        </p:nvSpPr>
        <p:spPr/>
        <p:txBody>
          <a:bodyPr/>
          <a:lstStyle/>
          <a:p>
            <a:r>
              <a:rPr lang="sv-SE"/>
              <a:t>Ekonomi och finansiering</a:t>
            </a:r>
          </a:p>
        </p:txBody>
      </p:sp>
      <p:sp>
        <p:nvSpPr>
          <p:cNvPr id="5" name="Platshållare för bildnummer 4">
            <a:extLst>
              <a:ext uri="{FF2B5EF4-FFF2-40B4-BE49-F238E27FC236}">
                <a16:creationId xmlns:a16="http://schemas.microsoft.com/office/drawing/2014/main" id="{F5428E44-B8BF-BC35-1A46-C45D46B8F162}"/>
              </a:ext>
            </a:extLst>
          </p:cNvPr>
          <p:cNvSpPr>
            <a:spLocks noGrp="1"/>
          </p:cNvSpPr>
          <p:nvPr>
            <p:ph type="sldNum" sz="quarter" idx="12"/>
          </p:nvPr>
        </p:nvSpPr>
        <p:spPr/>
        <p:txBody>
          <a:bodyPr/>
          <a:lstStyle/>
          <a:p>
            <a:fld id="{B6F15528-21DE-4FAA-801E-634DDDAF4B2B}" type="slidenum">
              <a:rPr lang="sv-SE" smtClean="0"/>
              <a:pPr/>
              <a:t>26</a:t>
            </a:fld>
            <a:endParaRPr lang="sv-SE"/>
          </a:p>
        </p:txBody>
      </p:sp>
      <p:sp>
        <p:nvSpPr>
          <p:cNvPr id="4" name="Platshållare för datum 3">
            <a:extLst>
              <a:ext uri="{FF2B5EF4-FFF2-40B4-BE49-F238E27FC236}">
                <a16:creationId xmlns:a16="http://schemas.microsoft.com/office/drawing/2014/main" id="{2E31A7FB-583C-5A89-F224-FECAE57B40C2}"/>
              </a:ext>
            </a:extLst>
          </p:cNvPr>
          <p:cNvSpPr>
            <a:spLocks noGrp="1"/>
          </p:cNvSpPr>
          <p:nvPr>
            <p:ph type="dt" sz="half" idx="10"/>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811ED532-6987-9639-8332-F4C26DC3D82B}"/>
              </a:ext>
            </a:extLst>
          </p:cNvPr>
          <p:cNvSpPr>
            <a:spLocks noGrp="1"/>
          </p:cNvSpPr>
          <p:nvPr>
            <p:ph type="body" sz="quarter" idx="13"/>
          </p:nvPr>
        </p:nvSpPr>
        <p:spPr/>
        <p:txBody>
          <a:bodyPr/>
          <a:lstStyle/>
          <a:p>
            <a:pPr>
              <a:lnSpc>
                <a:spcPct val="100000"/>
              </a:lnSpc>
              <a:spcAft>
                <a:spcPts val="989"/>
              </a:spcAft>
            </a:pPr>
            <a:r>
              <a:rPr lang="sv-SE" sz="3600" b="1" kern="0">
                <a:solidFill>
                  <a:schemeClr val="accent1"/>
                </a:solidFill>
                <a:latin typeface="+mj-lt"/>
              </a:rPr>
              <a:t>Regionskatt</a:t>
            </a:r>
            <a:br>
              <a:rPr lang="sv-SE" sz="3600" b="1">
                <a:latin typeface="+mj-lt"/>
              </a:rPr>
            </a:br>
            <a:r>
              <a:rPr lang="sv-SE" sz="3600" kern="0">
                <a:solidFill>
                  <a:sysClr val="windowText" lastClr="000000"/>
                </a:solidFill>
                <a:latin typeface="+mj-lt"/>
              </a:rPr>
              <a:t>Är största inkomstkällan. Skattesatsen beslutas i Västmanland och är 10.88.</a:t>
            </a:r>
          </a:p>
          <a:p>
            <a:pPr>
              <a:lnSpc>
                <a:spcPct val="100000"/>
              </a:lnSpc>
              <a:spcAft>
                <a:spcPts val="989"/>
              </a:spcAft>
            </a:pPr>
            <a:endParaRPr lang="sv-SE" sz="3600" kern="0">
              <a:solidFill>
                <a:sysClr val="windowText" lastClr="000000"/>
              </a:solidFill>
              <a:latin typeface="+mj-lt"/>
            </a:endParaRPr>
          </a:p>
          <a:p>
            <a:pPr>
              <a:lnSpc>
                <a:spcPct val="100000"/>
              </a:lnSpc>
              <a:spcAft>
                <a:spcPts val="989"/>
              </a:spcAft>
            </a:pPr>
            <a:r>
              <a:rPr lang="sv-SE" sz="3600" b="1" kern="0">
                <a:solidFill>
                  <a:schemeClr val="accent1"/>
                </a:solidFill>
                <a:latin typeface="+mj-lt"/>
              </a:rPr>
              <a:t>Statsbidrag</a:t>
            </a:r>
            <a:br>
              <a:rPr lang="sv-SE" sz="3600" b="1">
                <a:latin typeface="+mj-lt"/>
              </a:rPr>
            </a:br>
            <a:r>
              <a:rPr lang="sv-SE" sz="3600" kern="0">
                <a:solidFill>
                  <a:sysClr val="windowText" lastClr="000000"/>
                </a:solidFill>
                <a:latin typeface="+mj-lt"/>
              </a:rPr>
              <a:t>Allmänna samt särskilda för, av staten, utpekade områden</a:t>
            </a:r>
          </a:p>
          <a:p>
            <a:pPr>
              <a:lnSpc>
                <a:spcPct val="100000"/>
              </a:lnSpc>
              <a:spcAft>
                <a:spcPts val="989"/>
              </a:spcAft>
            </a:pPr>
            <a:endParaRPr lang="sv-SE" sz="3600" kern="0">
              <a:solidFill>
                <a:sysClr val="windowText" lastClr="000000"/>
              </a:solidFill>
              <a:latin typeface="+mj-lt"/>
            </a:endParaRPr>
          </a:p>
          <a:p>
            <a:pPr>
              <a:lnSpc>
                <a:spcPct val="100000"/>
              </a:lnSpc>
              <a:spcAft>
                <a:spcPts val="989"/>
              </a:spcAft>
            </a:pPr>
            <a:r>
              <a:rPr lang="sv-SE" sz="3600" b="1" kern="0">
                <a:solidFill>
                  <a:schemeClr val="accent1"/>
                </a:solidFill>
                <a:latin typeface="+mj-lt"/>
              </a:rPr>
              <a:t>Intäkter vårdproduktion</a:t>
            </a:r>
            <a:br>
              <a:rPr lang="sv-SE" sz="3600" b="1" kern="0">
                <a:solidFill>
                  <a:sysClr val="windowText" lastClr="000000"/>
                </a:solidFill>
                <a:latin typeface="+mj-lt"/>
              </a:rPr>
            </a:br>
            <a:r>
              <a:rPr lang="sv-SE" sz="3600" kern="0">
                <a:solidFill>
                  <a:sysClr val="windowText" lastClr="000000"/>
                </a:solidFill>
                <a:latin typeface="+mj-lt"/>
              </a:rPr>
              <a:t>Till exempel läkarbesök eller sjukhusvård.</a:t>
            </a:r>
          </a:p>
          <a:p>
            <a:endParaRPr lang="sv-SE"/>
          </a:p>
        </p:txBody>
      </p:sp>
    </p:spTree>
    <p:extLst>
      <p:ext uri="{BB962C8B-B14F-4D97-AF65-F5344CB8AC3E}">
        <p14:creationId xmlns:p14="http://schemas.microsoft.com/office/powerpoint/2010/main" val="101646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78CD9C7-EBEE-3927-4908-EDEA9A695A98}"/>
              </a:ext>
            </a:extLst>
          </p:cNvPr>
          <p:cNvSpPr>
            <a:spLocks noGrp="1"/>
          </p:cNvSpPr>
          <p:nvPr>
            <p:ph type="title"/>
          </p:nvPr>
        </p:nvSpPr>
        <p:spPr>
          <a:xfrm>
            <a:off x="2493051" y="466364"/>
            <a:ext cx="17616567" cy="1203784"/>
          </a:xfrm>
        </p:spPr>
        <p:txBody>
          <a:bodyPr/>
          <a:lstStyle/>
          <a:p>
            <a:r>
              <a:rPr lang="sv-SE"/>
              <a:t>Hur använder vi medlen?</a:t>
            </a:r>
          </a:p>
        </p:txBody>
      </p:sp>
      <p:sp>
        <p:nvSpPr>
          <p:cNvPr id="5" name="Platshållare för bildnummer 4">
            <a:extLst>
              <a:ext uri="{FF2B5EF4-FFF2-40B4-BE49-F238E27FC236}">
                <a16:creationId xmlns:a16="http://schemas.microsoft.com/office/drawing/2014/main" id="{5F385B27-6486-49DE-F8BE-51320EF11B10}"/>
              </a:ext>
            </a:extLst>
          </p:cNvPr>
          <p:cNvSpPr>
            <a:spLocks noGrp="1"/>
          </p:cNvSpPr>
          <p:nvPr>
            <p:ph type="sldNum" sz="quarter" idx="12"/>
          </p:nvPr>
        </p:nvSpPr>
        <p:spPr/>
        <p:txBody>
          <a:bodyPr/>
          <a:lstStyle/>
          <a:p>
            <a:fld id="{B6F15528-21DE-4FAA-801E-634DDDAF4B2B}" type="slidenum">
              <a:rPr lang="sv-SE" smtClean="0"/>
              <a:pPr/>
              <a:t>27</a:t>
            </a:fld>
            <a:endParaRPr lang="sv-SE"/>
          </a:p>
        </p:txBody>
      </p:sp>
      <p:sp>
        <p:nvSpPr>
          <p:cNvPr id="4" name="Platshållare för datum 3">
            <a:extLst>
              <a:ext uri="{FF2B5EF4-FFF2-40B4-BE49-F238E27FC236}">
                <a16:creationId xmlns:a16="http://schemas.microsoft.com/office/drawing/2014/main" id="{951A4F59-79ED-A61C-DC18-88B4ED952A9F}"/>
              </a:ext>
            </a:extLst>
          </p:cNvPr>
          <p:cNvSpPr>
            <a:spLocks noGrp="1"/>
          </p:cNvSpPr>
          <p:nvPr>
            <p:ph type="dt" sz="half" idx="10"/>
          </p:nvPr>
        </p:nvSpPr>
        <p:spPr/>
        <p:txBody>
          <a:bodyPr/>
          <a:lstStyle/>
          <a:p>
            <a:fld id="{995C967C-67C7-4621-A3F4-421FC821AE41}" type="datetime1">
              <a:rPr lang="sv-SE" smtClean="0"/>
              <a:t>2023-12-14</a:t>
            </a:fld>
            <a:endParaRPr lang="en-US"/>
          </a:p>
        </p:txBody>
      </p:sp>
      <p:graphicFrame>
        <p:nvGraphicFramePr>
          <p:cNvPr id="13" name="Diagram 12" descr="Ett diagram över hur vi använder medlen i regionen. ">
            <a:extLst>
              <a:ext uri="{FF2B5EF4-FFF2-40B4-BE49-F238E27FC236}">
                <a16:creationId xmlns:a16="http://schemas.microsoft.com/office/drawing/2014/main" id="{43B1C0D5-ADA8-1A5B-7182-321E8E2665B3}"/>
              </a:ext>
            </a:extLst>
          </p:cNvPr>
          <p:cNvGraphicFramePr/>
          <p:nvPr>
            <p:extLst>
              <p:ext uri="{D42A27DB-BD31-4B8C-83A1-F6EECF244321}">
                <p14:modId xmlns:p14="http://schemas.microsoft.com/office/powerpoint/2010/main" val="3469514255"/>
              </p:ext>
            </p:extLst>
          </p:nvPr>
        </p:nvGraphicFramePr>
        <p:xfrm>
          <a:off x="1368502" y="1424113"/>
          <a:ext cx="16237748" cy="9793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11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7A55A5D-4FB6-EC8D-51AC-7A2EE21BEF15}"/>
              </a:ext>
            </a:extLst>
          </p:cNvPr>
          <p:cNvSpPr>
            <a:spLocks noGrp="1"/>
          </p:cNvSpPr>
          <p:nvPr>
            <p:ph type="title"/>
          </p:nvPr>
        </p:nvSpPr>
        <p:spPr/>
        <p:txBody>
          <a:bodyPr/>
          <a:lstStyle/>
          <a:p>
            <a:r>
              <a:rPr lang="sv-SE"/>
              <a:t>Vad skulle vården kosta om den </a:t>
            </a:r>
            <a:br>
              <a:rPr lang="sv-SE"/>
            </a:br>
            <a:r>
              <a:rPr lang="sv-SE"/>
              <a:t>inte vore subventionerad?</a:t>
            </a:r>
          </a:p>
        </p:txBody>
      </p:sp>
      <p:sp>
        <p:nvSpPr>
          <p:cNvPr id="5" name="Platshållare för bildnummer 4">
            <a:extLst>
              <a:ext uri="{FF2B5EF4-FFF2-40B4-BE49-F238E27FC236}">
                <a16:creationId xmlns:a16="http://schemas.microsoft.com/office/drawing/2014/main" id="{400C1E21-5B38-F001-CA38-F8EF17A25536}"/>
              </a:ext>
            </a:extLst>
          </p:cNvPr>
          <p:cNvSpPr>
            <a:spLocks noGrp="1"/>
          </p:cNvSpPr>
          <p:nvPr>
            <p:ph type="sldNum" sz="quarter" idx="12"/>
          </p:nvPr>
        </p:nvSpPr>
        <p:spPr/>
        <p:txBody>
          <a:bodyPr/>
          <a:lstStyle/>
          <a:p>
            <a:fld id="{B6F15528-21DE-4FAA-801E-634DDDAF4B2B}" type="slidenum">
              <a:rPr lang="sv-SE" smtClean="0"/>
              <a:pPr/>
              <a:t>28</a:t>
            </a:fld>
            <a:endParaRPr lang="sv-SE"/>
          </a:p>
        </p:txBody>
      </p:sp>
      <p:sp>
        <p:nvSpPr>
          <p:cNvPr id="4" name="Platshållare för datum 3">
            <a:extLst>
              <a:ext uri="{FF2B5EF4-FFF2-40B4-BE49-F238E27FC236}">
                <a16:creationId xmlns:a16="http://schemas.microsoft.com/office/drawing/2014/main" id="{BB77DBB7-15A3-1C07-9831-6B0C6544AF59}"/>
              </a:ext>
            </a:extLst>
          </p:cNvPr>
          <p:cNvSpPr>
            <a:spLocks noGrp="1"/>
          </p:cNvSpPr>
          <p:nvPr>
            <p:ph type="dt" sz="half" idx="10"/>
          </p:nvPr>
        </p:nvSpPr>
        <p:spPr/>
        <p:txBody>
          <a:bodyPr/>
          <a:lstStyle/>
          <a:p>
            <a:fld id="{995C967C-67C7-4621-A3F4-421FC821AE41}" type="datetime1">
              <a:rPr lang="sv-SE" smtClean="0"/>
              <a:t>2023-12-14</a:t>
            </a:fld>
            <a:endParaRPr lang="en-US"/>
          </a:p>
        </p:txBody>
      </p:sp>
      <p:sp>
        <p:nvSpPr>
          <p:cNvPr id="7" name="Platshållare för text 6">
            <a:extLst>
              <a:ext uri="{FF2B5EF4-FFF2-40B4-BE49-F238E27FC236}">
                <a16:creationId xmlns:a16="http://schemas.microsoft.com/office/drawing/2014/main" id="{210B130C-0B1C-19FA-B190-05F7682A2B11}"/>
              </a:ext>
            </a:extLst>
          </p:cNvPr>
          <p:cNvSpPr>
            <a:spLocks noGrp="1"/>
          </p:cNvSpPr>
          <p:nvPr>
            <p:ph type="body" sz="quarter" idx="13"/>
          </p:nvPr>
        </p:nvSpPr>
        <p:spPr>
          <a:xfrm>
            <a:off x="1245600" y="3831919"/>
            <a:ext cx="17618075" cy="5550952"/>
          </a:xfrm>
        </p:spPr>
        <p:txBody>
          <a:bodyPr/>
          <a:lstStyle/>
          <a:p>
            <a:r>
              <a:rPr lang="sv-SE"/>
              <a:t>Ett akutbesök skulle då ha kostat 2 200 kr för patienten.</a:t>
            </a:r>
          </a:p>
          <a:p>
            <a:r>
              <a:rPr lang="sv-SE"/>
              <a:t>En enklare höftledsoperation kostar utan subvention 75 000 kr.</a:t>
            </a:r>
          </a:p>
        </p:txBody>
      </p:sp>
    </p:spTree>
    <p:extLst>
      <p:ext uri="{BB962C8B-B14F-4D97-AF65-F5344CB8AC3E}">
        <p14:creationId xmlns:p14="http://schemas.microsoft.com/office/powerpoint/2010/main" val="103320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55936DC-70DD-F7F3-C499-1B955BCC8D1A}"/>
              </a:ext>
            </a:extLst>
          </p:cNvPr>
          <p:cNvSpPr>
            <a:spLocks noGrp="1"/>
          </p:cNvSpPr>
          <p:nvPr>
            <p:ph type="title"/>
          </p:nvPr>
        </p:nvSpPr>
        <p:spPr>
          <a:xfrm>
            <a:off x="1243766" y="1227047"/>
            <a:ext cx="17616567" cy="1547308"/>
          </a:xfrm>
        </p:spPr>
        <p:txBody>
          <a:bodyPr/>
          <a:lstStyle/>
          <a:p>
            <a:r>
              <a:rPr lang="sv-SE"/>
              <a:t>Kort statistik, hur används medlen inom</a:t>
            </a:r>
            <a:br>
              <a:rPr lang="sv-SE"/>
            </a:br>
            <a:r>
              <a:rPr lang="sv-SE"/>
              <a:t>sjukvård, hälsovård och tandvård? </a:t>
            </a:r>
          </a:p>
        </p:txBody>
      </p:sp>
      <p:sp>
        <p:nvSpPr>
          <p:cNvPr id="5" name="Platshållare för bildnummer 4">
            <a:extLst>
              <a:ext uri="{FF2B5EF4-FFF2-40B4-BE49-F238E27FC236}">
                <a16:creationId xmlns:a16="http://schemas.microsoft.com/office/drawing/2014/main" id="{A5D3A20C-49DA-B26A-0CF4-71A7AD194B2F}"/>
              </a:ext>
            </a:extLst>
          </p:cNvPr>
          <p:cNvSpPr>
            <a:spLocks noGrp="1"/>
          </p:cNvSpPr>
          <p:nvPr>
            <p:ph type="sldNum" sz="quarter" idx="12"/>
          </p:nvPr>
        </p:nvSpPr>
        <p:spPr/>
        <p:txBody>
          <a:bodyPr/>
          <a:lstStyle/>
          <a:p>
            <a:fld id="{B6F15528-21DE-4FAA-801E-634DDDAF4B2B}" type="slidenum">
              <a:rPr lang="sv-SE" smtClean="0"/>
              <a:pPr/>
              <a:t>29</a:t>
            </a:fld>
            <a:endParaRPr lang="sv-SE"/>
          </a:p>
        </p:txBody>
      </p:sp>
      <p:sp>
        <p:nvSpPr>
          <p:cNvPr id="4" name="Platshållare för datum 3">
            <a:extLst>
              <a:ext uri="{FF2B5EF4-FFF2-40B4-BE49-F238E27FC236}">
                <a16:creationId xmlns:a16="http://schemas.microsoft.com/office/drawing/2014/main" id="{79E12ACD-70D0-B539-A4B3-A4715081A266}"/>
              </a:ext>
            </a:extLst>
          </p:cNvPr>
          <p:cNvSpPr>
            <a:spLocks noGrp="1"/>
          </p:cNvSpPr>
          <p:nvPr>
            <p:ph type="dt" sz="half" idx="10"/>
          </p:nvPr>
        </p:nvSpPr>
        <p:spPr/>
        <p:txBody>
          <a:bodyPr/>
          <a:lstStyle/>
          <a:p>
            <a:fld id="{995C967C-67C7-4621-A3F4-421FC821AE41}" type="datetime1">
              <a:rPr lang="sv-SE" smtClean="0"/>
              <a:t>2023-12-14</a:t>
            </a:fld>
            <a:endParaRPr lang="en-US"/>
          </a:p>
        </p:txBody>
      </p:sp>
      <p:sp>
        <p:nvSpPr>
          <p:cNvPr id="7" name="Platshållare för text 6">
            <a:extLst>
              <a:ext uri="{FF2B5EF4-FFF2-40B4-BE49-F238E27FC236}">
                <a16:creationId xmlns:a16="http://schemas.microsoft.com/office/drawing/2014/main" id="{C8ED9DB2-4CFD-E9E0-019D-77FC685E7FF9}"/>
              </a:ext>
            </a:extLst>
          </p:cNvPr>
          <p:cNvSpPr>
            <a:spLocks noGrp="1"/>
          </p:cNvSpPr>
          <p:nvPr>
            <p:ph type="body" sz="quarter" idx="13"/>
          </p:nvPr>
        </p:nvSpPr>
        <p:spPr/>
        <p:txBody>
          <a:bodyPr/>
          <a:lstStyle/>
          <a:p>
            <a:r>
              <a:rPr lang="sv-SE"/>
              <a:t>Varannan minut görs ett läkarbesök och var tjugonde minut en operation.</a:t>
            </a:r>
          </a:p>
          <a:p>
            <a:r>
              <a:rPr lang="sv-SE"/>
              <a:t>Varje kvart skriver vi in en patient och var tredje timme föds ett barn på förlossningen.</a:t>
            </a:r>
          </a:p>
          <a:p>
            <a:r>
              <a:rPr lang="sv-SE"/>
              <a:t>Var tredje minut besöker en patient folktandvården.</a:t>
            </a:r>
          </a:p>
          <a:p>
            <a:r>
              <a:rPr lang="sv-SE"/>
              <a:t>Varje år serveras 1 000 000 patientmåltider.</a:t>
            </a:r>
          </a:p>
          <a:p>
            <a:r>
              <a:rPr lang="sv-SE"/>
              <a:t>Varje år inkommer 40 000 </a:t>
            </a:r>
            <a:r>
              <a:rPr lang="sv-SE" err="1"/>
              <a:t>st</a:t>
            </a:r>
            <a:r>
              <a:rPr lang="sv-SE"/>
              <a:t> 112-samtal till vår egen larmcentral.</a:t>
            </a:r>
          </a:p>
          <a:p>
            <a:r>
              <a:rPr lang="sv-SE"/>
              <a:t>30 000 ambulansuppdrag per år i länet.</a:t>
            </a:r>
          </a:p>
          <a:p>
            <a:r>
              <a:rPr lang="sv-SE"/>
              <a:t>Varannan minut svarar 1177 sjuksköterskor på samtal.</a:t>
            </a:r>
          </a:p>
        </p:txBody>
      </p:sp>
    </p:spTree>
    <p:extLst>
      <p:ext uri="{BB962C8B-B14F-4D97-AF65-F5344CB8AC3E}">
        <p14:creationId xmlns:p14="http://schemas.microsoft.com/office/powerpoint/2010/main" val="352519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F1327-46E5-9908-08EC-F80296C33465}"/>
              </a:ext>
            </a:extLst>
          </p:cNvPr>
          <p:cNvSpPr>
            <a:spLocks noGrp="1"/>
          </p:cNvSpPr>
          <p:nvPr>
            <p:ph type="title"/>
          </p:nvPr>
        </p:nvSpPr>
        <p:spPr>
          <a:xfrm>
            <a:off x="1624025" y="1933679"/>
            <a:ext cx="15361011" cy="768668"/>
          </a:xfrm>
        </p:spPr>
        <p:txBody>
          <a:bodyPr/>
          <a:lstStyle/>
          <a:p>
            <a:r>
              <a:rPr lang="sv-SE" dirty="0"/>
              <a:t>Vår vision</a:t>
            </a:r>
          </a:p>
        </p:txBody>
      </p:sp>
      <p:sp>
        <p:nvSpPr>
          <p:cNvPr id="4" name="Platshållare för bildnummer 3">
            <a:extLst>
              <a:ext uri="{FF2B5EF4-FFF2-40B4-BE49-F238E27FC236}">
                <a16:creationId xmlns:a16="http://schemas.microsoft.com/office/drawing/2014/main" id="{A030A855-A04C-058C-33DF-DFD5F1997AF6}"/>
              </a:ext>
            </a:extLst>
          </p:cNvPr>
          <p:cNvSpPr>
            <a:spLocks noGrp="1"/>
          </p:cNvSpPr>
          <p:nvPr>
            <p:ph type="sldNum" sz="quarter" idx="12"/>
          </p:nvPr>
        </p:nvSpPr>
        <p:spPr/>
        <p:txBody>
          <a:bodyPr/>
          <a:lstStyle/>
          <a:p>
            <a:fld id="{38480145-259A-47DA-A30D-C906B9DB5C99}" type="slidenum">
              <a:rPr lang="sv-SE" smtClean="0"/>
              <a:t>3</a:t>
            </a:fld>
            <a:endParaRPr lang="sv-SE"/>
          </a:p>
        </p:txBody>
      </p:sp>
      <p:sp>
        <p:nvSpPr>
          <p:cNvPr id="3" name="Platshållare för datum 2">
            <a:extLst>
              <a:ext uri="{FF2B5EF4-FFF2-40B4-BE49-F238E27FC236}">
                <a16:creationId xmlns:a16="http://schemas.microsoft.com/office/drawing/2014/main" id="{234D6E95-F172-9D57-C2EE-E22C7ACCAEE0}"/>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text 4">
            <a:extLst>
              <a:ext uri="{FF2B5EF4-FFF2-40B4-BE49-F238E27FC236}">
                <a16:creationId xmlns:a16="http://schemas.microsoft.com/office/drawing/2014/main" id="{995C1B31-2733-718A-0F28-B06597D7F938}"/>
              </a:ext>
            </a:extLst>
          </p:cNvPr>
          <p:cNvSpPr>
            <a:spLocks noGrp="1"/>
          </p:cNvSpPr>
          <p:nvPr>
            <p:ph type="body" sz="quarter" idx="13"/>
          </p:nvPr>
        </p:nvSpPr>
        <p:spPr>
          <a:xfrm>
            <a:off x="1624026" y="3206403"/>
            <a:ext cx="15361011" cy="6169268"/>
          </a:xfrm>
        </p:spPr>
        <p:txBody>
          <a:bodyPr/>
          <a:lstStyle/>
          <a:p>
            <a:pPr marL="0" indent="0">
              <a:buNone/>
            </a:pPr>
            <a:r>
              <a:rPr lang="sv-SE" sz="4400" b="1" i="1" dirty="0">
                <a:latin typeface="Calibri" panose="020F0502020204030204" pitchFamily="34" charset="0"/>
                <a:cs typeface="Calibri" panose="020F0502020204030204" pitchFamily="34" charset="0"/>
              </a:rPr>
              <a:t>Livskraft för framtiden </a:t>
            </a:r>
            <a:endParaRPr lang="sv-SE" sz="4400" i="1" dirty="0">
              <a:latin typeface="Calibri" panose="020F0502020204030204" pitchFamily="34" charset="0"/>
              <a:cs typeface="Calibri" panose="020F0502020204030204" pitchFamily="34" charset="0"/>
            </a:endParaRPr>
          </a:p>
          <a:p>
            <a:pPr marL="0" indent="0">
              <a:lnSpc>
                <a:spcPts val="4400"/>
              </a:lnSpc>
              <a:buNone/>
            </a:pPr>
            <a:r>
              <a:rPr lang="sv-SE" sz="4400" dirty="0">
                <a:latin typeface="Calibri" panose="020F0502020204030204" pitchFamily="34" charset="0"/>
                <a:cs typeface="Calibri" panose="020F0502020204030204" pitchFamily="34" charset="0"/>
              </a:rPr>
              <a:t>Vi växer hållbart och sätter hälsan främst. Vi skapar möjligheter och modiga lösningar. Vi ger förutsättningar för utveckling i en levande demokrati. Tillsammans bryter vi ny mark och förflyttar gränser. I det vardagliga och i det övergripande. I det som är nära och det som är långsiktigt. Vi är mitt i livet och samhället, och gör skillnad varje dag. Vi är livskraft för framtiden. Vi är Västmanland.</a:t>
            </a:r>
          </a:p>
        </p:txBody>
      </p:sp>
    </p:spTree>
    <p:extLst>
      <p:ext uri="{BB962C8B-B14F-4D97-AF65-F5344CB8AC3E}">
        <p14:creationId xmlns:p14="http://schemas.microsoft.com/office/powerpoint/2010/main" val="317244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38F868E-6A90-C483-86E3-9701E74D35DB}"/>
              </a:ext>
            </a:extLst>
          </p:cNvPr>
          <p:cNvSpPr>
            <a:spLocks noGrp="1"/>
          </p:cNvSpPr>
          <p:nvPr>
            <p:ph type="title"/>
          </p:nvPr>
        </p:nvSpPr>
        <p:spPr/>
        <p:txBody>
          <a:bodyPr/>
          <a:lstStyle/>
          <a:p>
            <a:r>
              <a:rPr lang="sv-SE"/>
              <a:t>Hur används medlen inom</a:t>
            </a:r>
            <a:br>
              <a:rPr lang="sv-SE"/>
            </a:br>
            <a:r>
              <a:rPr lang="sv-SE"/>
              <a:t>Regional utveckling, Kultur och kollektivtrafik? </a:t>
            </a:r>
          </a:p>
        </p:txBody>
      </p:sp>
      <p:sp>
        <p:nvSpPr>
          <p:cNvPr id="3" name="Platshållare för bildnummer 2">
            <a:extLst>
              <a:ext uri="{FF2B5EF4-FFF2-40B4-BE49-F238E27FC236}">
                <a16:creationId xmlns:a16="http://schemas.microsoft.com/office/drawing/2014/main" id="{7146E998-BE6D-AB4C-FC0A-06EC1274EAD4}"/>
              </a:ext>
            </a:extLst>
          </p:cNvPr>
          <p:cNvSpPr>
            <a:spLocks noGrp="1"/>
          </p:cNvSpPr>
          <p:nvPr>
            <p:ph type="sldNum" sz="quarter" idx="12"/>
          </p:nvPr>
        </p:nvSpPr>
        <p:spPr/>
        <p:txBody>
          <a:bodyPr/>
          <a:lstStyle/>
          <a:p>
            <a:fld id="{38480145-259A-47DA-A30D-C906B9DB5C99}" type="slidenum">
              <a:rPr lang="sv-SE" smtClean="0"/>
              <a:t>30</a:t>
            </a:fld>
            <a:endParaRPr lang="sv-SE"/>
          </a:p>
        </p:txBody>
      </p:sp>
      <p:sp>
        <p:nvSpPr>
          <p:cNvPr id="2" name="Platshållare för datum 1">
            <a:extLst>
              <a:ext uri="{FF2B5EF4-FFF2-40B4-BE49-F238E27FC236}">
                <a16:creationId xmlns:a16="http://schemas.microsoft.com/office/drawing/2014/main" id="{9BA88C9D-515D-043A-93EC-F32734659940}"/>
              </a:ext>
            </a:extLst>
          </p:cNvPr>
          <p:cNvSpPr>
            <a:spLocks noGrp="1"/>
          </p:cNvSpPr>
          <p:nvPr>
            <p:ph type="dt" sz="half" idx="10"/>
          </p:nvPr>
        </p:nvSpPr>
        <p:spPr/>
        <p:txBody>
          <a:bodyPr/>
          <a:lstStyle/>
          <a:p>
            <a:fld id="{27129ABF-34AF-4771-8C65-17474087DDAF}" type="datetime1">
              <a:rPr lang="sv-SE" smtClean="0"/>
              <a:t>2023-12-14</a:t>
            </a:fld>
            <a:endParaRPr lang="sv-SE"/>
          </a:p>
        </p:txBody>
      </p:sp>
      <p:sp>
        <p:nvSpPr>
          <p:cNvPr id="4" name="Platshållare för text 3">
            <a:extLst>
              <a:ext uri="{FF2B5EF4-FFF2-40B4-BE49-F238E27FC236}">
                <a16:creationId xmlns:a16="http://schemas.microsoft.com/office/drawing/2014/main" id="{960E133E-86F2-7E26-FDC9-28101B66A157}"/>
              </a:ext>
            </a:extLst>
          </p:cNvPr>
          <p:cNvSpPr>
            <a:spLocks noGrp="1"/>
          </p:cNvSpPr>
          <p:nvPr>
            <p:ph type="body" sz="quarter" idx="13"/>
          </p:nvPr>
        </p:nvSpPr>
        <p:spPr>
          <a:xfrm>
            <a:off x="1245600" y="4070499"/>
            <a:ext cx="17618075" cy="5312372"/>
          </a:xfrm>
        </p:spPr>
        <p:txBody>
          <a:bodyPr/>
          <a:lstStyle/>
          <a:p>
            <a:r>
              <a:rPr lang="sv-SE"/>
              <a:t>100 000 besökare per år på Länsteatern och Länsmuseet.</a:t>
            </a:r>
          </a:p>
          <a:p>
            <a:r>
              <a:rPr lang="sv-SE"/>
              <a:t>Varje år kollektivtrafik, 325 varv runt jorden.</a:t>
            </a:r>
          </a:p>
          <a:p>
            <a:r>
              <a:rPr lang="sv-SE"/>
              <a:t>Regional utveckling inom Västmanland arbetar för hela länets utveckling, för att Västmanland ska vara ett attraktivt län att bo, arbeta och leva i. </a:t>
            </a:r>
            <a:br>
              <a:rPr lang="sv-SE"/>
            </a:br>
            <a:r>
              <a:rPr lang="sv-SE"/>
              <a:t>Genom Regional utveckling samverkar länets kommuner, högskolor, näringsliv och andra aktörer i viktiga frågor som påverkar länets framtid och utveckling.</a:t>
            </a:r>
          </a:p>
          <a:p>
            <a:endParaRPr lang="sv-SE"/>
          </a:p>
        </p:txBody>
      </p:sp>
    </p:spTree>
    <p:extLst>
      <p:ext uri="{BB962C8B-B14F-4D97-AF65-F5344CB8AC3E}">
        <p14:creationId xmlns:p14="http://schemas.microsoft.com/office/powerpoint/2010/main" val="3195405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E3C84C6-44C1-5976-0450-C7091C91E43C}"/>
              </a:ext>
            </a:extLst>
          </p:cNvPr>
          <p:cNvSpPr>
            <a:spLocks noGrp="1"/>
          </p:cNvSpPr>
          <p:nvPr>
            <p:ph type="title"/>
          </p:nvPr>
        </p:nvSpPr>
        <p:spPr>
          <a:xfrm>
            <a:off x="1243766" y="1227047"/>
            <a:ext cx="17616567" cy="1331284"/>
          </a:xfrm>
        </p:spPr>
        <p:txBody>
          <a:bodyPr/>
          <a:lstStyle/>
          <a:p>
            <a:r>
              <a:rPr lang="sv-SE" dirty="0"/>
              <a:t>Det svenska sjukvårdsystemet</a:t>
            </a:r>
          </a:p>
        </p:txBody>
      </p:sp>
      <p:sp>
        <p:nvSpPr>
          <p:cNvPr id="5" name="Platshållare för bildnummer 4">
            <a:extLst>
              <a:ext uri="{FF2B5EF4-FFF2-40B4-BE49-F238E27FC236}">
                <a16:creationId xmlns:a16="http://schemas.microsoft.com/office/drawing/2014/main" id="{37E2C9DF-6CD1-6BC9-1D52-42DE2AE3AEF6}"/>
              </a:ext>
            </a:extLst>
          </p:cNvPr>
          <p:cNvSpPr>
            <a:spLocks noGrp="1"/>
          </p:cNvSpPr>
          <p:nvPr>
            <p:ph type="sldNum" sz="quarter" idx="16"/>
          </p:nvPr>
        </p:nvSpPr>
        <p:spPr/>
        <p:txBody>
          <a:bodyPr/>
          <a:lstStyle/>
          <a:p>
            <a:fld id="{B6F15528-21DE-4FAA-801E-634DDDAF4B2B}" type="slidenum">
              <a:rPr lang="sv-SE" smtClean="0"/>
              <a:pPr/>
              <a:t>31</a:t>
            </a:fld>
            <a:endParaRPr lang="sv-SE"/>
          </a:p>
        </p:txBody>
      </p:sp>
      <p:sp>
        <p:nvSpPr>
          <p:cNvPr id="4" name="Platshållare för datum 3">
            <a:extLst>
              <a:ext uri="{FF2B5EF4-FFF2-40B4-BE49-F238E27FC236}">
                <a16:creationId xmlns:a16="http://schemas.microsoft.com/office/drawing/2014/main" id="{3264486C-E623-F09D-3C8A-E51511C245D9}"/>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DC276551-53AB-12B3-03E9-AA208708FA3F}"/>
              </a:ext>
            </a:extLst>
          </p:cNvPr>
          <p:cNvSpPr>
            <a:spLocks noGrp="1"/>
          </p:cNvSpPr>
          <p:nvPr>
            <p:ph type="body" sz="quarter" idx="13"/>
          </p:nvPr>
        </p:nvSpPr>
        <p:spPr>
          <a:xfrm>
            <a:off x="1243766" y="3119561"/>
            <a:ext cx="16153100" cy="6263310"/>
          </a:xfrm>
        </p:spPr>
        <p:txBody>
          <a:bodyPr/>
          <a:lstStyle/>
          <a:p>
            <a:pPr marL="0" indent="0">
              <a:lnSpc>
                <a:spcPts val="2700"/>
              </a:lnSpc>
              <a:buNone/>
            </a:pPr>
            <a:r>
              <a:rPr lang="sv-SE" sz="3000" b="1" spc="0">
                <a:latin typeface="+mj-lt"/>
              </a:rPr>
              <a:t>Befolkning</a:t>
            </a:r>
            <a:r>
              <a:rPr lang="sv-SE" sz="3000" b="1">
                <a:latin typeface="+mj-lt"/>
              </a:rPr>
              <a:t> </a:t>
            </a:r>
            <a:r>
              <a:rPr lang="sv-SE" sz="3000">
                <a:latin typeface="+mj-lt"/>
              </a:rPr>
              <a:t>10 500 000</a:t>
            </a:r>
          </a:p>
          <a:p>
            <a:pPr marL="0" indent="0">
              <a:lnSpc>
                <a:spcPts val="2700"/>
              </a:lnSpc>
              <a:buNone/>
            </a:pPr>
            <a:r>
              <a:rPr lang="sv-SE" sz="3000"/>
              <a:t>Nära 57 procent av befolkningen beräknas år 2023 vara mellan 20-64 år och i arbetsför ålder. </a:t>
            </a:r>
            <a:br>
              <a:rPr lang="sv-SE" sz="3000"/>
            </a:br>
            <a:r>
              <a:rPr lang="sv-SE" sz="3000"/>
              <a:t>De övriga 43 procenten utgörs av barn och unga under 20 år samt av äldre över 65 år.</a:t>
            </a:r>
          </a:p>
          <a:p>
            <a:pPr marL="0" indent="0">
              <a:lnSpc>
                <a:spcPts val="2700"/>
              </a:lnSpc>
              <a:buNone/>
            </a:pPr>
            <a:r>
              <a:rPr lang="sv-SE" sz="3000"/>
              <a:t>5,1% årlig tillväxt (2021)</a:t>
            </a:r>
          </a:p>
          <a:p>
            <a:pPr marL="0" lvl="1" indent="0">
              <a:lnSpc>
                <a:spcPts val="2700"/>
              </a:lnSpc>
              <a:spcBef>
                <a:spcPts val="1000"/>
              </a:spcBef>
              <a:buNone/>
            </a:pPr>
            <a:r>
              <a:rPr lang="sv-SE" sz="3000" b="1" spc="0">
                <a:latin typeface="+mj-lt"/>
              </a:rPr>
              <a:t>Total sjukvårdskostnad </a:t>
            </a:r>
            <a:r>
              <a:rPr lang="sv-SE" sz="3000">
                <a:latin typeface="+mj-lt"/>
              </a:rPr>
              <a:t>235 miljarder kronor eller 11,5% av BNP</a:t>
            </a:r>
          </a:p>
          <a:p>
            <a:pPr marL="0" lvl="1" indent="0">
              <a:lnSpc>
                <a:spcPts val="2700"/>
              </a:lnSpc>
              <a:spcBef>
                <a:spcPts val="1000"/>
              </a:spcBef>
              <a:buNone/>
            </a:pPr>
            <a:r>
              <a:rPr lang="sv-SE" sz="3000"/>
              <a:t>Offentligt finansierad med skattemedel</a:t>
            </a:r>
          </a:p>
          <a:p>
            <a:pPr marL="0" lvl="1" indent="0">
              <a:lnSpc>
                <a:spcPts val="2700"/>
              </a:lnSpc>
              <a:spcBef>
                <a:spcPts val="1000"/>
              </a:spcBef>
              <a:buNone/>
            </a:pPr>
            <a:r>
              <a:rPr lang="sv-SE" sz="3000"/>
              <a:t>Primärvård, specialistvård, psykiatri är skattefinansierad  men tandvård och planerad kosmetisk kirurgi </a:t>
            </a:r>
            <a:br>
              <a:rPr lang="sv-SE" sz="3000"/>
            </a:br>
            <a:r>
              <a:rPr lang="sv-SE" sz="3000"/>
              <a:t>täcks inte helt av skatteintäkter.</a:t>
            </a:r>
          </a:p>
          <a:p>
            <a:pPr marL="0" lvl="1" indent="0">
              <a:lnSpc>
                <a:spcPts val="2700"/>
              </a:lnSpc>
              <a:spcBef>
                <a:spcPts val="1000"/>
              </a:spcBef>
              <a:buNone/>
            </a:pPr>
            <a:r>
              <a:rPr lang="sv-SE" sz="3000" b="1" spc="0">
                <a:latin typeface="+mj-lt"/>
              </a:rPr>
              <a:t>Privata vårdgivare </a:t>
            </a:r>
          </a:p>
          <a:p>
            <a:pPr marL="0" lvl="1" indent="0">
              <a:lnSpc>
                <a:spcPts val="2700"/>
              </a:lnSpc>
              <a:spcBef>
                <a:spcPts val="1000"/>
              </a:spcBef>
              <a:buNone/>
            </a:pPr>
            <a:r>
              <a:rPr lang="sv-SE" sz="3000" b="0" i="0">
                <a:solidFill>
                  <a:srgbClr val="202124"/>
                </a:solidFill>
                <a:effectLst/>
              </a:rPr>
              <a:t>Stommen i primärvården utgörs av landets knappt 1 200 vårdcentraler. </a:t>
            </a:r>
            <a:r>
              <a:rPr lang="sv-SE" sz="3000" b="0" i="0">
                <a:solidFill>
                  <a:srgbClr val="040C28"/>
                </a:solidFill>
                <a:effectLst/>
              </a:rPr>
              <a:t>År 2021 drevs knappt 45 procent</a:t>
            </a:r>
            <a:r>
              <a:rPr lang="sv-SE" sz="3000" b="0" i="0">
                <a:solidFill>
                  <a:srgbClr val="202124"/>
                </a:solidFill>
                <a:effectLst/>
              </a:rPr>
              <a:t> </a:t>
            </a:r>
            <a:br>
              <a:rPr lang="sv-SE" sz="3000" b="0" i="0">
                <a:solidFill>
                  <a:srgbClr val="202124"/>
                </a:solidFill>
                <a:effectLst/>
              </a:rPr>
            </a:br>
            <a:r>
              <a:rPr lang="sv-SE" sz="3000" b="0" i="0">
                <a:solidFill>
                  <a:srgbClr val="202124"/>
                </a:solidFill>
                <a:effectLst/>
              </a:rPr>
              <a:t>av dessa i privat regi. </a:t>
            </a:r>
            <a:r>
              <a:rPr lang="sv-SE" sz="3000"/>
              <a:t>De flesta privata vårdgivarna operera inom det offentliga sjukvårdssystemet, endast </a:t>
            </a:r>
            <a:br>
              <a:rPr lang="sv-SE" sz="3000"/>
            </a:br>
            <a:r>
              <a:rPr lang="sv-SE" sz="3000"/>
              <a:t>ett fåtal erbjuder enbart privat vård.</a:t>
            </a:r>
          </a:p>
          <a:p>
            <a:pPr marL="0" indent="0">
              <a:lnSpc>
                <a:spcPts val="2700"/>
              </a:lnSpc>
              <a:buNone/>
            </a:pPr>
            <a:endParaRPr lang="sv-SE">
              <a:latin typeface="+mj-lt"/>
            </a:endParaRPr>
          </a:p>
        </p:txBody>
      </p:sp>
    </p:spTree>
    <p:extLst>
      <p:ext uri="{BB962C8B-B14F-4D97-AF65-F5344CB8AC3E}">
        <p14:creationId xmlns:p14="http://schemas.microsoft.com/office/powerpoint/2010/main" val="253142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2DCE614-7DA5-7F0B-71E7-8EBFF9EBF6A2}"/>
              </a:ext>
            </a:extLst>
          </p:cNvPr>
          <p:cNvSpPr>
            <a:spLocks noGrp="1"/>
          </p:cNvSpPr>
          <p:nvPr>
            <p:ph type="title"/>
          </p:nvPr>
        </p:nvSpPr>
        <p:spPr>
          <a:xfrm>
            <a:off x="1243766" y="1227047"/>
            <a:ext cx="17616567" cy="1475300"/>
          </a:xfrm>
        </p:spPr>
        <p:txBody>
          <a:bodyPr/>
          <a:lstStyle/>
          <a:p>
            <a:r>
              <a:rPr lang="sv-SE" sz="6600"/>
              <a:t>Svenska sjukvårdens möjligheter och utmaningar</a:t>
            </a:r>
            <a:endParaRPr lang="sv-SE"/>
          </a:p>
        </p:txBody>
      </p:sp>
      <p:sp>
        <p:nvSpPr>
          <p:cNvPr id="5" name="Platshållare för bildnummer 4">
            <a:extLst>
              <a:ext uri="{FF2B5EF4-FFF2-40B4-BE49-F238E27FC236}">
                <a16:creationId xmlns:a16="http://schemas.microsoft.com/office/drawing/2014/main" id="{7C7940B6-E49E-22FA-2C5B-66D2C8952B2E}"/>
              </a:ext>
            </a:extLst>
          </p:cNvPr>
          <p:cNvSpPr>
            <a:spLocks noGrp="1"/>
          </p:cNvSpPr>
          <p:nvPr>
            <p:ph type="sldNum" sz="quarter" idx="16"/>
          </p:nvPr>
        </p:nvSpPr>
        <p:spPr/>
        <p:txBody>
          <a:bodyPr/>
          <a:lstStyle/>
          <a:p>
            <a:fld id="{B6F15528-21DE-4FAA-801E-634DDDAF4B2B}" type="slidenum">
              <a:rPr lang="sv-SE" smtClean="0"/>
              <a:pPr/>
              <a:t>32</a:t>
            </a:fld>
            <a:endParaRPr lang="sv-SE"/>
          </a:p>
        </p:txBody>
      </p:sp>
      <p:sp>
        <p:nvSpPr>
          <p:cNvPr id="4" name="Platshållare för datum 3">
            <a:extLst>
              <a:ext uri="{FF2B5EF4-FFF2-40B4-BE49-F238E27FC236}">
                <a16:creationId xmlns:a16="http://schemas.microsoft.com/office/drawing/2014/main" id="{AA8E3723-B66F-B0CD-93C4-202206C42628}"/>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5D5C0666-F6B8-6B69-97B6-9FBD9FB44D23}"/>
              </a:ext>
            </a:extLst>
          </p:cNvPr>
          <p:cNvSpPr>
            <a:spLocks noGrp="1"/>
          </p:cNvSpPr>
          <p:nvPr>
            <p:ph type="body" sz="quarter" idx="13"/>
          </p:nvPr>
        </p:nvSpPr>
        <p:spPr>
          <a:xfrm>
            <a:off x="1243766" y="2918371"/>
            <a:ext cx="17616566" cy="6464500"/>
          </a:xfrm>
        </p:spPr>
        <p:txBody>
          <a:bodyPr/>
          <a:lstStyle/>
          <a:p>
            <a:r>
              <a:rPr lang="sv-SE"/>
              <a:t>Ojämlik hälsa - hälsoläget i länet </a:t>
            </a:r>
          </a:p>
          <a:p>
            <a:r>
              <a:rPr lang="sv-SE"/>
              <a:t>Digitaliseringen</a:t>
            </a:r>
          </a:p>
          <a:p>
            <a:r>
              <a:rPr lang="sv-SE"/>
              <a:t>Hög förändrings- och utvecklingstakt</a:t>
            </a:r>
          </a:p>
          <a:p>
            <a:r>
              <a:rPr lang="sv-SE"/>
              <a:t>Nära Vård</a:t>
            </a:r>
          </a:p>
          <a:p>
            <a:r>
              <a:rPr lang="sv-SE"/>
              <a:t>Kompetensförsörjning </a:t>
            </a:r>
          </a:p>
          <a:p>
            <a:r>
              <a:rPr lang="sv-SE"/>
              <a:t>Tillgänglighet och tillgång till vård - på rätt vårdnivå och utan väntetid</a:t>
            </a:r>
          </a:p>
          <a:p>
            <a:r>
              <a:rPr lang="sv-SE"/>
              <a:t>Kostsamma läkemedel</a:t>
            </a:r>
          </a:p>
          <a:p>
            <a:r>
              <a:rPr lang="sv-SE"/>
              <a:t>Kostnadsutveckling</a:t>
            </a:r>
          </a:p>
          <a:p>
            <a:r>
              <a:rPr lang="sv-SE"/>
              <a:t>Omvärldsläget</a:t>
            </a:r>
          </a:p>
        </p:txBody>
      </p:sp>
    </p:spTree>
    <p:extLst>
      <p:ext uri="{BB962C8B-B14F-4D97-AF65-F5344CB8AC3E}">
        <p14:creationId xmlns:p14="http://schemas.microsoft.com/office/powerpoint/2010/main" val="397575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3E1579-008E-3955-D8E8-E290DB70FD4A}"/>
              </a:ext>
            </a:extLst>
          </p:cNvPr>
          <p:cNvSpPr>
            <a:spLocks noGrp="1"/>
          </p:cNvSpPr>
          <p:nvPr>
            <p:ph type="title"/>
          </p:nvPr>
        </p:nvSpPr>
        <p:spPr>
          <a:xfrm>
            <a:off x="1004422" y="998896"/>
            <a:ext cx="17616567" cy="1187268"/>
          </a:xfrm>
        </p:spPr>
        <p:txBody>
          <a:bodyPr/>
          <a:lstStyle/>
          <a:p>
            <a:pPr algn="ctr"/>
            <a:r>
              <a:rPr lang="sv-SE" dirty="0"/>
              <a:t>Primärvård och specialistvård drivs av regionerna</a:t>
            </a:r>
          </a:p>
        </p:txBody>
      </p:sp>
      <p:sp>
        <p:nvSpPr>
          <p:cNvPr id="5" name="Platshållare för bildnummer 4">
            <a:extLst>
              <a:ext uri="{FF2B5EF4-FFF2-40B4-BE49-F238E27FC236}">
                <a16:creationId xmlns:a16="http://schemas.microsoft.com/office/drawing/2014/main" id="{57CD4310-DB02-DD6C-428E-0BD8DB0586FE}"/>
              </a:ext>
            </a:extLst>
          </p:cNvPr>
          <p:cNvSpPr>
            <a:spLocks noGrp="1"/>
          </p:cNvSpPr>
          <p:nvPr>
            <p:ph type="sldNum" sz="quarter" idx="16"/>
          </p:nvPr>
        </p:nvSpPr>
        <p:spPr/>
        <p:txBody>
          <a:bodyPr/>
          <a:lstStyle/>
          <a:p>
            <a:fld id="{B6F15528-21DE-4FAA-801E-634DDDAF4B2B}" type="slidenum">
              <a:rPr lang="sv-SE" smtClean="0"/>
              <a:pPr/>
              <a:t>33</a:t>
            </a:fld>
            <a:endParaRPr lang="sv-SE"/>
          </a:p>
        </p:txBody>
      </p:sp>
      <p:sp>
        <p:nvSpPr>
          <p:cNvPr id="4" name="Platshållare för datum 3">
            <a:extLst>
              <a:ext uri="{FF2B5EF4-FFF2-40B4-BE49-F238E27FC236}">
                <a16:creationId xmlns:a16="http://schemas.microsoft.com/office/drawing/2014/main" id="{057A0D19-96B0-5FAF-680A-EF954041B893}"/>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15" name="Rektangel: rundade hörn 14">
            <a:extLst>
              <a:ext uri="{FF2B5EF4-FFF2-40B4-BE49-F238E27FC236}">
                <a16:creationId xmlns:a16="http://schemas.microsoft.com/office/drawing/2014/main" id="{EC05D7BA-1253-00F6-A921-47CF401D88A5}"/>
              </a:ext>
            </a:extLst>
          </p:cNvPr>
          <p:cNvSpPr/>
          <p:nvPr/>
        </p:nvSpPr>
        <p:spPr>
          <a:xfrm>
            <a:off x="7711790" y="2702347"/>
            <a:ext cx="3744416" cy="1512168"/>
          </a:xfrm>
          <a:prstGeom prst="roundRect">
            <a:avLst/>
          </a:prstGeom>
          <a:solidFill>
            <a:schemeClr val="accent1"/>
          </a:solidFill>
          <a:ln>
            <a:solidFill>
              <a:schemeClr val="accent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sv-SE" sz="3600" b="1" dirty="0">
                <a:solidFill>
                  <a:schemeClr val="bg1"/>
                </a:solidFill>
                <a:latin typeface="+mj-lt"/>
              </a:rPr>
              <a:t>21 regioner</a:t>
            </a:r>
          </a:p>
        </p:txBody>
      </p:sp>
      <p:grpSp>
        <p:nvGrpSpPr>
          <p:cNvPr id="32" name="Grupp 31">
            <a:extLst>
              <a:ext uri="{FF2B5EF4-FFF2-40B4-BE49-F238E27FC236}">
                <a16:creationId xmlns:a16="http://schemas.microsoft.com/office/drawing/2014/main" id="{A21B330F-8DA7-4778-50B8-FF10F0244347}"/>
              </a:ext>
              <a:ext uri="{C183D7F6-B498-43B3-948B-1728B52AA6E4}">
                <adec:decorative xmlns:adec="http://schemas.microsoft.com/office/drawing/2017/decorative" val="1"/>
              </a:ext>
            </a:extLst>
          </p:cNvPr>
          <p:cNvGrpSpPr/>
          <p:nvPr/>
        </p:nvGrpSpPr>
        <p:grpSpPr>
          <a:xfrm>
            <a:off x="4364287" y="4214515"/>
            <a:ext cx="11016115" cy="1008112"/>
            <a:chOff x="4364287" y="4214515"/>
            <a:chExt cx="11016115" cy="1008112"/>
          </a:xfrm>
        </p:grpSpPr>
        <p:cxnSp>
          <p:nvCxnSpPr>
            <p:cNvPr id="20" name="Rak koppling 19">
              <a:extLst>
                <a:ext uri="{FF2B5EF4-FFF2-40B4-BE49-F238E27FC236}">
                  <a16:creationId xmlns:a16="http://schemas.microsoft.com/office/drawing/2014/main" id="{E21D87B9-0713-2387-5863-C2F5C0731EE2}"/>
                </a:ext>
              </a:extLst>
            </p:cNvPr>
            <p:cNvCxnSpPr>
              <a:cxnSpLocks/>
            </p:cNvCxnSpPr>
            <p:nvPr/>
          </p:nvCxnSpPr>
          <p:spPr>
            <a:xfrm>
              <a:off x="9583997" y="4214515"/>
              <a:ext cx="0" cy="1008112"/>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FF38065C-83E9-B9BB-A06E-546B80CD3E0A}"/>
                </a:ext>
              </a:extLst>
            </p:cNvPr>
            <p:cNvCxnSpPr>
              <a:cxnSpLocks/>
            </p:cNvCxnSpPr>
            <p:nvPr/>
          </p:nvCxnSpPr>
          <p:spPr>
            <a:xfrm>
              <a:off x="4364287" y="4579956"/>
              <a:ext cx="0" cy="64267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921135E2-5B99-C55C-91EC-F4D8DE423F91}"/>
                </a:ext>
              </a:extLst>
            </p:cNvPr>
            <p:cNvCxnSpPr>
              <a:cxnSpLocks/>
            </p:cNvCxnSpPr>
            <p:nvPr/>
          </p:nvCxnSpPr>
          <p:spPr>
            <a:xfrm>
              <a:off x="15380402" y="4579956"/>
              <a:ext cx="0" cy="64267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7319C24C-2BED-63E3-BC56-6326B2F26A60}"/>
                </a:ext>
              </a:extLst>
            </p:cNvPr>
            <p:cNvCxnSpPr>
              <a:cxnSpLocks/>
            </p:cNvCxnSpPr>
            <p:nvPr/>
          </p:nvCxnSpPr>
          <p:spPr>
            <a:xfrm>
              <a:off x="4364287" y="4579956"/>
              <a:ext cx="11016115"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Rektangel: rundade hörn 15">
            <a:extLst>
              <a:ext uri="{FF2B5EF4-FFF2-40B4-BE49-F238E27FC236}">
                <a16:creationId xmlns:a16="http://schemas.microsoft.com/office/drawing/2014/main" id="{FBC37F4B-B1D6-E56F-F482-2EC5074D00BC}"/>
              </a:ext>
            </a:extLst>
          </p:cNvPr>
          <p:cNvSpPr/>
          <p:nvPr/>
        </p:nvSpPr>
        <p:spPr>
          <a:xfrm>
            <a:off x="2241118" y="5222627"/>
            <a:ext cx="4320000" cy="1440000"/>
          </a:xfrm>
          <a:prstGeom prst="roundRect">
            <a:avLst/>
          </a:prstGeom>
          <a:solidFill>
            <a:schemeClr val="accent1"/>
          </a:solidFill>
          <a:ln>
            <a:solidFill>
              <a:schemeClr val="accent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sv-SE" sz="3000" b="1">
                <a:solidFill>
                  <a:schemeClr val="bg1"/>
                </a:solidFill>
                <a:latin typeface="+mj-lt"/>
              </a:rPr>
              <a:t>7 universitetssjukhus</a:t>
            </a:r>
          </a:p>
        </p:txBody>
      </p:sp>
      <p:sp>
        <p:nvSpPr>
          <p:cNvPr id="12" name="Rectangle 236">
            <a:extLst>
              <a:ext uri="{FF2B5EF4-FFF2-40B4-BE49-F238E27FC236}">
                <a16:creationId xmlns:a16="http://schemas.microsoft.com/office/drawing/2014/main" id="{5097126F-8E42-C506-2B4E-B56A2B1F72E0}"/>
              </a:ext>
            </a:extLst>
          </p:cNvPr>
          <p:cNvSpPr>
            <a:spLocks noChangeArrowheads="1"/>
          </p:cNvSpPr>
          <p:nvPr/>
        </p:nvSpPr>
        <p:spPr bwMode="auto">
          <a:xfrm>
            <a:off x="2384894" y="7210025"/>
            <a:ext cx="4032448" cy="154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0"/>
              </a:spcBef>
              <a:spcAft>
                <a:spcPts val="0"/>
              </a:spcAft>
              <a:buClr>
                <a:schemeClr val="accent1"/>
              </a:buClr>
              <a:buSzPct val="80000"/>
              <a:buFont typeface="Wingdings" panose="05000000000000000000" pitchFamily="2" charset="2"/>
              <a:buChar char="è"/>
              <a:tabLst/>
              <a:defRPr/>
            </a:pPr>
            <a:r>
              <a:rPr kumimoji="0" lang="sv-SE" altLang="sv-SE" sz="2400" b="0" i="0" u="none" strike="noStrike" kern="1200" cap="none" spc="0" normalizeH="0" baseline="0" noProof="0">
                <a:ln>
                  <a:noFill/>
                </a:ln>
                <a:solidFill>
                  <a:srgbClr val="000000"/>
                </a:solidFill>
                <a:effectLst/>
                <a:uLnTx/>
                <a:uFillTx/>
                <a:latin typeface="+mj-lt"/>
                <a:ea typeface="+mn-ea"/>
                <a:cs typeface="+mn-cs"/>
              </a:rPr>
              <a:t>Högspecialiserad vård </a:t>
            </a:r>
          </a:p>
          <a:p>
            <a:pPr marL="342900" marR="0" lvl="1" indent="-342900" algn="l" defTabSz="914400" rtl="0" eaLnBrk="1" fontAlgn="auto" latinLnBrk="0" hangingPunct="1">
              <a:lnSpc>
                <a:spcPct val="100000"/>
              </a:lnSpc>
              <a:spcBef>
                <a:spcPts val="0"/>
              </a:spcBef>
              <a:spcAft>
                <a:spcPts val="0"/>
              </a:spcAft>
              <a:buClr>
                <a:schemeClr val="accent1"/>
              </a:buClr>
              <a:buSzPct val="80000"/>
              <a:buFont typeface="Wingdings" panose="05000000000000000000" pitchFamily="2" charset="2"/>
              <a:buChar char="è"/>
              <a:tabLst/>
              <a:defRPr/>
            </a:pPr>
            <a:r>
              <a:rPr kumimoji="0" lang="sv-SE" altLang="sv-SE" sz="2400" b="0" i="0" u="none" strike="noStrike" kern="1200" cap="none" spc="0" normalizeH="0" baseline="0" noProof="0">
                <a:ln>
                  <a:noFill/>
                </a:ln>
                <a:solidFill>
                  <a:srgbClr val="000000"/>
                </a:solidFill>
                <a:effectLst/>
                <a:uLnTx/>
                <a:uFillTx/>
                <a:latin typeface="+mj-lt"/>
                <a:ea typeface="+mn-ea"/>
                <a:cs typeface="+mn-cs"/>
              </a:rPr>
              <a:t>Klinisk forskning i samarbete med universiteten</a:t>
            </a:r>
          </a:p>
          <a:p>
            <a:pPr marL="342900" marR="0" lvl="1" indent="-342900" algn="l" defTabSz="914400" rtl="0" eaLnBrk="1" fontAlgn="auto" latinLnBrk="0" hangingPunct="1">
              <a:lnSpc>
                <a:spcPct val="100000"/>
              </a:lnSpc>
              <a:spcBef>
                <a:spcPts val="0"/>
              </a:spcBef>
              <a:spcAft>
                <a:spcPts val="0"/>
              </a:spcAft>
              <a:buClr>
                <a:schemeClr val="accent1"/>
              </a:buClr>
              <a:buSzPct val="80000"/>
              <a:buFont typeface="Wingdings" panose="05000000000000000000" pitchFamily="2" charset="2"/>
              <a:buChar char="è"/>
              <a:tabLst/>
              <a:defRPr/>
            </a:pPr>
            <a:r>
              <a:rPr lang="sv-SE" altLang="sv-SE" sz="2400">
                <a:solidFill>
                  <a:srgbClr val="000000"/>
                </a:solidFill>
                <a:latin typeface="+mj-lt"/>
              </a:rPr>
              <a:t>Inget privatdrivet</a:t>
            </a:r>
            <a:endParaRPr kumimoji="0" lang="sv-SE" altLang="sv-SE" sz="2400" b="0" i="0" u="none" strike="noStrike" kern="1200" cap="none" spc="0" normalizeH="0" baseline="0" noProof="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tabLst/>
              <a:defRPr/>
            </a:pPr>
            <a:endParaRPr kumimoji="0" lang="en-GB" altLang="sv-SE" sz="1200" b="0" i="0" u="none" strike="noStrike" kern="1200" cap="none" spc="0" normalizeH="0" baseline="0" noProof="0">
              <a:ln>
                <a:noFill/>
              </a:ln>
              <a:solidFill>
                <a:srgbClr val="000000"/>
              </a:solidFill>
              <a:effectLst/>
              <a:uLnTx/>
              <a:uFillTx/>
              <a:latin typeface="+mj-lt"/>
              <a:ea typeface="+mn-ea"/>
              <a:cs typeface="+mn-cs"/>
            </a:endParaRPr>
          </a:p>
        </p:txBody>
      </p:sp>
      <p:sp>
        <p:nvSpPr>
          <p:cNvPr id="17" name="Rektangel: rundade hörn 16">
            <a:extLst>
              <a:ext uri="{FF2B5EF4-FFF2-40B4-BE49-F238E27FC236}">
                <a16:creationId xmlns:a16="http://schemas.microsoft.com/office/drawing/2014/main" id="{6D9B12C0-8435-C671-7A6F-471D8824103A}"/>
              </a:ext>
            </a:extLst>
          </p:cNvPr>
          <p:cNvSpPr/>
          <p:nvPr/>
        </p:nvSpPr>
        <p:spPr>
          <a:xfrm>
            <a:off x="7495766" y="5222627"/>
            <a:ext cx="4320000" cy="1440000"/>
          </a:xfrm>
          <a:prstGeom prst="roundRect">
            <a:avLst/>
          </a:prstGeom>
          <a:solidFill>
            <a:schemeClr val="accent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sv-SE" sz="3000" b="1" dirty="0">
                <a:latin typeface="+mj-lt"/>
              </a:rPr>
              <a:t>ca 100 regionala sjukhus</a:t>
            </a:r>
          </a:p>
        </p:txBody>
      </p:sp>
      <p:sp>
        <p:nvSpPr>
          <p:cNvPr id="13" name="textruta 12">
            <a:extLst>
              <a:ext uri="{FF2B5EF4-FFF2-40B4-BE49-F238E27FC236}">
                <a16:creationId xmlns:a16="http://schemas.microsoft.com/office/drawing/2014/main" id="{CF89951E-85DB-4DFB-32CE-EE1D4E3AEED1}"/>
              </a:ext>
            </a:extLst>
          </p:cNvPr>
          <p:cNvSpPr txBox="1"/>
          <p:nvPr/>
        </p:nvSpPr>
        <p:spPr>
          <a:xfrm>
            <a:off x="7478732" y="7127590"/>
            <a:ext cx="4536504" cy="830997"/>
          </a:xfrm>
          <a:prstGeom prst="rect">
            <a:avLst/>
          </a:prstGeom>
          <a:noFill/>
        </p:spPr>
        <p:txBody>
          <a:bodyPr wrap="square">
            <a:spAutoFit/>
          </a:bodyPr>
          <a:lstStyle/>
          <a:p>
            <a:pPr marL="342900" lvl="1" indent="-342900" defTabSz="914400">
              <a:buClr>
                <a:schemeClr val="accent1"/>
              </a:buClr>
              <a:buSzPct val="80000"/>
              <a:buFont typeface="Wingdings" panose="05000000000000000000" pitchFamily="2" charset="2"/>
              <a:buChar char="è"/>
            </a:pPr>
            <a:r>
              <a:rPr lang="sv-SE" altLang="sv-SE" sz="2400">
                <a:solidFill>
                  <a:srgbClr val="000000"/>
                </a:solidFill>
                <a:latin typeface="+mj-lt"/>
              </a:rPr>
              <a:t>Specialist- och akutvård </a:t>
            </a:r>
          </a:p>
          <a:p>
            <a:pPr marL="342900" lvl="1" indent="-342900" defTabSz="914400">
              <a:buClr>
                <a:schemeClr val="accent1"/>
              </a:buClr>
              <a:buSzPct val="80000"/>
              <a:buFont typeface="Wingdings" panose="05000000000000000000" pitchFamily="2" charset="2"/>
              <a:buChar char="è"/>
            </a:pPr>
            <a:r>
              <a:rPr lang="sv-SE" altLang="sv-SE" sz="2400">
                <a:solidFill>
                  <a:srgbClr val="000000"/>
                </a:solidFill>
                <a:latin typeface="+mj-lt"/>
              </a:rPr>
              <a:t>Lokala sjukhus – dagvård </a:t>
            </a:r>
          </a:p>
        </p:txBody>
      </p:sp>
      <p:sp>
        <p:nvSpPr>
          <p:cNvPr id="18" name="Rektangel: rundade hörn 17">
            <a:extLst>
              <a:ext uri="{FF2B5EF4-FFF2-40B4-BE49-F238E27FC236}">
                <a16:creationId xmlns:a16="http://schemas.microsoft.com/office/drawing/2014/main" id="{28235513-07A6-0665-5E6A-8881C1993648}"/>
              </a:ext>
            </a:extLst>
          </p:cNvPr>
          <p:cNvSpPr/>
          <p:nvPr/>
        </p:nvSpPr>
        <p:spPr>
          <a:xfrm>
            <a:off x="13220402" y="5222627"/>
            <a:ext cx="4320000" cy="1440000"/>
          </a:xfrm>
          <a:prstGeom prst="roundRect">
            <a:avLst/>
          </a:prstGeom>
          <a:solidFill>
            <a:schemeClr val="accent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sv-SE" sz="3000" b="1">
                <a:latin typeface="+mj-lt"/>
              </a:rPr>
              <a:t>1100 vårdcentraler</a:t>
            </a:r>
          </a:p>
        </p:txBody>
      </p:sp>
      <p:sp>
        <p:nvSpPr>
          <p:cNvPr id="14" name="textruta 13">
            <a:extLst>
              <a:ext uri="{FF2B5EF4-FFF2-40B4-BE49-F238E27FC236}">
                <a16:creationId xmlns:a16="http://schemas.microsoft.com/office/drawing/2014/main" id="{F5082248-078D-3897-84EA-C98E20022E92}"/>
              </a:ext>
            </a:extLst>
          </p:cNvPr>
          <p:cNvSpPr txBox="1"/>
          <p:nvPr/>
        </p:nvSpPr>
        <p:spPr>
          <a:xfrm>
            <a:off x="13220402" y="7149525"/>
            <a:ext cx="4536504" cy="830997"/>
          </a:xfrm>
          <a:prstGeom prst="rect">
            <a:avLst/>
          </a:prstGeom>
          <a:noFill/>
        </p:spPr>
        <p:txBody>
          <a:bodyPr wrap="square">
            <a:spAutoFit/>
          </a:bodyPr>
          <a:lstStyle/>
          <a:p>
            <a:pPr marL="342900" lvl="1" indent="-342900">
              <a:buClr>
                <a:schemeClr val="accent1"/>
              </a:buClr>
              <a:buSzPct val="80000"/>
              <a:buFont typeface="Wingdings" panose="05000000000000000000" pitchFamily="2" charset="2"/>
              <a:buChar char="è"/>
            </a:pPr>
            <a:r>
              <a:rPr lang="en-GB" altLang="sv-SE" sz="2400" err="1">
                <a:solidFill>
                  <a:srgbClr val="000000"/>
                </a:solidFill>
                <a:latin typeface="+mj-lt"/>
              </a:rPr>
              <a:t>Primärvård</a:t>
            </a:r>
            <a:r>
              <a:rPr lang="en-GB" altLang="sv-SE" sz="2400">
                <a:solidFill>
                  <a:srgbClr val="000000"/>
                </a:solidFill>
                <a:latin typeface="+mj-lt"/>
              </a:rPr>
              <a:t> </a:t>
            </a:r>
            <a:r>
              <a:rPr kumimoji="0" lang="en-GB" altLang="sv-SE" sz="2400" b="0" i="0" u="none" strike="noStrike" kern="1200" cap="none" spc="0" normalizeH="0" baseline="0" noProof="0">
                <a:ln>
                  <a:noFill/>
                </a:ln>
                <a:solidFill>
                  <a:srgbClr val="000000"/>
                </a:solidFill>
                <a:effectLst/>
                <a:uLnTx/>
                <a:uFillTx/>
                <a:latin typeface="+mj-lt"/>
              </a:rPr>
              <a:t> </a:t>
            </a:r>
            <a:r>
              <a:rPr kumimoji="0" lang="sv-SE" altLang="sv-SE" sz="2400" b="0" i="0" u="none" strike="noStrike" kern="1200" cap="none" spc="0" normalizeH="0" baseline="0">
                <a:ln>
                  <a:noFill/>
                </a:ln>
                <a:solidFill>
                  <a:srgbClr val="000000"/>
                </a:solidFill>
                <a:effectLst/>
                <a:uLnTx/>
                <a:uFillTx/>
                <a:latin typeface="+mj-lt"/>
              </a:rPr>
              <a:t>- varav ca omkring  </a:t>
            </a:r>
            <a:r>
              <a:rPr kumimoji="0" lang="en-GB" altLang="sv-SE" sz="2400" b="0" i="0" u="none" strike="noStrike" kern="1200" cap="none" spc="0" normalizeH="0" baseline="0" noProof="0">
                <a:ln>
                  <a:noFill/>
                </a:ln>
                <a:solidFill>
                  <a:srgbClr val="000000"/>
                </a:solidFill>
                <a:effectLst/>
                <a:uLnTx/>
                <a:uFillTx/>
                <a:latin typeface="+mj-lt"/>
              </a:rPr>
              <a:t>500 </a:t>
            </a:r>
            <a:r>
              <a:rPr kumimoji="0" lang="sv-SE" altLang="sv-SE" sz="2400" b="0" i="0" u="none" strike="noStrike" kern="1200" cap="none" spc="0" normalizeH="0" baseline="0">
                <a:ln>
                  <a:noFill/>
                </a:ln>
                <a:solidFill>
                  <a:srgbClr val="000000"/>
                </a:solidFill>
                <a:effectLst/>
                <a:uLnTx/>
                <a:uFillTx/>
                <a:latin typeface="+mj-lt"/>
              </a:rPr>
              <a:t>privatdrivna vårdcentraler </a:t>
            </a:r>
            <a:endParaRPr kumimoji="0" lang="sv-SE" altLang="sv-SE" sz="2000" b="0" i="0" u="none" strike="noStrike" kern="1200" cap="none" spc="0" normalizeH="0" baseline="0">
              <a:ln>
                <a:noFill/>
              </a:ln>
              <a:solidFill>
                <a:srgbClr val="000000"/>
              </a:solidFill>
              <a:effectLst/>
              <a:uLnTx/>
              <a:uFillTx/>
              <a:latin typeface="+mj-lt"/>
            </a:endParaRPr>
          </a:p>
        </p:txBody>
      </p:sp>
    </p:spTree>
    <p:extLst>
      <p:ext uri="{BB962C8B-B14F-4D97-AF65-F5344CB8AC3E}">
        <p14:creationId xmlns:p14="http://schemas.microsoft.com/office/powerpoint/2010/main" val="2854027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73143CC-74DF-E528-BA2B-A01B3544DAB5}"/>
              </a:ext>
            </a:extLst>
          </p:cNvPr>
          <p:cNvSpPr>
            <a:spLocks noGrp="1"/>
          </p:cNvSpPr>
          <p:nvPr>
            <p:ph type="title"/>
          </p:nvPr>
        </p:nvSpPr>
        <p:spPr/>
        <p:txBody>
          <a:bodyPr/>
          <a:lstStyle/>
          <a:p>
            <a:r>
              <a:rPr lang="sv-SE" dirty="0"/>
              <a:t>6 sjukvårdsregioner</a:t>
            </a:r>
          </a:p>
        </p:txBody>
      </p:sp>
      <p:sp>
        <p:nvSpPr>
          <p:cNvPr id="5" name="Platshållare för bildnummer 4">
            <a:extLst>
              <a:ext uri="{FF2B5EF4-FFF2-40B4-BE49-F238E27FC236}">
                <a16:creationId xmlns:a16="http://schemas.microsoft.com/office/drawing/2014/main" id="{BB0C4317-A170-4FBF-F4BE-1D174503BD83}"/>
              </a:ext>
            </a:extLst>
          </p:cNvPr>
          <p:cNvSpPr>
            <a:spLocks noGrp="1"/>
          </p:cNvSpPr>
          <p:nvPr>
            <p:ph type="sldNum" sz="quarter" idx="16"/>
          </p:nvPr>
        </p:nvSpPr>
        <p:spPr/>
        <p:txBody>
          <a:bodyPr/>
          <a:lstStyle/>
          <a:p>
            <a:fld id="{B6F15528-21DE-4FAA-801E-634DDDAF4B2B}" type="slidenum">
              <a:rPr lang="sv-SE" smtClean="0"/>
              <a:pPr/>
              <a:t>34</a:t>
            </a:fld>
            <a:endParaRPr lang="sv-SE"/>
          </a:p>
        </p:txBody>
      </p:sp>
      <p:sp>
        <p:nvSpPr>
          <p:cNvPr id="4" name="Platshållare för datum 3">
            <a:extLst>
              <a:ext uri="{FF2B5EF4-FFF2-40B4-BE49-F238E27FC236}">
                <a16:creationId xmlns:a16="http://schemas.microsoft.com/office/drawing/2014/main" id="{617ED5F6-E835-60A5-4067-4A1CA8AECFA3}"/>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F02B14BE-1FC4-B445-BA89-C1156E3B70DC}"/>
              </a:ext>
            </a:extLst>
          </p:cNvPr>
          <p:cNvSpPr>
            <a:spLocks noGrp="1"/>
          </p:cNvSpPr>
          <p:nvPr>
            <p:ph type="body" sz="quarter" idx="13"/>
          </p:nvPr>
        </p:nvSpPr>
        <p:spPr/>
        <p:txBody>
          <a:bodyPr/>
          <a:lstStyle/>
          <a:p>
            <a:r>
              <a:rPr lang="sv-SE" dirty="0"/>
              <a:t>Norra sjukvårdsregionen</a:t>
            </a:r>
          </a:p>
          <a:p>
            <a:r>
              <a:rPr lang="sv-SE" dirty="0">
                <a:latin typeface="+mj-lt"/>
              </a:rPr>
              <a:t>Sjukvårdsregion Mellansverige</a:t>
            </a:r>
          </a:p>
          <a:p>
            <a:r>
              <a:rPr lang="sv-SE" dirty="0"/>
              <a:t>Sjukvårdsregion Stockholm-Gotland</a:t>
            </a:r>
          </a:p>
          <a:p>
            <a:r>
              <a:rPr lang="sv-SE" dirty="0"/>
              <a:t>Västra sjukvårdsregionen</a:t>
            </a:r>
          </a:p>
          <a:p>
            <a:r>
              <a:rPr lang="sv-SE" dirty="0"/>
              <a:t>Sydöstra sjukvårdsregionen</a:t>
            </a:r>
          </a:p>
          <a:p>
            <a:r>
              <a:rPr lang="sv-SE" dirty="0"/>
              <a:t>Södra sjukvårdsregionen</a:t>
            </a:r>
          </a:p>
        </p:txBody>
      </p:sp>
      <p:sp>
        <p:nvSpPr>
          <p:cNvPr id="9" name="Pil: höger 8" descr="En blå pil">
            <a:extLst>
              <a:ext uri="{FF2B5EF4-FFF2-40B4-BE49-F238E27FC236}">
                <a16:creationId xmlns:a16="http://schemas.microsoft.com/office/drawing/2014/main" id="{84726A9B-8861-FCD1-88B2-30944AE4FB96}"/>
              </a:ext>
            </a:extLst>
          </p:cNvPr>
          <p:cNvSpPr/>
          <p:nvPr/>
        </p:nvSpPr>
        <p:spPr>
          <a:xfrm>
            <a:off x="8322350" y="4129842"/>
            <a:ext cx="2156673" cy="716478"/>
          </a:xfrm>
          <a:prstGeom prst="rightArrow">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6" name="Rektangel: rundade hörn 5">
            <a:extLst>
              <a:ext uri="{FF2B5EF4-FFF2-40B4-BE49-F238E27FC236}">
                <a16:creationId xmlns:a16="http://schemas.microsoft.com/office/drawing/2014/main" id="{B27FA604-9BEF-CA49-96CF-9E74B9614094}"/>
              </a:ext>
            </a:extLst>
          </p:cNvPr>
          <p:cNvSpPr/>
          <p:nvPr/>
        </p:nvSpPr>
        <p:spPr>
          <a:xfrm>
            <a:off x="10497311" y="2248868"/>
            <a:ext cx="7735824" cy="7846678"/>
          </a:xfrm>
          <a:prstGeom prst="round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3200" b="1" dirty="0">
                <a:solidFill>
                  <a:schemeClr val="tx1"/>
                </a:solidFill>
                <a:latin typeface="+mj-lt"/>
              </a:rPr>
              <a:t>Sjukvårdsregion Mellansverige</a:t>
            </a:r>
            <a:endParaRPr lang="sv-SE" sz="3200" b="1" i="0" dirty="0">
              <a:solidFill>
                <a:schemeClr val="tx1"/>
              </a:solidFill>
              <a:effectLst/>
              <a:latin typeface="+mj-lt"/>
            </a:endParaRP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Region Dalarna</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Region Gävleborg</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Region Sörmland</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Region Uppsala</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Region Värmland</a:t>
            </a:r>
          </a:p>
          <a:p>
            <a:pPr marL="285750" indent="-285750">
              <a:buFont typeface="Arial" panose="020B0604020202020204" pitchFamily="34" charset="0"/>
              <a:buChar char="•"/>
            </a:pPr>
            <a:r>
              <a:rPr lang="sv-SE" sz="2400" b="1" i="0" dirty="0">
                <a:solidFill>
                  <a:schemeClr val="tx1"/>
                </a:solidFill>
                <a:effectLst/>
                <a:latin typeface="Open Sans" panose="020B0606030504020204" pitchFamily="34" charset="0"/>
              </a:rPr>
              <a:t>Region Västmanland </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Region Örebro län</a:t>
            </a:r>
          </a:p>
          <a:p>
            <a:endParaRPr lang="sv-SE" sz="2400" dirty="0">
              <a:solidFill>
                <a:schemeClr val="tx1"/>
              </a:solidFill>
              <a:latin typeface="Open Sans" panose="020B0606030504020204" pitchFamily="34" charset="0"/>
            </a:endParaRPr>
          </a:p>
          <a:p>
            <a:r>
              <a:rPr lang="sv-SE" sz="2400" dirty="0">
                <a:solidFill>
                  <a:schemeClr val="tx1"/>
                </a:solidFill>
                <a:latin typeface="Open Sans" panose="020B0606030504020204" pitchFamily="34" charset="0"/>
              </a:rPr>
              <a:t>Sjukvårdsregionen har två universitetssjukhus:</a:t>
            </a:r>
          </a:p>
          <a:p>
            <a:r>
              <a:rPr lang="sv-SE" sz="2400" dirty="0">
                <a:solidFill>
                  <a:schemeClr val="tx1"/>
                </a:solidFill>
                <a:latin typeface="Open Sans" panose="020B0606030504020204" pitchFamily="34" charset="0"/>
              </a:rPr>
              <a:t>Akademiska sjukhuset i Uppsala och Universitetssjukhuset Örebro.</a:t>
            </a:r>
          </a:p>
          <a:p>
            <a:endParaRPr lang="sv-SE" sz="2400" dirty="0">
              <a:solidFill>
                <a:schemeClr val="tx1"/>
              </a:solidFill>
              <a:latin typeface="Open Sans" panose="020B0606030504020204" pitchFamily="34" charset="0"/>
            </a:endParaRPr>
          </a:p>
          <a:p>
            <a:r>
              <a:rPr lang="sv-SE" sz="2400" b="0" i="0" dirty="0">
                <a:solidFill>
                  <a:schemeClr val="tx1"/>
                </a:solidFill>
                <a:effectLst/>
                <a:latin typeface="Open Sans" panose="020B0606030504020204" pitchFamily="34" charset="0"/>
              </a:rPr>
              <a:t>Sjukvårdsregion Mellansverige har värdskap för fyra nationella programområden: </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Akut vård</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Hjärt- och kärlsjukdomar</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Äldres hälsa och palliativ vård </a:t>
            </a:r>
          </a:p>
          <a:p>
            <a:pPr marL="285750" indent="-285750">
              <a:buFont typeface="Arial" panose="020B0604020202020204" pitchFamily="34" charset="0"/>
              <a:buChar char="•"/>
            </a:pPr>
            <a:r>
              <a:rPr lang="sv-SE" sz="2400" b="0" i="0" dirty="0">
                <a:solidFill>
                  <a:schemeClr val="tx1"/>
                </a:solidFill>
                <a:effectLst/>
                <a:latin typeface="Open Sans" panose="020B0606030504020204" pitchFamily="34" charset="0"/>
              </a:rPr>
              <a:t>Öron-, näs- och halssjukdomar</a:t>
            </a:r>
            <a:endParaRPr lang="sv-SE" sz="2400" dirty="0">
              <a:solidFill>
                <a:schemeClr val="tx1"/>
              </a:solidFill>
            </a:endParaRPr>
          </a:p>
        </p:txBody>
      </p:sp>
    </p:spTree>
    <p:extLst>
      <p:ext uri="{BB962C8B-B14F-4D97-AF65-F5344CB8AC3E}">
        <p14:creationId xmlns:p14="http://schemas.microsoft.com/office/powerpoint/2010/main" val="274535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1243766" y="1227047"/>
            <a:ext cx="17616567" cy="1432116"/>
          </a:xfrm>
        </p:spPr>
        <p:txBody>
          <a:bodyPr/>
          <a:lstStyle/>
          <a:p>
            <a:r>
              <a:rPr lang="sv-SE" dirty="0"/>
              <a:t>Svenska sjukvårdsystemet -  statlig nivå</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fld id="{B6F15528-21DE-4FAA-801E-634DDDAF4B2B}" type="slidenum">
              <a:rPr lang="sv-SE" smtClean="0"/>
              <a:pPr/>
              <a:t>35</a:t>
            </a:fld>
            <a:endParaRPr lang="sv-SE"/>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sv-SE" sz="4000"/>
              <a:t>Socialstyrelsen</a:t>
            </a:r>
          </a:p>
          <a:p>
            <a:r>
              <a:rPr lang="sv-SE" sz="4000"/>
              <a:t>Centrala myndigheter och organisationer, </a:t>
            </a:r>
            <a:br>
              <a:rPr lang="sv-SE" sz="4000"/>
            </a:br>
            <a:r>
              <a:rPr lang="sv-SE" sz="4000"/>
              <a:t>tex SKR, Sveriges kommuner och regioner</a:t>
            </a:r>
          </a:p>
          <a:p>
            <a:endParaRPr lang="sv-SE" sz="4000"/>
          </a:p>
          <a:p>
            <a:pPr marL="0" indent="0">
              <a:buNone/>
            </a:pPr>
            <a:r>
              <a:rPr lang="sv-SE" sz="3600" i="1"/>
              <a:t>Ansvarar för lagstiftning, policys och riktlinjer samt utveckling och övervakning (efterlevnad).</a:t>
            </a:r>
          </a:p>
          <a:p>
            <a:endParaRPr lang="sv-SE" sz="3600"/>
          </a:p>
          <a:p>
            <a:pPr marL="0" indent="0">
              <a:buNone/>
            </a:pPr>
            <a:endParaRPr lang="sv-SE"/>
          </a:p>
        </p:txBody>
      </p:sp>
    </p:spTree>
    <p:extLst>
      <p:ext uri="{BB962C8B-B14F-4D97-AF65-F5344CB8AC3E}">
        <p14:creationId xmlns:p14="http://schemas.microsoft.com/office/powerpoint/2010/main" val="2663417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1243766" y="1227047"/>
            <a:ext cx="17616567" cy="1432116"/>
          </a:xfrm>
        </p:spPr>
        <p:txBody>
          <a:bodyPr/>
          <a:lstStyle/>
          <a:p>
            <a:r>
              <a:rPr lang="sv-SE"/>
              <a:t>Svenska sjukvårdsystemet -  regional nivå</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fld id="{B6F15528-21DE-4FAA-801E-634DDDAF4B2B}" type="slidenum">
              <a:rPr lang="sv-SE" smtClean="0"/>
              <a:pPr/>
              <a:t>36</a:t>
            </a:fld>
            <a:endParaRPr lang="sv-SE"/>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sv-SE" sz="4000"/>
              <a:t>21 regioner</a:t>
            </a:r>
            <a:br>
              <a:rPr lang="sv-SE" sz="4000"/>
            </a:br>
            <a:br>
              <a:rPr lang="sv-SE" sz="4000"/>
            </a:br>
            <a:endParaRPr lang="sv-SE" sz="4000"/>
          </a:p>
          <a:p>
            <a:pPr marL="0" lvl="1" indent="0">
              <a:spcBef>
                <a:spcPts val="1000"/>
              </a:spcBef>
              <a:buNone/>
            </a:pPr>
            <a:r>
              <a:rPr lang="sv-SE" altLang="sv-SE" sz="3600" i="1"/>
              <a:t>Ansvarar för att organisera, finansiera och erbjuda hälso- och sjukvård till alla invånare,</a:t>
            </a:r>
            <a:br>
              <a:rPr lang="sv-SE" altLang="sv-SE" sz="3600" i="1"/>
            </a:br>
            <a:r>
              <a:rPr lang="sv-SE" altLang="sv-SE" sz="3600" i="1"/>
              <a:t>inklusive primärvård, specialistvård, psykiatri, tandvård och e-hälsotjänster.</a:t>
            </a:r>
          </a:p>
          <a:p>
            <a:pPr marL="0" indent="0">
              <a:buNone/>
            </a:pPr>
            <a:endParaRPr lang="sv-SE" sz="3600"/>
          </a:p>
          <a:p>
            <a:pPr marL="0" indent="0">
              <a:buNone/>
            </a:pPr>
            <a:endParaRPr lang="sv-SE"/>
          </a:p>
        </p:txBody>
      </p:sp>
    </p:spTree>
    <p:extLst>
      <p:ext uri="{BB962C8B-B14F-4D97-AF65-F5344CB8AC3E}">
        <p14:creationId xmlns:p14="http://schemas.microsoft.com/office/powerpoint/2010/main" val="1809125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1243766" y="1227047"/>
            <a:ext cx="17616567" cy="1432116"/>
          </a:xfrm>
        </p:spPr>
        <p:txBody>
          <a:bodyPr/>
          <a:lstStyle/>
          <a:p>
            <a:r>
              <a:rPr lang="sv-SE"/>
              <a:t>Svenska sjukvårdsystemet -  kommunal nivå</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fld id="{B6F15528-21DE-4FAA-801E-634DDDAF4B2B}" type="slidenum">
              <a:rPr lang="sv-SE" smtClean="0"/>
              <a:pPr/>
              <a:t>37</a:t>
            </a:fld>
            <a:endParaRPr lang="sv-SE"/>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sv-SE" sz="4000"/>
              <a:t>290 kommuner</a:t>
            </a:r>
            <a:br>
              <a:rPr lang="sv-SE" sz="4000"/>
            </a:br>
            <a:br>
              <a:rPr lang="sv-SE" sz="4000"/>
            </a:br>
            <a:endParaRPr lang="sv-SE" sz="4000"/>
          </a:p>
          <a:p>
            <a:pPr marL="0" indent="0">
              <a:buNone/>
            </a:pPr>
            <a:r>
              <a:rPr lang="sv-SE" altLang="sv-SE" sz="3600" i="1">
                <a:solidFill>
                  <a:schemeClr val="dk1"/>
                </a:solidFill>
              </a:rPr>
              <a:t>Ansvarar för vård och omsorg.  Stöttar personer med långvarig psykisk ohälsa</a:t>
            </a:r>
            <a:endParaRPr lang="sv-SE" sz="4000"/>
          </a:p>
          <a:p>
            <a:pPr marL="0" indent="0">
              <a:buNone/>
            </a:pPr>
            <a:endParaRPr lang="sv-SE" sz="3600"/>
          </a:p>
          <a:p>
            <a:pPr marL="0" indent="0">
              <a:buNone/>
            </a:pPr>
            <a:endParaRPr lang="sv-SE"/>
          </a:p>
        </p:txBody>
      </p:sp>
    </p:spTree>
    <p:extLst>
      <p:ext uri="{BB962C8B-B14F-4D97-AF65-F5344CB8AC3E}">
        <p14:creationId xmlns:p14="http://schemas.microsoft.com/office/powerpoint/2010/main" val="1894304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1243766" y="1227047"/>
            <a:ext cx="17616567" cy="1432116"/>
          </a:xfrm>
        </p:spPr>
        <p:txBody>
          <a:bodyPr/>
          <a:lstStyle/>
          <a:p>
            <a:r>
              <a:rPr lang="sv-SE"/>
              <a:t>Privata vårdgivare</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fld id="{B6F15528-21DE-4FAA-801E-634DDDAF4B2B}" type="slidenum">
              <a:rPr lang="sv-SE" smtClean="0"/>
              <a:pPr/>
              <a:t>38</a:t>
            </a:fld>
            <a:endParaRPr lang="sv-SE"/>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da-DK" sz="4000"/>
              <a:t>Omkring 500 privatdrivna vårdcentraler</a:t>
            </a:r>
            <a:br>
              <a:rPr lang="sv-SE" sz="4000"/>
            </a:br>
            <a:br>
              <a:rPr lang="sv-SE" sz="4000"/>
            </a:br>
            <a:endParaRPr lang="sv-SE" sz="4000"/>
          </a:p>
          <a:p>
            <a:pPr marL="0" indent="0">
              <a:buNone/>
            </a:pPr>
            <a:r>
              <a:rPr lang="da-DK" sz="3600" i="1"/>
              <a:t>De flesta privata aktörerna arbetar inom det offentliga vårdsystemet, </a:t>
            </a:r>
            <a:br>
              <a:rPr lang="da-DK" sz="3600" i="1"/>
            </a:br>
            <a:r>
              <a:rPr lang="da-DK" sz="3600" i="1"/>
              <a:t>ett begränsat antal erbjuder endast privat vård.</a:t>
            </a:r>
            <a:r>
              <a:rPr lang="en-GB" altLang="sv-SE" sz="3600" i="1">
                <a:solidFill>
                  <a:schemeClr val="dk1"/>
                </a:solidFill>
              </a:rPr>
              <a:t> </a:t>
            </a:r>
            <a:endParaRPr lang="sv-SE" sz="3600"/>
          </a:p>
          <a:p>
            <a:pPr marL="0" indent="0">
              <a:buNone/>
            </a:pPr>
            <a:endParaRPr lang="sv-SE"/>
          </a:p>
        </p:txBody>
      </p:sp>
    </p:spTree>
    <p:extLst>
      <p:ext uri="{BB962C8B-B14F-4D97-AF65-F5344CB8AC3E}">
        <p14:creationId xmlns:p14="http://schemas.microsoft.com/office/powerpoint/2010/main" val="4239646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45C179-48A3-4110-8ACA-E73AC339B637}"/>
              </a:ext>
            </a:extLst>
          </p:cNvPr>
          <p:cNvSpPr>
            <a:spLocks noGrp="1"/>
          </p:cNvSpPr>
          <p:nvPr>
            <p:ph type="title"/>
          </p:nvPr>
        </p:nvSpPr>
        <p:spPr/>
        <p:txBody>
          <a:bodyPr/>
          <a:lstStyle/>
          <a:p>
            <a:r>
              <a:rPr lang="sv-SE" dirty="0"/>
              <a:t>Hälso- och sjukvårdsförvaltning</a:t>
            </a:r>
          </a:p>
        </p:txBody>
      </p:sp>
      <p:sp>
        <p:nvSpPr>
          <p:cNvPr id="5" name="Platshållare för bildnummer 4">
            <a:extLst>
              <a:ext uri="{FF2B5EF4-FFF2-40B4-BE49-F238E27FC236}">
                <a16:creationId xmlns:a16="http://schemas.microsoft.com/office/drawing/2014/main" id="{6FCD7608-E484-AB17-F9DC-5B12BA18F41C}"/>
              </a:ext>
            </a:extLst>
          </p:cNvPr>
          <p:cNvSpPr>
            <a:spLocks noGrp="1"/>
          </p:cNvSpPr>
          <p:nvPr>
            <p:ph type="sldNum" sz="quarter" idx="16"/>
          </p:nvPr>
        </p:nvSpPr>
        <p:spPr/>
        <p:txBody>
          <a:bodyPr/>
          <a:lstStyle/>
          <a:p>
            <a:fld id="{B6F15528-21DE-4FAA-801E-634DDDAF4B2B}" type="slidenum">
              <a:rPr lang="sv-SE" smtClean="0"/>
              <a:pPr/>
              <a:t>39</a:t>
            </a:fld>
            <a:endParaRPr lang="sv-SE"/>
          </a:p>
        </p:txBody>
      </p:sp>
      <p:sp>
        <p:nvSpPr>
          <p:cNvPr id="4" name="Platshållare för datum 3">
            <a:extLst>
              <a:ext uri="{FF2B5EF4-FFF2-40B4-BE49-F238E27FC236}">
                <a16:creationId xmlns:a16="http://schemas.microsoft.com/office/drawing/2014/main" id="{EBF3C6F8-EE2D-7F03-F1A0-187E8B3DB525}"/>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10" name="Bildobjekt 9" descr="En organisationskarta över Hälso- och sjukvårdförvaltningen">
            <a:extLst>
              <a:ext uri="{FF2B5EF4-FFF2-40B4-BE49-F238E27FC236}">
                <a16:creationId xmlns:a16="http://schemas.microsoft.com/office/drawing/2014/main" id="{E4FC9143-F814-FDF2-A2CA-E7A5E1934BEE}"/>
              </a:ext>
            </a:extLst>
          </p:cNvPr>
          <p:cNvPicPr>
            <a:picLocks noChangeAspect="1"/>
          </p:cNvPicPr>
          <p:nvPr/>
        </p:nvPicPr>
        <p:blipFill>
          <a:blip r:embed="rId2"/>
          <a:stretch>
            <a:fillRect/>
          </a:stretch>
        </p:blipFill>
        <p:spPr>
          <a:xfrm>
            <a:off x="0" y="-1240482"/>
            <a:ext cx="20104100" cy="12549832"/>
          </a:xfrm>
          <a:prstGeom prst="rect">
            <a:avLst/>
          </a:prstGeom>
        </p:spPr>
      </p:pic>
    </p:spTree>
    <p:extLst>
      <p:ext uri="{BB962C8B-B14F-4D97-AF65-F5344CB8AC3E}">
        <p14:creationId xmlns:p14="http://schemas.microsoft.com/office/powerpoint/2010/main" val="3656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36E883-963D-BE03-40FA-8CED0462F6A1}"/>
              </a:ext>
            </a:extLst>
          </p:cNvPr>
          <p:cNvSpPr>
            <a:spLocks noGrp="1"/>
          </p:cNvSpPr>
          <p:nvPr>
            <p:ph type="title"/>
          </p:nvPr>
        </p:nvSpPr>
        <p:spPr>
          <a:xfrm>
            <a:off x="2743200" y="1227047"/>
            <a:ext cx="16117133" cy="1835340"/>
          </a:xfrm>
        </p:spPr>
        <p:txBody>
          <a:bodyPr/>
          <a:lstStyle/>
          <a:p>
            <a:r>
              <a:rPr lang="sv-SE" dirty="0"/>
              <a:t>Tillsammans gör vi skillnad. På riktigt. </a:t>
            </a:r>
          </a:p>
        </p:txBody>
      </p:sp>
      <p:sp>
        <p:nvSpPr>
          <p:cNvPr id="6" name="Platshållare för bildnummer 5">
            <a:extLst>
              <a:ext uri="{FF2B5EF4-FFF2-40B4-BE49-F238E27FC236}">
                <a16:creationId xmlns:a16="http://schemas.microsoft.com/office/drawing/2014/main" id="{948B8850-9B45-1D14-5DAE-1F18F736467A}"/>
              </a:ext>
            </a:extLst>
          </p:cNvPr>
          <p:cNvSpPr>
            <a:spLocks noGrp="1"/>
          </p:cNvSpPr>
          <p:nvPr>
            <p:ph type="sldNum" sz="quarter" idx="12"/>
          </p:nvPr>
        </p:nvSpPr>
        <p:spPr/>
        <p:txBody>
          <a:bodyPr/>
          <a:lstStyle/>
          <a:p>
            <a:fld id="{38480145-259A-47DA-A30D-C906B9DB5C99}" type="slidenum">
              <a:rPr lang="sv-SE" smtClean="0"/>
              <a:t>4</a:t>
            </a:fld>
            <a:endParaRPr lang="sv-SE"/>
          </a:p>
        </p:txBody>
      </p:sp>
      <p:sp>
        <p:nvSpPr>
          <p:cNvPr id="5" name="Platshållare för datum 4">
            <a:extLst>
              <a:ext uri="{FF2B5EF4-FFF2-40B4-BE49-F238E27FC236}">
                <a16:creationId xmlns:a16="http://schemas.microsoft.com/office/drawing/2014/main" id="{3059151F-C3D8-88E3-76C3-539F45CD70FE}"/>
              </a:ext>
            </a:extLst>
          </p:cNvPr>
          <p:cNvSpPr>
            <a:spLocks noGrp="1"/>
          </p:cNvSpPr>
          <p:nvPr>
            <p:ph type="dt" sz="half" idx="10"/>
          </p:nvPr>
        </p:nvSpPr>
        <p:spPr/>
        <p:txBody>
          <a:bodyPr/>
          <a:lstStyle/>
          <a:p>
            <a:fld id="{37F15F43-7351-4340-AB7C-1EB441B903A0}" type="datetime1">
              <a:rPr lang="sv-SE" smtClean="0"/>
              <a:t>2023-12-14</a:t>
            </a:fld>
            <a:endParaRPr lang="sv-SE"/>
          </a:p>
        </p:txBody>
      </p:sp>
      <p:sp>
        <p:nvSpPr>
          <p:cNvPr id="2" name="Platshållare för innehåll 1">
            <a:extLst>
              <a:ext uri="{FF2B5EF4-FFF2-40B4-BE49-F238E27FC236}">
                <a16:creationId xmlns:a16="http://schemas.microsoft.com/office/drawing/2014/main" id="{7510FA74-35ED-F8A5-AD8A-28F4A4B6346C}"/>
              </a:ext>
            </a:extLst>
          </p:cNvPr>
          <p:cNvSpPr>
            <a:spLocks noGrp="1"/>
          </p:cNvSpPr>
          <p:nvPr>
            <p:ph sz="half" idx="1"/>
          </p:nvPr>
        </p:nvSpPr>
        <p:spPr>
          <a:xfrm>
            <a:off x="2707234" y="3406775"/>
            <a:ext cx="7174953" cy="5976000"/>
          </a:xfrm>
        </p:spPr>
        <p:txBody>
          <a:bodyPr/>
          <a:lstStyle/>
          <a:p>
            <a:r>
              <a:rPr lang="sv-SE" sz="5400"/>
              <a:t>Patienter</a:t>
            </a:r>
          </a:p>
          <a:p>
            <a:r>
              <a:rPr lang="sv-SE" sz="5400"/>
              <a:t>Besökare </a:t>
            </a:r>
          </a:p>
          <a:p>
            <a:r>
              <a:rPr lang="sv-SE" sz="5400"/>
              <a:t>Resenärer</a:t>
            </a:r>
          </a:p>
          <a:p>
            <a:r>
              <a:rPr lang="sv-SE" sz="5400"/>
              <a:t>Medarbetare</a:t>
            </a:r>
          </a:p>
          <a:p>
            <a:r>
              <a:rPr lang="sv-SE" sz="5400"/>
              <a:t>Invånare/väljare</a:t>
            </a:r>
          </a:p>
          <a:p>
            <a:pPr marL="0" indent="0">
              <a:buNone/>
            </a:pPr>
            <a:endParaRPr lang="sv-SE"/>
          </a:p>
        </p:txBody>
      </p:sp>
      <p:sp>
        <p:nvSpPr>
          <p:cNvPr id="4" name="Platshållare för innehåll 3">
            <a:extLst>
              <a:ext uri="{FF2B5EF4-FFF2-40B4-BE49-F238E27FC236}">
                <a16:creationId xmlns:a16="http://schemas.microsoft.com/office/drawing/2014/main" id="{FB29B9C7-7175-C242-1EB7-57DA9D5804B9}"/>
              </a:ext>
            </a:extLst>
          </p:cNvPr>
          <p:cNvSpPr>
            <a:spLocks noGrp="1"/>
          </p:cNvSpPr>
          <p:nvPr>
            <p:ph sz="half" idx="2"/>
          </p:nvPr>
        </p:nvSpPr>
        <p:spPr/>
        <p:txBody>
          <a:bodyPr/>
          <a:lstStyle/>
          <a:p>
            <a:r>
              <a:rPr lang="sv-SE" sz="5400"/>
              <a:t>Kulturkonsumenter</a:t>
            </a:r>
          </a:p>
          <a:p>
            <a:r>
              <a:rPr lang="sv-SE" sz="5400"/>
              <a:t>Företagare</a:t>
            </a:r>
          </a:p>
          <a:p>
            <a:r>
              <a:rPr lang="sv-SE" sz="5400"/>
              <a:t>Innovatörer</a:t>
            </a:r>
          </a:p>
          <a:p>
            <a:r>
              <a:rPr lang="sv-SE" sz="5400"/>
              <a:t>Finansiärer</a:t>
            </a:r>
          </a:p>
          <a:p>
            <a:r>
              <a:rPr lang="sv-SE" sz="5400"/>
              <a:t>Studenter</a:t>
            </a:r>
          </a:p>
          <a:p>
            <a:endParaRPr lang="sv-SE" sz="5400"/>
          </a:p>
        </p:txBody>
      </p:sp>
    </p:spTree>
    <p:extLst>
      <p:ext uri="{BB962C8B-B14F-4D97-AF65-F5344CB8AC3E}">
        <p14:creationId xmlns:p14="http://schemas.microsoft.com/office/powerpoint/2010/main" val="3244445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328269" y="1068412"/>
            <a:ext cx="17004701" cy="1159360"/>
          </a:xfrm>
        </p:spPr>
        <p:txBody>
          <a:bodyPr>
            <a:noAutofit/>
          </a:bodyPr>
          <a:lstStyle/>
          <a:p>
            <a:pPr algn="l"/>
            <a:r>
              <a:rPr lang="sv-SE" sz="6500" dirty="0"/>
              <a:t>Region Västmanlands fyra sjukhus</a:t>
            </a:r>
          </a:p>
        </p:txBody>
      </p:sp>
      <p:pic>
        <p:nvPicPr>
          <p:cNvPr id="9" name="Bildobjekt 8" descr="En bild som visar texten &quot;Region Västmanlands fyra sjukhus&quot; och en grön karta på Västmanland. Från kartan är det fyra gula sträck som går till texterna Sala, Fagersta, Köping och Västerås. Under varje ort står vad varje enskilt sjukhus erbjuder och hur många vårdplatser de har. På bilden syns också fyra fotografier över sjukhusen. ">
            <a:extLst>
              <a:ext uri="{FF2B5EF4-FFF2-40B4-BE49-F238E27FC236}">
                <a16:creationId xmlns:a16="http://schemas.microsoft.com/office/drawing/2014/main" id="{68F00E5B-F854-1225-334F-D2BAF8764C70}"/>
              </a:ext>
            </a:extLst>
          </p:cNvPr>
          <p:cNvPicPr>
            <a:picLocks noChangeAspect="1"/>
          </p:cNvPicPr>
          <p:nvPr/>
        </p:nvPicPr>
        <p:blipFill>
          <a:blip r:embed="rId3"/>
          <a:stretch>
            <a:fillRect/>
          </a:stretch>
        </p:blipFill>
        <p:spPr>
          <a:xfrm>
            <a:off x="0" y="-339958"/>
            <a:ext cx="20104099" cy="11238152"/>
          </a:xfrm>
          <a:prstGeom prst="rect">
            <a:avLst/>
          </a:prstGeom>
        </p:spPr>
      </p:pic>
    </p:spTree>
    <p:extLst>
      <p:ext uri="{BB962C8B-B14F-4D97-AF65-F5344CB8AC3E}">
        <p14:creationId xmlns:p14="http://schemas.microsoft.com/office/powerpoint/2010/main" val="1282402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88D557A-E062-96C3-DAE5-923A32EBFAC8}"/>
              </a:ext>
            </a:extLst>
          </p:cNvPr>
          <p:cNvSpPr>
            <a:spLocks noGrp="1"/>
          </p:cNvSpPr>
          <p:nvPr>
            <p:ph type="title"/>
          </p:nvPr>
        </p:nvSpPr>
        <p:spPr>
          <a:xfrm>
            <a:off x="1243766" y="1227047"/>
            <a:ext cx="17616567" cy="991747"/>
          </a:xfrm>
        </p:spPr>
        <p:txBody>
          <a:bodyPr/>
          <a:lstStyle/>
          <a:p>
            <a:r>
              <a:rPr lang="sv-SE" dirty="0"/>
              <a:t>Anställda inom hälso- och sjukvård 2022</a:t>
            </a:r>
          </a:p>
        </p:txBody>
      </p:sp>
      <p:sp>
        <p:nvSpPr>
          <p:cNvPr id="5" name="Platshållare för bildnummer 4">
            <a:extLst>
              <a:ext uri="{FF2B5EF4-FFF2-40B4-BE49-F238E27FC236}">
                <a16:creationId xmlns:a16="http://schemas.microsoft.com/office/drawing/2014/main" id="{D14BCB66-D226-6A65-C9BD-17D8F5F494D6}"/>
              </a:ext>
            </a:extLst>
          </p:cNvPr>
          <p:cNvSpPr>
            <a:spLocks noGrp="1"/>
          </p:cNvSpPr>
          <p:nvPr>
            <p:ph type="sldNum" sz="quarter" idx="16"/>
          </p:nvPr>
        </p:nvSpPr>
        <p:spPr/>
        <p:txBody>
          <a:bodyPr/>
          <a:lstStyle/>
          <a:p>
            <a:fld id="{B6F15528-21DE-4FAA-801E-634DDDAF4B2B}" type="slidenum">
              <a:rPr lang="sv-SE" smtClean="0"/>
              <a:pPr/>
              <a:t>41</a:t>
            </a:fld>
            <a:endParaRPr lang="sv-SE"/>
          </a:p>
        </p:txBody>
      </p:sp>
      <p:sp>
        <p:nvSpPr>
          <p:cNvPr id="4" name="Platshållare för datum 3">
            <a:extLst>
              <a:ext uri="{FF2B5EF4-FFF2-40B4-BE49-F238E27FC236}">
                <a16:creationId xmlns:a16="http://schemas.microsoft.com/office/drawing/2014/main" id="{831F95F7-652B-4B9C-1F19-3F6673B91AA4}"/>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7" name="Bildobjekt 6" descr="En bild som visar text, skärmbild, Teckensnitt, nummer. &#10;&#10;Texten beskriver hur många anställda det var 2022 inom hälso- och sjukvård.">
            <a:extLst>
              <a:ext uri="{FF2B5EF4-FFF2-40B4-BE49-F238E27FC236}">
                <a16:creationId xmlns:a16="http://schemas.microsoft.com/office/drawing/2014/main" id="{4E5807DC-7DC5-C7FB-9F4C-5F3635D7166D}"/>
              </a:ext>
            </a:extLst>
          </p:cNvPr>
          <p:cNvPicPr>
            <a:picLocks noChangeAspect="1"/>
          </p:cNvPicPr>
          <p:nvPr/>
        </p:nvPicPr>
        <p:blipFill>
          <a:blip r:embed="rId3"/>
          <a:stretch>
            <a:fillRect/>
          </a:stretch>
        </p:blipFill>
        <p:spPr>
          <a:xfrm>
            <a:off x="640029" y="1175105"/>
            <a:ext cx="17918903" cy="8920098"/>
          </a:xfrm>
          <a:prstGeom prst="rect">
            <a:avLst/>
          </a:prstGeom>
        </p:spPr>
      </p:pic>
    </p:spTree>
    <p:extLst>
      <p:ext uri="{BB962C8B-B14F-4D97-AF65-F5344CB8AC3E}">
        <p14:creationId xmlns:p14="http://schemas.microsoft.com/office/powerpoint/2010/main" val="5415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AB3DBC-1A18-1C7C-7FC8-D9A401F22BBD}"/>
              </a:ext>
            </a:extLst>
          </p:cNvPr>
          <p:cNvSpPr>
            <a:spLocks noGrp="1"/>
          </p:cNvSpPr>
          <p:nvPr>
            <p:ph type="title"/>
          </p:nvPr>
        </p:nvSpPr>
        <p:spPr>
          <a:xfrm>
            <a:off x="1243766" y="1227047"/>
            <a:ext cx="17616567" cy="923330"/>
          </a:xfrm>
        </p:spPr>
        <p:txBody>
          <a:bodyPr/>
          <a:lstStyle/>
          <a:p>
            <a:pPr algn="l"/>
            <a:r>
              <a:rPr lang="sv-SE" dirty="0"/>
              <a:t>Vården i siffror 2022</a:t>
            </a:r>
          </a:p>
        </p:txBody>
      </p:sp>
      <p:sp>
        <p:nvSpPr>
          <p:cNvPr id="5" name="Platshållare för bildnummer 4">
            <a:extLst>
              <a:ext uri="{FF2B5EF4-FFF2-40B4-BE49-F238E27FC236}">
                <a16:creationId xmlns:a16="http://schemas.microsoft.com/office/drawing/2014/main" id="{3C60934D-5307-9AC2-AE4F-12012B3CD792}"/>
              </a:ext>
            </a:extLst>
          </p:cNvPr>
          <p:cNvSpPr>
            <a:spLocks noGrp="1"/>
          </p:cNvSpPr>
          <p:nvPr>
            <p:ph type="sldNum" sz="quarter" idx="16"/>
          </p:nvPr>
        </p:nvSpPr>
        <p:spPr/>
        <p:txBody>
          <a:bodyPr/>
          <a:lstStyle/>
          <a:p>
            <a:fld id="{B6F15528-21DE-4FAA-801E-634DDDAF4B2B}" type="slidenum">
              <a:rPr lang="sv-SE" smtClean="0"/>
              <a:pPr/>
              <a:t>42</a:t>
            </a:fld>
            <a:endParaRPr lang="sv-SE"/>
          </a:p>
        </p:txBody>
      </p:sp>
      <p:sp>
        <p:nvSpPr>
          <p:cNvPr id="4" name="Platshållare för datum 3">
            <a:extLst>
              <a:ext uri="{FF2B5EF4-FFF2-40B4-BE49-F238E27FC236}">
                <a16:creationId xmlns:a16="http://schemas.microsoft.com/office/drawing/2014/main" id="{6B2CF293-5637-78ED-536F-EF9857ADBA92}"/>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7" name="Bildobjekt 6" descr="En bild som visar text, Teckensnitt, skärmbild, design&#10;&#10;Texten tar upp vården i siffror 2022, indelat i primärvård, specialistvård och övrigt. ">
            <a:extLst>
              <a:ext uri="{FF2B5EF4-FFF2-40B4-BE49-F238E27FC236}">
                <a16:creationId xmlns:a16="http://schemas.microsoft.com/office/drawing/2014/main" id="{58224960-473B-C08A-96D0-E1838667A0DC}"/>
              </a:ext>
            </a:extLst>
          </p:cNvPr>
          <p:cNvPicPr>
            <a:picLocks noChangeAspect="1"/>
          </p:cNvPicPr>
          <p:nvPr/>
        </p:nvPicPr>
        <p:blipFill>
          <a:blip r:embed="rId3"/>
          <a:stretch>
            <a:fillRect/>
          </a:stretch>
        </p:blipFill>
        <p:spPr>
          <a:xfrm>
            <a:off x="212271" y="1920684"/>
            <a:ext cx="17616567" cy="8767378"/>
          </a:xfrm>
          <a:prstGeom prst="rect">
            <a:avLst/>
          </a:prstGeom>
        </p:spPr>
      </p:pic>
      <p:sp>
        <p:nvSpPr>
          <p:cNvPr id="46" name="Ellips 45">
            <a:extLst>
              <a:ext uri="{FF2B5EF4-FFF2-40B4-BE49-F238E27FC236}">
                <a16:creationId xmlns:a16="http://schemas.microsoft.com/office/drawing/2014/main" id="{A32E0A5C-91F5-22C0-AB07-31A7F6B40C29}"/>
              </a:ext>
              <a:ext uri="{C183D7F6-B498-43B3-948B-1728B52AA6E4}">
                <adec:decorative xmlns:adec="http://schemas.microsoft.com/office/drawing/2017/decorative" val="1"/>
              </a:ext>
            </a:extLst>
          </p:cNvPr>
          <p:cNvSpPr/>
          <p:nvPr/>
        </p:nvSpPr>
        <p:spPr>
          <a:xfrm>
            <a:off x="23236661" y="4172171"/>
            <a:ext cx="2088232" cy="2088232"/>
          </a:xfrm>
          <a:prstGeom prst="ellipse">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167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BDC68A-E3CE-1A66-EB39-48139C735FBE}"/>
              </a:ext>
            </a:extLst>
          </p:cNvPr>
          <p:cNvSpPr>
            <a:spLocks noGrp="1"/>
          </p:cNvSpPr>
          <p:nvPr>
            <p:ph type="title"/>
          </p:nvPr>
        </p:nvSpPr>
        <p:spPr>
          <a:xfrm>
            <a:off x="1243766" y="1227047"/>
            <a:ext cx="17616567" cy="1060194"/>
          </a:xfrm>
        </p:spPr>
        <p:txBody>
          <a:bodyPr/>
          <a:lstStyle/>
          <a:p>
            <a:r>
              <a:rPr lang="sv-SE" dirty="0"/>
              <a:t>Väntetider i vården</a:t>
            </a:r>
          </a:p>
        </p:txBody>
      </p:sp>
      <p:sp>
        <p:nvSpPr>
          <p:cNvPr id="5" name="Platshållare för bildnummer 4">
            <a:extLst>
              <a:ext uri="{FF2B5EF4-FFF2-40B4-BE49-F238E27FC236}">
                <a16:creationId xmlns:a16="http://schemas.microsoft.com/office/drawing/2014/main" id="{3752443E-3663-A876-DB8C-777DC9F92996}"/>
              </a:ext>
            </a:extLst>
          </p:cNvPr>
          <p:cNvSpPr>
            <a:spLocks noGrp="1"/>
          </p:cNvSpPr>
          <p:nvPr>
            <p:ph type="sldNum" sz="quarter" idx="16"/>
          </p:nvPr>
        </p:nvSpPr>
        <p:spPr/>
        <p:txBody>
          <a:bodyPr/>
          <a:lstStyle/>
          <a:p>
            <a:fld id="{B6F15528-21DE-4FAA-801E-634DDDAF4B2B}" type="slidenum">
              <a:rPr lang="sv-SE" smtClean="0"/>
              <a:pPr/>
              <a:t>43</a:t>
            </a:fld>
            <a:endParaRPr lang="sv-SE"/>
          </a:p>
        </p:txBody>
      </p:sp>
      <p:sp>
        <p:nvSpPr>
          <p:cNvPr id="4" name="Platshållare för datum 3">
            <a:extLst>
              <a:ext uri="{FF2B5EF4-FFF2-40B4-BE49-F238E27FC236}">
                <a16:creationId xmlns:a16="http://schemas.microsoft.com/office/drawing/2014/main" id="{A98DAC51-3BF8-E4BD-4EB6-628DCA2574A0}"/>
              </a:ext>
            </a:extLst>
          </p:cNvPr>
          <p:cNvSpPr>
            <a:spLocks noGrp="1"/>
          </p:cNvSpPr>
          <p:nvPr>
            <p:ph type="dt" sz="half" idx="14"/>
          </p:nvPr>
        </p:nvSpPr>
        <p:spPr/>
        <p:txBody>
          <a:bodyPr/>
          <a:lstStyle/>
          <a:p>
            <a:fld id="{995C967C-67C7-4621-A3F4-421FC821AE41}" type="datetime1">
              <a:rPr lang="sv-SE" smtClean="0"/>
              <a:t>2023-12-14</a:t>
            </a:fld>
            <a:endParaRPr lang="en-US"/>
          </a:p>
        </p:txBody>
      </p:sp>
      <p:pic>
        <p:nvPicPr>
          <p:cNvPr id="49" name="Bildobjekt 48" descr="En bild som visar text, skärmbild, Teckensnitt, cirkel&#10;&#10;Texten tar upp väntetider inom vården.">
            <a:extLst>
              <a:ext uri="{FF2B5EF4-FFF2-40B4-BE49-F238E27FC236}">
                <a16:creationId xmlns:a16="http://schemas.microsoft.com/office/drawing/2014/main" id="{1A00F91A-D147-CD77-40A4-1CD7EFE1BA99}"/>
              </a:ext>
            </a:extLst>
          </p:cNvPr>
          <p:cNvPicPr>
            <a:picLocks noChangeAspect="1"/>
          </p:cNvPicPr>
          <p:nvPr/>
        </p:nvPicPr>
        <p:blipFill>
          <a:blip r:embed="rId3"/>
          <a:stretch>
            <a:fillRect/>
          </a:stretch>
        </p:blipFill>
        <p:spPr>
          <a:xfrm>
            <a:off x="387969" y="2221295"/>
            <a:ext cx="12559859" cy="8957837"/>
          </a:xfrm>
          <a:prstGeom prst="rect">
            <a:avLst/>
          </a:prstGeom>
        </p:spPr>
      </p:pic>
      <p:sp>
        <p:nvSpPr>
          <p:cNvPr id="48" name="Rektangel: rundade hörn 47">
            <a:extLst>
              <a:ext uri="{FF2B5EF4-FFF2-40B4-BE49-F238E27FC236}">
                <a16:creationId xmlns:a16="http://schemas.microsoft.com/office/drawing/2014/main" id="{07A99C18-CABB-0867-B0FE-400D4981BE46}"/>
              </a:ext>
            </a:extLst>
          </p:cNvPr>
          <p:cNvSpPr/>
          <p:nvPr/>
        </p:nvSpPr>
        <p:spPr>
          <a:xfrm>
            <a:off x="13145065" y="3457982"/>
            <a:ext cx="5742892" cy="219669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3200" b="1">
                <a:solidFill>
                  <a:schemeClr val="tx1"/>
                </a:solidFill>
                <a:latin typeface="+mj-lt"/>
              </a:rPr>
              <a:t>Förstärkt vårdgaranti för BUP</a:t>
            </a:r>
            <a:endParaRPr lang="sv-SE">
              <a:solidFill>
                <a:schemeClr val="tx1"/>
              </a:solidFill>
            </a:endParaRPr>
          </a:p>
          <a:p>
            <a:r>
              <a:rPr lang="sv-SE" sz="2600">
                <a:solidFill>
                  <a:schemeClr val="tx1"/>
                </a:solidFill>
              </a:rPr>
              <a:t>Besök inom 30 dagar: </a:t>
            </a:r>
            <a:r>
              <a:rPr lang="sv-SE" sz="2600" b="1">
                <a:solidFill>
                  <a:schemeClr val="tx1"/>
                </a:solidFill>
              </a:rPr>
              <a:t>45 %</a:t>
            </a:r>
          </a:p>
          <a:p>
            <a:r>
              <a:rPr lang="sv-SE" sz="2600">
                <a:solidFill>
                  <a:schemeClr val="tx1"/>
                </a:solidFill>
              </a:rPr>
              <a:t>Utredning inom 30 dagar: </a:t>
            </a:r>
            <a:r>
              <a:rPr lang="sv-SE" sz="2600" b="1">
                <a:solidFill>
                  <a:schemeClr val="tx1"/>
                </a:solidFill>
              </a:rPr>
              <a:t>35 %</a:t>
            </a:r>
          </a:p>
          <a:p>
            <a:r>
              <a:rPr lang="sv-SE" sz="2600">
                <a:solidFill>
                  <a:schemeClr val="tx1"/>
                </a:solidFill>
              </a:rPr>
              <a:t>Behandling inom 30 dagar: </a:t>
            </a:r>
            <a:r>
              <a:rPr lang="sv-SE" sz="2600" b="1">
                <a:solidFill>
                  <a:schemeClr val="tx1"/>
                </a:solidFill>
              </a:rPr>
              <a:t>52 %</a:t>
            </a:r>
          </a:p>
        </p:txBody>
      </p:sp>
      <p:sp>
        <p:nvSpPr>
          <p:cNvPr id="36" name="Ellips 35">
            <a:extLst>
              <a:ext uri="{FF2B5EF4-FFF2-40B4-BE49-F238E27FC236}">
                <a16:creationId xmlns:a16="http://schemas.microsoft.com/office/drawing/2014/main" id="{DE978D8B-75A5-759D-8BB6-732B630993A6}"/>
              </a:ext>
              <a:ext uri="{C183D7F6-B498-43B3-948B-1728B52AA6E4}">
                <adec:decorative xmlns:adec="http://schemas.microsoft.com/office/drawing/2017/decorative" val="1"/>
              </a:ext>
            </a:extLst>
          </p:cNvPr>
          <p:cNvSpPr/>
          <p:nvPr/>
        </p:nvSpPr>
        <p:spPr>
          <a:xfrm>
            <a:off x="14759118" y="6160240"/>
            <a:ext cx="2339185" cy="2339185"/>
          </a:xfrm>
          <a:prstGeom prst="ellipse">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37" name="Bild 36" descr="Callcenter med hel fyllning">
            <a:extLst>
              <a:ext uri="{FF2B5EF4-FFF2-40B4-BE49-F238E27FC236}">
                <a16:creationId xmlns:a16="http://schemas.microsoft.com/office/drawing/2014/main" id="{BDF6A3FD-6E06-8DD0-2855-D5603600CE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14824" y="6339526"/>
            <a:ext cx="732194" cy="732194"/>
          </a:xfrm>
          <a:prstGeom prst="rect">
            <a:avLst/>
          </a:prstGeom>
        </p:spPr>
      </p:pic>
      <p:sp>
        <p:nvSpPr>
          <p:cNvPr id="46" name="textruta 45">
            <a:extLst>
              <a:ext uri="{FF2B5EF4-FFF2-40B4-BE49-F238E27FC236}">
                <a16:creationId xmlns:a16="http://schemas.microsoft.com/office/drawing/2014/main" id="{9CBC9781-C6E1-DD6F-4857-977DE529DF15}"/>
              </a:ext>
            </a:extLst>
          </p:cNvPr>
          <p:cNvSpPr txBox="1"/>
          <p:nvPr/>
        </p:nvSpPr>
        <p:spPr>
          <a:xfrm>
            <a:off x="14777469" y="7014892"/>
            <a:ext cx="2302481" cy="1088055"/>
          </a:xfrm>
          <a:prstGeom prst="rect">
            <a:avLst/>
          </a:prstGeom>
          <a:noFill/>
        </p:spPr>
        <p:txBody>
          <a:bodyPr wrap="square" rtlCol="0">
            <a:spAutoFit/>
          </a:bodyPr>
          <a:lstStyle/>
          <a:p>
            <a:pPr algn="ctr"/>
            <a:r>
              <a:rPr lang="sv-SE" sz="2800" b="1" dirty="0">
                <a:latin typeface="+mj-lt"/>
              </a:rPr>
              <a:t>19 minuter</a:t>
            </a:r>
            <a:endParaRPr lang="sv-SE" dirty="0">
              <a:latin typeface="+mj-lt"/>
            </a:endParaRPr>
          </a:p>
          <a:p>
            <a:pPr algn="ctr">
              <a:lnSpc>
                <a:spcPts val="2200"/>
              </a:lnSpc>
            </a:pPr>
            <a:r>
              <a:rPr lang="sv-SE" sz="2100" dirty="0"/>
              <a:t>medelväntetid </a:t>
            </a:r>
            <a:br>
              <a:rPr lang="sv-SE" sz="2100" dirty="0"/>
            </a:br>
            <a:r>
              <a:rPr lang="sv-SE" sz="2100" dirty="0"/>
              <a:t>till 1177 </a:t>
            </a:r>
          </a:p>
        </p:txBody>
      </p:sp>
    </p:spTree>
    <p:extLst>
      <p:ext uri="{BB962C8B-B14F-4D97-AF65-F5344CB8AC3E}">
        <p14:creationId xmlns:p14="http://schemas.microsoft.com/office/powerpoint/2010/main" val="1429890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D80AE94-4FDA-E1B5-71EE-C17FAB75B194}"/>
              </a:ext>
            </a:extLst>
          </p:cNvPr>
          <p:cNvSpPr>
            <a:spLocks noGrp="1"/>
          </p:cNvSpPr>
          <p:nvPr>
            <p:ph type="title"/>
          </p:nvPr>
        </p:nvSpPr>
        <p:spPr/>
        <p:txBody>
          <a:bodyPr/>
          <a:lstStyle/>
          <a:p>
            <a:r>
              <a:rPr lang="sv-SE"/>
              <a:t>Framtidens hälso- och sjukvård</a:t>
            </a:r>
          </a:p>
        </p:txBody>
      </p:sp>
      <p:sp>
        <p:nvSpPr>
          <p:cNvPr id="5" name="Platshållare för bildnummer 4">
            <a:extLst>
              <a:ext uri="{FF2B5EF4-FFF2-40B4-BE49-F238E27FC236}">
                <a16:creationId xmlns:a16="http://schemas.microsoft.com/office/drawing/2014/main" id="{7A0B3C5E-8088-C316-A373-9951DE7DEDBC}"/>
              </a:ext>
            </a:extLst>
          </p:cNvPr>
          <p:cNvSpPr>
            <a:spLocks noGrp="1"/>
          </p:cNvSpPr>
          <p:nvPr>
            <p:ph type="sldNum" sz="quarter" idx="16"/>
          </p:nvPr>
        </p:nvSpPr>
        <p:spPr/>
        <p:txBody>
          <a:bodyPr/>
          <a:lstStyle/>
          <a:p>
            <a:fld id="{B6F15528-21DE-4FAA-801E-634DDDAF4B2B}" type="slidenum">
              <a:rPr lang="sv-SE" smtClean="0"/>
              <a:pPr/>
              <a:t>44</a:t>
            </a:fld>
            <a:endParaRPr lang="sv-SE"/>
          </a:p>
        </p:txBody>
      </p:sp>
      <p:sp>
        <p:nvSpPr>
          <p:cNvPr id="4" name="Platshållare för datum 3">
            <a:extLst>
              <a:ext uri="{FF2B5EF4-FFF2-40B4-BE49-F238E27FC236}">
                <a16:creationId xmlns:a16="http://schemas.microsoft.com/office/drawing/2014/main" id="{7E60B501-79D6-9313-93A5-2247CB0CA6F4}"/>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A4EFC0BB-71C9-7CCB-07ED-0494EA0553D9}"/>
              </a:ext>
            </a:extLst>
          </p:cNvPr>
          <p:cNvSpPr>
            <a:spLocks noGrp="1"/>
          </p:cNvSpPr>
          <p:nvPr>
            <p:ph type="body" sz="quarter" idx="13"/>
          </p:nvPr>
        </p:nvSpPr>
        <p:spPr>
          <a:xfrm>
            <a:off x="1243766" y="3399671"/>
            <a:ext cx="17616566" cy="7583596"/>
          </a:xfrm>
        </p:spPr>
        <p:txBody>
          <a:bodyPr/>
          <a:lstStyle/>
          <a:p>
            <a:r>
              <a:rPr lang="sv-SE" b="1">
                <a:latin typeface="+mj-lt"/>
              </a:rPr>
              <a:t>Hälsofrämjande. </a:t>
            </a:r>
            <a:r>
              <a:rPr lang="sv-SE"/>
              <a:t>Hälsofrämjande och sjukdomsförebyggande insatser i samverkan med andra samhällsaktörer. </a:t>
            </a:r>
          </a:p>
          <a:p>
            <a:r>
              <a:rPr lang="sv-SE" b="1">
                <a:latin typeface="+mj-lt"/>
              </a:rPr>
              <a:t>Nära vård &amp; delaktighet. </a:t>
            </a:r>
            <a:r>
              <a:rPr lang="sv-SE"/>
              <a:t>Vård som är ofta förekommande finns nära patienter </a:t>
            </a:r>
            <a:br>
              <a:rPr lang="sv-SE"/>
            </a:br>
            <a:r>
              <a:rPr lang="sv-SE"/>
              <a:t>och kan i stor utsträckning hanteras genom egenvård och vård på distans med </a:t>
            </a:r>
            <a:br>
              <a:rPr lang="sv-SE"/>
            </a:br>
            <a:r>
              <a:rPr lang="sv-SE"/>
              <a:t>stöd av digitala lösningar. </a:t>
            </a:r>
          </a:p>
          <a:p>
            <a:r>
              <a:rPr lang="sv-SE" b="1">
                <a:latin typeface="+mj-lt"/>
              </a:rPr>
              <a:t>Tillgänglig, säker och effektiv vård. </a:t>
            </a:r>
            <a:r>
              <a:rPr lang="sv-SE"/>
              <a:t>Vård med hög tillgänglighet, medicinsk kvalitet och kontinuitet som kontinuerligt förbättras utifrån invånarnas behov.</a:t>
            </a:r>
          </a:p>
          <a:p>
            <a:r>
              <a:rPr lang="sv-SE" b="1">
                <a:latin typeface="+mj-lt"/>
              </a:rPr>
              <a:t>Kompetensförsörjning. </a:t>
            </a:r>
            <a:r>
              <a:rPr lang="sv-SE"/>
              <a:t>Utveckla, behålla, attrahera och uppgiftsväxla rätt kompetenser.</a:t>
            </a:r>
          </a:p>
          <a:p>
            <a:endParaRPr lang="sv-SE"/>
          </a:p>
        </p:txBody>
      </p:sp>
    </p:spTree>
    <p:extLst>
      <p:ext uri="{BB962C8B-B14F-4D97-AF65-F5344CB8AC3E}">
        <p14:creationId xmlns:p14="http://schemas.microsoft.com/office/powerpoint/2010/main" val="17014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46EBAF6-EAD9-F9E4-D7B4-17B374F2D01A}"/>
              </a:ext>
              <a:ext uri="{C183D7F6-B498-43B3-948B-1728B52AA6E4}">
                <adec:decorative xmlns:adec="http://schemas.microsoft.com/office/drawing/2017/decorative" val="1"/>
              </a:ext>
            </a:extLst>
          </p:cNvPr>
          <p:cNvSpPr/>
          <p:nvPr/>
        </p:nvSpPr>
        <p:spPr>
          <a:xfrm>
            <a:off x="0" y="0"/>
            <a:ext cx="20104100" cy="1145324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B2A75215-8A0B-02CF-DBAA-FE029CEEAF40}"/>
              </a:ext>
            </a:extLst>
          </p:cNvPr>
          <p:cNvSpPr>
            <a:spLocks noGrp="1"/>
          </p:cNvSpPr>
          <p:nvPr>
            <p:ph type="title"/>
          </p:nvPr>
        </p:nvSpPr>
        <p:spPr>
          <a:xfrm>
            <a:off x="0" y="1227047"/>
            <a:ext cx="20104100" cy="1857116"/>
          </a:xfrm>
          <a:solidFill>
            <a:schemeClr val="accent1"/>
          </a:solidFill>
        </p:spPr>
        <p:txBody>
          <a:bodyPr>
            <a:normAutofit/>
          </a:bodyPr>
          <a:lstStyle/>
          <a:p>
            <a:pPr algn="ctr"/>
            <a:r>
              <a:rPr lang="sv-SE" sz="9600">
                <a:solidFill>
                  <a:schemeClr val="bg1"/>
                </a:solidFill>
              </a:rPr>
              <a:t>Tack och hej!</a:t>
            </a:r>
          </a:p>
        </p:txBody>
      </p:sp>
      <p:sp>
        <p:nvSpPr>
          <p:cNvPr id="5" name="Platshållare för bildnummer 4">
            <a:extLst>
              <a:ext uri="{FF2B5EF4-FFF2-40B4-BE49-F238E27FC236}">
                <a16:creationId xmlns:a16="http://schemas.microsoft.com/office/drawing/2014/main" id="{154BEC07-CB5E-37D3-F539-BCE1B89BE55D}"/>
              </a:ext>
            </a:extLst>
          </p:cNvPr>
          <p:cNvSpPr>
            <a:spLocks noGrp="1"/>
          </p:cNvSpPr>
          <p:nvPr>
            <p:ph type="sldNum" sz="quarter" idx="16"/>
          </p:nvPr>
        </p:nvSpPr>
        <p:spPr/>
        <p:txBody>
          <a:bodyPr/>
          <a:lstStyle/>
          <a:p>
            <a:fld id="{B6F15528-21DE-4FAA-801E-634DDDAF4B2B}" type="slidenum">
              <a:rPr lang="sv-SE" smtClean="0"/>
              <a:pPr/>
              <a:t>45</a:t>
            </a:fld>
            <a:endParaRPr lang="sv-SE"/>
          </a:p>
        </p:txBody>
      </p:sp>
      <p:sp>
        <p:nvSpPr>
          <p:cNvPr id="4" name="Platshållare för datum 3">
            <a:extLst>
              <a:ext uri="{FF2B5EF4-FFF2-40B4-BE49-F238E27FC236}">
                <a16:creationId xmlns:a16="http://schemas.microsoft.com/office/drawing/2014/main" id="{E23BC674-41E0-DB5E-406F-4834911C8A26}"/>
              </a:ext>
            </a:extLst>
          </p:cNvPr>
          <p:cNvSpPr>
            <a:spLocks noGrp="1"/>
          </p:cNvSpPr>
          <p:nvPr>
            <p:ph type="dt" sz="half" idx="14"/>
          </p:nvPr>
        </p:nvSpPr>
        <p:spPr/>
        <p:txBody>
          <a:bodyPr/>
          <a:lstStyle/>
          <a:p>
            <a:fld id="{995C967C-67C7-4621-A3F4-421FC821AE41}" type="datetime1">
              <a:rPr lang="sv-SE" smtClean="0"/>
              <a:t>2023-12-14</a:t>
            </a:fld>
            <a:endParaRPr lang="en-US"/>
          </a:p>
        </p:txBody>
      </p:sp>
      <p:sp>
        <p:nvSpPr>
          <p:cNvPr id="2" name="Platshållare för text 1">
            <a:extLst>
              <a:ext uri="{FF2B5EF4-FFF2-40B4-BE49-F238E27FC236}">
                <a16:creationId xmlns:a16="http://schemas.microsoft.com/office/drawing/2014/main" id="{8897B833-E1A4-4C1A-49F4-65B9DEE96C3D}"/>
              </a:ext>
            </a:extLst>
          </p:cNvPr>
          <p:cNvSpPr>
            <a:spLocks noGrp="1"/>
          </p:cNvSpPr>
          <p:nvPr>
            <p:ph type="body" sz="quarter" idx="13"/>
          </p:nvPr>
        </p:nvSpPr>
        <p:spPr>
          <a:xfrm>
            <a:off x="0" y="3831919"/>
            <a:ext cx="20104100" cy="5550951"/>
          </a:xfrm>
        </p:spPr>
        <p:txBody>
          <a:bodyPr/>
          <a:lstStyle/>
          <a:p>
            <a:pPr marL="0" indent="0" algn="ctr">
              <a:buNone/>
            </a:pPr>
            <a:r>
              <a:rPr lang="sv-SE" sz="4600" dirty="0">
                <a:solidFill>
                  <a:schemeClr val="bg1"/>
                </a:solidFill>
              </a:rPr>
              <a:t>förnamn.efternamn@regionvastmanland.se</a:t>
            </a:r>
          </a:p>
        </p:txBody>
      </p:sp>
      <p:sp>
        <p:nvSpPr>
          <p:cNvPr id="12" name="textruta 11">
            <a:extLst>
              <a:ext uri="{FF2B5EF4-FFF2-40B4-BE49-F238E27FC236}">
                <a16:creationId xmlns:a16="http://schemas.microsoft.com/office/drawing/2014/main" id="{4BD24CFF-C62D-EFF0-4BC7-AAF050D2482C}"/>
              </a:ext>
            </a:extLst>
          </p:cNvPr>
          <p:cNvSpPr txBox="1"/>
          <p:nvPr/>
        </p:nvSpPr>
        <p:spPr>
          <a:xfrm>
            <a:off x="0" y="4422151"/>
            <a:ext cx="20104100" cy="1323439"/>
          </a:xfrm>
          <a:prstGeom prst="rect">
            <a:avLst/>
          </a:prstGeom>
          <a:noFill/>
        </p:spPr>
        <p:txBody>
          <a:bodyPr wrap="square" rtlCol="0">
            <a:spAutoFit/>
          </a:bodyPr>
          <a:lstStyle/>
          <a:p>
            <a:pPr algn="ctr"/>
            <a:r>
              <a:rPr lang="sv-SE" sz="4000">
                <a:solidFill>
                  <a:schemeClr val="bg1"/>
                </a:solidFill>
              </a:rPr>
              <a:t>www.regionvastmanland.se</a:t>
            </a:r>
          </a:p>
          <a:p>
            <a:pPr algn="ctr"/>
            <a:endParaRPr lang="sv-SE" sz="4000"/>
          </a:p>
        </p:txBody>
      </p:sp>
      <p:pic>
        <p:nvPicPr>
          <p:cNvPr id="8" name="Bildobjekt 7" descr="Region Västmanlands logotyp">
            <a:extLst>
              <a:ext uri="{FF2B5EF4-FFF2-40B4-BE49-F238E27FC236}">
                <a16:creationId xmlns:a16="http://schemas.microsoft.com/office/drawing/2014/main" id="{90FEC427-D8C3-43F0-79F8-A786094C5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2835" y="6630625"/>
            <a:ext cx="3953480" cy="3787434"/>
          </a:xfrm>
          <a:prstGeom prst="rect">
            <a:avLst/>
          </a:prstGeom>
        </p:spPr>
      </p:pic>
    </p:spTree>
    <p:extLst>
      <p:ext uri="{BB962C8B-B14F-4D97-AF65-F5344CB8AC3E}">
        <p14:creationId xmlns:p14="http://schemas.microsoft.com/office/powerpoint/2010/main" val="294415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F155D-2954-FA47-027E-E2D20AFE82E9}"/>
              </a:ext>
            </a:extLst>
          </p:cNvPr>
          <p:cNvSpPr>
            <a:spLocks noGrp="1"/>
          </p:cNvSpPr>
          <p:nvPr>
            <p:ph type="title"/>
          </p:nvPr>
        </p:nvSpPr>
        <p:spPr>
          <a:xfrm>
            <a:off x="2851250" y="1227047"/>
            <a:ext cx="16009083" cy="2043642"/>
          </a:xfrm>
        </p:spPr>
        <p:txBody>
          <a:bodyPr/>
          <a:lstStyle/>
          <a:p>
            <a:r>
              <a:rPr lang="sv-SE"/>
              <a:t>Våra grundpelare</a:t>
            </a:r>
          </a:p>
        </p:txBody>
      </p:sp>
      <p:sp>
        <p:nvSpPr>
          <p:cNvPr id="4" name="Platshållare för bildnummer 3">
            <a:extLst>
              <a:ext uri="{FF2B5EF4-FFF2-40B4-BE49-F238E27FC236}">
                <a16:creationId xmlns:a16="http://schemas.microsoft.com/office/drawing/2014/main" id="{54E2C545-C1D6-D939-6E9B-EBEE001337B9}"/>
              </a:ext>
            </a:extLst>
          </p:cNvPr>
          <p:cNvSpPr>
            <a:spLocks noGrp="1"/>
          </p:cNvSpPr>
          <p:nvPr>
            <p:ph type="sldNum" sz="quarter" idx="12"/>
          </p:nvPr>
        </p:nvSpPr>
        <p:spPr/>
        <p:txBody>
          <a:bodyPr/>
          <a:lstStyle/>
          <a:p>
            <a:fld id="{38480145-259A-47DA-A30D-C906B9DB5C99}" type="slidenum">
              <a:rPr lang="sv-SE" smtClean="0"/>
              <a:t>5</a:t>
            </a:fld>
            <a:endParaRPr lang="sv-SE"/>
          </a:p>
        </p:txBody>
      </p:sp>
      <p:sp>
        <p:nvSpPr>
          <p:cNvPr id="3" name="Platshållare för datum 2">
            <a:extLst>
              <a:ext uri="{FF2B5EF4-FFF2-40B4-BE49-F238E27FC236}">
                <a16:creationId xmlns:a16="http://schemas.microsoft.com/office/drawing/2014/main" id="{0859856C-55A8-32ED-82F1-AE885A99141B}"/>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text 4">
            <a:extLst>
              <a:ext uri="{FF2B5EF4-FFF2-40B4-BE49-F238E27FC236}">
                <a16:creationId xmlns:a16="http://schemas.microsoft.com/office/drawing/2014/main" id="{CE14FD26-6E34-B648-0470-C96A28B9A636}"/>
              </a:ext>
            </a:extLst>
          </p:cNvPr>
          <p:cNvSpPr>
            <a:spLocks noGrp="1"/>
          </p:cNvSpPr>
          <p:nvPr>
            <p:ph type="body" sz="quarter" idx="13"/>
          </p:nvPr>
        </p:nvSpPr>
        <p:spPr>
          <a:xfrm>
            <a:off x="2851248" y="3638451"/>
            <a:ext cx="16009083" cy="5737220"/>
          </a:xfrm>
        </p:spPr>
        <p:txBody>
          <a:bodyPr/>
          <a:lstStyle/>
          <a:p>
            <a:r>
              <a:rPr lang="sv-SE" sz="5400"/>
              <a:t> Allmänna regionval</a:t>
            </a:r>
          </a:p>
          <a:p>
            <a:r>
              <a:rPr lang="sv-SE" sz="5400"/>
              <a:t>Skattefinansierade</a:t>
            </a:r>
          </a:p>
          <a:p>
            <a:r>
              <a:rPr lang="sv-SE" sz="5400"/>
              <a:t>Självbestämmande</a:t>
            </a:r>
          </a:p>
        </p:txBody>
      </p:sp>
    </p:spTree>
    <p:extLst>
      <p:ext uri="{BB962C8B-B14F-4D97-AF65-F5344CB8AC3E}">
        <p14:creationId xmlns:p14="http://schemas.microsoft.com/office/powerpoint/2010/main" val="199268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F155D-2954-FA47-027E-E2D20AFE82E9}"/>
              </a:ext>
            </a:extLst>
          </p:cNvPr>
          <p:cNvSpPr>
            <a:spLocks noGrp="1"/>
          </p:cNvSpPr>
          <p:nvPr>
            <p:ph type="title"/>
          </p:nvPr>
        </p:nvSpPr>
        <p:spPr>
          <a:xfrm>
            <a:off x="2851250" y="1227047"/>
            <a:ext cx="16009083" cy="2043642"/>
          </a:xfrm>
        </p:spPr>
        <p:txBody>
          <a:bodyPr/>
          <a:lstStyle/>
          <a:p>
            <a:r>
              <a:rPr lang="sv-SE"/>
              <a:t>Våra ansvarsområden</a:t>
            </a:r>
          </a:p>
        </p:txBody>
      </p:sp>
      <p:sp>
        <p:nvSpPr>
          <p:cNvPr id="4" name="Platshållare för bildnummer 3">
            <a:extLst>
              <a:ext uri="{FF2B5EF4-FFF2-40B4-BE49-F238E27FC236}">
                <a16:creationId xmlns:a16="http://schemas.microsoft.com/office/drawing/2014/main" id="{54E2C545-C1D6-D939-6E9B-EBEE001337B9}"/>
              </a:ext>
            </a:extLst>
          </p:cNvPr>
          <p:cNvSpPr>
            <a:spLocks noGrp="1"/>
          </p:cNvSpPr>
          <p:nvPr>
            <p:ph type="sldNum" sz="quarter" idx="12"/>
          </p:nvPr>
        </p:nvSpPr>
        <p:spPr/>
        <p:txBody>
          <a:bodyPr/>
          <a:lstStyle/>
          <a:p>
            <a:fld id="{38480145-259A-47DA-A30D-C906B9DB5C99}" type="slidenum">
              <a:rPr lang="sv-SE" smtClean="0"/>
              <a:t>6</a:t>
            </a:fld>
            <a:endParaRPr lang="sv-SE"/>
          </a:p>
        </p:txBody>
      </p:sp>
      <p:sp>
        <p:nvSpPr>
          <p:cNvPr id="3" name="Platshållare för datum 2">
            <a:extLst>
              <a:ext uri="{FF2B5EF4-FFF2-40B4-BE49-F238E27FC236}">
                <a16:creationId xmlns:a16="http://schemas.microsoft.com/office/drawing/2014/main" id="{0859856C-55A8-32ED-82F1-AE885A99141B}"/>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text 4">
            <a:extLst>
              <a:ext uri="{FF2B5EF4-FFF2-40B4-BE49-F238E27FC236}">
                <a16:creationId xmlns:a16="http://schemas.microsoft.com/office/drawing/2014/main" id="{CE14FD26-6E34-B648-0470-C96A28B9A636}"/>
              </a:ext>
            </a:extLst>
          </p:cNvPr>
          <p:cNvSpPr>
            <a:spLocks noGrp="1"/>
          </p:cNvSpPr>
          <p:nvPr>
            <p:ph type="body" sz="quarter" idx="13"/>
          </p:nvPr>
        </p:nvSpPr>
        <p:spPr>
          <a:xfrm>
            <a:off x="2851248" y="3638451"/>
            <a:ext cx="16009083" cy="5737220"/>
          </a:xfrm>
        </p:spPr>
        <p:txBody>
          <a:bodyPr/>
          <a:lstStyle/>
          <a:p>
            <a:r>
              <a:rPr lang="sv-SE" sz="5400"/>
              <a:t>Hälso- och sjukvård</a:t>
            </a:r>
          </a:p>
          <a:p>
            <a:r>
              <a:rPr lang="sv-SE" sz="5400"/>
              <a:t>Tandvård </a:t>
            </a:r>
          </a:p>
          <a:p>
            <a:r>
              <a:rPr lang="sv-SE" sz="5400"/>
              <a:t>Kollektivtrafik</a:t>
            </a:r>
          </a:p>
          <a:p>
            <a:r>
              <a:rPr lang="sv-SE" sz="5400"/>
              <a:t>Regional utveckling</a:t>
            </a:r>
          </a:p>
          <a:p>
            <a:r>
              <a:rPr lang="sv-SE" sz="5400"/>
              <a:t>Kultur</a:t>
            </a:r>
          </a:p>
        </p:txBody>
      </p:sp>
    </p:spTree>
    <p:extLst>
      <p:ext uri="{BB962C8B-B14F-4D97-AF65-F5344CB8AC3E}">
        <p14:creationId xmlns:p14="http://schemas.microsoft.com/office/powerpoint/2010/main" val="86238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36E883-963D-BE03-40FA-8CED0462F6A1}"/>
              </a:ext>
            </a:extLst>
          </p:cNvPr>
          <p:cNvSpPr>
            <a:spLocks noGrp="1"/>
          </p:cNvSpPr>
          <p:nvPr>
            <p:ph type="title"/>
          </p:nvPr>
        </p:nvSpPr>
        <p:spPr>
          <a:xfrm>
            <a:off x="2065276" y="1227047"/>
            <a:ext cx="16795057" cy="1043252"/>
          </a:xfrm>
        </p:spPr>
        <p:txBody>
          <a:bodyPr/>
          <a:lstStyle/>
          <a:p>
            <a:r>
              <a:rPr lang="sv-SE">
                <a:cs typeface="+mj-cs"/>
              </a:rPr>
              <a:t>Hälsa, sjukvård och tandvård</a:t>
            </a:r>
            <a:r>
              <a:rPr lang="sv-SE"/>
              <a:t> </a:t>
            </a:r>
          </a:p>
        </p:txBody>
      </p:sp>
      <p:sp>
        <p:nvSpPr>
          <p:cNvPr id="6" name="Platshållare för bildnummer 5">
            <a:extLst>
              <a:ext uri="{FF2B5EF4-FFF2-40B4-BE49-F238E27FC236}">
                <a16:creationId xmlns:a16="http://schemas.microsoft.com/office/drawing/2014/main" id="{948B8850-9B45-1D14-5DAE-1F18F736467A}"/>
              </a:ext>
            </a:extLst>
          </p:cNvPr>
          <p:cNvSpPr>
            <a:spLocks noGrp="1"/>
          </p:cNvSpPr>
          <p:nvPr>
            <p:ph type="sldNum" sz="quarter" idx="12"/>
          </p:nvPr>
        </p:nvSpPr>
        <p:spPr/>
        <p:txBody>
          <a:bodyPr/>
          <a:lstStyle/>
          <a:p>
            <a:fld id="{38480145-259A-47DA-A30D-C906B9DB5C99}" type="slidenum">
              <a:rPr lang="sv-SE" smtClean="0"/>
              <a:t>7</a:t>
            </a:fld>
            <a:endParaRPr lang="sv-SE"/>
          </a:p>
        </p:txBody>
      </p:sp>
      <p:sp>
        <p:nvSpPr>
          <p:cNvPr id="5" name="Platshållare för datum 4">
            <a:extLst>
              <a:ext uri="{FF2B5EF4-FFF2-40B4-BE49-F238E27FC236}">
                <a16:creationId xmlns:a16="http://schemas.microsoft.com/office/drawing/2014/main" id="{3059151F-C3D8-88E3-76C3-539F45CD70FE}"/>
              </a:ext>
            </a:extLst>
          </p:cNvPr>
          <p:cNvSpPr>
            <a:spLocks noGrp="1"/>
          </p:cNvSpPr>
          <p:nvPr>
            <p:ph type="dt" sz="half" idx="10"/>
          </p:nvPr>
        </p:nvSpPr>
        <p:spPr/>
        <p:txBody>
          <a:bodyPr/>
          <a:lstStyle/>
          <a:p>
            <a:fld id="{37F15F43-7351-4340-AB7C-1EB441B903A0}" type="datetime1">
              <a:rPr lang="sv-SE" smtClean="0"/>
              <a:t>2023-12-14</a:t>
            </a:fld>
            <a:endParaRPr lang="sv-SE"/>
          </a:p>
        </p:txBody>
      </p:sp>
      <p:sp>
        <p:nvSpPr>
          <p:cNvPr id="2" name="Platshållare för innehåll 1">
            <a:extLst>
              <a:ext uri="{FF2B5EF4-FFF2-40B4-BE49-F238E27FC236}">
                <a16:creationId xmlns:a16="http://schemas.microsoft.com/office/drawing/2014/main" id="{7510FA74-35ED-F8A5-AD8A-28F4A4B6346C}"/>
              </a:ext>
            </a:extLst>
          </p:cNvPr>
          <p:cNvSpPr>
            <a:spLocks noGrp="1"/>
          </p:cNvSpPr>
          <p:nvPr>
            <p:ph sz="half" idx="1"/>
          </p:nvPr>
        </p:nvSpPr>
        <p:spPr>
          <a:xfrm>
            <a:off x="2065276" y="2486323"/>
            <a:ext cx="9282918" cy="8496944"/>
          </a:xfrm>
        </p:spPr>
        <p:txBody>
          <a:bodyPr/>
          <a:lstStyle/>
          <a:p>
            <a:pPr marL="0" indent="0">
              <a:lnSpc>
                <a:spcPct val="100000"/>
              </a:lnSpc>
              <a:spcAft>
                <a:spcPts val="600"/>
              </a:spcAft>
              <a:buFontTx/>
              <a:buNone/>
            </a:pPr>
            <a:r>
              <a:rPr lang="sv-SE" sz="4000" b="1" kern="0">
                <a:solidFill>
                  <a:sysClr val="windowText" lastClr="000000"/>
                </a:solidFill>
                <a:latin typeface="+mj-lt"/>
              </a:rPr>
              <a:t>Primärvård</a:t>
            </a:r>
          </a:p>
          <a:p>
            <a:pPr>
              <a:lnSpc>
                <a:spcPct val="100000"/>
              </a:lnSpc>
              <a:spcAft>
                <a:spcPts val="989"/>
              </a:spcAft>
            </a:pPr>
            <a:r>
              <a:rPr lang="sv-SE" sz="4000" kern="0">
                <a:solidFill>
                  <a:sysClr val="windowText" lastClr="000000"/>
                </a:solidFill>
              </a:rPr>
              <a:t>28 vårdcentraler (12 offentliga, 16 privata)</a:t>
            </a:r>
          </a:p>
          <a:p>
            <a:pPr>
              <a:lnSpc>
                <a:spcPct val="100000"/>
              </a:lnSpc>
              <a:spcAft>
                <a:spcPts val="989"/>
              </a:spcAft>
            </a:pPr>
            <a:r>
              <a:rPr lang="sv-SE" sz="4000">
                <a:cs typeface="Calibri" panose="020F0502020204030204" pitchFamily="34" charset="0"/>
              </a:rPr>
              <a:t>6 hälsocenter</a:t>
            </a:r>
          </a:p>
          <a:p>
            <a:pPr marL="0" indent="0">
              <a:lnSpc>
                <a:spcPct val="100000"/>
              </a:lnSpc>
              <a:spcAft>
                <a:spcPts val="600"/>
              </a:spcAft>
              <a:buFontTx/>
              <a:buNone/>
            </a:pPr>
            <a:r>
              <a:rPr lang="sv-SE" sz="4000" b="1" kern="0">
                <a:solidFill>
                  <a:sysClr val="windowText" lastClr="000000"/>
                </a:solidFill>
                <a:latin typeface="+mj-lt"/>
              </a:rPr>
              <a:t>Specialistvård</a:t>
            </a:r>
          </a:p>
          <a:p>
            <a:pPr>
              <a:lnSpc>
                <a:spcPct val="100000"/>
              </a:lnSpc>
              <a:spcAft>
                <a:spcPts val="989"/>
              </a:spcAft>
            </a:pPr>
            <a:r>
              <a:rPr lang="sv-SE" sz="4000">
                <a:cs typeface="Calibri" panose="020F0502020204030204" pitchFamily="34" charset="0"/>
              </a:rPr>
              <a:t>1 akutsjukhus och 3 närsjukhus</a:t>
            </a:r>
          </a:p>
          <a:p>
            <a:pPr>
              <a:lnSpc>
                <a:spcPct val="100000"/>
              </a:lnSpc>
              <a:spcAft>
                <a:spcPts val="989"/>
              </a:spcAft>
            </a:pPr>
            <a:r>
              <a:rPr lang="sv-SE" sz="4000">
                <a:cs typeface="Calibri" panose="020F0502020204030204" pitchFamily="34" charset="0"/>
              </a:rPr>
              <a:t>Cirka 25 kliniker - </a:t>
            </a:r>
            <a:r>
              <a:rPr lang="sv-SE" sz="4000" err="1">
                <a:cs typeface="Calibri" panose="020F0502020204030204" pitchFamily="34" charset="0"/>
              </a:rPr>
              <a:t>somatik</a:t>
            </a:r>
            <a:r>
              <a:rPr lang="sv-SE" sz="4000">
                <a:cs typeface="Calibri" panose="020F0502020204030204" pitchFamily="34" charset="0"/>
              </a:rPr>
              <a:t> och psykiatri, </a:t>
            </a:r>
            <a:br>
              <a:rPr lang="sv-SE" sz="4000">
                <a:cs typeface="Calibri" panose="020F0502020204030204" pitchFamily="34" charset="0"/>
              </a:rPr>
            </a:br>
            <a:r>
              <a:rPr lang="sv-SE" sz="4000">
                <a:cs typeface="Calibri" panose="020F0502020204030204" pitchFamily="34" charset="0"/>
              </a:rPr>
              <a:t>akutsjukvård och planerad specialiserad vård</a:t>
            </a:r>
          </a:p>
          <a:p>
            <a:pPr>
              <a:lnSpc>
                <a:spcPct val="100000"/>
              </a:lnSpc>
              <a:spcAft>
                <a:spcPts val="989"/>
              </a:spcAft>
            </a:pPr>
            <a:r>
              <a:rPr lang="sv-SE" sz="4000">
                <a:cs typeface="Calibri" panose="020F0502020204030204" pitchFamily="34" charset="0"/>
              </a:rPr>
              <a:t>Laboratoriemedicinska specialiteter, </a:t>
            </a:r>
            <a:br>
              <a:rPr lang="sv-SE" sz="4000">
                <a:cs typeface="Calibri" panose="020F0502020204030204" pitchFamily="34" charset="0"/>
              </a:rPr>
            </a:br>
            <a:r>
              <a:rPr lang="sv-SE" sz="4000">
                <a:cs typeface="Calibri" panose="020F0502020204030204" pitchFamily="34" charset="0"/>
              </a:rPr>
              <a:t>radiologi och klinisk fysiologi</a:t>
            </a:r>
          </a:p>
          <a:p>
            <a:pPr>
              <a:lnSpc>
                <a:spcPct val="100000"/>
              </a:lnSpc>
              <a:spcAft>
                <a:spcPts val="989"/>
              </a:spcAft>
            </a:pPr>
            <a:r>
              <a:rPr lang="sv-SE" sz="4000">
                <a:cs typeface="Calibri" panose="020F0502020204030204" pitchFamily="34" charset="0"/>
              </a:rPr>
              <a:t>Habilitering</a:t>
            </a:r>
          </a:p>
          <a:p>
            <a:pPr>
              <a:lnSpc>
                <a:spcPct val="100000"/>
              </a:lnSpc>
              <a:spcAft>
                <a:spcPts val="989"/>
              </a:spcAft>
            </a:pPr>
            <a:r>
              <a:rPr lang="sv-SE" sz="4000">
                <a:cs typeface="Calibri" panose="020F0502020204030204" pitchFamily="34" charset="0"/>
              </a:rPr>
              <a:t>Hjälpmedel</a:t>
            </a:r>
          </a:p>
          <a:p>
            <a:pPr marL="0" indent="0">
              <a:lnSpc>
                <a:spcPts val="3500"/>
              </a:lnSpc>
              <a:buNone/>
              <a:defRPr/>
            </a:pPr>
            <a:endParaRPr lang="sv-SE" sz="4000">
              <a:latin typeface="Calibri" panose="020F0502020204030204" pitchFamily="34" charset="0"/>
              <a:cs typeface="Calibri" panose="020F0502020204030204" pitchFamily="34" charset="0"/>
            </a:endParaRPr>
          </a:p>
          <a:p>
            <a:pPr marL="0" indent="0">
              <a:lnSpc>
                <a:spcPts val="3500"/>
              </a:lnSpc>
              <a:buNone/>
              <a:defRPr/>
            </a:pPr>
            <a:br>
              <a:rPr lang="sv-SE" sz="4000" b="1">
                <a:latin typeface="Calibri" panose="020F0502020204030204" pitchFamily="34" charset="0"/>
                <a:cs typeface="Calibri" panose="020F0502020204030204" pitchFamily="34" charset="0"/>
              </a:rPr>
            </a:br>
            <a:br>
              <a:rPr lang="sv-SE" sz="4000" b="1">
                <a:latin typeface="Calibri" panose="020F0502020204030204" pitchFamily="34" charset="0"/>
                <a:cs typeface="Calibri" panose="020F0502020204030204" pitchFamily="34" charset="0"/>
              </a:rPr>
            </a:br>
            <a:endParaRPr lang="sv-SE"/>
          </a:p>
        </p:txBody>
      </p:sp>
      <p:sp>
        <p:nvSpPr>
          <p:cNvPr id="4" name="Platshållare för innehåll 1">
            <a:extLst>
              <a:ext uri="{FF2B5EF4-FFF2-40B4-BE49-F238E27FC236}">
                <a16:creationId xmlns:a16="http://schemas.microsoft.com/office/drawing/2014/main" id="{4BF30704-F8FA-4A1B-1C1E-580547D1456F}"/>
              </a:ext>
            </a:extLst>
          </p:cNvPr>
          <p:cNvSpPr txBox="1">
            <a:spLocks/>
          </p:cNvSpPr>
          <p:nvPr/>
        </p:nvSpPr>
        <p:spPr>
          <a:xfrm>
            <a:off x="11348194" y="2524374"/>
            <a:ext cx="7495118" cy="3130301"/>
          </a:xfrm>
          <a:prstGeom prst="rect">
            <a:avLst/>
          </a:prstGeom>
        </p:spPr>
        <p:txBody>
          <a:bodyPr vert="horz" lIns="0" tIns="0" rIns="0" bIns="0" rtlCol="0">
            <a:noAutofit/>
          </a:bodyPr>
          <a:lstStyle>
            <a:lvl1pPr marL="345600" indent="-345600" eaLnBrk="1" hangingPunct="1">
              <a:lnSpc>
                <a:spcPct val="84000"/>
              </a:lnSpc>
              <a:spcAft>
                <a:spcPts val="2300"/>
              </a:spcAft>
              <a:buSzPct val="100000"/>
              <a:buFontTx/>
              <a:buBlip>
                <a:blip r:embed="rId3"/>
              </a:buBlip>
              <a:tabLst/>
              <a:defRPr lang="sv-SE" sz="4250" spc="-110" baseline="0" dirty="0">
                <a:latin typeface="+mn-lt"/>
                <a:ea typeface="+mn-ea"/>
                <a:cs typeface="+mn-cs"/>
              </a:defRPr>
            </a:lvl1pPr>
            <a:lvl2pPr marL="756000" indent="-324000" eaLnBrk="1" hangingPunct="1">
              <a:lnSpc>
                <a:spcPct val="84000"/>
              </a:lnSpc>
              <a:spcAft>
                <a:spcPts val="2400"/>
              </a:spcAft>
              <a:buFontTx/>
              <a:buBlip>
                <a:blip r:embed="rId3"/>
              </a:buBlip>
              <a:defRPr lang="sv-SE" sz="3850" spc="-110" baseline="0" dirty="0">
                <a:latin typeface="+mn-lt"/>
                <a:ea typeface="+mn-ea"/>
                <a:cs typeface="+mn-cs"/>
              </a:defRPr>
            </a:lvl2pPr>
            <a:lvl3pPr marL="1116000" indent="-288000" eaLnBrk="1" hangingPunct="1">
              <a:lnSpc>
                <a:spcPct val="84000"/>
              </a:lnSpc>
              <a:spcAft>
                <a:spcPts val="2500"/>
              </a:spcAft>
              <a:buFontTx/>
              <a:buBlip>
                <a:blip r:embed="rId3"/>
              </a:buBlip>
              <a:defRPr lang="sv-SE" sz="3400" spc="-110" baseline="0" dirty="0">
                <a:latin typeface="+mn-lt"/>
                <a:ea typeface="+mn-ea"/>
                <a:cs typeface="+mn-cs"/>
              </a:defRPr>
            </a:lvl3pPr>
            <a:lvl4pPr marL="1458000" indent="-259200" eaLnBrk="1" hangingPunct="1">
              <a:lnSpc>
                <a:spcPct val="84000"/>
              </a:lnSpc>
              <a:spcAft>
                <a:spcPts val="2600"/>
              </a:spcAft>
              <a:buFontTx/>
              <a:buBlip>
                <a:blip r:embed="rId3"/>
              </a:buBlip>
              <a:defRPr lang="sv-SE" sz="3000" spc="-110" baseline="0" dirty="0">
                <a:latin typeface="+mn-lt"/>
                <a:ea typeface="+mn-ea"/>
                <a:cs typeface="+mn-cs"/>
              </a:defRPr>
            </a:lvl4pPr>
            <a:lvl5pPr marL="1764000" indent="-252000" eaLnBrk="1" hangingPunct="1">
              <a:lnSpc>
                <a:spcPct val="86000"/>
              </a:lnSpc>
              <a:spcAft>
                <a:spcPts val="1500"/>
              </a:spcAft>
              <a:buFontTx/>
              <a:buBlip>
                <a:blip r:embed="rId3"/>
              </a:buBlip>
              <a:defRPr lang="sv-SE" sz="2800" spc="-110" baseline="0" dirty="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lnSpc>
                <a:spcPct val="100000"/>
              </a:lnSpc>
              <a:spcAft>
                <a:spcPts val="989"/>
              </a:spcAft>
              <a:buFontTx/>
              <a:buNone/>
            </a:pPr>
            <a:r>
              <a:rPr lang="sv-SE" sz="4000" b="1" kern="0">
                <a:solidFill>
                  <a:sysClr val="windowText" lastClr="000000"/>
                </a:solidFill>
                <a:latin typeface="+mj-lt"/>
              </a:rPr>
              <a:t>Tandvård</a:t>
            </a:r>
          </a:p>
          <a:p>
            <a:pPr>
              <a:lnSpc>
                <a:spcPct val="100000"/>
              </a:lnSpc>
              <a:spcAft>
                <a:spcPts val="989"/>
              </a:spcAft>
            </a:pPr>
            <a:r>
              <a:rPr lang="sv-SE" sz="4000" kern="0">
                <a:solidFill>
                  <a:sysClr val="windowText" lastClr="000000"/>
                </a:solidFill>
              </a:rPr>
              <a:t>17 kliniker allmäntandvård</a:t>
            </a:r>
          </a:p>
          <a:p>
            <a:pPr>
              <a:lnSpc>
                <a:spcPct val="100000"/>
              </a:lnSpc>
              <a:spcAft>
                <a:spcPts val="989"/>
              </a:spcAft>
            </a:pPr>
            <a:r>
              <a:rPr lang="sv-SE" sz="4000" kern="0">
                <a:solidFill>
                  <a:sysClr val="windowText" lastClr="000000"/>
                </a:solidFill>
              </a:rPr>
              <a:t>2 specialistmottagningar</a:t>
            </a:r>
            <a:endParaRPr lang="sv-SE" kern="0">
              <a:solidFill>
                <a:sysClr val="windowText" lastClr="000000"/>
              </a:solidFill>
            </a:endParaRPr>
          </a:p>
        </p:txBody>
      </p:sp>
    </p:spTree>
    <p:extLst>
      <p:ext uri="{BB962C8B-B14F-4D97-AF65-F5344CB8AC3E}">
        <p14:creationId xmlns:p14="http://schemas.microsoft.com/office/powerpoint/2010/main" val="66220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F155D-2954-FA47-027E-E2D20AFE82E9}"/>
              </a:ext>
            </a:extLst>
          </p:cNvPr>
          <p:cNvSpPr>
            <a:spLocks noGrp="1"/>
          </p:cNvSpPr>
          <p:nvPr>
            <p:ph type="title"/>
          </p:nvPr>
        </p:nvSpPr>
        <p:spPr>
          <a:xfrm>
            <a:off x="2851250" y="1227047"/>
            <a:ext cx="16009083" cy="1403292"/>
          </a:xfrm>
        </p:spPr>
        <p:txBody>
          <a:bodyPr/>
          <a:lstStyle/>
          <a:p>
            <a:r>
              <a:rPr lang="sv-SE"/>
              <a:t>Forskning och utbildning</a:t>
            </a:r>
          </a:p>
        </p:txBody>
      </p:sp>
      <p:sp>
        <p:nvSpPr>
          <p:cNvPr id="4" name="Platshållare för bildnummer 3">
            <a:extLst>
              <a:ext uri="{FF2B5EF4-FFF2-40B4-BE49-F238E27FC236}">
                <a16:creationId xmlns:a16="http://schemas.microsoft.com/office/drawing/2014/main" id="{54E2C545-C1D6-D939-6E9B-EBEE001337B9}"/>
              </a:ext>
            </a:extLst>
          </p:cNvPr>
          <p:cNvSpPr>
            <a:spLocks noGrp="1"/>
          </p:cNvSpPr>
          <p:nvPr>
            <p:ph type="sldNum" sz="quarter" idx="12"/>
          </p:nvPr>
        </p:nvSpPr>
        <p:spPr/>
        <p:txBody>
          <a:bodyPr/>
          <a:lstStyle/>
          <a:p>
            <a:fld id="{38480145-259A-47DA-A30D-C906B9DB5C99}" type="slidenum">
              <a:rPr lang="sv-SE" smtClean="0"/>
              <a:t>8</a:t>
            </a:fld>
            <a:endParaRPr lang="sv-SE"/>
          </a:p>
        </p:txBody>
      </p:sp>
      <p:sp>
        <p:nvSpPr>
          <p:cNvPr id="3" name="Platshållare för datum 2">
            <a:extLst>
              <a:ext uri="{FF2B5EF4-FFF2-40B4-BE49-F238E27FC236}">
                <a16:creationId xmlns:a16="http://schemas.microsoft.com/office/drawing/2014/main" id="{0859856C-55A8-32ED-82F1-AE885A99141B}"/>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text 4">
            <a:extLst>
              <a:ext uri="{FF2B5EF4-FFF2-40B4-BE49-F238E27FC236}">
                <a16:creationId xmlns:a16="http://schemas.microsoft.com/office/drawing/2014/main" id="{CE14FD26-6E34-B648-0470-C96A28B9A636}"/>
              </a:ext>
            </a:extLst>
          </p:cNvPr>
          <p:cNvSpPr>
            <a:spLocks noGrp="1"/>
          </p:cNvSpPr>
          <p:nvPr>
            <p:ph type="body" sz="quarter" idx="13"/>
          </p:nvPr>
        </p:nvSpPr>
        <p:spPr>
          <a:xfrm>
            <a:off x="2851248" y="3206403"/>
            <a:ext cx="16009083" cy="6169268"/>
          </a:xfrm>
        </p:spPr>
        <p:txBody>
          <a:bodyPr/>
          <a:lstStyle/>
          <a:p>
            <a:r>
              <a:rPr lang="sv-SE" sz="5400"/>
              <a:t>Innovation och utveckling </a:t>
            </a:r>
          </a:p>
          <a:p>
            <a:r>
              <a:rPr lang="sv-SE" sz="5400"/>
              <a:t>Klinisk forskning - patientperspektiv</a:t>
            </a:r>
          </a:p>
          <a:p>
            <a:r>
              <a:rPr lang="sv-SE" sz="5400"/>
              <a:t>Folkhälsoforskning</a:t>
            </a:r>
          </a:p>
          <a:p>
            <a:endParaRPr lang="sv-SE" sz="5400"/>
          </a:p>
          <a:p>
            <a:r>
              <a:rPr lang="sv-SE" sz="5400"/>
              <a:t>Folkhögskola</a:t>
            </a:r>
          </a:p>
          <a:p>
            <a:r>
              <a:rPr lang="sv-SE" sz="5400"/>
              <a:t>Folkbildning</a:t>
            </a:r>
          </a:p>
          <a:p>
            <a:r>
              <a:rPr lang="sv-SE" sz="5400"/>
              <a:t>Verksamhetsförlagd utbildning och utbildningstjänster</a:t>
            </a:r>
          </a:p>
        </p:txBody>
      </p:sp>
    </p:spTree>
    <p:extLst>
      <p:ext uri="{BB962C8B-B14F-4D97-AF65-F5344CB8AC3E}">
        <p14:creationId xmlns:p14="http://schemas.microsoft.com/office/powerpoint/2010/main" val="45695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C3F6D-4559-9EE7-0572-D000E6897345}"/>
              </a:ext>
            </a:extLst>
          </p:cNvPr>
          <p:cNvSpPr>
            <a:spLocks noGrp="1"/>
          </p:cNvSpPr>
          <p:nvPr>
            <p:ph type="title"/>
          </p:nvPr>
        </p:nvSpPr>
        <p:spPr>
          <a:xfrm>
            <a:off x="1015102" y="665817"/>
            <a:ext cx="17616567" cy="1283678"/>
          </a:xfrm>
        </p:spPr>
        <p:txBody>
          <a:bodyPr/>
          <a:lstStyle/>
          <a:p>
            <a:r>
              <a:rPr lang="sv-SE" dirty="0"/>
              <a:t>Hållbar utveckling</a:t>
            </a:r>
          </a:p>
        </p:txBody>
      </p:sp>
      <p:sp>
        <p:nvSpPr>
          <p:cNvPr id="4" name="Platshållare för bildnummer 3">
            <a:extLst>
              <a:ext uri="{FF2B5EF4-FFF2-40B4-BE49-F238E27FC236}">
                <a16:creationId xmlns:a16="http://schemas.microsoft.com/office/drawing/2014/main" id="{5E80C83D-6334-61BE-7901-09A20E0462B8}"/>
              </a:ext>
            </a:extLst>
          </p:cNvPr>
          <p:cNvSpPr>
            <a:spLocks noGrp="1"/>
          </p:cNvSpPr>
          <p:nvPr>
            <p:ph type="sldNum" sz="quarter" idx="12"/>
          </p:nvPr>
        </p:nvSpPr>
        <p:spPr/>
        <p:txBody>
          <a:bodyPr/>
          <a:lstStyle/>
          <a:p>
            <a:fld id="{38480145-259A-47DA-A30D-C906B9DB5C99}" type="slidenum">
              <a:rPr lang="sv-SE" smtClean="0"/>
              <a:t>9</a:t>
            </a:fld>
            <a:endParaRPr lang="sv-SE"/>
          </a:p>
        </p:txBody>
      </p:sp>
      <p:sp>
        <p:nvSpPr>
          <p:cNvPr id="3" name="Platshållare för datum 2">
            <a:extLst>
              <a:ext uri="{FF2B5EF4-FFF2-40B4-BE49-F238E27FC236}">
                <a16:creationId xmlns:a16="http://schemas.microsoft.com/office/drawing/2014/main" id="{631E2D5B-A879-40B2-5E8D-F7F845D5B664}"/>
              </a:ext>
            </a:extLst>
          </p:cNvPr>
          <p:cNvSpPr>
            <a:spLocks noGrp="1"/>
          </p:cNvSpPr>
          <p:nvPr>
            <p:ph type="dt" sz="half" idx="10"/>
          </p:nvPr>
        </p:nvSpPr>
        <p:spPr/>
        <p:txBody>
          <a:bodyPr/>
          <a:lstStyle/>
          <a:p>
            <a:fld id="{22A7701B-8AEB-47E6-B4CC-5A851E887FD1}" type="datetime1">
              <a:rPr lang="sv-SE" smtClean="0"/>
              <a:t>2023-12-14</a:t>
            </a:fld>
            <a:endParaRPr lang="sv-SE"/>
          </a:p>
        </p:txBody>
      </p:sp>
      <p:sp>
        <p:nvSpPr>
          <p:cNvPr id="5" name="Platshållare för text 4">
            <a:extLst>
              <a:ext uri="{FF2B5EF4-FFF2-40B4-BE49-F238E27FC236}">
                <a16:creationId xmlns:a16="http://schemas.microsoft.com/office/drawing/2014/main" id="{5CD25A06-AAC1-41A9-7232-46B83CC5EF29}"/>
              </a:ext>
            </a:extLst>
          </p:cNvPr>
          <p:cNvSpPr>
            <a:spLocks noGrp="1"/>
          </p:cNvSpPr>
          <p:nvPr>
            <p:ph type="body" sz="quarter" idx="13"/>
          </p:nvPr>
        </p:nvSpPr>
        <p:spPr>
          <a:xfrm>
            <a:off x="1015102" y="2136695"/>
            <a:ext cx="17616566" cy="5976000"/>
          </a:xfrm>
        </p:spPr>
        <p:txBody>
          <a:bodyPr/>
          <a:lstStyle/>
          <a:p>
            <a:pPr marL="0" indent="0">
              <a:buNone/>
            </a:pPr>
            <a:r>
              <a:rPr lang="sv-SE" b="1" dirty="0"/>
              <a:t>Genom att säkra att vårt arbete med hållbar utveckling i ekologiskt, ekonomiskt och socialt perspektiv är relevant skapar vi en välfungerande och välmående region - nu och i framtiden.</a:t>
            </a:r>
          </a:p>
          <a:p>
            <a:pPr algn="l"/>
            <a:r>
              <a:rPr lang="sv-SE" sz="3600" i="0" dirty="0">
                <a:solidFill>
                  <a:srgbClr val="000000"/>
                </a:solidFill>
                <a:effectLst/>
              </a:rPr>
              <a:t>En hållbar utveckling är en utveckling som tillfredsställer dagens behov utan att äventyra kommande generationers möjligheter att tillfredsställa sina behov.</a:t>
            </a:r>
          </a:p>
          <a:p>
            <a:pPr algn="l"/>
            <a:r>
              <a:rPr lang="sv-SE" sz="3600" i="0" dirty="0">
                <a:solidFill>
                  <a:srgbClr val="000000"/>
                </a:solidFill>
                <a:effectLst/>
              </a:rPr>
              <a:t>Så definieras hållbar utveckling i det som kallas Brundtlandrapporten, och som skrevs på uppdrag av FN 1987.De tre dimensionerna av hållbar utveckling innebär för regionen följande:</a:t>
            </a:r>
          </a:p>
          <a:p>
            <a:pPr algn="l">
              <a:buFont typeface="Arial" panose="020B0604020202020204" pitchFamily="34" charset="0"/>
              <a:buChar char="•"/>
            </a:pPr>
            <a:r>
              <a:rPr lang="sv-SE" sz="3600" i="0" dirty="0">
                <a:solidFill>
                  <a:srgbClr val="000000"/>
                </a:solidFill>
                <a:effectLst/>
              </a:rPr>
              <a:t>Ekologisk hållbarhet - vår grundförutsättning</a:t>
            </a:r>
          </a:p>
          <a:p>
            <a:pPr algn="l">
              <a:buFont typeface="Arial" panose="020B0604020202020204" pitchFamily="34" charset="0"/>
              <a:buChar char="•"/>
            </a:pPr>
            <a:r>
              <a:rPr lang="sv-SE" sz="3600" i="0" dirty="0">
                <a:solidFill>
                  <a:srgbClr val="000000"/>
                </a:solidFill>
                <a:effectLst/>
              </a:rPr>
              <a:t>Social hållbarhet - vårt övergripande mål</a:t>
            </a:r>
          </a:p>
          <a:p>
            <a:pPr algn="l">
              <a:buFont typeface="Arial" panose="020B0604020202020204" pitchFamily="34" charset="0"/>
              <a:buChar char="•"/>
            </a:pPr>
            <a:r>
              <a:rPr lang="sv-SE" sz="3600" i="0" dirty="0">
                <a:solidFill>
                  <a:srgbClr val="000000"/>
                </a:solidFill>
                <a:effectLst/>
              </a:rPr>
              <a:t>Ekonomisk hållbarhet - vårt verktyg</a:t>
            </a:r>
          </a:p>
          <a:p>
            <a:pPr algn="l"/>
            <a:r>
              <a:rPr lang="sv-SE" sz="3600" i="0" dirty="0">
                <a:solidFill>
                  <a:srgbClr val="000000"/>
                </a:solidFill>
                <a:effectLst/>
              </a:rPr>
              <a:t>Region Västmanland, som är miljöcertifierat enligt ISO 14001:2015, jobbar med alla dessa områden i Hållbarhetsprogrammet 2023-2030.</a:t>
            </a:r>
          </a:p>
          <a:p>
            <a:pPr algn="l"/>
            <a:r>
              <a:rPr lang="sv-SE" sz="3600" dirty="0">
                <a:solidFill>
                  <a:srgbClr val="000000"/>
                </a:solidFill>
              </a:rPr>
              <a:t>Vårt hållbarhetsprogram (Film) </a:t>
            </a:r>
            <a:r>
              <a:rPr lang="sv-SE" sz="3600" dirty="0">
                <a:hlinkClick r:id="rId2"/>
              </a:rPr>
              <a:t>Om hållbar utveckling - Region Västmanland (regionvastmanland.se)</a:t>
            </a:r>
            <a:endParaRPr lang="sv-SE" sz="7200" i="0" dirty="0">
              <a:solidFill>
                <a:srgbClr val="000000"/>
              </a:solidFill>
              <a:effectLst/>
            </a:endParaRPr>
          </a:p>
          <a:p>
            <a:endParaRPr lang="sv-SE" dirty="0"/>
          </a:p>
        </p:txBody>
      </p:sp>
    </p:spTree>
    <p:extLst>
      <p:ext uri="{BB962C8B-B14F-4D97-AF65-F5344CB8AC3E}">
        <p14:creationId xmlns:p14="http://schemas.microsoft.com/office/powerpoint/2010/main" val="1195034726"/>
      </p:ext>
    </p:extLst>
  </p:cSld>
  <p:clrMapOvr>
    <a:masterClrMapping/>
  </p:clrMapOvr>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_RV_221103_v1" id="{E1367F60-1A97-6C46-B29C-413ADFCD4EE6}" vid="{8A52BC0C-180B-B94F-B66C-19578CCCCA2B}"/>
    </a:ext>
  </a:extLst>
</a:theme>
</file>

<file path=ppt/theme/theme2.xml><?xml version="1.0" encoding="utf-8"?>
<a:theme xmlns:a="http://schemas.openxmlformats.org/drawingml/2006/main" name="1_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_RV_221103_v1" id="{E1367F60-1A97-6C46-B29C-413ADFCD4EE6}" vid="{170FAC92-FBF3-894F-B5AF-3E7789AD676C}"/>
    </a:ext>
  </a:extLst>
</a:theme>
</file>

<file path=ppt/theme/theme3.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_RV_221103_v1" id="{E1367F60-1A97-6C46-B29C-413ADFCD4EE6}" vid="{235CE997-4548-B343-BFA3-1BC0952C09E1}"/>
    </a:ext>
  </a:extLst>
</a:theme>
</file>

<file path=ppt/theme/theme4.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_RV_221103_v1" id="{E1367F60-1A97-6C46-B29C-413ADFCD4EE6}" vid="{C65B36D0-C5C5-054A-A6E7-1CAE776398A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912acb-de3e-4f64-bf3c-82d24afba72b" xsi:nil="true"/>
    <lcf76f155ced4ddcb4097134ff3c332f xmlns="234703e7-9e48-4889-b458-e4f1ab235c03">
      <Terms xmlns="http://schemas.microsoft.com/office/infopath/2007/PartnerControls"/>
    </lcf76f155ced4ddcb4097134ff3c332f>
    <Val xmlns="234703e7-9e48-4889-b458-e4f1ab235c03" xsi:nil="true"/>
    <Valavbild xmlns="234703e7-9e48-4889-b458-e4f1ab235c03">true</Valavbild>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4DD9DDF3816EE4B8179876AA5AEC0A1" ma:contentTypeVersion="18" ma:contentTypeDescription="Skapa ett nytt dokument." ma:contentTypeScope="" ma:versionID="5caf2dd1533a3476b7e02ec415a12166">
  <xsd:schema xmlns:xsd="http://www.w3.org/2001/XMLSchema" xmlns:xs="http://www.w3.org/2001/XMLSchema" xmlns:p="http://schemas.microsoft.com/office/2006/metadata/properties" xmlns:ns2="234703e7-9e48-4889-b458-e4f1ab235c03" xmlns:ns3="eb912acb-de3e-4f64-bf3c-82d24afba72b" targetNamespace="http://schemas.microsoft.com/office/2006/metadata/properties" ma:root="true" ma:fieldsID="6ecdd7bca3441cd5900ce996148a3a26" ns2:_="" ns3:_="">
    <xsd:import namespace="234703e7-9e48-4889-b458-e4f1ab235c03"/>
    <xsd:import namespace="eb912acb-de3e-4f64-bf3c-82d24afba7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Valavbild" minOccurs="0"/>
                <xsd:element ref="ns2:Val"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703e7-9e48-4889-b458-e4f1ab235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Valavbild" ma:index="21" nillable="true" ma:displayName="Val av bild" ma:default="1" ma:format="Dropdown" ma:internalName="Valavbild">
      <xsd:simpleType>
        <xsd:restriction base="dms:Boolean"/>
      </xsd:simpleType>
    </xsd:element>
    <xsd:element name="Val" ma:index="22" nillable="true" ma:displayName="Val" ma:format="Dropdown" ma:internalName="Val">
      <xsd:simpleType>
        <xsd:restriction base="dms:Choice">
          <xsd:enumeration value="Ja"/>
          <xsd:enumeration value="Nej"/>
        </xsd:restrictio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e12c2e29-3876-4f0c-ba25-f8f57cb655d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912acb-de3e-4f64-bf3c-82d24afba72b"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ea56b091-3052-43d1-a445-3a14152cd47a}" ma:internalName="TaxCatchAll" ma:showField="CatchAllData" ma:web="eb912acb-de3e-4f64-bf3c-82d24afba7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1836F-050D-448E-A7B6-564A2A1A1FC4}">
  <ds:schemaRefs>
    <ds:schemaRef ds:uri="http://schemas.microsoft.com/sharepoint/v3/contenttype/forms"/>
  </ds:schemaRefs>
</ds:datastoreItem>
</file>

<file path=customXml/itemProps2.xml><?xml version="1.0" encoding="utf-8"?>
<ds:datastoreItem xmlns:ds="http://schemas.openxmlformats.org/officeDocument/2006/customXml" ds:itemID="{7D298639-A577-4F3F-91F2-8D6ABE55571D}">
  <ds:schemaRef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eb912acb-de3e-4f64-bf3c-82d24afba72b"/>
    <ds:schemaRef ds:uri="234703e7-9e48-4889-b458-e4f1ab235c03"/>
  </ds:schemaRefs>
</ds:datastoreItem>
</file>

<file path=customXml/itemProps3.xml><?xml version="1.0" encoding="utf-8"?>
<ds:datastoreItem xmlns:ds="http://schemas.openxmlformats.org/officeDocument/2006/customXml" ds:itemID="{81CF7DE7-0369-44FE-806D-B98D684489F1}">
  <ds:schemaRefs>
    <ds:schemaRef ds:uri="234703e7-9e48-4889-b458-e4f1ab235c03"/>
    <ds:schemaRef ds:uri="eb912acb-de3e-4f64-bf3c-82d24afba7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Region Västmanland</Template>
  <TotalTime>12313</TotalTime>
  <Words>2013</Words>
  <Application>Microsoft Office PowerPoint</Application>
  <PresentationFormat>Anpassad</PresentationFormat>
  <Paragraphs>366</Paragraphs>
  <Slides>45</Slides>
  <Notes>11</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45</vt:i4>
      </vt:variant>
    </vt:vector>
  </HeadingPairs>
  <TitlesOfParts>
    <vt:vector size="54" baseType="lpstr">
      <vt:lpstr>Arial</vt:lpstr>
      <vt:lpstr>Calibri</vt:lpstr>
      <vt:lpstr>Calibri Light</vt:lpstr>
      <vt:lpstr>Open Sans</vt:lpstr>
      <vt:lpstr>Wingdings</vt:lpstr>
      <vt:lpstr>Region Västmanland Rosa</vt:lpstr>
      <vt:lpstr>1_Region Västmanland Rosa</vt:lpstr>
      <vt:lpstr>Region Västmanland Blå</vt:lpstr>
      <vt:lpstr>Region Västmanland Grön</vt:lpstr>
      <vt:lpstr>Välkommen till Region Västmanland</vt:lpstr>
      <vt:lpstr>Det här är vi!  Region Västmanland på tre minuter. (Film)</vt:lpstr>
      <vt:lpstr>Vår vision</vt:lpstr>
      <vt:lpstr>Tillsammans gör vi skillnad. På riktigt. </vt:lpstr>
      <vt:lpstr>Våra grundpelare</vt:lpstr>
      <vt:lpstr>Våra ansvarsområden</vt:lpstr>
      <vt:lpstr>Hälsa, sjukvård och tandvård </vt:lpstr>
      <vt:lpstr>Forskning och utbildning</vt:lpstr>
      <vt:lpstr>Hållbar utveckling</vt:lpstr>
      <vt:lpstr>Regional utveckling, Kultur och kollektivtrafik</vt:lpstr>
      <vt:lpstr>En politisk styrd organisation</vt:lpstr>
      <vt:lpstr>Organisationsschema hälso- och sjukvårdsförvaltningen</vt:lpstr>
      <vt:lpstr>Region Västmanlands fyra sjukhus</vt:lpstr>
      <vt:lpstr>Anställda inom hälso- och sjukvård 2022</vt:lpstr>
      <vt:lpstr>Vården i siffror 2022</vt:lpstr>
      <vt:lpstr>Väntetider i vården</vt:lpstr>
      <vt:lpstr>Framtidens hälso- och sjukvård</vt:lpstr>
      <vt:lpstr>Vårt viktigaste politiska styrdokument</vt:lpstr>
      <vt:lpstr>Politiska forum</vt:lpstr>
      <vt:lpstr>Regionfullmäktige</vt:lpstr>
      <vt:lpstr>Regionstyrelsen </vt:lpstr>
      <vt:lpstr>Nämnder  –  exempel Hälso- och sjukvårdsnämnden</vt:lpstr>
      <vt:lpstr>Politisk organisation</vt:lpstr>
      <vt:lpstr>Tjänstepersonsorganisation</vt:lpstr>
      <vt:lpstr>Ekonomi och finansiering</vt:lpstr>
      <vt:lpstr>Ekonomi och finansiering</vt:lpstr>
      <vt:lpstr>Hur använder vi medlen?</vt:lpstr>
      <vt:lpstr>Vad skulle vården kosta om den  inte vore subventionerad?</vt:lpstr>
      <vt:lpstr>Kort statistik, hur används medlen inom sjukvård, hälsovård och tandvård? </vt:lpstr>
      <vt:lpstr>Hur används medlen inom Regional utveckling, Kultur och kollektivtrafik? </vt:lpstr>
      <vt:lpstr>Det svenska sjukvårdsystemet</vt:lpstr>
      <vt:lpstr>Svenska sjukvårdens möjligheter och utmaningar</vt:lpstr>
      <vt:lpstr>Primärvård och specialistvård drivs av regionerna</vt:lpstr>
      <vt:lpstr>6 sjukvårdsregioner</vt:lpstr>
      <vt:lpstr>Svenska sjukvårdsystemet -  statlig nivå</vt:lpstr>
      <vt:lpstr>Svenska sjukvårdsystemet -  regional nivå</vt:lpstr>
      <vt:lpstr>Svenska sjukvårdsystemet -  kommunal nivå</vt:lpstr>
      <vt:lpstr>Privata vårdgivare</vt:lpstr>
      <vt:lpstr>Hälso- och sjukvårdsförvaltning</vt:lpstr>
      <vt:lpstr>Region Västmanlands fyra sjukhus</vt:lpstr>
      <vt:lpstr>Anställda inom hälso- och sjukvård 2022</vt:lpstr>
      <vt:lpstr>Vården i siffror 2022</vt:lpstr>
      <vt:lpstr>Väntetider i vården</vt:lpstr>
      <vt:lpstr>Framtidens hälso- och sjukvård</vt:lpstr>
      <vt:lpstr>Tack och hej!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Region Västmanland</dc:title>
  <dc:creator>Anja Hektor Gardell</dc:creator>
  <cp:lastModifiedBy>Sanna Engkvist</cp:lastModifiedBy>
  <cp:revision>13</cp:revision>
  <cp:lastPrinted>2023-06-13T08:21:37Z</cp:lastPrinted>
  <dcterms:created xsi:type="dcterms:W3CDTF">2023-05-23T13:43:23Z</dcterms:created>
  <dcterms:modified xsi:type="dcterms:W3CDTF">2023-12-14T09:28:42Z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0x010100E4DD9DDF3816EE4B8179876AA5AEC0A1</vt:lpwstr>
  </property>
  <property fmtid="{D5CDD505-2E9C-101B-9397-08002B2CF9AE}" pid="3" name="MediaServiceImageTags">
    <vt:lpwstr/>
  </property>
</Properties>
</file>