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4"/>
    <p:sldMasterId id="2147483648" r:id="rId5"/>
    <p:sldMasterId id="2147483703" r:id="rId6"/>
    <p:sldMasterId id="2147483660" r:id="rId7"/>
    <p:sldMasterId id="2147483759" r:id="rId8"/>
  </p:sldMasterIdLst>
  <p:notesMasterIdLst>
    <p:notesMasterId r:id="rId24"/>
  </p:notesMasterIdLst>
  <p:sldIdLst>
    <p:sldId id="256" r:id="rId9"/>
    <p:sldId id="4712" r:id="rId10"/>
    <p:sldId id="4729" r:id="rId11"/>
    <p:sldId id="4690" r:id="rId12"/>
    <p:sldId id="4702" r:id="rId13"/>
    <p:sldId id="4720" r:id="rId14"/>
    <p:sldId id="4697" r:id="rId15"/>
    <p:sldId id="4696" r:id="rId16"/>
    <p:sldId id="4686" r:id="rId17"/>
    <p:sldId id="4688" r:id="rId18"/>
    <p:sldId id="4705" r:id="rId19"/>
    <p:sldId id="4709" r:id="rId20"/>
    <p:sldId id="4707" r:id="rId21"/>
    <p:sldId id="293" r:id="rId22"/>
    <p:sldId id="4728" r:id="rId23"/>
  </p:sldIdLst>
  <p:sldSz cx="20104100" cy="11309350"/>
  <p:notesSz cx="9926638" cy="6797675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945" userDrawn="1">
          <p15:clr>
            <a:srgbClr val="A4A3A4"/>
          </p15:clr>
        </p15:guide>
        <p15:guide id="2" pos="22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rine Lundgren" initials="CL" lastIdx="68" clrIdx="0">
    <p:extLst>
      <p:ext uri="{19B8F6BF-5375-455C-9EA6-DF929625EA0E}">
        <p15:presenceInfo xmlns:p15="http://schemas.microsoft.com/office/powerpoint/2012/main" userId="S::catrine.lundgren@regionvastmanland.se::9f8ec8dc-cafb-46ef-9d7c-f6888f7da3dc" providerId="AD"/>
      </p:ext>
    </p:extLst>
  </p:cmAuthor>
  <p:cmAuthor id="2" name="Victoria Bodén" initials="VB" lastIdx="9" clrIdx="1">
    <p:extLst>
      <p:ext uri="{19B8F6BF-5375-455C-9EA6-DF929625EA0E}">
        <p15:presenceInfo xmlns:p15="http://schemas.microsoft.com/office/powerpoint/2012/main" userId="S::victoria.boden@regionvastmanland.se::1eb8f6c8-8394-4f11-a7e7-ee9c55c61d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0F3B"/>
    <a:srgbClr val="FAEDF2"/>
    <a:srgbClr val="F4DEE6"/>
    <a:srgbClr val="D2E6F5"/>
    <a:srgbClr val="DFECF9"/>
    <a:srgbClr val="DCEEEB"/>
    <a:srgbClr val="E9F6F7"/>
    <a:srgbClr val="DFFFFF"/>
    <a:srgbClr val="E1F6FF"/>
    <a:srgbClr val="E8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72FE9A-9B8F-4979-83A5-9A88E49CC087}" v="5" dt="2023-06-12T06:42:57.322"/>
    <p1510:client id="{FB800752-C636-4079-BAA4-81800E887B6F}" v="2" dt="2023-05-04T13:52:27.06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8D230F3-CF80-4859-8CE7-A43EE81993B5}" styleName="Ljust format 1 - Dekorfärg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8" autoAdjust="0"/>
    <p:restoredTop sz="86385" autoAdjust="0"/>
  </p:normalViewPr>
  <p:slideViewPr>
    <p:cSldViewPr snapToGrid="0">
      <p:cViewPr varScale="1">
        <p:scale>
          <a:sx n="93" d="100"/>
          <a:sy n="93" d="100"/>
        </p:scale>
        <p:origin x="1008" y="84"/>
      </p:cViewPr>
      <p:guideLst>
        <p:guide orient="horz" pos="4945"/>
        <p:guide pos="22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AE8B40-CBB7-4449-9BD4-8D6C865B66C5}" type="doc">
      <dgm:prSet loTypeId="urn:microsoft.com/office/officeart/2005/8/layout/radial3" loCatId="cycle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sv-SE"/>
        </a:p>
      </dgm:t>
    </dgm:pt>
    <dgm:pt modelId="{5FE3519E-F84A-4AD1-B015-03CE7F6A49C9}">
      <dgm:prSet phldrT="[Text]" custT="1"/>
      <dgm:spPr/>
      <dgm:t>
        <a:bodyPr/>
        <a:lstStyle/>
        <a:p>
          <a:r>
            <a:rPr lang="sv-SE" sz="3600" b="1" kern="1200" spc="300" dirty="0">
              <a:solidFill>
                <a:schemeClr val="bg1"/>
              </a:solidFill>
              <a:latin typeface="+mj-lt"/>
              <a:ea typeface="+mn-ea"/>
              <a:cs typeface="+mn-cs"/>
            </a:rPr>
            <a:t>CIFU</a:t>
          </a:r>
        </a:p>
      </dgm:t>
    </dgm:pt>
    <dgm:pt modelId="{99A6B161-8EB8-4868-809C-7F228E3C489B}" type="parTrans" cxnId="{41D7CDD7-48BC-41CE-BB83-10E941DD05D3}">
      <dgm:prSet/>
      <dgm:spPr/>
      <dgm:t>
        <a:bodyPr/>
        <a:lstStyle/>
        <a:p>
          <a:endParaRPr lang="sv-SE"/>
        </a:p>
      </dgm:t>
    </dgm:pt>
    <dgm:pt modelId="{845FF050-B499-4183-9FE4-70CA69704AD4}" type="sibTrans" cxnId="{41D7CDD7-48BC-41CE-BB83-10E941DD05D3}">
      <dgm:prSet/>
      <dgm:spPr/>
      <dgm:t>
        <a:bodyPr/>
        <a:lstStyle/>
        <a:p>
          <a:endParaRPr lang="sv-SE"/>
        </a:p>
      </dgm:t>
    </dgm:pt>
    <dgm:pt modelId="{8E0A4B86-0565-48D2-8B6E-69DF89468577}">
      <dgm:prSet phldrT="[Text]"/>
      <dgm:spPr/>
      <dgm:t>
        <a:bodyPr/>
        <a:lstStyle/>
        <a:p>
          <a:r>
            <a:rPr lang="sv-SE" b="1"/>
            <a:t>Biblioteket</a:t>
          </a:r>
        </a:p>
      </dgm:t>
    </dgm:pt>
    <dgm:pt modelId="{87BA94D7-41CD-4E38-8C0D-A6473A1326BC}" type="parTrans" cxnId="{17827A2B-DC3A-460B-A951-5360BDC1E2B5}">
      <dgm:prSet/>
      <dgm:spPr/>
      <dgm:t>
        <a:bodyPr/>
        <a:lstStyle/>
        <a:p>
          <a:endParaRPr lang="sv-SE"/>
        </a:p>
      </dgm:t>
    </dgm:pt>
    <dgm:pt modelId="{5A3EB6C0-31CB-4CA3-A013-2309CA415A34}" type="sibTrans" cxnId="{17827A2B-DC3A-460B-A951-5360BDC1E2B5}">
      <dgm:prSet/>
      <dgm:spPr/>
      <dgm:t>
        <a:bodyPr/>
        <a:lstStyle/>
        <a:p>
          <a:endParaRPr lang="sv-SE"/>
        </a:p>
      </dgm:t>
    </dgm:pt>
    <dgm:pt modelId="{8DCCE17E-1A50-42D7-A5B7-DF04440D3498}">
      <dgm:prSet phldrT="[Text]"/>
      <dgm:spPr/>
      <dgm:t>
        <a:bodyPr/>
        <a:lstStyle/>
        <a:p>
          <a:r>
            <a:rPr lang="sv-SE" b="1"/>
            <a:t>Utbildning</a:t>
          </a:r>
        </a:p>
      </dgm:t>
    </dgm:pt>
    <dgm:pt modelId="{BE43A0F7-CD14-41B0-84E5-F17252D57E8D}" type="parTrans" cxnId="{C0056F5A-09CA-4BB3-A28F-1BB1D58E0968}">
      <dgm:prSet/>
      <dgm:spPr/>
      <dgm:t>
        <a:bodyPr/>
        <a:lstStyle/>
        <a:p>
          <a:endParaRPr lang="sv-SE"/>
        </a:p>
      </dgm:t>
    </dgm:pt>
    <dgm:pt modelId="{B99F952C-F134-4F63-8887-0F00350AD406}" type="sibTrans" cxnId="{C0056F5A-09CA-4BB3-A28F-1BB1D58E0968}">
      <dgm:prSet/>
      <dgm:spPr/>
      <dgm:t>
        <a:bodyPr/>
        <a:lstStyle/>
        <a:p>
          <a:endParaRPr lang="sv-SE"/>
        </a:p>
      </dgm:t>
    </dgm:pt>
    <dgm:pt modelId="{EEE2392D-217C-4F98-AC26-A8E92E6BCA01}">
      <dgm:prSet phldrT="[Text]"/>
      <dgm:spPr/>
      <dgm:t>
        <a:bodyPr/>
        <a:lstStyle/>
        <a:p>
          <a:r>
            <a:rPr lang="sv-SE" b="1"/>
            <a:t>Forskning</a:t>
          </a:r>
        </a:p>
      </dgm:t>
    </dgm:pt>
    <dgm:pt modelId="{16C77BBB-6255-4A51-904D-8F3AA1317B51}" type="parTrans" cxnId="{FE1AE87E-D47C-4271-A29A-B2BDB0AAF87C}">
      <dgm:prSet/>
      <dgm:spPr/>
      <dgm:t>
        <a:bodyPr/>
        <a:lstStyle/>
        <a:p>
          <a:endParaRPr lang="sv-SE"/>
        </a:p>
      </dgm:t>
    </dgm:pt>
    <dgm:pt modelId="{53504216-2565-41C3-A363-E28E0792057E}" type="sibTrans" cxnId="{FE1AE87E-D47C-4271-A29A-B2BDB0AAF87C}">
      <dgm:prSet/>
      <dgm:spPr/>
      <dgm:t>
        <a:bodyPr/>
        <a:lstStyle/>
        <a:p>
          <a:endParaRPr lang="sv-SE"/>
        </a:p>
      </dgm:t>
    </dgm:pt>
    <dgm:pt modelId="{BF2B9A07-5647-4B2C-B4F9-D7D369B856C3}">
      <dgm:prSet phldrT="[Text]"/>
      <dgm:spPr/>
      <dgm:t>
        <a:bodyPr/>
        <a:lstStyle/>
        <a:p>
          <a:r>
            <a:rPr lang="sv-SE" b="1"/>
            <a:t>Innovation</a:t>
          </a:r>
        </a:p>
      </dgm:t>
    </dgm:pt>
    <dgm:pt modelId="{E68DDF4F-397C-4E81-9282-D22C8D283468}" type="sibTrans" cxnId="{5799DEB8-2B0B-41C7-941C-E898DC94FABF}">
      <dgm:prSet/>
      <dgm:spPr/>
      <dgm:t>
        <a:bodyPr/>
        <a:lstStyle/>
        <a:p>
          <a:endParaRPr lang="sv-SE"/>
        </a:p>
      </dgm:t>
    </dgm:pt>
    <dgm:pt modelId="{EA9129EA-A87A-494F-9298-9EB1A56E1252}" type="parTrans" cxnId="{5799DEB8-2B0B-41C7-941C-E898DC94FABF}">
      <dgm:prSet/>
      <dgm:spPr/>
      <dgm:t>
        <a:bodyPr/>
        <a:lstStyle/>
        <a:p>
          <a:endParaRPr lang="sv-SE"/>
        </a:p>
      </dgm:t>
    </dgm:pt>
    <dgm:pt modelId="{814BFED2-3977-4E15-8A0C-930D5AA8759A}" type="pres">
      <dgm:prSet presAssocID="{A6AE8B40-CBB7-4449-9BD4-8D6C865B66C5}" presName="composite" presStyleCnt="0">
        <dgm:presLayoutVars>
          <dgm:chMax val="1"/>
          <dgm:dir/>
          <dgm:resizeHandles val="exact"/>
        </dgm:presLayoutVars>
      </dgm:prSet>
      <dgm:spPr/>
    </dgm:pt>
    <dgm:pt modelId="{6B5F79A9-1EAB-4542-B0F9-838296F2C0EC}" type="pres">
      <dgm:prSet presAssocID="{A6AE8B40-CBB7-4449-9BD4-8D6C865B66C5}" presName="radial" presStyleCnt="0">
        <dgm:presLayoutVars>
          <dgm:animLvl val="ctr"/>
        </dgm:presLayoutVars>
      </dgm:prSet>
      <dgm:spPr/>
    </dgm:pt>
    <dgm:pt modelId="{69E05A64-3A36-4852-8E41-A85D4DDE0AF4}" type="pres">
      <dgm:prSet presAssocID="{5FE3519E-F84A-4AD1-B015-03CE7F6A49C9}" presName="centerShape" presStyleLbl="vennNode1" presStyleIdx="0" presStyleCnt="5" custScaleX="43559" custScaleY="43559"/>
      <dgm:spPr/>
    </dgm:pt>
    <dgm:pt modelId="{CFCD461F-D36F-4B3A-B4D1-E02A6519DA42}" type="pres">
      <dgm:prSet presAssocID="{BF2B9A07-5647-4B2C-B4F9-D7D369B856C3}" presName="node" presStyleLbl="vennNode1" presStyleIdx="1" presStyleCnt="5" custScaleX="77694" custScaleY="77694" custRadScaleRad="43342" custRadScaleInc="2502">
        <dgm:presLayoutVars>
          <dgm:bulletEnabled val="1"/>
        </dgm:presLayoutVars>
      </dgm:prSet>
      <dgm:spPr/>
    </dgm:pt>
    <dgm:pt modelId="{81DFA3DC-54C9-4785-A862-A18E17198FE1}" type="pres">
      <dgm:prSet presAssocID="{8E0A4B86-0565-48D2-8B6E-69DF89468577}" presName="node" presStyleLbl="vennNode1" presStyleIdx="2" presStyleCnt="5" custScaleX="77694" custScaleY="77694" custRadScaleRad="50788" custRadScaleInc="105">
        <dgm:presLayoutVars>
          <dgm:bulletEnabled val="1"/>
        </dgm:presLayoutVars>
      </dgm:prSet>
      <dgm:spPr/>
    </dgm:pt>
    <dgm:pt modelId="{35AC24B5-250C-4963-9210-DB64D7A78B3F}" type="pres">
      <dgm:prSet presAssocID="{8DCCE17E-1A50-42D7-A5B7-DF04440D3498}" presName="node" presStyleLbl="vennNode1" presStyleIdx="3" presStyleCnt="5" custScaleX="77694" custScaleY="77694" custRadScaleRad="48576" custRadScaleInc="1626">
        <dgm:presLayoutVars>
          <dgm:bulletEnabled val="1"/>
        </dgm:presLayoutVars>
      </dgm:prSet>
      <dgm:spPr/>
    </dgm:pt>
    <dgm:pt modelId="{0ACFAFD8-8F84-498A-A1AB-F7CE84ED2055}" type="pres">
      <dgm:prSet presAssocID="{EEE2392D-217C-4F98-AC26-A8E92E6BCA01}" presName="node" presStyleLbl="vennNode1" presStyleIdx="4" presStyleCnt="5" custScaleX="77694" custScaleY="77694" custRadScaleRad="49561" custRadScaleInc="-106">
        <dgm:presLayoutVars>
          <dgm:bulletEnabled val="1"/>
        </dgm:presLayoutVars>
      </dgm:prSet>
      <dgm:spPr/>
    </dgm:pt>
  </dgm:ptLst>
  <dgm:cxnLst>
    <dgm:cxn modelId="{7BBA8706-8B87-4FF3-A781-988B7E4C3DC2}" type="presOf" srcId="{5FE3519E-F84A-4AD1-B015-03CE7F6A49C9}" destId="{69E05A64-3A36-4852-8E41-A85D4DDE0AF4}" srcOrd="0" destOrd="0" presId="urn:microsoft.com/office/officeart/2005/8/layout/radial3"/>
    <dgm:cxn modelId="{17827A2B-DC3A-460B-A951-5360BDC1E2B5}" srcId="{5FE3519E-F84A-4AD1-B015-03CE7F6A49C9}" destId="{8E0A4B86-0565-48D2-8B6E-69DF89468577}" srcOrd="1" destOrd="0" parTransId="{87BA94D7-41CD-4E38-8C0D-A6473A1326BC}" sibTransId="{5A3EB6C0-31CB-4CA3-A013-2309CA415A34}"/>
    <dgm:cxn modelId="{C0056F5A-09CA-4BB3-A28F-1BB1D58E0968}" srcId="{5FE3519E-F84A-4AD1-B015-03CE7F6A49C9}" destId="{8DCCE17E-1A50-42D7-A5B7-DF04440D3498}" srcOrd="2" destOrd="0" parTransId="{BE43A0F7-CD14-41B0-84E5-F17252D57E8D}" sibTransId="{B99F952C-F134-4F63-8887-0F00350AD406}"/>
    <dgm:cxn modelId="{FE1AE87E-D47C-4271-A29A-B2BDB0AAF87C}" srcId="{5FE3519E-F84A-4AD1-B015-03CE7F6A49C9}" destId="{EEE2392D-217C-4F98-AC26-A8E92E6BCA01}" srcOrd="3" destOrd="0" parTransId="{16C77BBB-6255-4A51-904D-8F3AA1317B51}" sibTransId="{53504216-2565-41C3-A363-E28E0792057E}"/>
    <dgm:cxn modelId="{5799DEB8-2B0B-41C7-941C-E898DC94FABF}" srcId="{5FE3519E-F84A-4AD1-B015-03CE7F6A49C9}" destId="{BF2B9A07-5647-4B2C-B4F9-D7D369B856C3}" srcOrd="0" destOrd="0" parTransId="{EA9129EA-A87A-494F-9298-9EB1A56E1252}" sibTransId="{E68DDF4F-397C-4E81-9282-D22C8D283468}"/>
    <dgm:cxn modelId="{A6AF7FD1-857A-40DB-99EE-A11B135B84BF}" type="presOf" srcId="{8E0A4B86-0565-48D2-8B6E-69DF89468577}" destId="{81DFA3DC-54C9-4785-A862-A18E17198FE1}" srcOrd="0" destOrd="0" presId="urn:microsoft.com/office/officeart/2005/8/layout/radial3"/>
    <dgm:cxn modelId="{A75CF3D3-3E3D-4326-BAF1-32DB2BB53C49}" type="presOf" srcId="{BF2B9A07-5647-4B2C-B4F9-D7D369B856C3}" destId="{CFCD461F-D36F-4B3A-B4D1-E02A6519DA42}" srcOrd="0" destOrd="0" presId="urn:microsoft.com/office/officeart/2005/8/layout/radial3"/>
    <dgm:cxn modelId="{41D7CDD7-48BC-41CE-BB83-10E941DD05D3}" srcId="{A6AE8B40-CBB7-4449-9BD4-8D6C865B66C5}" destId="{5FE3519E-F84A-4AD1-B015-03CE7F6A49C9}" srcOrd="0" destOrd="0" parTransId="{99A6B161-8EB8-4868-809C-7F228E3C489B}" sibTransId="{845FF050-B499-4183-9FE4-70CA69704AD4}"/>
    <dgm:cxn modelId="{BFEBCDE1-FB3F-4C75-8342-EC55E63BB007}" type="presOf" srcId="{A6AE8B40-CBB7-4449-9BD4-8D6C865B66C5}" destId="{814BFED2-3977-4E15-8A0C-930D5AA8759A}" srcOrd="0" destOrd="0" presId="urn:microsoft.com/office/officeart/2005/8/layout/radial3"/>
    <dgm:cxn modelId="{D44534E2-11E9-431F-A358-E011B642A898}" type="presOf" srcId="{8DCCE17E-1A50-42D7-A5B7-DF04440D3498}" destId="{35AC24B5-250C-4963-9210-DB64D7A78B3F}" srcOrd="0" destOrd="0" presId="urn:microsoft.com/office/officeart/2005/8/layout/radial3"/>
    <dgm:cxn modelId="{883B7AF1-D5AF-4BB8-9788-FB694C77DA38}" type="presOf" srcId="{EEE2392D-217C-4F98-AC26-A8E92E6BCA01}" destId="{0ACFAFD8-8F84-498A-A1AB-F7CE84ED2055}" srcOrd="0" destOrd="0" presId="urn:microsoft.com/office/officeart/2005/8/layout/radial3"/>
    <dgm:cxn modelId="{0C07B2A8-2172-4ACC-B039-8536DAC712F7}" type="presParOf" srcId="{814BFED2-3977-4E15-8A0C-930D5AA8759A}" destId="{6B5F79A9-1EAB-4542-B0F9-838296F2C0EC}" srcOrd="0" destOrd="0" presId="urn:microsoft.com/office/officeart/2005/8/layout/radial3"/>
    <dgm:cxn modelId="{7BC3CA4F-0BD1-47ED-82D9-0863A37ACB85}" type="presParOf" srcId="{6B5F79A9-1EAB-4542-B0F9-838296F2C0EC}" destId="{69E05A64-3A36-4852-8E41-A85D4DDE0AF4}" srcOrd="0" destOrd="0" presId="urn:microsoft.com/office/officeart/2005/8/layout/radial3"/>
    <dgm:cxn modelId="{C513AF49-21CC-47E7-A982-F1D3C50CE5A6}" type="presParOf" srcId="{6B5F79A9-1EAB-4542-B0F9-838296F2C0EC}" destId="{CFCD461F-D36F-4B3A-B4D1-E02A6519DA42}" srcOrd="1" destOrd="0" presId="urn:microsoft.com/office/officeart/2005/8/layout/radial3"/>
    <dgm:cxn modelId="{CA41260A-74E7-4FAC-88E5-6CA2173DFA77}" type="presParOf" srcId="{6B5F79A9-1EAB-4542-B0F9-838296F2C0EC}" destId="{81DFA3DC-54C9-4785-A862-A18E17198FE1}" srcOrd="2" destOrd="0" presId="urn:microsoft.com/office/officeart/2005/8/layout/radial3"/>
    <dgm:cxn modelId="{0BC272C7-1361-4146-92E2-4AC3EF9198A2}" type="presParOf" srcId="{6B5F79A9-1EAB-4542-B0F9-838296F2C0EC}" destId="{35AC24B5-250C-4963-9210-DB64D7A78B3F}" srcOrd="3" destOrd="0" presId="urn:microsoft.com/office/officeart/2005/8/layout/radial3"/>
    <dgm:cxn modelId="{D0C6CC67-54C6-40DF-9015-A7A2612B2D58}" type="presParOf" srcId="{6B5F79A9-1EAB-4542-B0F9-838296F2C0EC}" destId="{0ACFAFD8-8F84-498A-A1AB-F7CE84ED2055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E05A64-3A36-4852-8E41-A85D4DDE0AF4}">
      <dsp:nvSpPr>
        <dsp:cNvPr id="0" name=""/>
        <dsp:cNvSpPr/>
      </dsp:nvSpPr>
      <dsp:spPr>
        <a:xfrm>
          <a:off x="4230190" y="2549387"/>
          <a:ext cx="1624438" cy="1624438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600" b="1" kern="1200" spc="300" dirty="0">
              <a:solidFill>
                <a:schemeClr val="bg1"/>
              </a:solidFill>
              <a:latin typeface="+mj-lt"/>
              <a:ea typeface="+mn-ea"/>
              <a:cs typeface="+mn-cs"/>
            </a:rPr>
            <a:t>CIFU</a:t>
          </a:r>
        </a:p>
      </dsp:txBody>
      <dsp:txXfrm>
        <a:off x="4468083" y="2787280"/>
        <a:ext cx="1148652" cy="1148652"/>
      </dsp:txXfrm>
    </dsp:sp>
    <dsp:sp modelId="{CFCD461F-D36F-4B3A-B4D1-E02A6519DA42}">
      <dsp:nvSpPr>
        <dsp:cNvPr id="0" name=""/>
        <dsp:cNvSpPr/>
      </dsp:nvSpPr>
      <dsp:spPr>
        <a:xfrm>
          <a:off x="4359410" y="1585449"/>
          <a:ext cx="1448714" cy="1448714"/>
        </a:xfrm>
        <a:prstGeom prst="ellipse">
          <a:avLst/>
        </a:prstGeom>
        <a:solidFill>
          <a:schemeClr val="accent1">
            <a:shade val="80000"/>
            <a:alpha val="50000"/>
            <a:hueOff val="167227"/>
            <a:satOff val="-16608"/>
            <a:lumOff val="104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/>
            <a:t>Innovation</a:t>
          </a:r>
        </a:p>
      </dsp:txBody>
      <dsp:txXfrm>
        <a:off x="4571569" y="1797608"/>
        <a:ext cx="1024396" cy="1024396"/>
      </dsp:txXfrm>
    </dsp:sp>
    <dsp:sp modelId="{81DFA3DC-54C9-4785-A862-A18E17198FE1}">
      <dsp:nvSpPr>
        <dsp:cNvPr id="0" name=""/>
        <dsp:cNvSpPr/>
      </dsp:nvSpPr>
      <dsp:spPr>
        <a:xfrm>
          <a:off x="5551498" y="2639283"/>
          <a:ext cx="1448714" cy="1448714"/>
        </a:xfrm>
        <a:prstGeom prst="ellipse">
          <a:avLst/>
        </a:prstGeom>
        <a:solidFill>
          <a:schemeClr val="accent1">
            <a:shade val="80000"/>
            <a:alpha val="50000"/>
            <a:hueOff val="334455"/>
            <a:satOff val="-33215"/>
            <a:lumOff val="209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/>
            <a:t>Biblioteket</a:t>
          </a:r>
        </a:p>
      </dsp:txBody>
      <dsp:txXfrm>
        <a:off x="5763657" y="2851442"/>
        <a:ext cx="1024396" cy="1024396"/>
      </dsp:txXfrm>
    </dsp:sp>
    <dsp:sp modelId="{35AC24B5-250C-4963-9210-DB64D7A78B3F}">
      <dsp:nvSpPr>
        <dsp:cNvPr id="0" name=""/>
        <dsp:cNvSpPr/>
      </dsp:nvSpPr>
      <dsp:spPr>
        <a:xfrm>
          <a:off x="4287924" y="3816591"/>
          <a:ext cx="1448714" cy="1448714"/>
        </a:xfrm>
        <a:prstGeom prst="ellipse">
          <a:avLst/>
        </a:prstGeom>
        <a:solidFill>
          <a:schemeClr val="accent1">
            <a:shade val="80000"/>
            <a:alpha val="50000"/>
            <a:hueOff val="501682"/>
            <a:satOff val="-49823"/>
            <a:lumOff val="313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/>
            <a:t>Utbildning</a:t>
          </a:r>
        </a:p>
      </dsp:txBody>
      <dsp:txXfrm>
        <a:off x="4500083" y="4028750"/>
        <a:ext cx="1024396" cy="1024396"/>
      </dsp:txXfrm>
    </dsp:sp>
    <dsp:sp modelId="{0ACFAFD8-8F84-498A-A1AB-F7CE84ED2055}">
      <dsp:nvSpPr>
        <dsp:cNvPr id="0" name=""/>
        <dsp:cNvSpPr/>
      </dsp:nvSpPr>
      <dsp:spPr>
        <a:xfrm>
          <a:off x="3114405" y="2639253"/>
          <a:ext cx="1448714" cy="1448714"/>
        </a:xfrm>
        <a:prstGeom prst="ellipse">
          <a:avLst/>
        </a:prstGeom>
        <a:solidFill>
          <a:schemeClr val="accent1">
            <a:shade val="80000"/>
            <a:alpha val="50000"/>
            <a:hueOff val="668910"/>
            <a:satOff val="-66431"/>
            <a:lumOff val="418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/>
            <a:t>Forskning</a:t>
          </a:r>
        </a:p>
      </dsp:txBody>
      <dsp:txXfrm>
        <a:off x="3326564" y="2851412"/>
        <a:ext cx="1024396" cy="1024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l">
              <a:defRPr sz="6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5622535" y="0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r">
              <a:defRPr sz="600"/>
            </a:lvl1pPr>
          </a:lstStyle>
          <a:p>
            <a:fld id="{991EA50A-7ED8-4297-A6D8-C39D2C596180}" type="datetimeFigureOut">
              <a:rPr lang="sv-SE" smtClean="0"/>
              <a:t>2023-12-07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3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674" tIns="24337" rIns="48674" bIns="24337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992351" y="3270976"/>
            <a:ext cx="7941937" cy="2677467"/>
          </a:xfrm>
          <a:prstGeom prst="rect">
            <a:avLst/>
          </a:prstGeom>
        </p:spPr>
        <p:txBody>
          <a:bodyPr vert="horz" lIns="48674" tIns="24337" rIns="48674" bIns="24337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6457028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l">
              <a:defRPr sz="6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5622535" y="6457028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r">
              <a:defRPr sz="600"/>
            </a:lvl1pPr>
          </a:lstStyle>
          <a:p>
            <a:fld id="{B733DB10-64AD-4478-BAF2-10592BD0BA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73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159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0102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4677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sv-SE" sz="1200" b="0" i="0" u="none" strike="noStrike">
                <a:solidFill>
                  <a:schemeClr val="accent1"/>
                </a:solidFill>
                <a:effectLst/>
                <a:latin typeface="+mj-lt"/>
              </a:rPr>
              <a:t>Stöttar och driver på utveckling av service, produkter, tjänster och processer </a:t>
            </a:r>
            <a:r>
              <a:rPr lang="sv-SE" sz="1200" b="0" i="0">
                <a:solidFill>
                  <a:schemeClr val="accent1"/>
                </a:solidFill>
                <a:effectLst/>
                <a:latin typeface="+mj-lt"/>
              </a:rPr>
              <a:t>​</a:t>
            </a:r>
            <a:r>
              <a:rPr lang="sv-SE" sz="1200" b="0" i="0" u="none" strike="noStrike">
                <a:solidFill>
                  <a:schemeClr val="accent1"/>
                </a:solidFill>
                <a:effectLst/>
                <a:latin typeface="+mj-lt"/>
              </a:rPr>
              <a:t>i nära </a:t>
            </a:r>
            <a:r>
              <a:rPr lang="sv-SE" sz="1200" b="1" i="0" u="none" strike="noStrike">
                <a:solidFill>
                  <a:schemeClr val="accent1"/>
                </a:solidFill>
                <a:effectLst/>
                <a:latin typeface="+mj-lt"/>
              </a:rPr>
              <a:t>samverkan</a:t>
            </a:r>
            <a:r>
              <a:rPr lang="sv-SE" sz="1200" b="0" i="0" u="none" strike="noStrike">
                <a:solidFill>
                  <a:schemeClr val="accent1"/>
                </a:solidFill>
                <a:effectLst/>
                <a:latin typeface="+mj-lt"/>
              </a:rPr>
              <a:t> </a:t>
            </a:r>
            <a:r>
              <a:rPr lang="sv-SE" sz="1200" b="1" i="0" u="none" strike="noStrike">
                <a:solidFill>
                  <a:schemeClr val="accent1"/>
                </a:solidFill>
                <a:effectLst/>
                <a:latin typeface="+mj-lt"/>
              </a:rPr>
              <a:t>med regionens förvaltningar </a:t>
            </a:r>
            <a:r>
              <a:rPr lang="sv-SE" sz="1200" b="0" i="0" u="none" strike="noStrike">
                <a:solidFill>
                  <a:schemeClr val="accent1"/>
                </a:solidFill>
                <a:effectLst/>
                <a:latin typeface="+mj-lt"/>
              </a:rPr>
              <a:t>och omgivande innovationsaktörer - näringsliv och akademi</a:t>
            </a:r>
            <a:r>
              <a:rPr lang="sv-SE" sz="1200" b="0" i="0">
                <a:solidFill>
                  <a:schemeClr val="accent1"/>
                </a:solidFill>
                <a:effectLst/>
                <a:latin typeface="+mj-lt"/>
              </a:rPr>
              <a:t>​</a:t>
            </a:r>
            <a:endParaRPr lang="sv-SE" sz="1200" b="0" i="0" u="none" strike="noStrike">
              <a:solidFill>
                <a:schemeClr val="accent1"/>
              </a:solidFill>
              <a:effectLst/>
              <a:latin typeface="+mj-lt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sv-SE" sz="1200" b="0" i="0" u="none" strike="noStrike">
                <a:solidFill>
                  <a:schemeClr val="accent1"/>
                </a:solidFill>
                <a:effectLst/>
                <a:latin typeface="+mj-lt"/>
              </a:rPr>
              <a:t>Stöttar </a:t>
            </a:r>
            <a:r>
              <a:rPr lang="sv-SE" sz="1200" b="1" i="0" u="none" strike="noStrike">
                <a:solidFill>
                  <a:schemeClr val="accent1"/>
                </a:solidFill>
                <a:effectLst/>
                <a:latin typeface="+mj-lt"/>
              </a:rPr>
              <a:t>verksamheterna</a:t>
            </a:r>
            <a:r>
              <a:rPr lang="sv-SE" sz="1200" b="0" i="0" u="none" strike="noStrike">
                <a:solidFill>
                  <a:schemeClr val="accent1"/>
                </a:solidFill>
                <a:effectLst/>
                <a:latin typeface="+mj-lt"/>
              </a:rPr>
              <a:t> i att arbeta metodiskt och strukturerat med innovation, utifrån ett strategiskt, behovs- och datadrivet arbetssätt</a:t>
            </a:r>
            <a:r>
              <a:rPr lang="sv-SE" sz="1200" b="0" i="0">
                <a:solidFill>
                  <a:schemeClr val="accent1"/>
                </a:solidFill>
                <a:effectLst/>
                <a:latin typeface="+mj-lt"/>
              </a:rPr>
              <a:t>​</a:t>
            </a:r>
            <a:endParaRPr lang="sv-SE" sz="1200" b="0" i="0" u="none" strike="noStrike">
              <a:solidFill>
                <a:schemeClr val="accent1"/>
              </a:solidFill>
              <a:effectLst/>
              <a:latin typeface="+mj-lt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sv-SE" sz="1200" b="0" i="0" u="none" strike="noStrike">
                <a:solidFill>
                  <a:schemeClr val="accent1"/>
                </a:solidFill>
                <a:effectLst/>
                <a:latin typeface="+mj-lt"/>
              </a:rPr>
              <a:t>Stöttar </a:t>
            </a:r>
            <a:r>
              <a:rPr lang="sv-SE" sz="1200" b="1" i="0" u="none" strike="noStrike">
                <a:solidFill>
                  <a:schemeClr val="accent1"/>
                </a:solidFill>
                <a:effectLst/>
                <a:latin typeface="+mj-lt"/>
              </a:rPr>
              <a:t>medarbetare</a:t>
            </a:r>
            <a:r>
              <a:rPr lang="sv-SE" sz="1200" b="0" i="0" u="none" strike="noStrike">
                <a:solidFill>
                  <a:schemeClr val="accent1"/>
                </a:solidFill>
                <a:effectLst/>
                <a:latin typeface="+mj-lt"/>
              </a:rPr>
              <a:t> att utveckla sina idéer -  analysera behov av idén, omvärldsanalys och strategi, fokusgrupper med experter från områden som är relevanta för idén. </a:t>
            </a:r>
            <a:r>
              <a:rPr lang="sv-SE" sz="1200" b="0" i="0">
                <a:solidFill>
                  <a:schemeClr val="accent1"/>
                </a:solidFill>
                <a:effectLst/>
                <a:latin typeface="+mj-lt"/>
              </a:rPr>
              <a:t>​</a:t>
            </a:r>
            <a:endParaRPr lang="sv-SE" sz="1200" b="0" i="0" u="none" strike="noStrike">
              <a:solidFill>
                <a:schemeClr val="accent1"/>
              </a:solidFill>
              <a:effectLst/>
              <a:latin typeface="+mj-lt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sv-SE" sz="1200" b="0" i="0" u="none" strike="noStrike">
                <a:solidFill>
                  <a:schemeClr val="accent1"/>
                </a:solidFill>
                <a:effectLst/>
                <a:latin typeface="+mj-lt"/>
              </a:rPr>
              <a:t>Stöttar </a:t>
            </a:r>
            <a:r>
              <a:rPr lang="sv-SE" sz="1200" b="1" i="0" u="none" strike="noStrike">
                <a:solidFill>
                  <a:schemeClr val="accent1"/>
                </a:solidFill>
                <a:effectLst/>
                <a:latin typeface="+mj-lt"/>
              </a:rPr>
              <a:t>företag</a:t>
            </a:r>
            <a:r>
              <a:rPr lang="sv-SE" sz="1200" b="0" i="0" u="none" strike="noStrike">
                <a:solidFill>
                  <a:schemeClr val="accent1"/>
                </a:solidFill>
                <a:effectLst/>
                <a:latin typeface="+mj-lt"/>
              </a:rPr>
              <a:t> att komma i kontakt med Region Västmanlands verksamheter för att testa och validera idéer i verkliga miljöer och relevanta användningsområden. (Uppdrag utförs utifrån verksamheternas förutsättningar)</a:t>
            </a:r>
            <a:r>
              <a:rPr lang="sv-SE" sz="1200" b="0" i="0">
                <a:solidFill>
                  <a:schemeClr val="accent1"/>
                </a:solidFill>
                <a:effectLst/>
                <a:latin typeface="+mj-lt"/>
              </a:rPr>
              <a:t>​</a:t>
            </a:r>
            <a:endParaRPr lang="sv-SE" sz="1200" b="0" i="0" u="none" strike="noStrike">
              <a:solidFill>
                <a:schemeClr val="accent1"/>
              </a:solidFill>
              <a:effectLst/>
              <a:latin typeface="+mj-lt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sv-SE" sz="1200" b="0" i="0" u="none" strike="noStrike">
                <a:solidFill>
                  <a:schemeClr val="accent1"/>
                </a:solidFill>
                <a:effectLst/>
                <a:latin typeface="+mj-lt"/>
              </a:rPr>
              <a:t>Brett kontaktnät inom innovationssystemet, </a:t>
            </a:r>
            <a:r>
              <a:rPr lang="sv-SE" sz="1200" b="1" i="0" u="none" strike="noStrike">
                <a:solidFill>
                  <a:schemeClr val="accent1"/>
                </a:solidFill>
                <a:effectLst/>
                <a:latin typeface="+mj-lt"/>
              </a:rPr>
              <a:t>lokalt, nationellt och internationellt</a:t>
            </a:r>
            <a:r>
              <a:rPr lang="sv-SE" sz="1200">
                <a:solidFill>
                  <a:schemeClr val="accent1"/>
                </a:solidFill>
                <a:latin typeface="+mj-lt"/>
              </a:rPr>
              <a:t>.</a:t>
            </a:r>
            <a:r>
              <a:rPr lang="sv-SE" sz="1200" b="0" i="0" u="none" strike="noStrike">
                <a:solidFill>
                  <a:schemeClr val="accent1"/>
                </a:solidFill>
                <a:effectLst/>
                <a:latin typeface="+mj-lt"/>
              </a:rPr>
              <a:t>  </a:t>
            </a:r>
            <a:r>
              <a:rPr lang="sv-SE" sz="1200">
                <a:solidFill>
                  <a:schemeClr val="accent1"/>
                </a:solidFill>
                <a:latin typeface="+mj-lt"/>
              </a:rPr>
              <a:t>V</a:t>
            </a:r>
            <a:r>
              <a:rPr lang="sv-SE" sz="1200" b="0" i="0" u="none" strike="noStrike">
                <a:solidFill>
                  <a:schemeClr val="accent1"/>
                </a:solidFill>
                <a:effectLst/>
                <a:latin typeface="+mj-lt"/>
              </a:rPr>
              <a:t>i medverkar och driver på samverkan i många olika konstellationer gemensamma samverkansprojekt och </a:t>
            </a:r>
            <a:r>
              <a:rPr lang="sv-SE" sz="1200" i="0" u="none" strike="noStrike">
                <a:solidFill>
                  <a:schemeClr val="accent1"/>
                </a:solidFill>
                <a:effectLst/>
                <a:latin typeface="+mj-lt"/>
              </a:rPr>
              <a:t>finansiering</a:t>
            </a:r>
            <a:r>
              <a:rPr lang="sv-SE" sz="1200" b="0" i="0">
                <a:solidFill>
                  <a:schemeClr val="accent1"/>
                </a:solidFill>
                <a:effectLst/>
                <a:latin typeface="+mj-lt"/>
              </a:rPr>
              <a:t>​</a:t>
            </a:r>
          </a:p>
          <a:p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8352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7907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4035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rgbClr val="FA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Bildobjekt 112">
            <a:extLst>
              <a:ext uri="{FF2B5EF4-FFF2-40B4-BE49-F238E27FC236}">
                <a16:creationId xmlns:a16="http://schemas.microsoft.com/office/drawing/2014/main" id="{213F865A-82E0-4DE6-BBD6-DA7B3D8F0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" r="6671" b="4223"/>
          <a:stretch/>
        </p:blipFill>
        <p:spPr>
          <a:xfrm>
            <a:off x="10814050" y="-1"/>
            <a:ext cx="9290050" cy="1130935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7016142-5590-4F09-AF8B-DB6FD618E5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3013" y="2378075"/>
            <a:ext cx="13635037" cy="3409950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11900" spc="-400" baseline="0"/>
            </a:lvl1pPr>
          </a:lstStyle>
          <a:p>
            <a:r>
              <a:rPr lang="sv-SE"/>
              <a:t>Rubrik på en eller två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27A8EE4-92AA-495F-86F9-6A5C4BD31B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3013" y="6279773"/>
            <a:ext cx="13635037" cy="240665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4500" spc="-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115" name="object 38">
            <a:extLst>
              <a:ext uri="{FF2B5EF4-FFF2-40B4-BE49-F238E27FC236}">
                <a16:creationId xmlns:a16="http://schemas.microsoft.com/office/drawing/2014/main" id="{9BDBBCB9-81A0-4B48-8D85-87FE05F29E71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213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7E25708F-A6F2-4D28-886A-05F63F7F1F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3" r="88989" b="40999"/>
          <a:stretch/>
        </p:blipFill>
        <p:spPr>
          <a:xfrm>
            <a:off x="19008000" y="0"/>
            <a:ext cx="1096100" cy="2395475"/>
          </a:xfrm>
          <a:prstGeom prst="rect">
            <a:avLst/>
          </a:prstGeom>
        </p:spPr>
      </p:pic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491C-47DC-4E17-80D1-CDD4BAF30723}" type="datetime1">
              <a:rPr lang="sv-SE" smtClean="0"/>
              <a:t>2023-12-07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877615"/>
            <a:ext cx="17616567" cy="104326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B7B88AC-ED67-40FC-B207-9A82E4376643}"/>
              </a:ext>
            </a:extLst>
          </p:cNvPr>
          <p:cNvSpPr/>
          <p:nvPr userDrawn="1"/>
        </p:nvSpPr>
        <p:spPr>
          <a:xfrm>
            <a:off x="1245600" y="2491200"/>
            <a:ext cx="17618400" cy="7923600"/>
          </a:xfrm>
          <a:prstGeom prst="rect">
            <a:avLst/>
          </a:prstGeom>
          <a:solidFill>
            <a:srgbClr val="DF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0" y="2491200"/>
            <a:ext cx="17618400" cy="7923600"/>
          </a:xfr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11" name="Platshållare för text 6">
            <a:extLst>
              <a:ext uri="{FF2B5EF4-FFF2-40B4-BE49-F238E27FC236}">
                <a16:creationId xmlns:a16="http://schemas.microsoft.com/office/drawing/2014/main" id="{7C6CF22E-C600-40EB-BB5D-A71AE04A4C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640000" y="8791200"/>
            <a:ext cx="1987200" cy="19872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200"/>
            </a:lvl1pPr>
          </a:lstStyle>
          <a:p>
            <a:pPr lvl="0"/>
            <a:r>
              <a:rPr lang="sv-SE"/>
              <a:t> 4,42</a:t>
            </a:r>
          </a:p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5363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291435" y="2298648"/>
            <a:ext cx="13459939" cy="1686571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936"/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3291435" y="4133672"/>
            <a:ext cx="13459939" cy="6550447"/>
          </a:xfrm>
        </p:spPr>
        <p:txBody>
          <a:bodyPr anchor="t" anchorCtr="0">
            <a:noAutofit/>
          </a:bodyPr>
          <a:lstStyle>
            <a:lvl1pPr>
              <a:defRPr sz="3298"/>
            </a:lvl1pPr>
            <a:lvl2pPr>
              <a:defRPr sz="3298"/>
            </a:lvl2pPr>
            <a:lvl3pPr>
              <a:defRPr sz="2968"/>
            </a:lvl3pPr>
            <a:lvl4pPr>
              <a:defRPr sz="2638"/>
            </a:lvl4pPr>
            <a:lvl5pPr>
              <a:defRPr sz="2638"/>
            </a:lvl5pPr>
          </a:lstStyle>
          <a:p>
            <a:pPr lvl="0"/>
            <a:r>
              <a:rPr lang="sv-SE"/>
              <a:t>Klicka här för att lägga till innehåll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6BD1-A56A-405D-BBE7-4874BB21E688}" type="datetimeFigureOut">
              <a:rPr lang="sv-SE" smtClean="0"/>
              <a:pPr/>
              <a:t>2023-12-07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661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brik och 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2700994" y="2298648"/>
            <a:ext cx="15315525" cy="168657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936"/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2700994" y="4155668"/>
            <a:ext cx="7447097" cy="6555427"/>
          </a:xfrm>
        </p:spPr>
        <p:txBody>
          <a:bodyPr anchor="t" anchorCtr="0">
            <a:noAutofit/>
          </a:bodyPr>
          <a:lstStyle>
            <a:lvl1pPr>
              <a:defRPr sz="3298"/>
            </a:lvl1pPr>
            <a:lvl2pPr>
              <a:defRPr sz="3298"/>
            </a:lvl2pPr>
            <a:lvl3pPr>
              <a:defRPr sz="2968"/>
            </a:lvl3pPr>
            <a:lvl4pPr>
              <a:defRPr sz="2638"/>
            </a:lvl4pPr>
            <a:lvl5pPr>
              <a:defRPr sz="2638"/>
            </a:lvl5pPr>
          </a:lstStyle>
          <a:p>
            <a:pPr lvl="0"/>
            <a:r>
              <a:rPr lang="sv-SE"/>
              <a:t>Klicka här för att lägga till innehåll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0" hasCustomPrompt="1"/>
          </p:nvPr>
        </p:nvSpPr>
        <p:spPr>
          <a:xfrm>
            <a:off x="10561005" y="4155668"/>
            <a:ext cx="7447097" cy="6555427"/>
          </a:xfrm>
        </p:spPr>
        <p:txBody>
          <a:bodyPr anchor="t" anchorCtr="0">
            <a:noAutofit/>
          </a:bodyPr>
          <a:lstStyle>
            <a:lvl1pPr>
              <a:defRPr sz="3298"/>
            </a:lvl1pPr>
            <a:lvl2pPr>
              <a:defRPr sz="3298"/>
            </a:lvl2pPr>
            <a:lvl3pPr>
              <a:defRPr sz="2968"/>
            </a:lvl3pPr>
            <a:lvl4pPr>
              <a:defRPr sz="2638"/>
            </a:lvl4pPr>
            <a:lvl5pPr>
              <a:defRPr sz="2638"/>
            </a:lvl5pPr>
          </a:lstStyle>
          <a:p>
            <a:pPr lvl="0"/>
            <a:r>
              <a:rPr lang="sv-SE"/>
              <a:t>Klicka här för att lägga till innehåll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datum 9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739DF52-0477-4164-99CF-0384B3919D38}" type="datetime1">
              <a:rPr lang="sv-SE" smtClean="0"/>
              <a:t>2023-12-07</a:t>
            </a:fld>
            <a:endParaRPr lang="sv-SE"/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747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2700994" y="2298648"/>
            <a:ext cx="15315525" cy="16865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5936"/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2700994" y="4155667"/>
            <a:ext cx="15315525" cy="6530333"/>
          </a:xfrm>
        </p:spPr>
        <p:txBody>
          <a:bodyPr anchor="t" anchorCtr="0">
            <a:noAutofit/>
          </a:bodyPr>
          <a:lstStyle>
            <a:lvl1pPr>
              <a:defRPr sz="3298"/>
            </a:lvl1pPr>
            <a:lvl2pPr>
              <a:defRPr sz="3298"/>
            </a:lvl2pPr>
            <a:lvl3pPr>
              <a:defRPr sz="2968"/>
            </a:lvl3pPr>
            <a:lvl4pPr>
              <a:defRPr sz="2638"/>
            </a:lvl4pPr>
            <a:lvl5pPr>
              <a:defRPr sz="2638"/>
            </a:lvl5pPr>
          </a:lstStyle>
          <a:p>
            <a:pPr lvl="0"/>
            <a:r>
              <a:rPr lang="sv-SE"/>
              <a:t>Klicka här för att lägga till innehåll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6BD1-A56A-405D-BBE7-4874BB21E688}" type="datetimeFigureOut">
              <a:rPr lang="sv-SE" smtClean="0"/>
              <a:pPr/>
              <a:t>2023-12-07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290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2923677" y="2298648"/>
            <a:ext cx="15280341" cy="1686571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5936"/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2923676" y="4133671"/>
            <a:ext cx="7447097" cy="7175679"/>
          </a:xfrm>
        </p:spPr>
        <p:txBody>
          <a:bodyPr anchor="t" anchorCtr="0">
            <a:noAutofit/>
          </a:bodyPr>
          <a:lstStyle>
            <a:lvl1pPr>
              <a:defRPr sz="3298"/>
            </a:lvl1pPr>
            <a:lvl2pPr>
              <a:defRPr sz="3298"/>
            </a:lvl2pPr>
            <a:lvl3pPr>
              <a:defRPr sz="2968"/>
            </a:lvl3pPr>
            <a:lvl4pPr>
              <a:defRPr sz="2638"/>
            </a:lvl4pPr>
            <a:lvl5pPr>
              <a:defRPr sz="2638"/>
            </a:lvl5pPr>
          </a:lstStyle>
          <a:p>
            <a:pPr lvl="0"/>
            <a:r>
              <a:rPr lang="sv-SE"/>
              <a:t>Klicka här för att lägga till innehåll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0" hasCustomPrompt="1"/>
          </p:nvPr>
        </p:nvSpPr>
        <p:spPr>
          <a:xfrm>
            <a:off x="10756921" y="4133671"/>
            <a:ext cx="7447097" cy="7175679"/>
          </a:xfrm>
        </p:spPr>
        <p:txBody>
          <a:bodyPr anchor="t" anchorCtr="0">
            <a:noAutofit/>
          </a:bodyPr>
          <a:lstStyle>
            <a:lvl1pPr>
              <a:defRPr sz="3298"/>
            </a:lvl1pPr>
            <a:lvl2pPr>
              <a:defRPr sz="3298"/>
            </a:lvl2pPr>
            <a:lvl3pPr>
              <a:defRPr sz="2968"/>
            </a:lvl3pPr>
            <a:lvl4pPr>
              <a:defRPr sz="2638"/>
            </a:lvl4pPr>
            <a:lvl5pPr>
              <a:defRPr sz="2638"/>
            </a:lvl5pPr>
          </a:lstStyle>
          <a:p>
            <a:pPr lvl="0"/>
            <a:r>
              <a:rPr lang="sv-SE"/>
              <a:t>Klicka här för att lägga till innehåll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datum 9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8176BD1-A56A-405D-BBE7-4874BB21E688}" type="datetimeFigureOut">
              <a:rPr lang="sv-SE" smtClean="0"/>
              <a:pPr/>
              <a:t>2023-12-07</a:t>
            </a:fld>
            <a:endParaRPr lang="sv-SE"/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334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513013" y="1996900"/>
            <a:ext cx="15078075" cy="6910171"/>
          </a:xfrm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5936" b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6BD1-A56A-405D-BBE7-4874BB21E688}" type="datetimeFigureOut">
              <a:rPr lang="sv-SE" smtClean="0"/>
              <a:pPr/>
              <a:t>2023-12-07</a:t>
            </a:fld>
            <a:endParaRPr lang="sv-SE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985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bg>
      <p:bgPr>
        <a:solidFill>
          <a:srgbClr val="E9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5FBC21F-AA3A-4105-A762-7A4A8EE1E9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" r="6664" b="4216"/>
          <a:stretch/>
        </p:blipFill>
        <p:spPr>
          <a:xfrm>
            <a:off x="10814401" y="0"/>
            <a:ext cx="9289700" cy="11309350"/>
          </a:xfrm>
          <a:prstGeom prst="rect">
            <a:avLst/>
          </a:prstGeom>
        </p:spPr>
      </p:pic>
      <p:sp>
        <p:nvSpPr>
          <p:cNvPr id="7" name="object 38">
            <a:extLst>
              <a:ext uri="{FF2B5EF4-FFF2-40B4-BE49-F238E27FC236}">
                <a16:creationId xmlns:a16="http://schemas.microsoft.com/office/drawing/2014/main" id="{58F464F6-1029-4CBD-B3D1-11214085E2B8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3BB08C3-1CD7-4C53-9E96-43671982CE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3013" y="2378075"/>
            <a:ext cx="13635037" cy="3409950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11900" spc="-40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 på en eller två rader</a:t>
            </a:r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78CC841C-AA65-43FA-BB0E-1A120EBFED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3013" y="6279773"/>
            <a:ext cx="13635037" cy="24066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4500" spc="-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258731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6EBC20DB-E92A-4595-958F-8F6E1877F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8502" y="478617"/>
            <a:ext cx="792000" cy="187200"/>
          </a:xfrm>
        </p:spPr>
        <p:txBody>
          <a:bodyPr/>
          <a:lstStyle/>
          <a:p>
            <a:fld id="{27129ABF-34AF-4771-8C65-17474087DDAF}" type="datetime1">
              <a:rPr lang="sv-SE" smtClean="0"/>
              <a:t>2023-12-07</a:t>
            </a:fld>
            <a:endParaRPr lang="sv-SE"/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id="{5382FAD0-A98D-43B4-B432-3582AE5A5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3903" y="478617"/>
            <a:ext cx="7704000" cy="187200"/>
          </a:xfrm>
        </p:spPr>
        <p:txBody>
          <a:bodyPr/>
          <a:lstStyle/>
          <a:p>
            <a:endParaRPr lang="sv-SE"/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50F28032-0600-4C8E-B007-13E1C8110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102" y="478617"/>
            <a:ext cx="360000" cy="187200"/>
          </a:xfrm>
        </p:spPr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55FC54DA-D224-4D4F-9D60-B924CADB6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5" r="88987" b="40999"/>
          <a:stretch/>
        </p:blipFill>
        <p:spPr>
          <a:xfrm>
            <a:off x="19008000" y="0"/>
            <a:ext cx="1096100" cy="3216275"/>
          </a:xfrm>
          <a:prstGeom prst="rect">
            <a:avLst/>
          </a:prstGeom>
        </p:spPr>
      </p:pic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36B6AA50-8739-41DE-A23A-5E3ECC5482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5600" y="3399671"/>
            <a:ext cx="17618075" cy="5983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F4246BC-36B1-4971-8889-F163FD2A0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777625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93B712EA-797A-4EA2-BEB0-D486B28AB1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6" y="3406775"/>
            <a:ext cx="8638421" cy="597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Platshållare för innehåll 3">
            <a:extLst>
              <a:ext uri="{FF2B5EF4-FFF2-40B4-BE49-F238E27FC236}">
                <a16:creationId xmlns:a16="http://schemas.microsoft.com/office/drawing/2014/main" id="{70C7B567-D67A-42BC-B7FD-E667F0583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21911" y="3406775"/>
            <a:ext cx="8638421" cy="597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EB806AAA-D73D-4CEE-9B56-C22AE8A537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4" t="51033" b="-60375"/>
          <a:stretch/>
        </p:blipFill>
        <p:spPr>
          <a:xfrm>
            <a:off x="-19050" y="6264274"/>
            <a:ext cx="1260000" cy="5045075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390AB69-5BC0-46B0-B233-B8ED7CBC0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1084E-ABA3-4AA4-9862-3A3A8F7AC594}" type="datetime1">
              <a:rPr lang="sv-SE" smtClean="0"/>
              <a:t>2023-12-07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E6FFAF7-903A-4658-BEDF-CDBF6357E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432E55E-6E21-45F6-AFF0-C03FD2EA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91A92F-5622-40E4-B88A-05148A90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423725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88FBE5C1-E706-49C0-BC48-7432DD593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06" t="64211"/>
          <a:stretch/>
        </p:blipFill>
        <p:spPr>
          <a:xfrm>
            <a:off x="0" y="0"/>
            <a:ext cx="6239526" cy="979200"/>
          </a:xfrm>
          <a:prstGeom prst="rect">
            <a:avLst/>
          </a:prstGeom>
        </p:spPr>
      </p:pic>
      <p:sp>
        <p:nvSpPr>
          <p:cNvPr id="14" name="object 38">
            <a:extLst>
              <a:ext uri="{FF2B5EF4-FFF2-40B4-BE49-F238E27FC236}">
                <a16:creationId xmlns:a16="http://schemas.microsoft.com/office/drawing/2014/main" id="{1A5E282F-FC28-45E5-81A7-A28557C59E47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19CC616-6A81-4F3E-BF5F-34271257EE9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0D26B19-8998-4002-9818-0406EEBB00B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E32E934-0E34-41D0-99D0-BBB1DE02E0D8}" type="datetime1">
              <a:rPr lang="sv-SE" smtClean="0"/>
              <a:t>2023-12-07</a:t>
            </a:fld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0D7DA48-029C-41BC-BD3D-A195A10DF34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1345448-A017-46A4-AAEE-65BAAA13935B}"/>
              </a:ext>
            </a:extLst>
          </p:cNvPr>
          <p:cNvSpPr/>
          <p:nvPr userDrawn="1"/>
        </p:nvSpPr>
        <p:spPr>
          <a:xfrm>
            <a:off x="10404000" y="702000"/>
            <a:ext cx="9007200" cy="9907200"/>
          </a:xfrm>
          <a:prstGeom prst="rect">
            <a:avLst/>
          </a:prstGeom>
          <a:solidFill>
            <a:srgbClr val="DCE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C261A0B5-3A30-4187-8CDB-DBD6610369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04000" y="702000"/>
            <a:ext cx="9007200" cy="99072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3DEFBAF8-794C-4460-BDFB-4AFAF7A4B3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3408147"/>
            <a:ext cx="7828734" cy="54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9" name="Rubrik 7">
            <a:extLst>
              <a:ext uri="{FF2B5EF4-FFF2-40B4-BE49-F238E27FC236}">
                <a16:creationId xmlns:a16="http://schemas.microsoft.com/office/drawing/2014/main" id="{6A68B911-846D-40C0-89C1-092024565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27047"/>
            <a:ext cx="7828734" cy="204364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94721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2023-12-07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4280DC-5966-49BD-AB8E-60113DB5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4FA10E6-DC00-4A4C-A2EE-A3F53C17D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0" r="88999" b="40995"/>
          <a:stretch/>
        </p:blipFill>
        <p:spPr>
          <a:xfrm>
            <a:off x="19009056" y="1"/>
            <a:ext cx="1095044" cy="3216274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7A2CC002-8FB6-40A7-A6F3-C046623D47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3766" y="3399671"/>
            <a:ext cx="17616566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074316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EC5BF2F-A06E-4DBE-BE34-10563FBAB941}"/>
              </a:ext>
            </a:extLst>
          </p:cNvPr>
          <p:cNvSpPr/>
          <p:nvPr userDrawn="1"/>
        </p:nvSpPr>
        <p:spPr>
          <a:xfrm>
            <a:off x="1245600" y="2491200"/>
            <a:ext cx="17618400" cy="7923600"/>
          </a:xfrm>
          <a:prstGeom prst="rect">
            <a:avLst/>
          </a:prstGeom>
          <a:solidFill>
            <a:srgbClr val="DCE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76D3E448-F04D-42F2-A71F-AB7E9594DFA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0" y="2491200"/>
            <a:ext cx="17618400" cy="79236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1F92EFCA-73A8-4BBA-8B6E-84A5162570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66" r="88987" b="40999"/>
          <a:stretch/>
        </p:blipFill>
        <p:spPr>
          <a:xfrm>
            <a:off x="19008000" y="0"/>
            <a:ext cx="1096100" cy="2393950"/>
          </a:xfrm>
          <a:prstGeom prst="rect">
            <a:avLst/>
          </a:prstGeom>
        </p:spPr>
      </p:pic>
      <p:sp>
        <p:nvSpPr>
          <p:cNvPr id="21" name="Rubrik 12">
            <a:extLst>
              <a:ext uri="{FF2B5EF4-FFF2-40B4-BE49-F238E27FC236}">
                <a16:creationId xmlns:a16="http://schemas.microsoft.com/office/drawing/2014/main" id="{56F830A9-B7E5-4459-9325-1EB46228A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877615"/>
            <a:ext cx="17616567" cy="104326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2" name="Platshållare för text 6">
            <a:extLst>
              <a:ext uri="{FF2B5EF4-FFF2-40B4-BE49-F238E27FC236}">
                <a16:creationId xmlns:a16="http://schemas.microsoft.com/office/drawing/2014/main" id="{75DB120C-DE3F-4D0F-9C20-C0178B697A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640000" y="8791200"/>
            <a:ext cx="1987200" cy="198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200"/>
            </a:lvl1pPr>
          </a:lstStyle>
          <a:p>
            <a:pPr lvl="0"/>
            <a:r>
              <a:rPr lang="sv-SE"/>
              <a:t> 4,42</a:t>
            </a:r>
          </a:p>
          <a:p>
            <a:pPr lvl="0"/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09B9E0E-3BE5-4815-9771-B94D5C0DE40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EF6D5CF-9778-494C-91EA-967A5AD360D0}" type="datetime1">
              <a:rPr lang="sv-SE" smtClean="0"/>
              <a:t>2023-12-07</a:t>
            </a:fld>
            <a:endParaRPr lang="en-US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EF21FC5-B1ED-41D6-83B6-FD9D859FF93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605CF9C-A296-49D6-8F7C-7E99496CBAC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0029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8" userDrawn="1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513013" y="1996900"/>
            <a:ext cx="15078075" cy="6910171"/>
          </a:xfrm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5936" b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334047" y="1540107"/>
            <a:ext cx="5568468" cy="39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979" b="0">
                <a:solidFill>
                  <a:srgbClr val="FF0000"/>
                </a:solidFill>
              </a:rPr>
              <a:t>regionvastmanland.se</a:t>
            </a:r>
            <a:endParaRPr lang="sv-SE" sz="1979" b="0" baseline="0">
              <a:solidFill>
                <a:srgbClr val="FF0000"/>
              </a:solidFill>
            </a:endParaRP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6BD1-A56A-405D-BBE7-4874BB21E688}" type="datetimeFigureOut">
              <a:rPr lang="sv-SE" smtClean="0"/>
              <a:pPr/>
              <a:t>2023-12-07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9ED36-69B7-4FC7-B177-7D229E9A666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368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rgbClr val="FA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Bildobjekt 112">
            <a:extLst>
              <a:ext uri="{FF2B5EF4-FFF2-40B4-BE49-F238E27FC236}">
                <a16:creationId xmlns:a16="http://schemas.microsoft.com/office/drawing/2014/main" id="{213F865A-82E0-4DE6-BBD6-DA7B3D8F0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" r="6671" b="4223"/>
          <a:stretch/>
        </p:blipFill>
        <p:spPr>
          <a:xfrm>
            <a:off x="10814050" y="-1"/>
            <a:ext cx="9290050" cy="1130935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7016142-5590-4F09-AF8B-DB6FD618E5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3013" y="2378075"/>
            <a:ext cx="13635037" cy="3409950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11900" spc="-400" baseline="0"/>
            </a:lvl1pPr>
          </a:lstStyle>
          <a:p>
            <a:r>
              <a:rPr lang="sv-SE"/>
              <a:t>Rubrik på en eller två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27A8EE4-92AA-495F-86F9-6A5C4BD31B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3013" y="6279773"/>
            <a:ext cx="13635037" cy="240665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4500" spc="-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115" name="object 38">
            <a:extLst>
              <a:ext uri="{FF2B5EF4-FFF2-40B4-BE49-F238E27FC236}">
                <a16:creationId xmlns:a16="http://schemas.microsoft.com/office/drawing/2014/main" id="{9BDBBCB9-81A0-4B48-8D85-87FE05F29E71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95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2023-12-07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4280DC-5966-49BD-AB8E-60113DB5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4FA10E6-DC00-4A4C-A2EE-A3F53C17D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0" r="88999" b="40995"/>
          <a:stretch/>
        </p:blipFill>
        <p:spPr>
          <a:xfrm>
            <a:off x="19009056" y="1"/>
            <a:ext cx="1095044" cy="3216274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7A2CC002-8FB6-40A7-A6F3-C046623D47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3766" y="3399671"/>
            <a:ext cx="17616566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72344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Bildobjekt 71">
            <a:extLst>
              <a:ext uri="{FF2B5EF4-FFF2-40B4-BE49-F238E27FC236}">
                <a16:creationId xmlns:a16="http://schemas.microsoft.com/office/drawing/2014/main" id="{F9214C34-71FC-4B3B-B2DA-532B9C36A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4" t="51088" b="-60520"/>
          <a:stretch/>
        </p:blipFill>
        <p:spPr>
          <a:xfrm>
            <a:off x="0" y="6264274"/>
            <a:ext cx="1247156" cy="5045075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6" y="3406775"/>
            <a:ext cx="8638421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21911" y="3406775"/>
            <a:ext cx="8638421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C9495B9-D494-4909-B0F6-C282E34AD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5F43-7351-4340-AB7C-1EB441B903A0}" type="datetime1">
              <a:rPr lang="sv-SE" smtClean="0"/>
              <a:t>2023-12-07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040E90E-D655-44FC-9710-9E80B0452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8CD1362-079A-44DB-8854-F2DD36BF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3285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Bildobjekt 105">
            <a:extLst>
              <a:ext uri="{FF2B5EF4-FFF2-40B4-BE49-F238E27FC236}">
                <a16:creationId xmlns:a16="http://schemas.microsoft.com/office/drawing/2014/main" id="{BEF2884E-1FD5-4C14-8812-60610C2A3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46" t="64200" r="1"/>
          <a:stretch/>
        </p:blipFill>
        <p:spPr>
          <a:xfrm>
            <a:off x="0" y="0"/>
            <a:ext cx="6240627" cy="979488"/>
          </a:xfrm>
          <a:prstGeom prst="rect">
            <a:avLst/>
          </a:prstGeom>
        </p:spPr>
      </p:pic>
      <p:sp>
        <p:nvSpPr>
          <p:cNvPr id="15" name="object 38">
            <a:extLst>
              <a:ext uri="{FF2B5EF4-FFF2-40B4-BE49-F238E27FC236}">
                <a16:creationId xmlns:a16="http://schemas.microsoft.com/office/drawing/2014/main" id="{FCB10ADE-7E5E-400B-8AA1-BCE8B82F9AC2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169D-E447-4789-8673-AFA93CC4C0FC}" type="datetime1">
              <a:rPr lang="sv-SE" smtClean="0"/>
              <a:t>2023-12-07</a:t>
            </a:fld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69B40A8-44D8-445B-8C02-75F7336F6216}"/>
              </a:ext>
            </a:extLst>
          </p:cNvPr>
          <p:cNvSpPr/>
          <p:nvPr userDrawn="1"/>
        </p:nvSpPr>
        <p:spPr>
          <a:xfrm>
            <a:off x="10404000" y="702000"/>
            <a:ext cx="9000000" cy="9900000"/>
          </a:xfrm>
          <a:prstGeom prst="rect">
            <a:avLst/>
          </a:prstGeom>
          <a:solidFill>
            <a:srgbClr val="FA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29954143-B55D-450D-940A-BB896C139D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04000" y="701676"/>
            <a:ext cx="9000000" cy="99000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F05E6BAC-F8CD-4D8F-BF33-F04A9C43E4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3408147"/>
            <a:ext cx="7828733" cy="5400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7" name="Rubrik 106">
            <a:extLst>
              <a:ext uri="{FF2B5EF4-FFF2-40B4-BE49-F238E27FC236}">
                <a16:creationId xmlns:a16="http://schemas.microsoft.com/office/drawing/2014/main" id="{6CA9850E-4638-497B-BFB1-76C714BE1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27047"/>
            <a:ext cx="7828734" cy="2043642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783756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0" y="2491200"/>
            <a:ext cx="17618400" cy="7923600"/>
          </a:xfrm>
          <a:solidFill>
            <a:srgbClr val="FAEDF2"/>
          </a:solidFill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06FC7-5FC7-4CA8-94E2-9DAA9984D6D0}" type="datetime1">
              <a:rPr lang="sv-SE" smtClean="0"/>
              <a:t>2023-12-07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877615"/>
            <a:ext cx="17616567" cy="104326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959AE0B8-EF77-4FED-9065-2B19EFE2C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8" r="88999" b="40995"/>
          <a:stretch/>
        </p:blipFill>
        <p:spPr>
          <a:xfrm>
            <a:off x="19009056" y="0"/>
            <a:ext cx="1095044" cy="2395474"/>
          </a:xfrm>
          <a:prstGeom prst="rect">
            <a:avLst/>
          </a:prstGeom>
        </p:spPr>
      </p:pic>
      <p:sp>
        <p:nvSpPr>
          <p:cNvPr id="14" name="Platshållare för text 6">
            <a:extLst>
              <a:ext uri="{FF2B5EF4-FFF2-40B4-BE49-F238E27FC236}">
                <a16:creationId xmlns:a16="http://schemas.microsoft.com/office/drawing/2014/main" id="{4EB1276E-26FE-4592-99D9-92C82CD707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640000" y="8791200"/>
            <a:ext cx="1987200" cy="19872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200"/>
            </a:lvl1pPr>
          </a:lstStyle>
          <a:p>
            <a:pPr lvl="0"/>
            <a:r>
              <a:rPr lang="sv-SE"/>
              <a:t> 4,42</a:t>
            </a:r>
          </a:p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4892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Bildobjekt 71">
            <a:extLst>
              <a:ext uri="{FF2B5EF4-FFF2-40B4-BE49-F238E27FC236}">
                <a16:creationId xmlns:a16="http://schemas.microsoft.com/office/drawing/2014/main" id="{F9214C34-71FC-4B3B-B2DA-532B9C36A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4" t="51088" b="-60520"/>
          <a:stretch/>
        </p:blipFill>
        <p:spPr>
          <a:xfrm>
            <a:off x="0" y="6264274"/>
            <a:ext cx="1247156" cy="5045075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6" y="3406775"/>
            <a:ext cx="8638421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21911" y="3406775"/>
            <a:ext cx="8638421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C9495B9-D494-4909-B0F6-C282E34AD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5F43-7351-4340-AB7C-1EB441B903A0}" type="datetime1">
              <a:rPr lang="sv-SE" smtClean="0"/>
              <a:t>2023-12-07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040E90E-D655-44FC-9710-9E80B0452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8CD1362-079A-44DB-8854-F2DD36BF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9253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Bildobjekt 105">
            <a:extLst>
              <a:ext uri="{FF2B5EF4-FFF2-40B4-BE49-F238E27FC236}">
                <a16:creationId xmlns:a16="http://schemas.microsoft.com/office/drawing/2014/main" id="{BEF2884E-1FD5-4C14-8812-60610C2A3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46" t="64200" r="1"/>
          <a:stretch/>
        </p:blipFill>
        <p:spPr>
          <a:xfrm>
            <a:off x="0" y="0"/>
            <a:ext cx="6240627" cy="979488"/>
          </a:xfrm>
          <a:prstGeom prst="rect">
            <a:avLst/>
          </a:prstGeom>
        </p:spPr>
      </p:pic>
      <p:sp>
        <p:nvSpPr>
          <p:cNvPr id="15" name="object 38">
            <a:extLst>
              <a:ext uri="{FF2B5EF4-FFF2-40B4-BE49-F238E27FC236}">
                <a16:creationId xmlns:a16="http://schemas.microsoft.com/office/drawing/2014/main" id="{FCB10ADE-7E5E-400B-8AA1-BCE8B82F9AC2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169D-E447-4789-8673-AFA93CC4C0FC}" type="datetime1">
              <a:rPr lang="sv-SE" smtClean="0"/>
              <a:t>2023-12-07</a:t>
            </a:fld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69B40A8-44D8-445B-8C02-75F7336F6216}"/>
              </a:ext>
            </a:extLst>
          </p:cNvPr>
          <p:cNvSpPr/>
          <p:nvPr userDrawn="1"/>
        </p:nvSpPr>
        <p:spPr>
          <a:xfrm>
            <a:off x="10404000" y="702000"/>
            <a:ext cx="9000000" cy="9900000"/>
          </a:xfrm>
          <a:prstGeom prst="rect">
            <a:avLst/>
          </a:prstGeom>
          <a:solidFill>
            <a:srgbClr val="FA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29954143-B55D-450D-940A-BB896C139D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04000" y="701676"/>
            <a:ext cx="9000000" cy="99000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F05E6BAC-F8CD-4D8F-BF33-F04A9C43E4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3408147"/>
            <a:ext cx="7828733" cy="5400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7" name="Rubrik 106">
            <a:extLst>
              <a:ext uri="{FF2B5EF4-FFF2-40B4-BE49-F238E27FC236}">
                <a16:creationId xmlns:a16="http://schemas.microsoft.com/office/drawing/2014/main" id="{6CA9850E-4638-497B-BFB1-76C714BE1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27047"/>
            <a:ext cx="7828734" cy="2043642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204256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0" y="2491200"/>
            <a:ext cx="17618400" cy="7923600"/>
          </a:xfrm>
          <a:solidFill>
            <a:srgbClr val="FAEDF2"/>
          </a:solidFill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06FC7-5FC7-4CA8-94E2-9DAA9984D6D0}" type="datetime1">
              <a:rPr lang="sv-SE" smtClean="0"/>
              <a:t>2023-12-07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877615"/>
            <a:ext cx="17616567" cy="104326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959AE0B8-EF77-4FED-9065-2B19EFE2C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8" r="88999" b="40995"/>
          <a:stretch/>
        </p:blipFill>
        <p:spPr>
          <a:xfrm>
            <a:off x="19009056" y="0"/>
            <a:ext cx="1095044" cy="2395474"/>
          </a:xfrm>
          <a:prstGeom prst="rect">
            <a:avLst/>
          </a:prstGeom>
        </p:spPr>
      </p:pic>
      <p:sp>
        <p:nvSpPr>
          <p:cNvPr id="14" name="Platshållare för text 6">
            <a:extLst>
              <a:ext uri="{FF2B5EF4-FFF2-40B4-BE49-F238E27FC236}">
                <a16:creationId xmlns:a16="http://schemas.microsoft.com/office/drawing/2014/main" id="{4EB1276E-26FE-4592-99D9-92C82CD707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640000" y="8791200"/>
            <a:ext cx="1987200" cy="19872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200"/>
            </a:lvl1pPr>
          </a:lstStyle>
          <a:p>
            <a:pPr lvl="0"/>
            <a:r>
              <a:rPr lang="sv-SE"/>
              <a:t> 4,42</a:t>
            </a:r>
          </a:p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2392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bg>
      <p:bgPr>
        <a:solidFill>
          <a:srgbClr val="E9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Bildobjekt 116">
            <a:extLst>
              <a:ext uri="{FF2B5EF4-FFF2-40B4-BE49-F238E27FC236}">
                <a16:creationId xmlns:a16="http://schemas.microsoft.com/office/drawing/2014/main" id="{33477E7E-42C3-4788-A1BB-FDC82EC597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" r="6674" b="4216"/>
          <a:stretch/>
        </p:blipFill>
        <p:spPr>
          <a:xfrm>
            <a:off x="10814400" y="0"/>
            <a:ext cx="9289700" cy="11309350"/>
          </a:xfrm>
          <a:prstGeom prst="rect">
            <a:avLst/>
          </a:prstGeom>
        </p:spPr>
      </p:pic>
      <p:sp>
        <p:nvSpPr>
          <p:cNvPr id="118" name="object 38">
            <a:extLst>
              <a:ext uri="{FF2B5EF4-FFF2-40B4-BE49-F238E27FC236}">
                <a16:creationId xmlns:a16="http://schemas.microsoft.com/office/drawing/2014/main" id="{72F77CA4-0BCE-4432-8426-61300A583404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Rubrik 1">
            <a:extLst>
              <a:ext uri="{FF2B5EF4-FFF2-40B4-BE49-F238E27FC236}">
                <a16:creationId xmlns:a16="http://schemas.microsoft.com/office/drawing/2014/main" id="{656A818D-9B35-4279-A10A-068A34BAA2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3013" y="2378075"/>
            <a:ext cx="13635037" cy="3409950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11900" spc="-40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 på en eller två rader</a:t>
            </a:r>
          </a:p>
        </p:txBody>
      </p:sp>
      <p:sp>
        <p:nvSpPr>
          <p:cNvPr id="120" name="Underrubrik 2">
            <a:extLst>
              <a:ext uri="{FF2B5EF4-FFF2-40B4-BE49-F238E27FC236}">
                <a16:creationId xmlns:a16="http://schemas.microsoft.com/office/drawing/2014/main" id="{3DE99F72-0CDC-477B-85F2-1E356EF224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3013" y="6279773"/>
            <a:ext cx="13635037" cy="240665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4500" spc="-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1148575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4A2BB9E4-4D0C-429C-86B2-73D19EAEC8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5" r="88989" b="40999"/>
          <a:stretch/>
        </p:blipFill>
        <p:spPr>
          <a:xfrm>
            <a:off x="19008000" y="0"/>
            <a:ext cx="1096100" cy="3216275"/>
          </a:xfrm>
          <a:prstGeom prst="rect">
            <a:avLst/>
          </a:prstGeom>
        </p:spPr>
      </p:pic>
      <p:sp>
        <p:nvSpPr>
          <p:cNvPr id="17" name="Platshållare för text 10">
            <a:extLst>
              <a:ext uri="{FF2B5EF4-FFF2-40B4-BE49-F238E27FC236}">
                <a16:creationId xmlns:a16="http://schemas.microsoft.com/office/drawing/2014/main" id="{C9E204E3-63A1-4474-A22C-5B6EBCE2EE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6" y="3399671"/>
            <a:ext cx="17616566" cy="59832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9A8E34-5052-4F38-988C-0D97C6615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307201E-B19A-4211-B823-348FBA9EC29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2023-12-07</a:t>
            </a:fld>
            <a:endParaRPr lang="en-US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0AA7B2E-985F-4673-A4FB-6FC32C2C34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B649E5A-1919-43B2-BBF2-01932005A4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0240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utoShape 18">
            <a:extLst>
              <a:ext uri="{FF2B5EF4-FFF2-40B4-BE49-F238E27FC236}">
                <a16:creationId xmlns:a16="http://schemas.microsoft.com/office/drawing/2014/main" id="{3137100E-AD01-4413-A769-147ED2DBD7FF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86" name="AutoShape 18">
            <a:extLst>
              <a:ext uri="{FF2B5EF4-FFF2-40B4-BE49-F238E27FC236}">
                <a16:creationId xmlns:a16="http://schemas.microsoft.com/office/drawing/2014/main" id="{72A7E8A6-C02F-4DDB-893A-A2DE3452A3B3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52400" y="152400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87" name="AutoShape 18">
            <a:extLst>
              <a:ext uri="{FF2B5EF4-FFF2-40B4-BE49-F238E27FC236}">
                <a16:creationId xmlns:a16="http://schemas.microsoft.com/office/drawing/2014/main" id="{B680042A-CED3-424E-BC74-1F9AD53398B7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04800" y="304800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88" name="Platshållare för innehåll 2">
            <a:extLst>
              <a:ext uri="{FF2B5EF4-FFF2-40B4-BE49-F238E27FC236}">
                <a16:creationId xmlns:a16="http://schemas.microsoft.com/office/drawing/2014/main" id="{EDEB1E76-DA8C-4821-B2EB-EED0A44C4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6" y="3406775"/>
            <a:ext cx="8638421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90" name="Bildobjekt 89">
            <a:extLst>
              <a:ext uri="{FF2B5EF4-FFF2-40B4-BE49-F238E27FC236}">
                <a16:creationId xmlns:a16="http://schemas.microsoft.com/office/drawing/2014/main" id="{52C1F324-DEFA-416F-B72F-6051C31AFF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1" t="51033" b="-60375"/>
          <a:stretch/>
        </p:blipFill>
        <p:spPr>
          <a:xfrm>
            <a:off x="0" y="6264276"/>
            <a:ext cx="1238643" cy="504507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99169CA-2D7A-43B7-AB45-92143F3B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C2266FDE-E7E1-4894-A463-420093AA5D7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10221915" y="3406776"/>
            <a:ext cx="8638421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AFD0371-4BC2-4B1E-AF08-C39AD685810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929E917-5370-4653-ABC0-4F0AA954FE77}" type="datetime1">
              <a:rPr lang="sv-SE" smtClean="0"/>
              <a:t>2023-12-07</a:t>
            </a:fld>
            <a:endParaRPr lang="en-US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B503087-80B1-4939-BF99-75E89592FC5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7DA98C4-0904-4159-B0D2-48927D0D4B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790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Bildobjekt 115">
            <a:extLst>
              <a:ext uri="{FF2B5EF4-FFF2-40B4-BE49-F238E27FC236}">
                <a16:creationId xmlns:a16="http://schemas.microsoft.com/office/drawing/2014/main" id="{C737B2F4-9EA7-4502-85F3-D663E2EA0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06" t="64211"/>
          <a:stretch/>
        </p:blipFill>
        <p:spPr>
          <a:xfrm>
            <a:off x="0" y="0"/>
            <a:ext cx="6239526" cy="979200"/>
          </a:xfrm>
          <a:prstGeom prst="rect">
            <a:avLst/>
          </a:prstGeom>
        </p:spPr>
      </p:pic>
      <p:sp>
        <p:nvSpPr>
          <p:cNvPr id="17" name="object 38">
            <a:extLst>
              <a:ext uri="{FF2B5EF4-FFF2-40B4-BE49-F238E27FC236}">
                <a16:creationId xmlns:a16="http://schemas.microsoft.com/office/drawing/2014/main" id="{ED408A77-E9D9-4ECD-9EAC-8F17AA6FF688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Platshållare för sidfot 5">
            <a:extLst>
              <a:ext uri="{FF2B5EF4-FFF2-40B4-BE49-F238E27FC236}">
                <a16:creationId xmlns:a16="http://schemas.microsoft.com/office/drawing/2014/main" id="{BB34CA2A-42E7-429D-A977-94E73516A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3903" y="478617"/>
            <a:ext cx="7704000" cy="187200"/>
          </a:xfrm>
        </p:spPr>
        <p:txBody>
          <a:bodyPr/>
          <a:lstStyle/>
          <a:p>
            <a:endParaRPr lang="sv-SE"/>
          </a:p>
        </p:txBody>
      </p:sp>
      <p:sp>
        <p:nvSpPr>
          <p:cNvPr id="112" name="Platshållare för datum 4">
            <a:extLst>
              <a:ext uri="{FF2B5EF4-FFF2-40B4-BE49-F238E27FC236}">
                <a16:creationId xmlns:a16="http://schemas.microsoft.com/office/drawing/2014/main" id="{D2CC2258-1CAC-42DF-AA86-10F59DEC7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8502" y="478617"/>
            <a:ext cx="792000" cy="187200"/>
          </a:xfrm>
        </p:spPr>
        <p:txBody>
          <a:bodyPr/>
          <a:lstStyle/>
          <a:p>
            <a:fld id="{9D00964E-CD7C-4BCA-A53D-05A9094492BF}" type="datetime1">
              <a:rPr lang="sv-SE" smtClean="0"/>
              <a:t>2023-12-07</a:t>
            </a:fld>
            <a:endParaRPr lang="sv-SE"/>
          </a:p>
        </p:txBody>
      </p:sp>
      <p:sp>
        <p:nvSpPr>
          <p:cNvPr id="114" name="Platshållare för bildnummer 6">
            <a:extLst>
              <a:ext uri="{FF2B5EF4-FFF2-40B4-BE49-F238E27FC236}">
                <a16:creationId xmlns:a16="http://schemas.microsoft.com/office/drawing/2014/main" id="{0CFDA38F-887E-4A37-9D96-25B2B6B67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102" y="478617"/>
            <a:ext cx="360000" cy="187200"/>
          </a:xfrm>
        </p:spPr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E9C919A-0768-457E-8FE4-A8E97EA955FB}"/>
              </a:ext>
            </a:extLst>
          </p:cNvPr>
          <p:cNvSpPr/>
          <p:nvPr userDrawn="1"/>
        </p:nvSpPr>
        <p:spPr>
          <a:xfrm>
            <a:off x="10404000" y="702000"/>
            <a:ext cx="9007200" cy="9907200"/>
          </a:xfrm>
          <a:prstGeom prst="rect">
            <a:avLst/>
          </a:prstGeom>
          <a:solidFill>
            <a:srgbClr val="DF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A9A918AC-8D77-44A2-A4FE-5285D4086A1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04000" y="702000"/>
            <a:ext cx="9007200" cy="99072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F2DA647D-DDF5-4570-9F2E-0535FAD82A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3408147"/>
            <a:ext cx="7828734" cy="5400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7" name="Rubrik 7">
            <a:extLst>
              <a:ext uri="{FF2B5EF4-FFF2-40B4-BE49-F238E27FC236}">
                <a16:creationId xmlns:a16="http://schemas.microsoft.com/office/drawing/2014/main" id="{A8C94F33-3648-4C31-AEF3-2EBA53858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27047"/>
            <a:ext cx="7828734" cy="204364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871591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 userDrawn="1">
          <p15:clr>
            <a:srgbClr val="FBAE40"/>
          </p15:clr>
        </p15:guide>
        <p15:guide id="2" pos="6332" userDrawn="1">
          <p15:clr>
            <a:srgbClr val="FBAE40"/>
          </p15:clr>
        </p15:guide>
        <p15:guide id="3" pos="244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7.emf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766" y="3401568"/>
            <a:ext cx="17616567" cy="59869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3903" y="478617"/>
            <a:ext cx="7704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noProof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368502" y="478617"/>
            <a:ext cx="792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1DA4E-B23A-42CD-82EE-75C65057215D}" type="datetime1">
              <a:rPr lang="sv-SE" noProof="0" smtClean="0"/>
              <a:t>2023-12-07</a:t>
            </a:fld>
            <a:endParaRPr lang="sv-SE" noProof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5102" y="478617"/>
            <a:ext cx="360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noProof="0" smtClean="0"/>
              <a:pPr/>
              <a:t>‹#›</a:t>
            </a:fld>
            <a:endParaRPr lang="sv-SE" noProof="0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2043642"/>
          </a:xfrm>
          <a:prstGeom prst="rect">
            <a:avLst/>
          </a:prstGeom>
        </p:spPr>
        <p:txBody>
          <a:bodyPr vert="horz" lIns="0" tIns="0" rIns="0" bIns="72000" rtlCol="0" anchor="b" anchorCtr="0">
            <a:norm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 userDrawn="1"/>
        </p:nvSpPr>
        <p:spPr>
          <a:xfrm>
            <a:off x="18273025" y="9528509"/>
            <a:ext cx="1302292" cy="12512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320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2" r:id="rId2"/>
    <p:sldLayoutId id="2147483735" r:id="rId3"/>
    <p:sldLayoutId id="2147483738" r:id="rId4"/>
    <p:sldLayoutId id="2147483741" r:id="rId5"/>
  </p:sldLayoutIdLst>
  <p:hf hdr="0" ftr="0"/>
  <p:txStyles>
    <p:titleStyle>
      <a:lvl1pPr eaLnBrk="1" hangingPunct="1">
        <a:lnSpc>
          <a:spcPct val="85000"/>
        </a:lnSpc>
        <a:defRPr sz="6450" b="1" spc="-28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SzPct val="100000"/>
        <a:buFontTx/>
        <a:buBlip>
          <a:blip r:embed="rId8"/>
        </a:buBlip>
        <a:tabLst/>
        <a:defRPr sz="425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FontTx/>
        <a:buBlip>
          <a:blip r:embed="rId8"/>
        </a:buBlip>
        <a:defRPr sz="385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FontTx/>
        <a:buBlip>
          <a:blip r:embed="rId8"/>
        </a:buBlip>
        <a:defRPr sz="34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FontTx/>
        <a:buBlip>
          <a:blip r:embed="rId8"/>
        </a:buBlip>
        <a:defRPr sz="30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FontTx/>
        <a:buBlip>
          <a:blip r:embed="rId8"/>
        </a:buBlip>
        <a:defRPr sz="28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766" y="3401568"/>
            <a:ext cx="17616567" cy="59869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3903" y="478617"/>
            <a:ext cx="7704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368502" y="478617"/>
            <a:ext cx="792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3D5FD-A08D-49A7-8412-76F29BA46CE4}" type="datetime1">
              <a:rPr lang="sv-SE" smtClean="0"/>
              <a:t>2023-12-07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5102" y="478617"/>
            <a:ext cx="360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2043642"/>
          </a:xfrm>
          <a:prstGeom prst="rect">
            <a:avLst/>
          </a:prstGeom>
        </p:spPr>
        <p:txBody>
          <a:bodyPr vert="horz" lIns="0" tIns="0" rIns="0" bIns="72000" rtlCol="0" anchor="b" anchorCtr="0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 userDrawn="1"/>
        </p:nvSpPr>
        <p:spPr>
          <a:xfrm>
            <a:off x="18273025" y="9528509"/>
            <a:ext cx="1302292" cy="12512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1" r:id="rId3"/>
    <p:sldLayoutId id="2147483685" r:id="rId4"/>
    <p:sldLayoutId id="2147483701" r:id="rId5"/>
    <p:sldLayoutId id="2147483702" r:id="rId6"/>
    <p:sldLayoutId id="2147483742" r:id="rId7"/>
    <p:sldLayoutId id="2147483743" r:id="rId8"/>
    <p:sldLayoutId id="2147483744" r:id="rId9"/>
    <p:sldLayoutId id="2147483745" r:id="rId10"/>
  </p:sldLayoutIdLst>
  <p:hf hdr="0" ftr="0"/>
  <p:txStyles>
    <p:titleStyle>
      <a:lvl1pPr>
        <a:lnSpc>
          <a:spcPct val="85000"/>
        </a:lnSpc>
        <a:defRPr sz="6450" b="1" spc="-28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5600" indent="-345600">
        <a:lnSpc>
          <a:spcPct val="84000"/>
        </a:lnSpc>
        <a:spcAft>
          <a:spcPts val="2300"/>
        </a:spcAft>
        <a:buSzPct val="100000"/>
        <a:buFontTx/>
        <a:buBlip>
          <a:blip r:embed="rId13"/>
        </a:buBlip>
        <a:tabLst/>
        <a:defRPr sz="4250" spc="-110" baseline="0">
          <a:latin typeface="+mn-lt"/>
          <a:ea typeface="+mn-ea"/>
          <a:cs typeface="+mn-cs"/>
        </a:defRPr>
      </a:lvl1pPr>
      <a:lvl2pPr marL="756000" indent="-324000">
        <a:lnSpc>
          <a:spcPct val="84000"/>
        </a:lnSpc>
        <a:spcAft>
          <a:spcPts val="2400"/>
        </a:spcAft>
        <a:buFontTx/>
        <a:buBlip>
          <a:blip r:embed="rId13"/>
        </a:buBlip>
        <a:defRPr sz="3850" spc="-110" baseline="0">
          <a:latin typeface="+mn-lt"/>
          <a:ea typeface="+mn-ea"/>
          <a:cs typeface="+mn-cs"/>
        </a:defRPr>
      </a:lvl2pPr>
      <a:lvl3pPr marL="1116000" indent="-288000">
        <a:lnSpc>
          <a:spcPct val="84000"/>
        </a:lnSpc>
        <a:spcAft>
          <a:spcPts val="2500"/>
        </a:spcAft>
        <a:buFontTx/>
        <a:buBlip>
          <a:blip r:embed="rId13"/>
        </a:buBlip>
        <a:defRPr sz="3400" spc="-110" baseline="0">
          <a:latin typeface="+mn-lt"/>
          <a:ea typeface="+mn-ea"/>
          <a:cs typeface="+mn-cs"/>
        </a:defRPr>
      </a:lvl3pPr>
      <a:lvl4pPr marL="1458000" indent="-259200">
        <a:lnSpc>
          <a:spcPct val="84000"/>
        </a:lnSpc>
        <a:spcAft>
          <a:spcPts val="2600"/>
        </a:spcAft>
        <a:buFontTx/>
        <a:buBlip>
          <a:blip r:embed="rId13"/>
        </a:buBlip>
        <a:defRPr sz="3000" spc="-110" baseline="0">
          <a:latin typeface="+mn-lt"/>
          <a:ea typeface="+mn-ea"/>
          <a:cs typeface="+mn-cs"/>
        </a:defRPr>
      </a:lvl4pPr>
      <a:lvl5pPr marL="1764000" indent="-252000">
        <a:lnSpc>
          <a:spcPct val="86000"/>
        </a:lnSpc>
        <a:spcAft>
          <a:spcPts val="1500"/>
        </a:spcAft>
        <a:buFontTx/>
        <a:buBlip>
          <a:blip r:embed="rId13"/>
        </a:buBlip>
        <a:defRPr sz="2800" spc="-110" baseline="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3903" y="478617"/>
            <a:ext cx="7704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368502" y="478617"/>
            <a:ext cx="792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C8A90-D85D-4561-9F0D-D91F6DA549C8}" type="datetime1">
              <a:rPr lang="sv-SE" smtClean="0"/>
              <a:t>2023-12-07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5102" y="478617"/>
            <a:ext cx="360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2043642"/>
          </a:xfrm>
          <a:prstGeom prst="rect">
            <a:avLst/>
          </a:prstGeom>
        </p:spPr>
        <p:txBody>
          <a:bodyPr vert="horz" lIns="0" tIns="0" rIns="0" bIns="72000" rtlCol="0" anchor="b" anchorCtr="0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 userDrawn="1"/>
        </p:nvSpPr>
        <p:spPr>
          <a:xfrm>
            <a:off x="18273025" y="9528509"/>
            <a:ext cx="1302292" cy="12512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A5BA178A-7D73-4B39-A47A-E9668CC0B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766" y="3402000"/>
            <a:ext cx="17618400" cy="5986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7878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7" r:id="rId2"/>
    <p:sldLayoutId id="2147483710" r:id="rId3"/>
    <p:sldLayoutId id="2147483713" r:id="rId4"/>
    <p:sldLayoutId id="2147483716" r:id="rId5"/>
  </p:sldLayoutIdLst>
  <p:hf hdr="0" ftr="0"/>
  <p:txStyles>
    <p:titleStyle>
      <a:lvl1pPr>
        <a:lnSpc>
          <a:spcPct val="85000"/>
        </a:lnSpc>
        <a:defRPr sz="6450" b="1" spc="-28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5600" indent="-345600">
        <a:lnSpc>
          <a:spcPct val="84000"/>
        </a:lnSpc>
        <a:spcAft>
          <a:spcPts val="2300"/>
        </a:spcAft>
        <a:buSzPct val="100000"/>
        <a:buFontTx/>
        <a:buBlip>
          <a:blip r:embed="rId8"/>
        </a:buBlip>
        <a:tabLst/>
        <a:defRPr lang="sv-SE" sz="4250" spc="-110" baseline="0" dirty="0" smtClean="0">
          <a:latin typeface="+mn-lt"/>
          <a:ea typeface="+mn-ea"/>
          <a:cs typeface="+mn-cs"/>
        </a:defRPr>
      </a:lvl1pPr>
      <a:lvl2pPr marL="756000" indent="-324000">
        <a:lnSpc>
          <a:spcPct val="84000"/>
        </a:lnSpc>
        <a:spcAft>
          <a:spcPts val="2400"/>
        </a:spcAft>
        <a:buFontTx/>
        <a:buBlip>
          <a:blip r:embed="rId8"/>
        </a:buBlip>
        <a:defRPr lang="sv-SE" sz="3850" spc="-110" baseline="0" dirty="0" smtClean="0">
          <a:latin typeface="+mn-lt"/>
          <a:ea typeface="+mn-ea"/>
          <a:cs typeface="+mn-cs"/>
        </a:defRPr>
      </a:lvl2pPr>
      <a:lvl3pPr marL="1116000" indent="-288000">
        <a:lnSpc>
          <a:spcPct val="84000"/>
        </a:lnSpc>
        <a:spcAft>
          <a:spcPts val="2500"/>
        </a:spcAft>
        <a:buFontTx/>
        <a:buBlip>
          <a:blip r:embed="rId8"/>
        </a:buBlip>
        <a:defRPr lang="sv-SE" sz="3400" spc="-110" baseline="0" dirty="0" smtClean="0">
          <a:latin typeface="+mn-lt"/>
          <a:ea typeface="+mn-ea"/>
          <a:cs typeface="+mn-cs"/>
        </a:defRPr>
      </a:lvl3pPr>
      <a:lvl4pPr marL="1458000" indent="-259200">
        <a:lnSpc>
          <a:spcPct val="84000"/>
        </a:lnSpc>
        <a:spcAft>
          <a:spcPts val="2600"/>
        </a:spcAft>
        <a:buFontTx/>
        <a:buBlip>
          <a:blip r:embed="rId8"/>
        </a:buBlip>
        <a:defRPr lang="sv-SE" sz="3000" spc="-110" baseline="0" dirty="0" smtClean="0">
          <a:latin typeface="+mn-lt"/>
          <a:ea typeface="+mn-ea"/>
          <a:cs typeface="+mn-cs"/>
        </a:defRPr>
      </a:lvl4pPr>
      <a:lvl5pPr marL="1764000" indent="-252000">
        <a:lnSpc>
          <a:spcPct val="86000"/>
        </a:lnSpc>
        <a:spcAft>
          <a:spcPts val="1500"/>
        </a:spcAft>
        <a:buFontTx/>
        <a:buBlip>
          <a:blip r:embed="rId8"/>
        </a:buBlip>
        <a:defRPr lang="sv-SE" sz="2800" spc="-110" baseline="0" dirty="0" smtClean="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382157" y="4947306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382157" y="2538834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5" name="Platshållare för datum 18"/>
          <p:cNvSpPr>
            <a:spLocks noGrp="1"/>
          </p:cNvSpPr>
          <p:nvPr>
            <p:ph type="dt" sz="half" idx="2"/>
          </p:nvPr>
        </p:nvSpPr>
        <p:spPr>
          <a:xfrm>
            <a:off x="334046" y="1225989"/>
            <a:ext cx="4523423" cy="346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/>
                </a:solidFill>
              </a:defRPr>
            </a:lvl1pPr>
          </a:lstStyle>
          <a:p>
            <a:fld id="{08176BD1-A56A-405D-BBE7-4874BB21E688}" type="datetimeFigureOut">
              <a:rPr lang="sv-SE" smtClean="0"/>
              <a:pPr/>
              <a:t>2023-12-07</a:t>
            </a:fld>
            <a:endParaRPr lang="sv-SE"/>
          </a:p>
        </p:txBody>
      </p:sp>
      <p:sp>
        <p:nvSpPr>
          <p:cNvPr id="6" name="Platshållare för sidfot 19"/>
          <p:cNvSpPr>
            <a:spLocks noGrp="1"/>
          </p:cNvSpPr>
          <p:nvPr>
            <p:ph type="ftr" sz="quarter" idx="3"/>
          </p:nvPr>
        </p:nvSpPr>
        <p:spPr>
          <a:xfrm>
            <a:off x="334046" y="803411"/>
            <a:ext cx="6785134" cy="3827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/>
                </a:solidFill>
                <a:latin typeface="+mn-lt"/>
              </a:defRPr>
            </a:lvl1pPr>
          </a:lstStyle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>
          <a:xfrm>
            <a:off x="15580677" y="1070723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9ED36-69B7-4FC7-B177-7D229E9A666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939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766" y="3401568"/>
            <a:ext cx="17616567" cy="59869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3903" y="478617"/>
            <a:ext cx="7704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noProof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368502" y="478617"/>
            <a:ext cx="792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1DA4E-B23A-42CD-82EE-75C65057215D}" type="datetime1">
              <a:rPr lang="sv-SE" noProof="0" smtClean="0"/>
              <a:t>2023-12-07</a:t>
            </a:fld>
            <a:endParaRPr lang="sv-SE" noProof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5102" y="478617"/>
            <a:ext cx="360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noProof="0" smtClean="0"/>
              <a:pPr/>
              <a:t>‹#›</a:t>
            </a:fld>
            <a:endParaRPr lang="sv-SE" noProof="0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2043642"/>
          </a:xfrm>
          <a:prstGeom prst="rect">
            <a:avLst/>
          </a:prstGeom>
        </p:spPr>
        <p:txBody>
          <a:bodyPr vert="horz" lIns="0" tIns="0" rIns="0" bIns="72000" rtlCol="0" anchor="b" anchorCtr="0">
            <a:norm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 userDrawn="1"/>
        </p:nvSpPr>
        <p:spPr>
          <a:xfrm>
            <a:off x="18273025" y="9528509"/>
            <a:ext cx="1302292" cy="12512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110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</p:sldLayoutIdLst>
  <p:hf hdr="0" ftr="0"/>
  <p:txStyles>
    <p:titleStyle>
      <a:lvl1pPr eaLnBrk="1" hangingPunct="1">
        <a:lnSpc>
          <a:spcPct val="85000"/>
        </a:lnSpc>
        <a:defRPr sz="6450" b="1" spc="-28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SzPct val="100000"/>
        <a:buFontTx/>
        <a:buBlip>
          <a:blip r:embed="rId8"/>
        </a:buBlip>
        <a:tabLst/>
        <a:defRPr sz="425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FontTx/>
        <a:buBlip>
          <a:blip r:embed="rId8"/>
        </a:buBlip>
        <a:defRPr sz="385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FontTx/>
        <a:buBlip>
          <a:blip r:embed="rId8"/>
        </a:buBlip>
        <a:defRPr sz="34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FontTx/>
        <a:buBlip>
          <a:blip r:embed="rId8"/>
        </a:buBlip>
        <a:defRPr sz="30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FontTx/>
        <a:buBlip>
          <a:blip r:embed="rId8"/>
        </a:buBlip>
        <a:defRPr sz="28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72.png"/><Relationship Id="rId5" Type="http://schemas.openxmlformats.org/officeDocument/2006/relationships/image" Target="../media/image18.png"/><Relationship Id="rId10" Type="http://schemas.openxmlformats.org/officeDocument/2006/relationships/image" Target="../media/image71.svg"/><Relationship Id="rId4" Type="http://schemas.openxmlformats.org/officeDocument/2006/relationships/image" Target="../media/image67.svg"/><Relationship Id="rId9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Relationship Id="rId9" Type="http://schemas.openxmlformats.org/officeDocument/2006/relationships/image" Target="../media/image8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91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12" Type="http://schemas.openxmlformats.org/officeDocument/2006/relationships/image" Target="../media/image90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svg"/><Relationship Id="rId11" Type="http://schemas.openxmlformats.org/officeDocument/2006/relationships/image" Target="../media/image89.png"/><Relationship Id="rId5" Type="http://schemas.openxmlformats.org/officeDocument/2006/relationships/image" Target="../media/image70.png"/><Relationship Id="rId15" Type="http://schemas.openxmlformats.org/officeDocument/2006/relationships/image" Target="../media/image93.png"/><Relationship Id="rId10" Type="http://schemas.openxmlformats.org/officeDocument/2006/relationships/image" Target="../media/image88.svg"/><Relationship Id="rId4" Type="http://schemas.openxmlformats.org/officeDocument/2006/relationships/image" Target="../media/image83.svg"/><Relationship Id="rId9" Type="http://schemas.openxmlformats.org/officeDocument/2006/relationships/image" Target="../media/image87.png"/><Relationship Id="rId14" Type="http://schemas.openxmlformats.org/officeDocument/2006/relationships/image" Target="../media/image9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mailto:forskning@regionvastmanland.se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diagramData" Target="../diagrams/data1.xml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microsoft.com/office/2007/relationships/diagramDrawing" Target="../diagrams/drawing1.xml"/><Relationship Id="rId5" Type="http://schemas.openxmlformats.org/officeDocument/2006/relationships/image" Target="../media/image18.png"/><Relationship Id="rId15" Type="http://schemas.openxmlformats.org/officeDocument/2006/relationships/image" Target="../media/image23.sv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7.sv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30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34.svg"/><Relationship Id="rId15" Type="http://schemas.openxmlformats.org/officeDocument/2006/relationships/image" Target="../media/image32.svg"/><Relationship Id="rId10" Type="http://schemas.openxmlformats.org/officeDocument/2006/relationships/image" Target="../media/image46.png"/><Relationship Id="rId4" Type="http://schemas.openxmlformats.org/officeDocument/2006/relationships/image" Target="../media/image33.png"/><Relationship Id="rId9" Type="http://schemas.openxmlformats.org/officeDocument/2006/relationships/image" Target="../media/image45.sv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4415E9B-A599-43E8-870E-EE6B8DA6D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4531" y="2870200"/>
            <a:ext cx="13635037" cy="3409950"/>
          </a:xfrm>
        </p:spPr>
        <p:txBody>
          <a:bodyPr>
            <a:normAutofit/>
          </a:bodyPr>
          <a:lstStyle/>
          <a:p>
            <a:pPr algn="ctr"/>
            <a:r>
              <a:rPr lang="sv-SE" sz="20000" spc="2500" dirty="0"/>
              <a:t>CIFU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A68D46A-2CA2-441E-A536-8F53CA4458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0062" y="6158731"/>
            <a:ext cx="15963973" cy="2406650"/>
          </a:xfrm>
        </p:spPr>
        <p:txBody>
          <a:bodyPr>
            <a:normAutofit/>
          </a:bodyPr>
          <a:lstStyle/>
          <a:p>
            <a:pPr algn="ctr"/>
            <a:r>
              <a:rPr lang="sv-SE" sz="6000" b="1" dirty="0">
                <a:solidFill>
                  <a:schemeClr val="accent1"/>
                </a:solidFill>
                <a:effectLst/>
                <a:latin typeface="+mj-lt"/>
              </a:rPr>
              <a:t>Centrum för innovation, forskning och utbildning</a:t>
            </a:r>
          </a:p>
        </p:txBody>
      </p:sp>
    </p:spTree>
    <p:extLst>
      <p:ext uri="{BB962C8B-B14F-4D97-AF65-F5344CB8AC3E}">
        <p14:creationId xmlns:p14="http://schemas.microsoft.com/office/powerpoint/2010/main" val="735337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59194C33-ED26-432E-B2EA-4CAC2AA77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555974" y="3586987"/>
            <a:ext cx="17238845" cy="66920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>
              <a:lnSpc>
                <a:spcPct val="84000"/>
              </a:lnSpc>
              <a:spcAft>
                <a:spcPts val="0"/>
              </a:spcAft>
              <a:buSzPct val="100000"/>
              <a:buFontTx/>
              <a:buNone/>
              <a:tabLst/>
              <a:defRPr lang="sv-SE" sz="2729" spc="-121" baseline="0">
                <a:latin typeface="+mn-lt"/>
                <a:ea typeface="+mn-ea"/>
                <a:cs typeface="+mn-cs"/>
              </a:defRPr>
            </a:lvl1pPr>
            <a:lvl2pPr marL="277246" indent="0" algn="ctr">
              <a:lnSpc>
                <a:spcPct val="84000"/>
              </a:lnSpc>
              <a:spcAft>
                <a:spcPts val="1455"/>
              </a:spcAft>
              <a:buFontTx/>
              <a:buNone/>
              <a:defRPr lang="sv-SE" sz="1213" spc="-67" baseline="0">
                <a:latin typeface="+mn-lt"/>
                <a:ea typeface="+mn-ea"/>
                <a:cs typeface="+mn-cs"/>
              </a:defRPr>
            </a:lvl2pPr>
            <a:lvl3pPr marL="554492" indent="0" algn="ctr">
              <a:lnSpc>
                <a:spcPct val="84000"/>
              </a:lnSpc>
              <a:spcAft>
                <a:spcPts val="1516"/>
              </a:spcAft>
              <a:buFontTx/>
              <a:buNone/>
              <a:defRPr lang="sv-SE" sz="1092" spc="-67" baseline="0">
                <a:latin typeface="+mn-lt"/>
                <a:ea typeface="+mn-ea"/>
                <a:cs typeface="+mn-cs"/>
              </a:defRPr>
            </a:lvl3pPr>
            <a:lvl4pPr marL="831738" indent="0" algn="ctr">
              <a:lnSpc>
                <a:spcPct val="84000"/>
              </a:lnSpc>
              <a:spcAft>
                <a:spcPts val="1577"/>
              </a:spcAft>
              <a:buFontTx/>
              <a:buNone/>
              <a:defRPr lang="sv-SE" sz="970" spc="-67" baseline="0">
                <a:latin typeface="+mn-lt"/>
                <a:ea typeface="+mn-ea"/>
                <a:cs typeface="+mn-cs"/>
              </a:defRPr>
            </a:lvl4pPr>
            <a:lvl5pPr marL="1108984" indent="0" algn="ctr">
              <a:lnSpc>
                <a:spcPct val="86000"/>
              </a:lnSpc>
              <a:spcAft>
                <a:spcPts val="910"/>
              </a:spcAft>
              <a:buFontTx/>
              <a:buNone/>
              <a:defRPr lang="sv-SE" sz="970" spc="-67" baseline="0">
                <a:latin typeface="+mn-lt"/>
                <a:ea typeface="+mn-ea"/>
                <a:cs typeface="+mn-cs"/>
              </a:defRPr>
            </a:lvl5pPr>
            <a:lvl6pPr marL="1386230" indent="0" algn="ctr">
              <a:buNone/>
              <a:defRPr sz="970">
                <a:latin typeface="+mn-lt"/>
                <a:ea typeface="+mn-ea"/>
                <a:cs typeface="+mn-cs"/>
              </a:defRPr>
            </a:lvl6pPr>
            <a:lvl7pPr marL="1663476" indent="0" algn="ctr">
              <a:buNone/>
              <a:defRPr sz="970">
                <a:latin typeface="+mn-lt"/>
                <a:ea typeface="+mn-ea"/>
                <a:cs typeface="+mn-cs"/>
              </a:defRPr>
            </a:lvl7pPr>
            <a:lvl8pPr marL="1940723" indent="0" algn="ctr">
              <a:buNone/>
              <a:defRPr sz="970">
                <a:latin typeface="+mn-lt"/>
                <a:ea typeface="+mn-ea"/>
                <a:cs typeface="+mn-cs"/>
              </a:defRPr>
            </a:lvl8pPr>
            <a:lvl9pPr marL="2217969" indent="0" algn="ctr">
              <a:buNone/>
              <a:defRPr sz="970">
                <a:latin typeface="+mn-lt"/>
                <a:ea typeface="+mn-ea"/>
                <a:cs typeface="+mn-cs"/>
              </a:defRPr>
            </a:lvl9pPr>
          </a:lstStyle>
          <a:p>
            <a:pPr defTabSz="1507846">
              <a:lnSpc>
                <a:spcPct val="100000"/>
              </a:lnSpc>
            </a:pPr>
            <a:endParaRPr lang="sv-SE" sz="4500" b="1" kern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2F92EC87-FFDE-E823-9208-82E816204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112" y="406974"/>
            <a:ext cx="17616567" cy="2043642"/>
          </a:xfrm>
        </p:spPr>
        <p:txBody>
          <a:bodyPr/>
          <a:lstStyle/>
          <a:p>
            <a:r>
              <a:rPr lang="sv-SE" dirty="0"/>
              <a:t>Samverkan i siffror </a:t>
            </a:r>
          </a:p>
        </p:txBody>
      </p:sp>
      <p:pic>
        <p:nvPicPr>
          <p:cNvPr id="22" name="Bild 21" descr="Pusselbitar med hel fyllning">
            <a:extLst>
              <a:ext uri="{FF2B5EF4-FFF2-40B4-BE49-F238E27FC236}">
                <a16:creationId xmlns:a16="http://schemas.microsoft.com/office/drawing/2014/main" id="{25B4D438-E322-4762-9747-55235F3D6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1118" y="3244680"/>
            <a:ext cx="1313782" cy="1313782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9A6E2351-0556-4B71-A3D2-432609DB4707}"/>
              </a:ext>
            </a:extLst>
          </p:cNvPr>
          <p:cNvSpPr txBox="1"/>
          <p:nvPr/>
        </p:nvSpPr>
        <p:spPr>
          <a:xfrm>
            <a:off x="372371" y="4617639"/>
            <a:ext cx="4311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>
                <a:solidFill>
                  <a:schemeClr val="accent1"/>
                </a:solidFill>
                <a:latin typeface="+mj-lt"/>
              </a:rPr>
              <a:t>INNOVATION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75596CF2-A2BE-4550-B557-FDF621A90063}"/>
              </a:ext>
            </a:extLst>
          </p:cNvPr>
          <p:cNvSpPr txBox="1"/>
          <p:nvPr/>
        </p:nvSpPr>
        <p:spPr>
          <a:xfrm>
            <a:off x="198591" y="5175116"/>
            <a:ext cx="4658910" cy="24314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sv-SE" sz="9600" b="1" dirty="0">
                <a:solidFill>
                  <a:schemeClr val="accent1"/>
                </a:solidFill>
                <a:latin typeface="+mj-lt"/>
              </a:rPr>
              <a:t>17 </a:t>
            </a:r>
            <a:br>
              <a:rPr lang="sv-SE" sz="9600" b="1" dirty="0">
                <a:solidFill>
                  <a:schemeClr val="accent1"/>
                </a:solidFill>
                <a:latin typeface="+mj-lt"/>
              </a:rPr>
            </a:br>
            <a:r>
              <a:rPr lang="sv-SE" sz="2800" dirty="0">
                <a:solidFill>
                  <a:schemeClr val="accent1"/>
                </a:solidFill>
                <a:latin typeface="+mj-lt"/>
              </a:rPr>
              <a:t>pågående </a:t>
            </a:r>
            <a:r>
              <a:rPr lang="sv-SE" sz="2800" b="1" dirty="0">
                <a:solidFill>
                  <a:schemeClr val="accent1"/>
                </a:solidFill>
                <a:latin typeface="+mj-lt"/>
              </a:rPr>
              <a:t>projekt</a:t>
            </a:r>
            <a:r>
              <a:rPr lang="sv-SE" sz="2800" dirty="0">
                <a:solidFill>
                  <a:schemeClr val="accent1"/>
                </a:solidFill>
                <a:latin typeface="+mj-lt"/>
              </a:rPr>
              <a:t> </a:t>
            </a:r>
            <a:br>
              <a:rPr lang="sv-SE" sz="2800" dirty="0">
                <a:solidFill>
                  <a:schemeClr val="accent1"/>
                </a:solidFill>
                <a:latin typeface="+mj-lt"/>
              </a:rPr>
            </a:br>
            <a:r>
              <a:rPr lang="sv-SE" sz="2800" dirty="0">
                <a:solidFill>
                  <a:schemeClr val="accent1"/>
                </a:solidFill>
                <a:latin typeface="+mj-lt"/>
              </a:rPr>
              <a:t>inom regionen</a:t>
            </a:r>
          </a:p>
        </p:txBody>
      </p:sp>
      <p:pic>
        <p:nvPicPr>
          <p:cNvPr id="20" name="Bild 19" descr="Forskare kvinnligt med hel fyllning">
            <a:extLst>
              <a:ext uri="{FF2B5EF4-FFF2-40B4-BE49-F238E27FC236}">
                <a16:creationId xmlns:a16="http://schemas.microsoft.com/office/drawing/2014/main" id="{CB48BA1B-C4BB-4B7E-83EF-9CD113972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50942" y="3229029"/>
            <a:ext cx="1313782" cy="1313782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23CDBCD6-3D07-48F2-AF7F-150A4B41616B}"/>
              </a:ext>
            </a:extLst>
          </p:cNvPr>
          <p:cNvSpPr txBox="1"/>
          <p:nvPr/>
        </p:nvSpPr>
        <p:spPr>
          <a:xfrm>
            <a:off x="4752195" y="4617639"/>
            <a:ext cx="4311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>
                <a:solidFill>
                  <a:schemeClr val="accent1"/>
                </a:solidFill>
                <a:latin typeface="+mj-lt"/>
              </a:rPr>
              <a:t>FORSKNING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3B33A34E-044E-4EAB-947D-A53BA91BC194}"/>
              </a:ext>
            </a:extLst>
          </p:cNvPr>
          <p:cNvSpPr txBox="1"/>
          <p:nvPr/>
        </p:nvSpPr>
        <p:spPr>
          <a:xfrm>
            <a:off x="4683648" y="5202414"/>
            <a:ext cx="465891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5440" indent="-345440" algn="ctr"/>
            <a:r>
              <a:rPr lang="sv-SE" sz="9600" b="1">
                <a:solidFill>
                  <a:schemeClr val="accent1"/>
                </a:solidFill>
                <a:latin typeface="+mj-lt"/>
              </a:rPr>
              <a:t>57 </a:t>
            </a:r>
          </a:p>
          <a:p>
            <a:pPr marL="345440" indent="-345440" algn="ctr"/>
            <a:r>
              <a:rPr lang="sv-SE" sz="2800">
                <a:solidFill>
                  <a:schemeClr val="accent1"/>
                </a:solidFill>
                <a:latin typeface="+mj-lt"/>
              </a:rPr>
              <a:t>personer som främst arbetar </a:t>
            </a:r>
            <a:br>
              <a:rPr lang="sv-SE" sz="2800">
                <a:solidFill>
                  <a:schemeClr val="accent1"/>
                </a:solidFill>
                <a:latin typeface="+mj-lt"/>
              </a:rPr>
            </a:br>
            <a:r>
              <a:rPr lang="sv-SE" sz="2800">
                <a:solidFill>
                  <a:schemeClr val="accent1"/>
                </a:solidFill>
                <a:latin typeface="+mj-lt"/>
              </a:rPr>
              <a:t>i </a:t>
            </a:r>
            <a:r>
              <a:rPr lang="sv-SE" sz="2800" b="1">
                <a:solidFill>
                  <a:schemeClr val="accent1"/>
                </a:solidFill>
                <a:latin typeface="+mj-lt"/>
              </a:rPr>
              <a:t>klinisk verksamhet </a:t>
            </a:r>
            <a:r>
              <a:rPr lang="sv-SE" sz="2800">
                <a:solidFill>
                  <a:schemeClr val="accent1"/>
                </a:solidFill>
                <a:latin typeface="+mj-lt"/>
              </a:rPr>
              <a:t>men även som </a:t>
            </a:r>
            <a:r>
              <a:rPr lang="sv-SE" sz="2800" b="1">
                <a:solidFill>
                  <a:schemeClr val="accent1"/>
                </a:solidFill>
                <a:latin typeface="+mj-lt"/>
              </a:rPr>
              <a:t>doktorand</a:t>
            </a:r>
            <a:r>
              <a:rPr lang="sv-SE" sz="2800">
                <a:solidFill>
                  <a:schemeClr val="accent1"/>
                </a:solidFill>
                <a:latin typeface="+mj-lt"/>
              </a:rPr>
              <a:t>, </a:t>
            </a:r>
            <a:r>
              <a:rPr lang="sv-SE" sz="2800" b="1">
                <a:solidFill>
                  <a:schemeClr val="accent1"/>
                </a:solidFill>
                <a:latin typeface="+mj-lt"/>
              </a:rPr>
              <a:t>biträdande</a:t>
            </a:r>
            <a:r>
              <a:rPr lang="sv-SE" sz="2800">
                <a:solidFill>
                  <a:schemeClr val="accent1"/>
                </a:solidFill>
                <a:latin typeface="+mj-lt"/>
              </a:rPr>
              <a:t> </a:t>
            </a:r>
            <a:r>
              <a:rPr lang="sv-SE" sz="2800" b="1">
                <a:solidFill>
                  <a:schemeClr val="accent1"/>
                </a:solidFill>
                <a:latin typeface="+mj-lt"/>
              </a:rPr>
              <a:t>forskare</a:t>
            </a:r>
            <a:r>
              <a:rPr lang="sv-SE" sz="2800">
                <a:solidFill>
                  <a:schemeClr val="accent1"/>
                </a:solidFill>
                <a:latin typeface="+mj-lt"/>
              </a:rPr>
              <a:t> eller </a:t>
            </a:r>
            <a:r>
              <a:rPr lang="sv-SE" sz="2800" b="1">
                <a:solidFill>
                  <a:schemeClr val="accent1"/>
                </a:solidFill>
                <a:latin typeface="+mj-lt"/>
              </a:rPr>
              <a:t>forskare</a:t>
            </a:r>
            <a:r>
              <a:rPr lang="sv-SE" sz="2800">
                <a:solidFill>
                  <a:schemeClr val="accent1"/>
                </a:solidFill>
                <a:latin typeface="+mj-lt"/>
              </a:rPr>
              <a:t>. Ytterligare ett antal forskare som hör till andra lärosäten. </a:t>
            </a:r>
          </a:p>
        </p:txBody>
      </p:sp>
      <p:pic>
        <p:nvPicPr>
          <p:cNvPr id="16" name="Bild 15" descr="Klassrum med hel fyllning">
            <a:extLst>
              <a:ext uri="{FF2B5EF4-FFF2-40B4-BE49-F238E27FC236}">
                <a16:creationId xmlns:a16="http://schemas.microsoft.com/office/drawing/2014/main" id="{DE32ADE1-835A-474F-82E9-6D0939F01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46486" y="3104815"/>
            <a:ext cx="1490245" cy="1490245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DEB72D0D-A4FD-45BF-ABDE-ED1943389032}"/>
              </a:ext>
            </a:extLst>
          </p:cNvPr>
          <p:cNvSpPr txBox="1"/>
          <p:nvPr/>
        </p:nvSpPr>
        <p:spPr>
          <a:xfrm>
            <a:off x="9635971" y="4617639"/>
            <a:ext cx="4311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>
                <a:solidFill>
                  <a:schemeClr val="accent1"/>
                </a:solidFill>
                <a:latin typeface="+mj-lt"/>
              </a:rPr>
              <a:t>UTBILDNING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E7D875AA-3520-444B-937F-FE3CC067460F}"/>
              </a:ext>
            </a:extLst>
          </p:cNvPr>
          <p:cNvSpPr txBox="1"/>
          <p:nvPr/>
        </p:nvSpPr>
        <p:spPr>
          <a:xfrm>
            <a:off x="9515040" y="5175116"/>
            <a:ext cx="4658910" cy="66787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indent="-345440" algn="ctr"/>
            <a:r>
              <a:rPr lang="sv-SE" sz="9600" b="1" dirty="0">
                <a:solidFill>
                  <a:schemeClr val="accent1"/>
                </a:solidFill>
                <a:latin typeface="+mj-lt"/>
              </a:rPr>
              <a:t>250 </a:t>
            </a:r>
          </a:p>
          <a:p>
            <a:pPr indent="-345440" algn="ctr"/>
            <a:r>
              <a:rPr lang="sv-SE" sz="2800" b="1" dirty="0">
                <a:solidFill>
                  <a:schemeClr val="accent1"/>
                </a:solidFill>
                <a:latin typeface="+mj-lt"/>
              </a:rPr>
              <a:t>utbildare</a:t>
            </a:r>
            <a:r>
              <a:rPr lang="sv-SE" sz="2800" dirty="0">
                <a:solidFill>
                  <a:schemeClr val="accent1"/>
                </a:solidFill>
                <a:latin typeface="+mj-lt"/>
              </a:rPr>
              <a:t> </a:t>
            </a:r>
            <a:endParaRPr lang="sv-SE" sz="2800" dirty="0">
              <a:solidFill>
                <a:schemeClr val="accent1"/>
              </a:solidFill>
              <a:latin typeface="+mj-lt"/>
              <a:ea typeface="Calibri"/>
              <a:cs typeface="Calibri"/>
            </a:endParaRPr>
          </a:p>
          <a:p>
            <a:pPr indent="-345440" algn="ctr"/>
            <a:r>
              <a:rPr lang="sv-SE" sz="2800" dirty="0">
                <a:solidFill>
                  <a:schemeClr val="accent1"/>
                </a:solidFill>
                <a:latin typeface="+mj-lt"/>
              </a:rPr>
              <a:t>i Utbildningsenhetens regi</a:t>
            </a:r>
            <a:endParaRPr lang="sv-SE" sz="9600" b="1" dirty="0">
              <a:solidFill>
                <a:schemeClr val="accent1"/>
              </a:solidFill>
              <a:latin typeface="+mj-lt"/>
            </a:endParaRPr>
          </a:p>
          <a:p>
            <a:pPr indent="-345440" algn="ctr"/>
            <a:r>
              <a:rPr lang="sv-SE" sz="9600" b="1" dirty="0">
                <a:solidFill>
                  <a:schemeClr val="accent1"/>
                </a:solidFill>
                <a:latin typeface="+mj-lt"/>
              </a:rPr>
              <a:t>6400</a:t>
            </a:r>
          </a:p>
          <a:p>
            <a:pPr indent="-345440" algn="ctr"/>
            <a:r>
              <a:rPr lang="sv-SE" sz="2800" dirty="0">
                <a:solidFill>
                  <a:schemeClr val="accent1"/>
                </a:solidFill>
                <a:latin typeface="+mj-lt"/>
              </a:rPr>
              <a:t>Praktikveckor samordnas årligen</a:t>
            </a:r>
          </a:p>
          <a:p>
            <a:pPr indent="-345440" algn="ctr"/>
            <a:r>
              <a:rPr lang="sv-SE" sz="9600" b="1" dirty="0">
                <a:solidFill>
                  <a:schemeClr val="accent1"/>
                </a:solidFill>
                <a:latin typeface="+mj-lt"/>
              </a:rPr>
              <a:t> </a:t>
            </a:r>
          </a:p>
          <a:p>
            <a:pPr indent="-345440" algn="ctr"/>
            <a:endParaRPr lang="sv-SE" sz="2800" dirty="0">
              <a:solidFill>
                <a:schemeClr val="accent1"/>
              </a:solidFill>
              <a:latin typeface="+mj-lt"/>
              <a:ea typeface="Calibri"/>
              <a:cs typeface="Calibri"/>
            </a:endParaRPr>
          </a:p>
        </p:txBody>
      </p:sp>
      <p:pic>
        <p:nvPicPr>
          <p:cNvPr id="18" name="Bild 17" descr="Böcker med hel fyllning">
            <a:extLst>
              <a:ext uri="{FF2B5EF4-FFF2-40B4-BE49-F238E27FC236}">
                <a16:creationId xmlns:a16="http://schemas.microsoft.com/office/drawing/2014/main" id="{6788E5FA-6825-43EB-935E-3389ECB34B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813100" y="3305006"/>
            <a:ext cx="1158774" cy="1158774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4AB2B14C-0F84-4D32-8377-578D20E9B06D}"/>
              </a:ext>
            </a:extLst>
          </p:cNvPr>
          <p:cNvSpPr txBox="1"/>
          <p:nvPr/>
        </p:nvSpPr>
        <p:spPr>
          <a:xfrm>
            <a:off x="14236849" y="4617639"/>
            <a:ext cx="4311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>
                <a:solidFill>
                  <a:schemeClr val="accent1"/>
                </a:solidFill>
                <a:latin typeface="+mj-lt"/>
              </a:rPr>
              <a:t>SJUKHUSBIBLIOTEKET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DDABF5A8-B0FB-426D-A8CC-714073763EB3}"/>
              </a:ext>
            </a:extLst>
          </p:cNvPr>
          <p:cNvSpPr txBox="1"/>
          <p:nvPr/>
        </p:nvSpPr>
        <p:spPr>
          <a:xfrm>
            <a:off x="14064367" y="5188765"/>
            <a:ext cx="465891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5440" algn="ctr"/>
            <a:r>
              <a:rPr lang="sv-SE" sz="9600" b="1" dirty="0">
                <a:solidFill>
                  <a:schemeClr val="accent1"/>
                </a:solidFill>
                <a:latin typeface="+mj-lt"/>
              </a:rPr>
              <a:t>286 </a:t>
            </a:r>
            <a:br>
              <a:rPr lang="sv-SE" sz="9600" b="1" dirty="0">
                <a:solidFill>
                  <a:schemeClr val="accent1"/>
                </a:solidFill>
                <a:latin typeface="+mj-lt"/>
              </a:rPr>
            </a:br>
            <a:r>
              <a:rPr lang="sv-SE" sz="2800" b="1" dirty="0">
                <a:solidFill>
                  <a:schemeClr val="accent1"/>
                </a:solidFill>
                <a:latin typeface="+mj-lt"/>
              </a:rPr>
              <a:t>Handledda</a:t>
            </a:r>
            <a:r>
              <a:rPr lang="sv-SE" sz="2800" dirty="0">
                <a:solidFill>
                  <a:schemeClr val="accent1"/>
                </a:solidFill>
                <a:latin typeface="+mj-lt"/>
              </a:rPr>
              <a:t>/</a:t>
            </a:r>
            <a:r>
              <a:rPr lang="sv-SE" sz="2800" b="1" dirty="0">
                <a:solidFill>
                  <a:schemeClr val="accent1"/>
                </a:solidFill>
                <a:latin typeface="+mj-lt"/>
              </a:rPr>
              <a:t>undervisade</a:t>
            </a:r>
            <a:r>
              <a:rPr lang="sv-SE" sz="2800" dirty="0">
                <a:solidFill>
                  <a:schemeClr val="accent1"/>
                </a:solidFill>
                <a:latin typeface="+mj-lt"/>
              </a:rPr>
              <a:t> personer</a:t>
            </a:r>
          </a:p>
          <a:p>
            <a:pPr indent="-345440" algn="ctr"/>
            <a:r>
              <a:rPr lang="sv-SE" sz="9600" b="1" dirty="0">
                <a:solidFill>
                  <a:schemeClr val="accent1"/>
                </a:solidFill>
                <a:latin typeface="+mj-lt"/>
              </a:rPr>
              <a:t>20</a:t>
            </a:r>
            <a:r>
              <a:rPr lang="sv-SE" sz="2800" dirty="0">
                <a:solidFill>
                  <a:schemeClr val="accent1"/>
                </a:solidFill>
                <a:latin typeface="+mj-lt"/>
              </a:rPr>
              <a:t> </a:t>
            </a:r>
            <a:br>
              <a:rPr lang="sv-SE" sz="2800" dirty="0">
                <a:solidFill>
                  <a:schemeClr val="accent1"/>
                </a:solidFill>
                <a:latin typeface="+mj-lt"/>
              </a:rPr>
            </a:br>
            <a:r>
              <a:rPr lang="sv-SE" sz="2800" dirty="0">
                <a:solidFill>
                  <a:schemeClr val="accent1"/>
                </a:solidFill>
                <a:latin typeface="+mj-lt"/>
              </a:rPr>
              <a:t>stycken </a:t>
            </a:r>
            <a:r>
              <a:rPr lang="sv-SE" sz="2800" b="1" dirty="0">
                <a:solidFill>
                  <a:schemeClr val="accent1"/>
                </a:solidFill>
                <a:latin typeface="+mj-lt"/>
              </a:rPr>
              <a:t>sökuppdrag</a:t>
            </a:r>
          </a:p>
        </p:txBody>
      </p:sp>
    </p:spTree>
    <p:extLst>
      <p:ext uri="{BB962C8B-B14F-4D97-AF65-F5344CB8AC3E}">
        <p14:creationId xmlns:p14="http://schemas.microsoft.com/office/powerpoint/2010/main" val="3997554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lips 26">
            <a:extLst>
              <a:ext uri="{FF2B5EF4-FFF2-40B4-BE49-F238E27FC236}">
                <a16:creationId xmlns:a16="http://schemas.microsoft.com/office/drawing/2014/main" id="{83E22D61-98E6-472F-A728-CC250B36A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89792" y="1234406"/>
            <a:ext cx="9124516" cy="9124516"/>
          </a:xfrm>
          <a:prstGeom prst="ellipse">
            <a:avLst/>
          </a:prstGeom>
          <a:solidFill>
            <a:srgbClr val="FAED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0283F1B-7F8F-48A8-B7A8-631AF9FE6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819" y="980208"/>
            <a:ext cx="6176340" cy="2043642"/>
          </a:xfrm>
        </p:spPr>
        <p:txBody>
          <a:bodyPr anchor="b">
            <a:normAutofit/>
          </a:bodyPr>
          <a:lstStyle/>
          <a:p>
            <a:r>
              <a:rPr lang="sv-SE" dirty="0"/>
              <a:t>CIFU Innovation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A169B14-D5EE-4C8F-9EBC-30174E853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38480145-259A-47DA-A30D-C906B9DB5C99}" type="slidenum">
              <a:rPr lang="sv-SE" smtClean="0"/>
              <a:pPr>
                <a:spcAft>
                  <a:spcPts val="600"/>
                </a:spcAft>
              </a:pPr>
              <a:t>11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E90DA44-5101-499D-A44B-FA3EF1CA5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22A7701B-8AEB-47E6-B4CC-5A851E887FD1}" type="datetime1">
              <a:rPr lang="sv-SE" smtClean="0"/>
              <a:pPr>
                <a:spcAft>
                  <a:spcPts val="600"/>
                </a:spcAft>
              </a:pPr>
              <a:t>2023-12-07</a:t>
            </a:fld>
            <a:endParaRPr lang="sv-SE"/>
          </a:p>
        </p:txBody>
      </p:sp>
      <p:pic>
        <p:nvPicPr>
          <p:cNvPr id="17" name="Bild 16" descr="Kontinuerlig förbättring kontur">
            <a:extLst>
              <a:ext uri="{FF2B5EF4-FFF2-40B4-BE49-F238E27FC236}">
                <a16:creationId xmlns:a16="http://schemas.microsoft.com/office/drawing/2014/main" id="{53C4416F-CA55-4361-86AE-2DEAD530E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253510" y="2284081"/>
            <a:ext cx="1449088" cy="1449088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8E8D00FF-11E4-4D68-AE1E-ECAA7915B7BC}"/>
              </a:ext>
            </a:extLst>
          </p:cNvPr>
          <p:cNvSpPr txBox="1"/>
          <p:nvPr/>
        </p:nvSpPr>
        <p:spPr>
          <a:xfrm>
            <a:off x="10041223" y="2364019"/>
            <a:ext cx="84713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Vi </a:t>
            </a:r>
            <a:r>
              <a:rPr lang="en-US" sz="2400" dirty="0" err="1">
                <a:latin typeface="+mj-lt"/>
              </a:rPr>
              <a:t>stöttar</a:t>
            </a:r>
            <a:r>
              <a:rPr lang="en-US" sz="2400" dirty="0">
                <a:latin typeface="+mj-lt"/>
              </a:rPr>
              <a:t> och driver </a:t>
            </a:r>
            <a:r>
              <a:rPr lang="en-US" sz="2400" dirty="0" err="1">
                <a:latin typeface="+mj-lt"/>
              </a:rPr>
              <a:t>på</a:t>
            </a:r>
            <a:r>
              <a:rPr lang="en-US" sz="2400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utveckling</a:t>
            </a:r>
            <a:r>
              <a:rPr lang="en-US" sz="2400" b="1" dirty="0">
                <a:latin typeface="+mj-lt"/>
              </a:rPr>
              <a:t> av service, </a:t>
            </a:r>
            <a:r>
              <a:rPr lang="en-US" sz="2400" b="1" dirty="0" err="1">
                <a:latin typeface="+mj-lt"/>
              </a:rPr>
              <a:t>produkter</a:t>
            </a:r>
            <a:r>
              <a:rPr lang="en-US" sz="2400" b="1" dirty="0">
                <a:latin typeface="+mj-lt"/>
              </a:rPr>
              <a:t>, </a:t>
            </a:r>
            <a:r>
              <a:rPr lang="en-US" sz="2400" b="1" dirty="0" err="1">
                <a:latin typeface="+mj-lt"/>
              </a:rPr>
              <a:t>tjänster</a:t>
            </a:r>
            <a:r>
              <a:rPr lang="en-US" sz="2400" b="1" dirty="0">
                <a:latin typeface="+mj-lt"/>
              </a:rPr>
              <a:t> och processer </a:t>
            </a:r>
            <a:r>
              <a:rPr lang="en-US" sz="2400" dirty="0">
                <a:latin typeface="+mj-lt"/>
              </a:rPr>
              <a:t>i </a:t>
            </a:r>
            <a:r>
              <a:rPr lang="en-US" sz="2400" dirty="0" err="1">
                <a:latin typeface="+mj-lt"/>
              </a:rPr>
              <a:t>nära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samverkan</a:t>
            </a:r>
            <a:r>
              <a:rPr lang="en-US" sz="2400" dirty="0">
                <a:latin typeface="+mj-lt"/>
              </a:rPr>
              <a:t> med </a:t>
            </a:r>
            <a:r>
              <a:rPr lang="en-US" sz="2400" dirty="0" err="1">
                <a:latin typeface="+mj-lt"/>
              </a:rPr>
              <a:t>regionens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förvaltningar</a:t>
            </a:r>
            <a:r>
              <a:rPr lang="en-US" sz="2400" dirty="0">
                <a:latin typeface="+mj-lt"/>
              </a:rPr>
              <a:t> och </a:t>
            </a:r>
            <a:r>
              <a:rPr lang="en-US" sz="2400" dirty="0" err="1">
                <a:latin typeface="+mj-lt"/>
              </a:rPr>
              <a:t>omgivande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innovationsaktörer</a:t>
            </a:r>
            <a:r>
              <a:rPr lang="en-US" sz="2400" dirty="0">
                <a:latin typeface="+mj-lt"/>
              </a:rPr>
              <a:t> - </a:t>
            </a:r>
            <a:r>
              <a:rPr lang="en-US" sz="2400" dirty="0" err="1">
                <a:latin typeface="+mj-lt"/>
              </a:rPr>
              <a:t>näringsliv</a:t>
            </a:r>
            <a:r>
              <a:rPr lang="en-US" sz="2400" dirty="0">
                <a:latin typeface="+mj-lt"/>
              </a:rPr>
              <a:t> och </a:t>
            </a:r>
            <a:r>
              <a:rPr lang="en-US" sz="2400" dirty="0" err="1">
                <a:latin typeface="+mj-lt"/>
              </a:rPr>
              <a:t>akademi</a:t>
            </a:r>
            <a:r>
              <a:rPr lang="en-US" sz="2400" dirty="0">
                <a:latin typeface="+mj-lt"/>
              </a:rPr>
              <a:t>.</a:t>
            </a:r>
          </a:p>
          <a:p>
            <a:r>
              <a:rPr lang="sv-SE" sz="24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pic>
        <p:nvPicPr>
          <p:cNvPr id="16" name="Bild 15" descr="Bra idé kontur">
            <a:extLst>
              <a:ext uri="{FF2B5EF4-FFF2-40B4-BE49-F238E27FC236}">
                <a16:creationId xmlns:a16="http://schemas.microsoft.com/office/drawing/2014/main" id="{C406B5E8-08C7-40B3-9E73-2496910FF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95702" y="4358282"/>
            <a:ext cx="1236940" cy="1236940"/>
          </a:xfrm>
          <a:prstGeom prst="rect">
            <a:avLst/>
          </a:prstGeom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ECA4A3B2-6FD7-402C-A11D-7B824F4ABAE8}"/>
              </a:ext>
            </a:extLst>
          </p:cNvPr>
          <p:cNvSpPr txBox="1"/>
          <p:nvPr/>
        </p:nvSpPr>
        <p:spPr>
          <a:xfrm>
            <a:off x="10041223" y="4343099"/>
            <a:ext cx="8471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0" i="0" dirty="0">
                <a:latin typeface="+mj-lt"/>
              </a:rPr>
              <a:t>Vi </a:t>
            </a:r>
            <a:r>
              <a:rPr lang="en-US" sz="2400" b="0" i="0" dirty="0" err="1">
                <a:latin typeface="+mj-lt"/>
              </a:rPr>
              <a:t>stöttar</a:t>
            </a:r>
            <a:r>
              <a:rPr lang="en-US" sz="2400" b="0" i="0" dirty="0">
                <a:latin typeface="+mj-lt"/>
              </a:rPr>
              <a:t> </a:t>
            </a:r>
            <a:r>
              <a:rPr lang="en-US" sz="2400" b="1" i="0" dirty="0" err="1">
                <a:latin typeface="+mj-lt"/>
              </a:rPr>
              <a:t>medarbetare</a:t>
            </a:r>
            <a:r>
              <a:rPr lang="en-US" sz="2400" b="0" i="0" dirty="0">
                <a:latin typeface="+mj-lt"/>
              </a:rPr>
              <a:t> </a:t>
            </a:r>
            <a:r>
              <a:rPr lang="en-US" sz="2400" b="0" i="0" dirty="0" err="1">
                <a:latin typeface="+mj-lt"/>
              </a:rPr>
              <a:t>att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utveckla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sina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idéer</a:t>
            </a:r>
            <a:r>
              <a:rPr lang="en-US" sz="2400" b="0" i="0" dirty="0">
                <a:latin typeface="+mj-lt"/>
              </a:rPr>
              <a:t> -  </a:t>
            </a:r>
            <a:r>
              <a:rPr lang="en-US" sz="2400" b="0" i="0" dirty="0" err="1">
                <a:latin typeface="+mj-lt"/>
              </a:rPr>
              <a:t>analysera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behov</a:t>
            </a:r>
            <a:r>
              <a:rPr lang="en-US" sz="2400" b="0" i="0" dirty="0">
                <a:latin typeface="+mj-lt"/>
              </a:rPr>
              <a:t> av </a:t>
            </a:r>
            <a:r>
              <a:rPr lang="en-US" sz="2400" b="0" i="0" dirty="0" err="1">
                <a:latin typeface="+mj-lt"/>
              </a:rPr>
              <a:t>idén</a:t>
            </a:r>
            <a:r>
              <a:rPr lang="en-US" sz="2400" b="0" i="0" dirty="0">
                <a:latin typeface="+mj-lt"/>
              </a:rPr>
              <a:t>, </a:t>
            </a:r>
            <a:r>
              <a:rPr lang="en-US" sz="2400" b="0" i="0" dirty="0" err="1">
                <a:latin typeface="+mj-lt"/>
              </a:rPr>
              <a:t>omvärldsanalys</a:t>
            </a:r>
            <a:r>
              <a:rPr lang="en-US" sz="2400" b="0" i="0" dirty="0">
                <a:latin typeface="+mj-lt"/>
              </a:rPr>
              <a:t> och strategi, </a:t>
            </a:r>
            <a:r>
              <a:rPr lang="en-US" sz="2400" b="0" i="0" dirty="0" err="1">
                <a:latin typeface="+mj-lt"/>
              </a:rPr>
              <a:t>fokusgrupper</a:t>
            </a:r>
            <a:r>
              <a:rPr lang="en-US" sz="2400" b="0" i="0" dirty="0">
                <a:latin typeface="+mj-lt"/>
              </a:rPr>
              <a:t> med </a:t>
            </a:r>
            <a:r>
              <a:rPr lang="en-US" sz="2400" b="0" i="0" dirty="0" err="1">
                <a:latin typeface="+mj-lt"/>
              </a:rPr>
              <a:t>experter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från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områden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som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är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relevanta</a:t>
            </a:r>
            <a:r>
              <a:rPr lang="en-US" sz="2400" b="0" i="0" dirty="0">
                <a:latin typeface="+mj-lt"/>
              </a:rPr>
              <a:t> för </a:t>
            </a:r>
            <a:r>
              <a:rPr lang="en-US" sz="2400" b="0" i="0" dirty="0" err="1">
                <a:latin typeface="+mj-lt"/>
              </a:rPr>
              <a:t>idén</a:t>
            </a:r>
            <a:r>
              <a:rPr lang="en-US" sz="2400" b="0" i="0" dirty="0">
                <a:latin typeface="+mj-lt"/>
              </a:rPr>
              <a:t>. ​</a:t>
            </a:r>
            <a:endParaRPr lang="en-US" sz="2400" dirty="0">
              <a:latin typeface="+mj-lt"/>
            </a:endParaRPr>
          </a:p>
        </p:txBody>
      </p:sp>
      <p:pic>
        <p:nvPicPr>
          <p:cNvPr id="15" name="Bild 14" descr="Gruppkreativitet kontur">
            <a:extLst>
              <a:ext uri="{FF2B5EF4-FFF2-40B4-BE49-F238E27FC236}">
                <a16:creationId xmlns:a16="http://schemas.microsoft.com/office/drawing/2014/main" id="{F4C1B79A-C0AA-446B-B2A3-AA27549515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59584" y="6220335"/>
            <a:ext cx="1236940" cy="1236940"/>
          </a:xfrm>
          <a:prstGeom prst="rect">
            <a:avLst/>
          </a:prstGeom>
        </p:spPr>
      </p:pic>
      <p:sp>
        <p:nvSpPr>
          <p:cNvPr id="26" name="textruta 25">
            <a:extLst>
              <a:ext uri="{FF2B5EF4-FFF2-40B4-BE49-F238E27FC236}">
                <a16:creationId xmlns:a16="http://schemas.microsoft.com/office/drawing/2014/main" id="{8B57D8E0-53B3-4C2E-91B7-E5819BE7135B}"/>
              </a:ext>
            </a:extLst>
          </p:cNvPr>
          <p:cNvSpPr txBox="1"/>
          <p:nvPr/>
        </p:nvSpPr>
        <p:spPr>
          <a:xfrm>
            <a:off x="10041223" y="6252214"/>
            <a:ext cx="8294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0" i="0" dirty="0">
                <a:latin typeface="+mj-lt"/>
              </a:rPr>
              <a:t>Vi </a:t>
            </a:r>
            <a:r>
              <a:rPr lang="en-US" sz="2400" b="0" i="0" dirty="0" err="1">
                <a:latin typeface="+mj-lt"/>
              </a:rPr>
              <a:t>hjälper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1" i="0" dirty="0" err="1">
                <a:latin typeface="+mj-lt"/>
              </a:rPr>
              <a:t>företag</a:t>
            </a:r>
            <a:r>
              <a:rPr lang="en-US" sz="2400" b="0" i="0" dirty="0">
                <a:latin typeface="+mj-lt"/>
              </a:rPr>
              <a:t> </a:t>
            </a:r>
            <a:r>
              <a:rPr lang="en-US" sz="2400" b="0" i="0" dirty="0" err="1">
                <a:latin typeface="+mj-lt"/>
              </a:rPr>
              <a:t>att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komma</a:t>
            </a:r>
            <a:r>
              <a:rPr lang="en-US" sz="2400" b="0" i="0" dirty="0">
                <a:latin typeface="+mj-lt"/>
              </a:rPr>
              <a:t> i </a:t>
            </a:r>
            <a:r>
              <a:rPr lang="en-US" sz="2400" b="0" i="0" dirty="0" err="1">
                <a:latin typeface="+mj-lt"/>
              </a:rPr>
              <a:t>kontakt</a:t>
            </a:r>
            <a:r>
              <a:rPr lang="en-US" sz="2400" b="0" i="0" dirty="0">
                <a:latin typeface="+mj-lt"/>
              </a:rPr>
              <a:t> med Region </a:t>
            </a:r>
            <a:r>
              <a:rPr lang="en-US" sz="2400" b="0" i="0" dirty="0" err="1">
                <a:latin typeface="+mj-lt"/>
              </a:rPr>
              <a:t>Västmanlands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verksamheter</a:t>
            </a:r>
            <a:r>
              <a:rPr lang="en-US" sz="2400" b="0" i="0" dirty="0">
                <a:latin typeface="+mj-lt"/>
              </a:rPr>
              <a:t> för </a:t>
            </a:r>
            <a:r>
              <a:rPr lang="en-US" sz="2400" b="0" i="0" dirty="0" err="1">
                <a:latin typeface="+mj-lt"/>
              </a:rPr>
              <a:t>att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testa</a:t>
            </a:r>
            <a:r>
              <a:rPr lang="en-US" sz="2400" b="0" i="0" dirty="0">
                <a:latin typeface="+mj-lt"/>
              </a:rPr>
              <a:t> och </a:t>
            </a:r>
            <a:r>
              <a:rPr lang="en-US" sz="2400" b="0" i="0" dirty="0" err="1">
                <a:latin typeface="+mj-lt"/>
              </a:rPr>
              <a:t>validera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idéer</a:t>
            </a:r>
            <a:r>
              <a:rPr lang="en-US" sz="2400" b="0" i="0" dirty="0">
                <a:latin typeface="+mj-lt"/>
              </a:rPr>
              <a:t> i </a:t>
            </a:r>
            <a:r>
              <a:rPr lang="en-US" sz="2400" b="0" i="0" dirty="0" err="1">
                <a:latin typeface="+mj-lt"/>
              </a:rPr>
              <a:t>verkliga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miljöer</a:t>
            </a:r>
            <a:r>
              <a:rPr lang="en-US" sz="2400" b="0" i="0" dirty="0">
                <a:latin typeface="+mj-lt"/>
              </a:rPr>
              <a:t> och </a:t>
            </a:r>
            <a:r>
              <a:rPr lang="en-US" sz="2400" b="0" i="0" dirty="0" err="1">
                <a:latin typeface="+mj-lt"/>
              </a:rPr>
              <a:t>relevanta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användningsområden</a:t>
            </a:r>
            <a:r>
              <a:rPr lang="en-US" sz="2400" b="0" i="0" dirty="0">
                <a:latin typeface="+mj-lt"/>
              </a:rPr>
              <a:t>. </a:t>
            </a:r>
            <a:endParaRPr lang="en-US" sz="2400" dirty="0">
              <a:latin typeface="+mj-lt"/>
            </a:endParaRPr>
          </a:p>
        </p:txBody>
      </p:sp>
      <p:pic>
        <p:nvPicPr>
          <p:cNvPr id="14" name="Bild 13" descr="Jordglob kontur">
            <a:extLst>
              <a:ext uri="{FF2B5EF4-FFF2-40B4-BE49-F238E27FC236}">
                <a16:creationId xmlns:a16="http://schemas.microsoft.com/office/drawing/2014/main" id="{56462B37-E87A-4258-BC3D-ED42B4B0B0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395702" y="8006613"/>
            <a:ext cx="1236940" cy="1236940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93048557-E410-46C6-B5DB-D948367E73F1}"/>
              </a:ext>
            </a:extLst>
          </p:cNvPr>
          <p:cNvSpPr txBox="1"/>
          <p:nvPr/>
        </p:nvSpPr>
        <p:spPr>
          <a:xfrm>
            <a:off x="10041223" y="8207398"/>
            <a:ext cx="8294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0" i="0" dirty="0">
                <a:latin typeface="+mj-lt"/>
              </a:rPr>
              <a:t>Brett </a:t>
            </a:r>
            <a:r>
              <a:rPr lang="en-US" sz="2400" b="0" i="0" dirty="0" err="1">
                <a:latin typeface="+mj-lt"/>
              </a:rPr>
              <a:t>kontaktnät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inom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innovationssystemet</a:t>
            </a:r>
            <a:r>
              <a:rPr lang="en-US" sz="2400" b="0" i="0" dirty="0">
                <a:latin typeface="+mj-lt"/>
              </a:rPr>
              <a:t> </a:t>
            </a:r>
            <a:r>
              <a:rPr lang="en-US" sz="2400" b="1" i="0" dirty="0" err="1">
                <a:latin typeface="+mj-lt"/>
              </a:rPr>
              <a:t>lokalt</a:t>
            </a:r>
            <a:r>
              <a:rPr lang="en-US" sz="2400" b="1" i="0" dirty="0">
                <a:latin typeface="+mj-lt"/>
              </a:rPr>
              <a:t>, </a:t>
            </a:r>
            <a:br>
              <a:rPr lang="en-US" sz="2400" b="1" i="0" dirty="0">
                <a:latin typeface="+mj-lt"/>
              </a:rPr>
            </a:br>
            <a:r>
              <a:rPr lang="en-US" sz="2400" b="1" i="0" dirty="0" err="1">
                <a:latin typeface="+mj-lt"/>
              </a:rPr>
              <a:t>nationellt</a:t>
            </a:r>
            <a:r>
              <a:rPr lang="en-US" sz="2400" b="1" i="0" dirty="0">
                <a:latin typeface="+mj-lt"/>
              </a:rPr>
              <a:t> </a:t>
            </a:r>
            <a:r>
              <a:rPr lang="en-US" sz="2400" i="0" dirty="0">
                <a:latin typeface="+mj-lt"/>
              </a:rPr>
              <a:t>och</a:t>
            </a:r>
            <a:r>
              <a:rPr lang="en-US" sz="2400" b="1" i="0" dirty="0">
                <a:latin typeface="+mj-lt"/>
              </a:rPr>
              <a:t> </a:t>
            </a:r>
            <a:r>
              <a:rPr lang="en-US" sz="2400" b="1" i="0" dirty="0" err="1">
                <a:latin typeface="+mj-lt"/>
              </a:rPr>
              <a:t>internationellt</a:t>
            </a:r>
            <a:r>
              <a:rPr lang="en-US" sz="2400" dirty="0">
                <a:latin typeface="+mj-lt"/>
              </a:rPr>
              <a:t>.</a:t>
            </a:r>
            <a:r>
              <a:rPr lang="en-US" sz="2400" b="0" i="0" dirty="0">
                <a:latin typeface="+mj-lt"/>
              </a:rPr>
              <a:t>  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5012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lips 26">
            <a:extLst>
              <a:ext uri="{FF2B5EF4-FFF2-40B4-BE49-F238E27FC236}">
                <a16:creationId xmlns:a16="http://schemas.microsoft.com/office/drawing/2014/main" id="{83E22D61-98E6-472F-A728-CC250B36A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52135" y="1594731"/>
            <a:ext cx="9124516" cy="9124516"/>
          </a:xfrm>
          <a:prstGeom prst="ellipse">
            <a:avLst/>
          </a:prstGeom>
          <a:solidFill>
            <a:srgbClr val="FAED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0283F1B-7F8F-48A8-B7A8-631AF9FE6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819" y="980208"/>
            <a:ext cx="6176340" cy="2043642"/>
          </a:xfrm>
        </p:spPr>
        <p:txBody>
          <a:bodyPr anchor="b">
            <a:normAutofit/>
          </a:bodyPr>
          <a:lstStyle/>
          <a:p>
            <a:r>
              <a:rPr lang="sv-SE" dirty="0"/>
              <a:t>CIFU Utbildning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A169B14-D5EE-4C8F-9EBC-30174E853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38480145-259A-47DA-A30D-C906B9DB5C99}" type="slidenum">
              <a:rPr lang="sv-SE" smtClean="0"/>
              <a:pPr>
                <a:spcAft>
                  <a:spcPts val="600"/>
                </a:spcAft>
              </a:pPr>
              <a:t>12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E90DA44-5101-499D-A44B-FA3EF1CA5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22A7701B-8AEB-47E6-B4CC-5A851E887FD1}" type="datetime1">
              <a:rPr lang="sv-SE" smtClean="0"/>
              <a:pPr>
                <a:spcAft>
                  <a:spcPts val="600"/>
                </a:spcAft>
              </a:pPr>
              <a:t>2023-12-07</a:t>
            </a:fld>
            <a:endParaRPr lang="sv-SE"/>
          </a:p>
        </p:txBody>
      </p:sp>
      <p:pic>
        <p:nvPicPr>
          <p:cNvPr id="17" name="Bild 16" descr="Skola kontur">
            <a:extLst>
              <a:ext uri="{FF2B5EF4-FFF2-40B4-BE49-F238E27FC236}">
                <a16:creationId xmlns:a16="http://schemas.microsoft.com/office/drawing/2014/main" id="{53C4416F-CA55-4361-86AE-2DEAD530E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253510" y="1985641"/>
            <a:ext cx="1449088" cy="1449088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8E8D00FF-11E4-4D68-AE1E-ECAA7915B7BC}"/>
              </a:ext>
            </a:extLst>
          </p:cNvPr>
          <p:cNvSpPr txBox="1"/>
          <p:nvPr/>
        </p:nvSpPr>
        <p:spPr>
          <a:xfrm>
            <a:off x="10052050" y="2192959"/>
            <a:ext cx="847137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2400" b="1" dirty="0">
                <a:latin typeface="+mj-lt"/>
              </a:rPr>
              <a:t>CIFU Utbildning</a:t>
            </a:r>
            <a:r>
              <a:rPr lang="sv-SE" sz="2400" dirty="0">
                <a:latin typeface="+mj-lt"/>
              </a:rPr>
              <a:t> </a:t>
            </a:r>
            <a:r>
              <a:rPr lang="sv-SE" sz="2400" baseline="0" dirty="0">
                <a:latin typeface="+mj-lt"/>
              </a:rPr>
              <a:t>är Region Västmanlands </a:t>
            </a:r>
            <a:r>
              <a:rPr lang="sv-SE" sz="2400" b="1" baseline="0" dirty="0">
                <a:latin typeface="+mj-lt"/>
              </a:rPr>
              <a:t>interna kompetensutvecklingsenhet</a:t>
            </a:r>
            <a:r>
              <a:rPr lang="sv-SE" sz="2400" b="1" dirty="0">
                <a:latin typeface="+mj-lt"/>
              </a:rPr>
              <a:t> och samordning av p</a:t>
            </a:r>
            <a:r>
              <a:rPr lang="sv-SE" sz="2400" b="1" baseline="0" dirty="0">
                <a:latin typeface="+mj-lt"/>
              </a:rPr>
              <a:t>raktik samt utbildningstjänster. </a:t>
            </a:r>
            <a:r>
              <a:rPr lang="sv-SE" sz="2400" baseline="0" dirty="0">
                <a:latin typeface="+mj-lt"/>
              </a:rPr>
              <a:t>Här finns också Västmanlands </a:t>
            </a:r>
            <a:r>
              <a:rPr lang="sv-SE" sz="2400" b="1" baseline="0" dirty="0">
                <a:latin typeface="+mj-lt"/>
              </a:rPr>
              <a:t>processledning av Vård och omsorgscollege.</a:t>
            </a:r>
            <a:endParaRPr lang="sv-SE" sz="2400" dirty="0">
              <a:latin typeface="+mj-lt"/>
            </a:endParaRPr>
          </a:p>
        </p:txBody>
      </p:sp>
      <p:pic>
        <p:nvPicPr>
          <p:cNvPr id="16" name="Bild 15" descr="Handskakning kontur">
            <a:extLst>
              <a:ext uri="{FF2B5EF4-FFF2-40B4-BE49-F238E27FC236}">
                <a16:creationId xmlns:a16="http://schemas.microsoft.com/office/drawing/2014/main" id="{C406B5E8-08C7-40B3-9E73-2496910FF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465658" y="3971316"/>
            <a:ext cx="1236940" cy="1236940"/>
          </a:xfrm>
          <a:prstGeom prst="rect">
            <a:avLst/>
          </a:prstGeom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ECA4A3B2-6FD7-402C-A11D-7B824F4ABAE8}"/>
              </a:ext>
            </a:extLst>
          </p:cNvPr>
          <p:cNvSpPr txBox="1"/>
          <p:nvPr/>
        </p:nvSpPr>
        <p:spPr>
          <a:xfrm>
            <a:off x="10041223" y="4067910"/>
            <a:ext cx="847136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2400" b="1" baseline="0" dirty="0">
                <a:latin typeface="+mj-lt"/>
              </a:rPr>
              <a:t>Syfte</a:t>
            </a:r>
            <a:r>
              <a:rPr lang="sv-SE" sz="2400" baseline="0" dirty="0">
                <a:latin typeface="+mj-lt"/>
              </a:rPr>
              <a:t> att utveckla, organisera, samordna samt producera kompetensutvecklingsinsatser med kvalitet för chefer, medarbetare, studerande oc</a:t>
            </a:r>
            <a:r>
              <a:rPr lang="sv-SE" sz="2400" dirty="0">
                <a:latin typeface="+mj-lt"/>
              </a:rPr>
              <a:t>h utbildningsanordnare. </a:t>
            </a:r>
            <a:br>
              <a:rPr lang="sv-SE" sz="2400" baseline="0" dirty="0">
                <a:latin typeface="+mj-lt"/>
              </a:rPr>
            </a:br>
            <a:endParaRPr lang="sv-SE" sz="2400" dirty="0">
              <a:latin typeface="+mj-lt"/>
              <a:ea typeface="Calibri Light"/>
              <a:cs typeface="Calibri Light"/>
            </a:endParaRPr>
          </a:p>
        </p:txBody>
      </p:sp>
      <p:pic>
        <p:nvPicPr>
          <p:cNvPr id="15" name="Bild 14" descr="Cirklar med pilar kontur">
            <a:extLst>
              <a:ext uri="{FF2B5EF4-FFF2-40B4-BE49-F238E27FC236}">
                <a16:creationId xmlns:a16="http://schemas.microsoft.com/office/drawing/2014/main" id="{F4C1B79A-C0AA-446B-B2A3-AA27549515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541188" y="5913165"/>
            <a:ext cx="1236940" cy="1236940"/>
          </a:xfrm>
          <a:prstGeom prst="rect">
            <a:avLst/>
          </a:prstGeom>
        </p:spPr>
      </p:pic>
      <p:sp>
        <p:nvSpPr>
          <p:cNvPr id="26" name="textruta 25">
            <a:extLst>
              <a:ext uri="{FF2B5EF4-FFF2-40B4-BE49-F238E27FC236}">
                <a16:creationId xmlns:a16="http://schemas.microsoft.com/office/drawing/2014/main" id="{8B57D8E0-53B3-4C2E-91B7-E5819BE7135B}"/>
              </a:ext>
            </a:extLst>
          </p:cNvPr>
          <p:cNvSpPr txBox="1"/>
          <p:nvPr/>
        </p:nvSpPr>
        <p:spPr>
          <a:xfrm>
            <a:off x="10041223" y="5602460"/>
            <a:ext cx="82949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v-SE" sz="2400" dirty="0">
                <a:latin typeface="+mj-lt"/>
              </a:rPr>
              <a:t>I</a:t>
            </a:r>
            <a:r>
              <a:rPr lang="sv-SE" sz="2400" baseline="0" dirty="0">
                <a:latin typeface="+mj-lt"/>
              </a:rPr>
              <a:t> </a:t>
            </a:r>
            <a:r>
              <a:rPr lang="sv-SE" sz="2400" b="1" baseline="0" dirty="0">
                <a:latin typeface="+mj-lt"/>
              </a:rPr>
              <a:t>samverkan</a:t>
            </a:r>
            <a:r>
              <a:rPr lang="sv-SE" sz="2400" baseline="0" dirty="0">
                <a:latin typeface="+mj-lt"/>
              </a:rPr>
              <a:t> </a:t>
            </a:r>
            <a:r>
              <a:rPr lang="sv-SE" sz="2400" b="1" baseline="0" dirty="0">
                <a:latin typeface="+mj-lt"/>
              </a:rPr>
              <a:t>med regionens kommuner </a:t>
            </a:r>
            <a:r>
              <a:rPr lang="sv-SE" sz="2400" baseline="0" dirty="0">
                <a:latin typeface="+mj-lt"/>
              </a:rPr>
              <a:t>identifiera gemensamma </a:t>
            </a:r>
            <a:r>
              <a:rPr lang="sv-SE" sz="2400" b="1" baseline="0" dirty="0">
                <a:latin typeface="+mj-lt"/>
              </a:rPr>
              <a:t>behov av kompetensutveckling </a:t>
            </a:r>
            <a:r>
              <a:rPr lang="sv-SE" sz="2400" baseline="0" dirty="0">
                <a:latin typeface="+mj-lt"/>
              </a:rPr>
              <a:t>utifrån </a:t>
            </a:r>
            <a:br>
              <a:rPr lang="sv-SE" sz="2400" baseline="0" dirty="0">
                <a:latin typeface="+mj-lt"/>
              </a:rPr>
            </a:br>
            <a:r>
              <a:rPr lang="sv-SE" sz="2400" baseline="0" dirty="0">
                <a:latin typeface="+mj-lt"/>
              </a:rPr>
              <a:t>en gemensam vårdkedja. Därtill samverkan med lärosäten och utbildningsanordnare för Region Västmanlands framtida  kompetensförsörjning.</a:t>
            </a:r>
            <a:endParaRPr lang="sv-SE" sz="2400" dirty="0">
              <a:latin typeface="+mj-lt"/>
            </a:endParaRPr>
          </a:p>
        </p:txBody>
      </p:sp>
      <p:pic>
        <p:nvPicPr>
          <p:cNvPr id="14" name="Bild 13" descr="Programmerare, kvinna kontur">
            <a:extLst>
              <a:ext uri="{FF2B5EF4-FFF2-40B4-BE49-F238E27FC236}">
                <a16:creationId xmlns:a16="http://schemas.microsoft.com/office/drawing/2014/main" id="{56462B37-E87A-4258-BC3D-ED42B4B0B0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541188" y="7576535"/>
            <a:ext cx="1236940" cy="1236940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93048557-E410-46C6-B5DB-D948367E73F1}"/>
              </a:ext>
            </a:extLst>
          </p:cNvPr>
          <p:cNvSpPr txBox="1"/>
          <p:nvPr/>
        </p:nvSpPr>
        <p:spPr>
          <a:xfrm>
            <a:off x="10052050" y="7889119"/>
            <a:ext cx="82949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2400" dirty="0">
                <a:latin typeface="+mj-lt"/>
              </a:rPr>
              <a:t>Kompetensutvecklingsinsatser</a:t>
            </a:r>
            <a:r>
              <a:rPr lang="sv-SE" sz="2400" baseline="0" dirty="0">
                <a:latin typeface="+mj-lt"/>
              </a:rPr>
              <a:t> visas i </a:t>
            </a:r>
            <a:r>
              <a:rPr lang="sv-SE" sz="2400" b="1" baseline="0" dirty="0">
                <a:latin typeface="+mj-lt"/>
              </a:rPr>
              <a:t>utbildningskatalogen</a:t>
            </a:r>
            <a:r>
              <a:rPr lang="sv-SE" sz="2400" baseline="0" dirty="0">
                <a:latin typeface="+mj-lt"/>
              </a:rPr>
              <a:t> på Kompetensplatsen.</a:t>
            </a:r>
            <a:r>
              <a:rPr lang="sv-SE" sz="2400" dirty="0">
                <a:latin typeface="+mj-lt"/>
              </a:rPr>
              <a:t> </a:t>
            </a:r>
          </a:p>
        </p:txBody>
      </p:sp>
      <p:pic>
        <p:nvPicPr>
          <p:cNvPr id="19" name="Bild 18" descr="Märke hjärta kontur">
            <a:extLst>
              <a:ext uri="{FF2B5EF4-FFF2-40B4-BE49-F238E27FC236}">
                <a16:creationId xmlns:a16="http://schemas.microsoft.com/office/drawing/2014/main" id="{520CB532-8E0B-4240-8068-1DEE683E8F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541188" y="9239905"/>
            <a:ext cx="1236940" cy="1236940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65530E82-6982-4798-8E84-EC10E175C6D0}"/>
              </a:ext>
            </a:extLst>
          </p:cNvPr>
          <p:cNvSpPr txBox="1"/>
          <p:nvPr/>
        </p:nvSpPr>
        <p:spPr>
          <a:xfrm>
            <a:off x="10041223" y="9442876"/>
            <a:ext cx="8294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v-SE" sz="2400" baseline="0" dirty="0">
                <a:latin typeface="+mj-lt"/>
              </a:rPr>
              <a:t>Vi skall vi vara </a:t>
            </a:r>
            <a:r>
              <a:rPr lang="sv-SE" sz="2400" b="1" baseline="0" dirty="0">
                <a:latin typeface="+mj-lt"/>
              </a:rPr>
              <a:t>ett nationellt föredöme </a:t>
            </a:r>
            <a:r>
              <a:rPr lang="sv-SE" sz="2400" baseline="0" dirty="0">
                <a:latin typeface="+mj-lt"/>
              </a:rPr>
              <a:t>för bästa möjliga </a:t>
            </a:r>
            <a:br>
              <a:rPr lang="sv-SE" sz="2400" baseline="0" dirty="0">
                <a:latin typeface="+mj-lt"/>
              </a:rPr>
            </a:br>
            <a:r>
              <a:rPr lang="sv-SE" sz="2400" baseline="0" dirty="0">
                <a:latin typeface="+mj-lt"/>
              </a:rPr>
              <a:t>lärande, oavsett tid plats och rum.</a:t>
            </a:r>
            <a:endParaRPr lang="sv-SE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646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lips 26">
            <a:extLst>
              <a:ext uri="{FF2B5EF4-FFF2-40B4-BE49-F238E27FC236}">
                <a16:creationId xmlns:a16="http://schemas.microsoft.com/office/drawing/2014/main" id="{83E22D61-98E6-472F-A728-CC250B36A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89792" y="1234406"/>
            <a:ext cx="9124516" cy="9124516"/>
          </a:xfrm>
          <a:prstGeom prst="ellipse">
            <a:avLst/>
          </a:prstGeom>
          <a:solidFill>
            <a:srgbClr val="FAED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0283F1B-7F8F-48A8-B7A8-631AF9FE6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753" y="1006955"/>
            <a:ext cx="6176340" cy="2043642"/>
          </a:xfrm>
        </p:spPr>
        <p:txBody>
          <a:bodyPr anchor="b">
            <a:normAutofit/>
          </a:bodyPr>
          <a:lstStyle/>
          <a:p>
            <a:r>
              <a:rPr lang="sv-SE" dirty="0"/>
              <a:t>CIFU Forskning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A169B14-D5EE-4C8F-9EBC-30174E853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38480145-259A-47DA-A30D-C906B9DB5C99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E90DA44-5101-499D-A44B-FA3EF1CA5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22A7701B-8AEB-47E6-B4CC-5A851E887FD1}" type="datetime1">
              <a:rPr lang="sv-SE" smtClean="0"/>
              <a:pPr>
                <a:spcAft>
                  <a:spcPts val="600"/>
                </a:spcAft>
              </a:pPr>
              <a:t>2023-12-07</a:t>
            </a:fld>
            <a:endParaRPr lang="sv-SE"/>
          </a:p>
        </p:txBody>
      </p:sp>
      <p:pic>
        <p:nvPicPr>
          <p:cNvPr id="7" name="Bild 34" descr="Stetoskop kontur">
            <a:extLst>
              <a:ext uri="{FF2B5EF4-FFF2-40B4-BE49-F238E27FC236}">
                <a16:creationId xmlns:a16="http://schemas.microsoft.com/office/drawing/2014/main" id="{5AB12347-E739-4987-8BBB-FD1A48918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27606" y="2300761"/>
            <a:ext cx="1394788" cy="1394788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8E8D00FF-11E4-4D68-AE1E-ECAA7915B7BC}"/>
              </a:ext>
            </a:extLst>
          </p:cNvPr>
          <p:cNvSpPr txBox="1"/>
          <p:nvPr/>
        </p:nvSpPr>
        <p:spPr>
          <a:xfrm>
            <a:off x="10052049" y="2540480"/>
            <a:ext cx="6898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0" i="0" dirty="0">
                <a:solidFill>
                  <a:schemeClr val="tx1"/>
                </a:solidFill>
                <a:effectLst/>
                <a:latin typeface="+mj-lt"/>
              </a:rPr>
              <a:t>Forskning </a:t>
            </a:r>
            <a:r>
              <a:rPr lang="sv-SE" sz="2400" b="1" i="0" dirty="0">
                <a:solidFill>
                  <a:schemeClr val="tx1"/>
                </a:solidFill>
                <a:effectLst/>
                <a:latin typeface="+mj-lt"/>
              </a:rPr>
              <a:t>framför allt inom hälso- och sjukvård</a:t>
            </a:r>
            <a:r>
              <a:rPr lang="sv-SE" sz="2400" b="0" i="0" dirty="0">
                <a:solidFill>
                  <a:schemeClr val="tx1"/>
                </a:solidFill>
                <a:effectLst/>
                <a:latin typeface="+mj-lt"/>
              </a:rPr>
              <a:t>, </a:t>
            </a:r>
            <a:br>
              <a:rPr lang="sv-SE" sz="2400" b="0" i="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sv-SE" sz="2400" b="0" i="0" dirty="0">
                <a:solidFill>
                  <a:schemeClr val="tx1"/>
                </a:solidFill>
                <a:effectLst/>
                <a:latin typeface="+mj-lt"/>
              </a:rPr>
              <a:t>men även övrig verksamhet</a:t>
            </a:r>
            <a:r>
              <a:rPr lang="sv-SE" sz="2400" dirty="0">
                <a:solidFill>
                  <a:schemeClr val="tx1"/>
                </a:solidFill>
                <a:latin typeface="+mj-lt"/>
              </a:rPr>
              <a:t> inom Regionen.</a:t>
            </a:r>
          </a:p>
        </p:txBody>
      </p:sp>
      <p:pic>
        <p:nvPicPr>
          <p:cNvPr id="23" name="Bild 22" descr="Öppen hand kontur">
            <a:extLst>
              <a:ext uri="{FF2B5EF4-FFF2-40B4-BE49-F238E27FC236}">
                <a16:creationId xmlns:a16="http://schemas.microsoft.com/office/drawing/2014/main" id="{43D63A84-3E3A-478B-A43F-A78879D64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327606" y="4229681"/>
            <a:ext cx="1394788" cy="1394788"/>
          </a:xfrm>
          <a:prstGeom prst="rect">
            <a:avLst/>
          </a:prstGeom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ECA4A3B2-6FD7-402C-A11D-7B824F4ABAE8}"/>
              </a:ext>
            </a:extLst>
          </p:cNvPr>
          <p:cNvSpPr txBox="1"/>
          <p:nvPr/>
        </p:nvSpPr>
        <p:spPr>
          <a:xfrm>
            <a:off x="10052049" y="4348038"/>
            <a:ext cx="6770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i="0" dirty="0">
                <a:solidFill>
                  <a:srgbClr val="000000"/>
                </a:solidFill>
                <a:effectLst/>
                <a:latin typeface="+mj-lt"/>
              </a:rPr>
              <a:t>Regionens forskningsinfrastruktur ger </a:t>
            </a:r>
            <a:r>
              <a:rPr lang="sv-SE" sz="2400" b="1" i="0" dirty="0">
                <a:solidFill>
                  <a:srgbClr val="000000"/>
                </a:solidFill>
                <a:effectLst/>
                <a:latin typeface="+mj-lt"/>
              </a:rPr>
              <a:t>support</a:t>
            </a:r>
            <a:r>
              <a:rPr lang="sv-SE" sz="2400" i="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sv-SE" sz="2400" b="1" i="0" dirty="0">
                <a:solidFill>
                  <a:srgbClr val="000000"/>
                </a:solidFill>
                <a:effectLst/>
                <a:latin typeface="+mj-lt"/>
              </a:rPr>
              <a:t>stöd</a:t>
            </a:r>
            <a:r>
              <a:rPr lang="sv-SE" sz="2400" i="0" dirty="0">
                <a:solidFill>
                  <a:srgbClr val="000000"/>
                </a:solidFill>
                <a:effectLst/>
                <a:latin typeface="+mj-lt"/>
              </a:rPr>
              <a:t> och </a:t>
            </a:r>
            <a:r>
              <a:rPr lang="sv-SE" sz="2400" b="1" i="0" dirty="0">
                <a:solidFill>
                  <a:srgbClr val="000000"/>
                </a:solidFill>
                <a:effectLst/>
                <a:latin typeface="+mj-lt"/>
              </a:rPr>
              <a:t>service</a:t>
            </a:r>
            <a:r>
              <a:rPr lang="sv-SE" sz="2400" i="0" dirty="0">
                <a:solidFill>
                  <a:srgbClr val="000000"/>
                </a:solidFill>
                <a:effectLst/>
                <a:latin typeface="+mj-lt"/>
              </a:rPr>
              <a:t> till de forskare och forskningsprojekt som är knutna till regionen.</a:t>
            </a:r>
            <a:endParaRPr lang="sv-SE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Bild 24" descr="Forskare kvinnligt kontur">
            <a:extLst>
              <a:ext uri="{FF2B5EF4-FFF2-40B4-BE49-F238E27FC236}">
                <a16:creationId xmlns:a16="http://schemas.microsoft.com/office/drawing/2014/main" id="{DEAF68F3-503C-4E0F-847C-268746F1E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226073" y="5945825"/>
            <a:ext cx="1597853" cy="1597853"/>
          </a:xfrm>
          <a:prstGeom prst="rect">
            <a:avLst/>
          </a:prstGeom>
        </p:spPr>
      </p:pic>
      <p:sp>
        <p:nvSpPr>
          <p:cNvPr id="26" name="textruta 25">
            <a:extLst>
              <a:ext uri="{FF2B5EF4-FFF2-40B4-BE49-F238E27FC236}">
                <a16:creationId xmlns:a16="http://schemas.microsoft.com/office/drawing/2014/main" id="{8B57D8E0-53B3-4C2E-91B7-E5819BE7135B}"/>
              </a:ext>
            </a:extLst>
          </p:cNvPr>
          <p:cNvSpPr txBox="1"/>
          <p:nvPr/>
        </p:nvSpPr>
        <p:spPr>
          <a:xfrm>
            <a:off x="10052050" y="6524928"/>
            <a:ext cx="6770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i="0" dirty="0">
                <a:solidFill>
                  <a:srgbClr val="000000"/>
                </a:solidFill>
                <a:effectLst/>
                <a:latin typeface="+mj-lt"/>
              </a:rPr>
              <a:t>Vi </a:t>
            </a:r>
            <a:r>
              <a:rPr lang="sv-SE" sz="2400" b="1" i="0" dirty="0">
                <a:solidFill>
                  <a:srgbClr val="000000"/>
                </a:solidFill>
                <a:effectLst/>
                <a:latin typeface="+mj-lt"/>
              </a:rPr>
              <a:t>utbildar</a:t>
            </a:r>
            <a:r>
              <a:rPr lang="sv-SE" sz="2400" i="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sv-SE" sz="2400" b="1" i="0" dirty="0">
                <a:solidFill>
                  <a:srgbClr val="000000"/>
                </a:solidFill>
                <a:effectLst/>
                <a:latin typeface="+mj-lt"/>
              </a:rPr>
              <a:t>handleder</a:t>
            </a:r>
            <a:r>
              <a:rPr lang="sv-SE" sz="2400" i="0" dirty="0">
                <a:solidFill>
                  <a:srgbClr val="000000"/>
                </a:solidFill>
                <a:effectLst/>
                <a:latin typeface="+mj-lt"/>
              </a:rPr>
              <a:t> och driver </a:t>
            </a:r>
            <a:r>
              <a:rPr lang="sv-SE" sz="2400" b="1" i="0" dirty="0">
                <a:solidFill>
                  <a:srgbClr val="000000"/>
                </a:solidFill>
                <a:effectLst/>
                <a:latin typeface="+mj-lt"/>
              </a:rPr>
              <a:t>egen forskning</a:t>
            </a:r>
            <a:r>
              <a:rPr lang="sv-SE" sz="2400" i="0" dirty="0">
                <a:solidFill>
                  <a:srgbClr val="000000"/>
                </a:solidFill>
                <a:effectLst/>
                <a:latin typeface="+mj-lt"/>
              </a:rPr>
              <a:t>.</a:t>
            </a:r>
            <a:endParaRPr lang="sv-SE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Bild 7" descr="Styrelserum kontur">
            <a:extLst>
              <a:ext uri="{FF2B5EF4-FFF2-40B4-BE49-F238E27FC236}">
                <a16:creationId xmlns:a16="http://schemas.microsoft.com/office/drawing/2014/main" id="{E64B7A6C-C6F3-413B-8F4B-DC40520921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048381" y="7944000"/>
            <a:ext cx="1775545" cy="1775545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93048557-E410-46C6-B5DB-D948367E73F1}"/>
              </a:ext>
            </a:extLst>
          </p:cNvPr>
          <p:cNvSpPr txBox="1"/>
          <p:nvPr/>
        </p:nvSpPr>
        <p:spPr>
          <a:xfrm>
            <a:off x="10052050" y="8046942"/>
            <a:ext cx="67709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tx1"/>
                </a:solidFill>
                <a:latin typeface="+mj-lt"/>
              </a:rPr>
              <a:t>Vår primära kliniska forskningsverksamhet är </a:t>
            </a:r>
            <a:r>
              <a:rPr lang="sv-SE" sz="2400" b="1" dirty="0">
                <a:solidFill>
                  <a:schemeClr val="tx1"/>
                </a:solidFill>
                <a:latin typeface="+mj-lt"/>
              </a:rPr>
              <a:t>Centrum för klinisk forskning</a:t>
            </a:r>
            <a:r>
              <a:rPr lang="sv-SE" sz="2400" dirty="0">
                <a:solidFill>
                  <a:schemeClr val="tx1"/>
                </a:solidFill>
                <a:latin typeface="+mj-lt"/>
              </a:rPr>
              <a:t>,</a:t>
            </a:r>
            <a:r>
              <a:rPr lang="sv-SE" sz="2400" b="1" dirty="0">
                <a:solidFill>
                  <a:schemeClr val="tx1"/>
                </a:solidFill>
                <a:latin typeface="+mj-lt"/>
              </a:rPr>
              <a:t> </a:t>
            </a:r>
            <a:r>
              <a:rPr lang="sv-SE" sz="2400" dirty="0">
                <a:solidFill>
                  <a:schemeClr val="tx1"/>
                </a:solidFill>
                <a:latin typeface="+mj-lt"/>
              </a:rPr>
              <a:t>ett </a:t>
            </a:r>
            <a:r>
              <a:rPr lang="sv-SE" sz="2400" b="1" dirty="0">
                <a:solidFill>
                  <a:schemeClr val="tx1"/>
                </a:solidFill>
                <a:latin typeface="+mj-lt"/>
              </a:rPr>
              <a:t>samarbete</a:t>
            </a:r>
            <a:r>
              <a:rPr lang="sv-SE" sz="2400" dirty="0">
                <a:solidFill>
                  <a:schemeClr val="tx1"/>
                </a:solidFill>
                <a:latin typeface="+mj-lt"/>
              </a:rPr>
              <a:t> mellan </a:t>
            </a:r>
            <a:r>
              <a:rPr lang="sv-SE" sz="2400" b="1" dirty="0">
                <a:solidFill>
                  <a:schemeClr val="tx1"/>
                </a:solidFill>
                <a:latin typeface="+mj-lt"/>
              </a:rPr>
              <a:t>regionen och Uppsala universitet. </a:t>
            </a:r>
            <a:r>
              <a:rPr lang="sv-SE" sz="2400" dirty="0">
                <a:solidFill>
                  <a:schemeClr val="tx1"/>
                </a:solidFill>
                <a:latin typeface="+mj-lt"/>
              </a:rPr>
              <a:t>Bygger på ett avtal som ska leda till stärkt forskning och utbildning.</a:t>
            </a:r>
          </a:p>
        </p:txBody>
      </p:sp>
    </p:spTree>
    <p:extLst>
      <p:ext uri="{BB962C8B-B14F-4D97-AF65-F5344CB8AC3E}">
        <p14:creationId xmlns:p14="http://schemas.microsoft.com/office/powerpoint/2010/main" val="2409016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llips 35">
            <a:extLst>
              <a:ext uri="{FF2B5EF4-FFF2-40B4-BE49-F238E27FC236}">
                <a16:creationId xmlns:a16="http://schemas.microsoft.com/office/drawing/2014/main" id="{661DE55E-8850-459F-B370-BEFD252F5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89792" y="1290198"/>
            <a:ext cx="9124516" cy="9124516"/>
          </a:xfrm>
          <a:prstGeom prst="ellipse">
            <a:avLst/>
          </a:prstGeom>
          <a:solidFill>
            <a:srgbClr val="FAED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0283F1B-7F8F-48A8-B7A8-631AF9FE6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502" y="940442"/>
            <a:ext cx="17616567" cy="2043642"/>
          </a:xfrm>
        </p:spPr>
        <p:txBody>
          <a:bodyPr anchor="b">
            <a:normAutofit/>
          </a:bodyPr>
          <a:lstStyle/>
          <a:p>
            <a:r>
              <a:rPr lang="sv-SE" dirty="0"/>
              <a:t>Sjukhusbiblioteket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A169B14-D5EE-4C8F-9EBC-30174E853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38480145-259A-47DA-A30D-C906B9DB5C99}" type="slidenum">
              <a:rPr lang="sv-SE" smtClean="0"/>
              <a:pPr>
                <a:spcAft>
                  <a:spcPts val="600"/>
                </a:spcAft>
              </a:pPr>
              <a:t>14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E90DA44-5101-499D-A44B-FA3EF1CA5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22A7701B-8AEB-47E6-B4CC-5A851E887FD1}" type="datetime1">
              <a:rPr lang="sv-SE" smtClean="0"/>
              <a:pPr>
                <a:spcAft>
                  <a:spcPts val="600"/>
                </a:spcAft>
              </a:pPr>
              <a:t>2023-12-07</a:t>
            </a:fld>
            <a:endParaRPr lang="sv-SE"/>
          </a:p>
        </p:txBody>
      </p:sp>
      <p:pic>
        <p:nvPicPr>
          <p:cNvPr id="13" name="Bild 12" descr="Böcker kontur">
            <a:extLst>
              <a:ext uri="{FF2B5EF4-FFF2-40B4-BE49-F238E27FC236}">
                <a16:creationId xmlns:a16="http://schemas.microsoft.com/office/drawing/2014/main" id="{2E09040E-E69C-4EC6-944D-2E4971253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6955" y="4347831"/>
            <a:ext cx="1129427" cy="1129427"/>
          </a:xfrm>
          <a:prstGeom prst="rect">
            <a:avLst/>
          </a:prstGeom>
        </p:spPr>
      </p:pic>
      <p:sp>
        <p:nvSpPr>
          <p:cNvPr id="25" name="textruta 24">
            <a:extLst>
              <a:ext uri="{FF2B5EF4-FFF2-40B4-BE49-F238E27FC236}">
                <a16:creationId xmlns:a16="http://schemas.microsoft.com/office/drawing/2014/main" id="{B9367E93-EC5E-4B3D-B499-12246DE1A07F}"/>
              </a:ext>
            </a:extLst>
          </p:cNvPr>
          <p:cNvSpPr txBox="1"/>
          <p:nvPr/>
        </p:nvSpPr>
        <p:spPr>
          <a:xfrm>
            <a:off x="1263656" y="5654674"/>
            <a:ext cx="28446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200" b="1" dirty="0">
                <a:solidFill>
                  <a:schemeClr val="tx1"/>
                </a:solidFill>
                <a:latin typeface="+mj-lt"/>
              </a:rPr>
              <a:t>Kvalitetsgranskad</a:t>
            </a:r>
            <a:r>
              <a:rPr lang="sv-SE" sz="2200" dirty="0">
                <a:solidFill>
                  <a:schemeClr val="tx1"/>
                </a:solidFill>
                <a:latin typeface="+mj-lt"/>
              </a:rPr>
              <a:t> vetenskaplig litteratur – inga ”</a:t>
            </a:r>
            <a:r>
              <a:rPr lang="sv-SE" sz="2200" dirty="0" err="1">
                <a:solidFill>
                  <a:schemeClr val="tx1"/>
                </a:solidFill>
                <a:latin typeface="+mj-lt"/>
              </a:rPr>
              <a:t>fake</a:t>
            </a:r>
            <a:r>
              <a:rPr lang="sv-SE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sv-SE" sz="2200" dirty="0" err="1">
                <a:solidFill>
                  <a:schemeClr val="tx1"/>
                </a:solidFill>
                <a:latin typeface="+mj-lt"/>
              </a:rPr>
              <a:t>news</a:t>
            </a:r>
            <a:r>
              <a:rPr lang="sv-SE" sz="2200" dirty="0">
                <a:solidFill>
                  <a:schemeClr val="tx1"/>
                </a:solidFill>
                <a:latin typeface="+mj-lt"/>
              </a:rPr>
              <a:t>”</a:t>
            </a:r>
          </a:p>
        </p:txBody>
      </p:sp>
      <p:pic>
        <p:nvPicPr>
          <p:cNvPr id="16" name="Bild 15" descr="Programmerare, kvinna kontur">
            <a:extLst>
              <a:ext uri="{FF2B5EF4-FFF2-40B4-BE49-F238E27FC236}">
                <a16:creationId xmlns:a16="http://schemas.microsoft.com/office/drawing/2014/main" id="{2F033D93-DC7D-43CE-8C66-DB276024B9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7373" y="4098775"/>
            <a:ext cx="1297740" cy="1297740"/>
          </a:xfrm>
          <a:prstGeom prst="rect">
            <a:avLst/>
          </a:prstGeom>
        </p:spPr>
      </p:pic>
      <p:sp>
        <p:nvSpPr>
          <p:cNvPr id="26" name="textruta 25">
            <a:extLst>
              <a:ext uri="{FF2B5EF4-FFF2-40B4-BE49-F238E27FC236}">
                <a16:creationId xmlns:a16="http://schemas.microsoft.com/office/drawing/2014/main" id="{2720FF6C-E88D-4C20-A31E-92FB3BF9122F}"/>
              </a:ext>
            </a:extLst>
          </p:cNvPr>
          <p:cNvSpPr txBox="1"/>
          <p:nvPr/>
        </p:nvSpPr>
        <p:spPr>
          <a:xfrm>
            <a:off x="4354836" y="5641178"/>
            <a:ext cx="30228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200" b="1" dirty="0">
                <a:solidFill>
                  <a:schemeClr val="tx1"/>
                </a:solidFill>
                <a:latin typeface="+mj-lt"/>
              </a:rPr>
              <a:t>Utbildning/handledning </a:t>
            </a:r>
            <a:r>
              <a:rPr lang="sv-SE" sz="2200" dirty="0">
                <a:solidFill>
                  <a:schemeClr val="tx1"/>
                </a:solidFill>
                <a:latin typeface="+mj-lt"/>
              </a:rPr>
              <a:t>i hur man söker i medicinska databaser, källkritiskt tänkande/värderande </a:t>
            </a:r>
            <a:br>
              <a:rPr lang="sv-SE" sz="2200" dirty="0">
                <a:solidFill>
                  <a:schemeClr val="tx1"/>
                </a:solidFill>
                <a:latin typeface="+mj-lt"/>
              </a:rPr>
            </a:br>
            <a:r>
              <a:rPr lang="sv-SE" sz="22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sv-SE" sz="2200" dirty="0">
                <a:solidFill>
                  <a:schemeClr val="tx1"/>
                </a:solidFill>
                <a:latin typeface="+mj-lt"/>
              </a:rPr>
              <a:t>  vård utifrån bästa möjliga kunskap, egen kompetensutveckling</a:t>
            </a:r>
          </a:p>
        </p:txBody>
      </p:sp>
      <p:pic>
        <p:nvPicPr>
          <p:cNvPr id="18" name="Bild 17" descr="Fem händer kontur">
            <a:extLst>
              <a:ext uri="{FF2B5EF4-FFF2-40B4-BE49-F238E27FC236}">
                <a16:creationId xmlns:a16="http://schemas.microsoft.com/office/drawing/2014/main" id="{0765703D-D53D-4B8F-8E0B-A17F6F18F9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99845" y="4201341"/>
            <a:ext cx="1297740" cy="1297740"/>
          </a:xfrm>
          <a:prstGeom prst="rect">
            <a:avLst/>
          </a:prstGeom>
        </p:spPr>
      </p:pic>
      <p:sp>
        <p:nvSpPr>
          <p:cNvPr id="27" name="textruta 26">
            <a:extLst>
              <a:ext uri="{FF2B5EF4-FFF2-40B4-BE49-F238E27FC236}">
                <a16:creationId xmlns:a16="http://schemas.microsoft.com/office/drawing/2014/main" id="{A395CBA3-7219-4D69-9D3A-3980E4596662}"/>
              </a:ext>
            </a:extLst>
          </p:cNvPr>
          <p:cNvSpPr txBox="1"/>
          <p:nvPr/>
        </p:nvSpPr>
        <p:spPr>
          <a:xfrm>
            <a:off x="7529770" y="5684821"/>
            <a:ext cx="28446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200" b="1" dirty="0">
                <a:solidFill>
                  <a:schemeClr val="tx1"/>
                </a:solidFill>
                <a:latin typeface="+mj-lt"/>
              </a:rPr>
              <a:t>Samverkan</a:t>
            </a:r>
            <a:r>
              <a:rPr lang="sv-SE" sz="2200" dirty="0">
                <a:solidFill>
                  <a:schemeClr val="tx1"/>
                </a:solidFill>
                <a:latin typeface="+mj-lt"/>
              </a:rPr>
              <a:t> med kliniker, Medicinsk teknik, Sjukvårds-farmaci, Kunskaps-styrning m.fl.</a:t>
            </a:r>
          </a:p>
        </p:txBody>
      </p:sp>
      <p:pic>
        <p:nvPicPr>
          <p:cNvPr id="31" name="Elemento grafico 42" descr="Förstoringsglas kontur">
            <a:extLst>
              <a:ext uri="{FF2B5EF4-FFF2-40B4-BE49-F238E27FC236}">
                <a16:creationId xmlns:a16="http://schemas.microsoft.com/office/drawing/2014/main" id="{4F90DBFF-3258-485C-9397-7FB71E235F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210890" y="4201341"/>
            <a:ext cx="1297739" cy="1297739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F55807FE-3B12-42EB-91E3-9AA790506E9E}"/>
              </a:ext>
            </a:extLst>
          </p:cNvPr>
          <p:cNvSpPr txBox="1"/>
          <p:nvPr/>
        </p:nvSpPr>
        <p:spPr>
          <a:xfrm>
            <a:off x="10437440" y="5641179"/>
            <a:ext cx="28446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200" b="1" dirty="0">
                <a:solidFill>
                  <a:schemeClr val="tx1"/>
                </a:solidFill>
                <a:latin typeface="+mj-lt"/>
              </a:rPr>
              <a:t>Sökuppdrag - </a:t>
            </a:r>
            <a:br>
              <a:rPr lang="sv-SE" sz="2200" b="1" dirty="0">
                <a:solidFill>
                  <a:schemeClr val="tx1"/>
                </a:solidFill>
                <a:latin typeface="+mj-lt"/>
              </a:rPr>
            </a:br>
            <a:r>
              <a:rPr lang="sv-SE" sz="2200" dirty="0">
                <a:solidFill>
                  <a:schemeClr val="tx1"/>
                </a:solidFill>
                <a:latin typeface="+mj-lt"/>
              </a:rPr>
              <a:t>underlag för beslut, kunskapssamman-ställningar</a:t>
            </a:r>
          </a:p>
        </p:txBody>
      </p:sp>
      <p:pic>
        <p:nvPicPr>
          <p:cNvPr id="20" name="Bild 19" descr="Callcenter kontur">
            <a:extLst>
              <a:ext uri="{FF2B5EF4-FFF2-40B4-BE49-F238E27FC236}">
                <a16:creationId xmlns:a16="http://schemas.microsoft.com/office/drawing/2014/main" id="{53E52990-6E72-4FA4-A27B-C18FCECA07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113141" y="4174080"/>
            <a:ext cx="1297739" cy="1382723"/>
          </a:xfrm>
          <a:prstGeom prst="rect">
            <a:avLst/>
          </a:prstGeom>
        </p:spPr>
      </p:pic>
      <p:sp>
        <p:nvSpPr>
          <p:cNvPr id="28" name="textruta 27">
            <a:extLst>
              <a:ext uri="{FF2B5EF4-FFF2-40B4-BE49-F238E27FC236}">
                <a16:creationId xmlns:a16="http://schemas.microsoft.com/office/drawing/2014/main" id="{0C5DF216-20AA-4A93-8B7B-0D2A74B5CCC6}"/>
              </a:ext>
            </a:extLst>
          </p:cNvPr>
          <p:cNvSpPr txBox="1"/>
          <p:nvPr/>
        </p:nvSpPr>
        <p:spPr>
          <a:xfrm>
            <a:off x="13345110" y="5641178"/>
            <a:ext cx="2844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200" b="1" dirty="0">
                <a:solidFill>
                  <a:schemeClr val="tx1"/>
                </a:solidFill>
                <a:latin typeface="+mj-lt"/>
              </a:rPr>
              <a:t>Patientservice</a:t>
            </a:r>
            <a:r>
              <a:rPr lang="sv-SE" sz="2200" dirty="0">
                <a:solidFill>
                  <a:schemeClr val="tx1"/>
                </a:solidFill>
                <a:latin typeface="+mj-lt"/>
              </a:rPr>
              <a:t> – </a:t>
            </a:r>
            <a:br>
              <a:rPr lang="sv-SE" sz="2200" dirty="0">
                <a:solidFill>
                  <a:schemeClr val="tx1"/>
                </a:solidFill>
                <a:latin typeface="+mj-lt"/>
              </a:rPr>
            </a:br>
            <a:r>
              <a:rPr lang="sv-SE" sz="2200" dirty="0">
                <a:solidFill>
                  <a:schemeClr val="tx1"/>
                </a:solidFill>
                <a:latin typeface="+mj-lt"/>
              </a:rPr>
              <a:t>ring så kommer vi</a:t>
            </a:r>
          </a:p>
        </p:txBody>
      </p:sp>
      <p:pic>
        <p:nvPicPr>
          <p:cNvPr id="22" name="Bild 21" descr="Chatt kontur">
            <a:extLst>
              <a:ext uri="{FF2B5EF4-FFF2-40B4-BE49-F238E27FC236}">
                <a16:creationId xmlns:a16="http://schemas.microsoft.com/office/drawing/2014/main" id="{A1A4AE19-0726-49D7-9C3B-C50E133804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056269" y="4263675"/>
            <a:ext cx="1297738" cy="1297738"/>
          </a:xfrm>
          <a:prstGeom prst="rect">
            <a:avLst/>
          </a:prstGeom>
        </p:spPr>
      </p:pic>
      <p:sp>
        <p:nvSpPr>
          <p:cNvPr id="29" name="textruta 28">
            <a:extLst>
              <a:ext uri="{FF2B5EF4-FFF2-40B4-BE49-F238E27FC236}">
                <a16:creationId xmlns:a16="http://schemas.microsoft.com/office/drawing/2014/main" id="{D82C3F90-A963-4CD5-BC49-468BF6B5705A}"/>
              </a:ext>
            </a:extLst>
          </p:cNvPr>
          <p:cNvSpPr txBox="1"/>
          <p:nvPr/>
        </p:nvSpPr>
        <p:spPr>
          <a:xfrm>
            <a:off x="16341868" y="5641179"/>
            <a:ext cx="28446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200" b="1" dirty="0">
                <a:solidFill>
                  <a:schemeClr val="tx1"/>
                </a:solidFill>
                <a:latin typeface="+mj-lt"/>
              </a:rPr>
              <a:t>Patientdelaktighet</a:t>
            </a:r>
            <a:r>
              <a:rPr lang="sv-SE" sz="2200" dirty="0">
                <a:solidFill>
                  <a:schemeClr val="tx1"/>
                </a:solidFill>
                <a:latin typeface="+mj-lt"/>
              </a:rPr>
              <a:t>: Biblioterapiprojekt Läsning som läker, patientinformation</a:t>
            </a: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181551F4-0BB5-4BBE-805C-0AF85F4805E9}"/>
              </a:ext>
            </a:extLst>
          </p:cNvPr>
          <p:cNvSpPr txBox="1"/>
          <p:nvPr/>
        </p:nvSpPr>
        <p:spPr>
          <a:xfrm>
            <a:off x="12343131" y="10029994"/>
            <a:ext cx="37594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b="1"/>
              <a:t>Och självklart </a:t>
            </a:r>
            <a:r>
              <a:rPr lang="sv-SE" sz="2200"/>
              <a:t>har vi även </a:t>
            </a:r>
            <a:br>
              <a:rPr lang="sv-SE" sz="2200"/>
            </a:br>
            <a:r>
              <a:rPr lang="sv-SE" sz="2200" b="1"/>
              <a:t>skönlitteratur</a:t>
            </a:r>
            <a:r>
              <a:rPr lang="sv-SE" sz="2200"/>
              <a:t>, vanliga romaner!</a:t>
            </a:r>
          </a:p>
        </p:txBody>
      </p:sp>
      <p:pic>
        <p:nvPicPr>
          <p:cNvPr id="24" name="Bild 23" descr="Berättelser kontur">
            <a:extLst>
              <a:ext uri="{FF2B5EF4-FFF2-40B4-BE49-F238E27FC236}">
                <a16:creationId xmlns:a16="http://schemas.microsoft.com/office/drawing/2014/main" id="{F587BFF3-4A37-491A-92CC-55ACEF5FD3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102598" y="9596402"/>
            <a:ext cx="1297737" cy="129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89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3D49BAE0-43E1-4187-89D1-8466FEAF3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4531" y="1222776"/>
            <a:ext cx="13635037" cy="3409950"/>
          </a:xfrm>
        </p:spPr>
        <p:txBody>
          <a:bodyPr>
            <a:normAutofit/>
          </a:bodyPr>
          <a:lstStyle/>
          <a:p>
            <a:pPr algn="ctr"/>
            <a:r>
              <a:rPr lang="sv-SE" sz="9600" dirty="0">
                <a:latin typeface="Akkurat"/>
              </a:rPr>
              <a:t>Tack för er uppmärksamhet!</a:t>
            </a:r>
          </a:p>
        </p:txBody>
      </p:sp>
      <p:grpSp>
        <p:nvGrpSpPr>
          <p:cNvPr id="13" name="Grupp 12">
            <a:extLst>
              <a:ext uri="{FF2B5EF4-FFF2-40B4-BE49-F238E27FC236}">
                <a16:creationId xmlns:a16="http://schemas.microsoft.com/office/drawing/2014/main" id="{6309C502-FF1D-4016-A10A-BD92A27FB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5740" y="4149245"/>
            <a:ext cx="17972618" cy="1825935"/>
            <a:chOff x="1314449" y="5712573"/>
            <a:chExt cx="17972618" cy="1825935"/>
          </a:xfrm>
        </p:grpSpPr>
        <p:sp>
          <p:nvSpPr>
            <p:cNvPr id="4" name="textruta 3">
              <a:extLst>
                <a:ext uri="{FF2B5EF4-FFF2-40B4-BE49-F238E27FC236}">
                  <a16:creationId xmlns:a16="http://schemas.microsoft.com/office/drawing/2014/main" id="{218259ED-D53B-4875-A0C2-6E9CE6704ADC}"/>
                </a:ext>
              </a:extLst>
            </p:cNvPr>
            <p:cNvSpPr txBox="1"/>
            <p:nvPr/>
          </p:nvSpPr>
          <p:spPr>
            <a:xfrm>
              <a:off x="1314449" y="5722626"/>
              <a:ext cx="403436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sv-SE" sz="3600" b="1" dirty="0">
                <a:solidFill>
                  <a:srgbClr val="670F3B"/>
                </a:solidFill>
                <a:latin typeface="+mj-lt"/>
              </a:endParaRPr>
            </a:p>
            <a:p>
              <a:pPr algn="ctr"/>
              <a:r>
                <a:rPr lang="sv-SE" sz="3600" b="1" dirty="0">
                  <a:solidFill>
                    <a:srgbClr val="670F3B"/>
                  </a:solidFill>
                  <a:latin typeface="+mj-lt"/>
                </a:rPr>
                <a:t>CIFU Innovation</a:t>
              </a:r>
              <a:endParaRPr lang="sv-SE" sz="3600" b="1" dirty="0">
                <a:solidFill>
                  <a:srgbClr val="670F3B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algn="ctr"/>
              <a:r>
                <a:rPr lang="sv-SE" sz="2000" dirty="0">
                  <a:latin typeface="+mj-lt"/>
                </a:rPr>
                <a:t>innovation@regionvastmanland.se</a:t>
              </a:r>
            </a:p>
            <a:p>
              <a:pPr algn="ctr"/>
              <a:endParaRPr lang="sv-SE" sz="2000" b="1" dirty="0">
                <a:latin typeface="+mj-lt"/>
              </a:endParaRPr>
            </a:p>
          </p:txBody>
        </p:sp>
        <p:sp>
          <p:nvSpPr>
            <p:cNvPr id="10" name="textruta 9">
              <a:extLst>
                <a:ext uri="{FF2B5EF4-FFF2-40B4-BE49-F238E27FC236}">
                  <a16:creationId xmlns:a16="http://schemas.microsoft.com/office/drawing/2014/main" id="{E99FFCC4-8AB6-4287-BA98-B7E211E08B33}"/>
                </a:ext>
              </a:extLst>
            </p:cNvPr>
            <p:cNvSpPr txBox="1"/>
            <p:nvPr/>
          </p:nvSpPr>
          <p:spPr>
            <a:xfrm>
              <a:off x="5683250" y="5712573"/>
              <a:ext cx="403436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sv-SE" sz="3600" b="1" dirty="0">
                <a:solidFill>
                  <a:srgbClr val="670F3B"/>
                </a:solidFill>
                <a:latin typeface="+mj-lt"/>
              </a:endParaRPr>
            </a:p>
            <a:p>
              <a:pPr algn="ctr"/>
              <a:r>
                <a:rPr lang="sv-SE" sz="3600" b="1" dirty="0">
                  <a:solidFill>
                    <a:srgbClr val="670F3B"/>
                  </a:solidFill>
                  <a:latin typeface="+mj-lt"/>
                </a:rPr>
                <a:t>CIFU Forskning</a:t>
              </a:r>
              <a:endParaRPr lang="sv-SE" sz="3600" b="1" dirty="0">
                <a:solidFill>
                  <a:srgbClr val="670F3B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algn="ctr"/>
              <a:r>
                <a:rPr lang="sv-SE" sz="2000" dirty="0">
                  <a:latin typeface="+mj-lt"/>
                </a:rPr>
                <a:t>forskning@regionvastmanland.se</a:t>
              </a:r>
            </a:p>
            <a:p>
              <a:pPr algn="ctr"/>
              <a:endParaRPr lang="sv-SE" sz="2000" b="1" dirty="0">
                <a:latin typeface="+mj-lt"/>
              </a:endParaRPr>
            </a:p>
          </p:txBody>
        </p: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2E47E577-AEB4-44AD-A687-620923133E03}"/>
                </a:ext>
              </a:extLst>
            </p:cNvPr>
            <p:cNvSpPr txBox="1"/>
            <p:nvPr/>
          </p:nvSpPr>
          <p:spPr>
            <a:xfrm>
              <a:off x="10052050" y="5712573"/>
              <a:ext cx="403436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sv-SE" sz="3600" b="1" dirty="0">
                <a:solidFill>
                  <a:srgbClr val="670F3B"/>
                </a:solidFill>
                <a:latin typeface="+mj-lt"/>
              </a:endParaRPr>
            </a:p>
            <a:p>
              <a:pPr algn="ctr"/>
              <a:r>
                <a:rPr lang="sv-SE" sz="3600" b="1" dirty="0">
                  <a:solidFill>
                    <a:srgbClr val="670F3B"/>
                  </a:solidFill>
                  <a:latin typeface="+mj-lt"/>
                </a:rPr>
                <a:t>CIFU Utbildning</a:t>
              </a:r>
              <a:endParaRPr lang="sv-SE" sz="3600" b="1" dirty="0">
                <a:solidFill>
                  <a:srgbClr val="670F3B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algn="ctr"/>
              <a:r>
                <a:rPr lang="sv-SE" sz="2000" dirty="0">
                  <a:latin typeface="+mj-lt"/>
                </a:rPr>
                <a:t>utbildning@regionvastmanland.se</a:t>
              </a:r>
            </a:p>
            <a:p>
              <a:pPr algn="ctr"/>
              <a:endParaRPr lang="sv-SE" sz="2000" b="1" dirty="0">
                <a:latin typeface="+mj-lt"/>
              </a:endParaRPr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98E56C30-7B57-4E59-8EE3-1756D75578D6}"/>
                </a:ext>
              </a:extLst>
            </p:cNvPr>
            <p:cNvSpPr txBox="1"/>
            <p:nvPr/>
          </p:nvSpPr>
          <p:spPr>
            <a:xfrm>
              <a:off x="14420851" y="5712573"/>
              <a:ext cx="486621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sv-SE" sz="3600" b="1" dirty="0">
                <a:solidFill>
                  <a:srgbClr val="670F3B"/>
                </a:solidFill>
                <a:latin typeface="+mj-lt"/>
              </a:endParaRPr>
            </a:p>
            <a:p>
              <a:pPr algn="ctr"/>
              <a:r>
                <a:rPr lang="sv-SE" sz="3600" b="1" dirty="0">
                  <a:solidFill>
                    <a:srgbClr val="670F3B"/>
                  </a:solidFill>
                  <a:latin typeface="+mj-lt"/>
                </a:rPr>
                <a:t>CIFU Sjukhusbiblioteket</a:t>
              </a:r>
              <a:endParaRPr lang="sv-SE" sz="3600" b="1" dirty="0">
                <a:solidFill>
                  <a:srgbClr val="670F3B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algn="ctr"/>
              <a:r>
                <a:rPr lang="sv-SE" sz="2000" dirty="0">
                  <a:latin typeface="+mj-lt"/>
                </a:rPr>
                <a:t>sjukhusbiblioteket@regionvastmanland.se</a:t>
              </a:r>
            </a:p>
            <a:p>
              <a:pPr algn="ctr"/>
              <a:endParaRPr lang="sv-SE" sz="2000" b="1" dirty="0">
                <a:latin typeface="+mj-lt"/>
              </a:endParaRPr>
            </a:p>
          </p:txBody>
        </p:sp>
      </p:grpSp>
      <p:pic>
        <p:nvPicPr>
          <p:cNvPr id="3" name="Bildobjekt 2" descr="En bild som visar en QR-kod. &#10;&#10;">
            <a:extLst>
              <a:ext uri="{FF2B5EF4-FFF2-40B4-BE49-F238E27FC236}">
                <a16:creationId xmlns:a16="http://schemas.microsoft.com/office/drawing/2014/main" id="{EA47DCF1-1695-912E-1F4E-B947C77A6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773" y="6335431"/>
            <a:ext cx="3488269" cy="348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04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oln 6">
            <a:extLst>
              <a:ext uri="{FF2B5EF4-FFF2-40B4-BE49-F238E27FC236}">
                <a16:creationId xmlns:a16="http://schemas.microsoft.com/office/drawing/2014/main" id="{F074318F-F52B-49BC-A11C-32FFCA7C1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74874" y="447831"/>
            <a:ext cx="3918857" cy="1354337"/>
          </a:xfrm>
          <a:prstGeom prst="cloud">
            <a:avLst/>
          </a:prstGeom>
          <a:solidFill>
            <a:srgbClr val="F4DE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0" name="Moln 69">
            <a:extLst>
              <a:ext uri="{FF2B5EF4-FFF2-40B4-BE49-F238E27FC236}">
                <a16:creationId xmlns:a16="http://schemas.microsoft.com/office/drawing/2014/main" id="{E4261984-A353-491E-A204-9231572EC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83188" y="460076"/>
            <a:ext cx="3918857" cy="1354337"/>
          </a:xfrm>
          <a:prstGeom prst="cloud">
            <a:avLst/>
          </a:prstGeom>
          <a:solidFill>
            <a:srgbClr val="F4DE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1" name="Moln 70">
            <a:extLst>
              <a:ext uri="{FF2B5EF4-FFF2-40B4-BE49-F238E27FC236}">
                <a16:creationId xmlns:a16="http://schemas.microsoft.com/office/drawing/2014/main" id="{A1DB73CE-1F58-49A0-9030-451A5DB58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34043" y="452357"/>
            <a:ext cx="3918857" cy="1354337"/>
          </a:xfrm>
          <a:prstGeom prst="cloud">
            <a:avLst/>
          </a:prstGeom>
          <a:solidFill>
            <a:srgbClr val="F4DE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6CEA2AC-4041-17D6-DD31-8040E1989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989" y="-918027"/>
            <a:ext cx="3332982" cy="2032527"/>
          </a:xfrm>
        </p:spPr>
        <p:txBody>
          <a:bodyPr>
            <a:normAutofit/>
          </a:bodyPr>
          <a:lstStyle/>
          <a:p>
            <a:r>
              <a:rPr lang="sv-SE" sz="2800" dirty="0"/>
              <a:t>RUS, Regionplan, AG 2030</a:t>
            </a:r>
          </a:p>
        </p:txBody>
      </p:sp>
      <p:sp>
        <p:nvSpPr>
          <p:cNvPr id="4" name="Platshållare för bildnummer 3" descr="Bild nummer 2">
            <a:extLst>
              <a:ext uri="{FF2B5EF4-FFF2-40B4-BE49-F238E27FC236}">
                <a16:creationId xmlns:a16="http://schemas.microsoft.com/office/drawing/2014/main" id="{1DDE877D-1BF3-40C0-B3E0-016DFE08F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2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464CB9C-36D8-4D79-9D42-1FFA414BE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2023-12-07</a:t>
            </a:fld>
            <a:endParaRPr lang="sv-SE"/>
          </a:p>
        </p:txBody>
      </p:sp>
      <p:sp>
        <p:nvSpPr>
          <p:cNvPr id="79" name="textruta 78">
            <a:extLst>
              <a:ext uri="{FF2B5EF4-FFF2-40B4-BE49-F238E27FC236}">
                <a16:creationId xmlns:a16="http://schemas.microsoft.com/office/drawing/2014/main" id="{228AB8B8-4133-4743-B584-22A8FF2C1EBA}"/>
              </a:ext>
            </a:extLst>
          </p:cNvPr>
          <p:cNvSpPr txBox="1"/>
          <p:nvPr/>
        </p:nvSpPr>
        <p:spPr>
          <a:xfrm>
            <a:off x="5133986" y="1151429"/>
            <a:ext cx="3120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i="1" dirty="0">
                <a:solidFill>
                  <a:srgbClr val="670F3B"/>
                </a:solidFill>
              </a:rPr>
              <a:t>Vision – Livskraft för framtiden</a:t>
            </a:r>
          </a:p>
        </p:txBody>
      </p:sp>
      <p:sp>
        <p:nvSpPr>
          <p:cNvPr id="80" name="textruta 79">
            <a:extLst>
              <a:ext uri="{FF2B5EF4-FFF2-40B4-BE49-F238E27FC236}">
                <a16:creationId xmlns:a16="http://schemas.microsoft.com/office/drawing/2014/main" id="{A72C3BB1-77C3-49CB-A796-AA71AAB59EF9}"/>
              </a:ext>
            </a:extLst>
          </p:cNvPr>
          <p:cNvSpPr txBox="1"/>
          <p:nvPr/>
        </p:nvSpPr>
        <p:spPr>
          <a:xfrm>
            <a:off x="7522392" y="1153033"/>
            <a:ext cx="2809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00" b="1" i="1" dirty="0">
                <a:solidFill>
                  <a:srgbClr val="670F3B"/>
                </a:solidFill>
              </a:rPr>
              <a:t>Värdegrund</a:t>
            </a:r>
            <a:endParaRPr lang="sv-SE" i="1" dirty="0">
              <a:solidFill>
                <a:srgbClr val="670F3B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7304E4B-1B56-4C6D-810B-1EFA86853F4C}"/>
              </a:ext>
            </a:extLst>
          </p:cNvPr>
          <p:cNvSpPr txBox="1"/>
          <p:nvPr/>
        </p:nvSpPr>
        <p:spPr>
          <a:xfrm>
            <a:off x="10024286" y="671405"/>
            <a:ext cx="340403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300" b="1" i="1" dirty="0">
                <a:solidFill>
                  <a:schemeClr val="accent1"/>
                </a:solidFill>
                <a:latin typeface="+mj-lt"/>
              </a:rPr>
              <a:t>Regionens innovations-, </a:t>
            </a:r>
            <a:br>
              <a:rPr lang="sv-SE" sz="1300" b="1" i="1" dirty="0">
                <a:solidFill>
                  <a:schemeClr val="accent1"/>
                </a:solidFill>
                <a:latin typeface="+mj-lt"/>
              </a:rPr>
            </a:br>
            <a:r>
              <a:rPr lang="sv-SE" sz="1300" b="1" i="1" dirty="0">
                <a:solidFill>
                  <a:schemeClr val="accent1"/>
                </a:solidFill>
                <a:latin typeface="+mj-lt"/>
              </a:rPr>
              <a:t>forsknings- och utbildningsmål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300" b="1" i="1" dirty="0">
                <a:solidFill>
                  <a:schemeClr val="accent1"/>
                </a:solidFill>
                <a:latin typeface="+mj-lt"/>
              </a:rPr>
              <a:t>Styrsignaler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300" b="1" i="1" dirty="0">
                <a:solidFill>
                  <a:schemeClr val="accent1"/>
                </a:solidFill>
                <a:latin typeface="+mj-lt"/>
              </a:rPr>
              <a:t>Framtiden hälsa och sjukvård 2030</a:t>
            </a:r>
          </a:p>
          <a:p>
            <a:endParaRPr lang="sv-SE" sz="1300" b="1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1" name="Höger klammerparentes 80">
            <a:extLst>
              <a:ext uri="{FF2B5EF4-FFF2-40B4-BE49-F238E27FC236}">
                <a16:creationId xmlns:a16="http://schemas.microsoft.com/office/drawing/2014/main" id="{E2CEF3DE-000A-4C93-911F-D777836BC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325823" y="-3178535"/>
            <a:ext cx="487432" cy="10418017"/>
          </a:xfrm>
          <a:prstGeom prst="rightBrace">
            <a:avLst/>
          </a:prstGeom>
          <a:ln w="38100">
            <a:solidFill>
              <a:srgbClr val="670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7" name="textruta 46">
            <a:extLst>
              <a:ext uri="{FF2B5EF4-FFF2-40B4-BE49-F238E27FC236}">
                <a16:creationId xmlns:a16="http://schemas.microsoft.com/office/drawing/2014/main" id="{080246F9-3C0F-4322-98C6-003044059C74}"/>
              </a:ext>
            </a:extLst>
          </p:cNvPr>
          <p:cNvSpPr txBox="1"/>
          <p:nvPr/>
        </p:nvSpPr>
        <p:spPr>
          <a:xfrm>
            <a:off x="1368502" y="2193409"/>
            <a:ext cx="14422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 err="1">
                <a:solidFill>
                  <a:schemeClr val="accent1"/>
                </a:solidFill>
                <a:latin typeface="+mj-lt"/>
                <a:cs typeface="MV Boli" panose="02000500030200090000" pitchFamily="2" charset="0"/>
              </a:rPr>
              <a:t>CIFU:s</a:t>
            </a:r>
            <a:r>
              <a:rPr lang="sv-SE" sz="2400" b="1" dirty="0">
                <a:solidFill>
                  <a:schemeClr val="accent1"/>
                </a:solidFill>
                <a:latin typeface="+mj-lt"/>
                <a:cs typeface="MV Boli" panose="02000500030200090000" pitchFamily="2" charset="0"/>
              </a:rPr>
              <a:t> uppdrag och erbjudande</a:t>
            </a:r>
          </a:p>
          <a:p>
            <a:pPr algn="ctr"/>
            <a:r>
              <a:rPr lang="sv-SE" i="1" dirty="0">
                <a:effectLst/>
                <a:latin typeface="+mj-lt"/>
              </a:rPr>
              <a:t>I samverkan med förvaltningarna säkerställa att regionens verksamheter prioriterar innovation, forskning och utbildning i utvecklingsarbetet.</a:t>
            </a:r>
            <a:r>
              <a:rPr lang="en-US" i="1" dirty="0">
                <a:effectLst/>
                <a:latin typeface="+mj-lt"/>
              </a:rPr>
              <a:t>​</a:t>
            </a:r>
          </a:p>
          <a:p>
            <a:pPr algn="ctr"/>
            <a:r>
              <a:rPr lang="sv-SE" i="1" dirty="0">
                <a:effectLst/>
                <a:latin typeface="+mj-lt"/>
              </a:rPr>
              <a:t>​ Att vara ett kunskaps och samverkanscentrum för att utveckla regionen genom innovation, forskning och utbildning</a:t>
            </a:r>
            <a:endParaRPr lang="en-US" i="1" dirty="0">
              <a:effectLst/>
              <a:latin typeface="+mj-lt"/>
            </a:endParaRPr>
          </a:p>
        </p:txBody>
      </p:sp>
      <p:pic>
        <p:nvPicPr>
          <p:cNvPr id="69" name="Grafik 11">
            <a:extLst>
              <a:ext uri="{FF2B5EF4-FFF2-40B4-BE49-F238E27FC236}">
                <a16:creationId xmlns:a16="http://schemas.microsoft.com/office/drawing/2014/main" id="{8292925C-AE67-4C2A-983B-160DA5CB7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890257" y="4125836"/>
            <a:ext cx="914400" cy="914400"/>
          </a:xfrm>
          <a:prstGeom prst="rect">
            <a:avLst/>
          </a:prstGeom>
        </p:spPr>
      </p:pic>
      <p:sp>
        <p:nvSpPr>
          <p:cNvPr id="41" name="textruta 40">
            <a:extLst>
              <a:ext uri="{FF2B5EF4-FFF2-40B4-BE49-F238E27FC236}">
                <a16:creationId xmlns:a16="http://schemas.microsoft.com/office/drawing/2014/main" id="{76243942-4346-485E-9FD5-B5F4B30CA518}"/>
              </a:ext>
            </a:extLst>
          </p:cNvPr>
          <p:cNvSpPr txBox="1"/>
          <p:nvPr/>
        </p:nvSpPr>
        <p:spPr>
          <a:xfrm>
            <a:off x="3828399" y="3982872"/>
            <a:ext cx="2852712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b="1" dirty="0">
                <a:solidFill>
                  <a:schemeClr val="accent1"/>
                </a:solidFill>
                <a:latin typeface="+mj-lt"/>
                <a:cs typeface="MV Boli"/>
              </a:rPr>
              <a:t>Strategiska råd</a:t>
            </a:r>
          </a:p>
          <a:p>
            <a:r>
              <a:rPr lang="sv-SE" b="1" dirty="0">
                <a:solidFill>
                  <a:schemeClr val="accent1"/>
                </a:solidFill>
                <a:latin typeface="+mj-lt"/>
                <a:cs typeface="MV Boli"/>
              </a:rPr>
              <a:t>RV, RUF, HSF m </a:t>
            </a:r>
            <a:r>
              <a:rPr lang="sv-SE" b="1" dirty="0" err="1">
                <a:solidFill>
                  <a:schemeClr val="accent1"/>
                </a:solidFill>
                <a:latin typeface="+mj-lt"/>
                <a:cs typeface="MV Boli"/>
              </a:rPr>
              <a:t>fl</a:t>
            </a:r>
            <a:endParaRPr lang="sv-SE" b="1" dirty="0">
              <a:solidFill>
                <a:schemeClr val="accent1"/>
              </a:solidFill>
              <a:latin typeface="+mj-lt"/>
              <a:cs typeface="MV Boli"/>
            </a:endParaRPr>
          </a:p>
          <a:p>
            <a:r>
              <a:rPr lang="sv-SE" sz="1600" dirty="0"/>
              <a:t>Strategiska beslut och</a:t>
            </a:r>
            <a:br>
              <a:rPr lang="sv-SE" sz="1600" dirty="0"/>
            </a:br>
            <a:r>
              <a:rPr lang="sv-SE" sz="1600" dirty="0"/>
              <a:t>prioriteringar</a:t>
            </a:r>
            <a:endParaRPr lang="sv-SE" sz="1600" dirty="0">
              <a:cs typeface="Calibri Light"/>
            </a:endParaRPr>
          </a:p>
        </p:txBody>
      </p:sp>
      <p:sp>
        <p:nvSpPr>
          <p:cNvPr id="51" name="Båge 50">
            <a:extLst>
              <a:ext uri="{FF2B5EF4-FFF2-40B4-BE49-F238E27FC236}">
                <a16:creationId xmlns:a16="http://schemas.microsoft.com/office/drawing/2014/main" id="{4D18F2FE-C8F3-451D-8A77-8B84B11B1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67736" y="4405045"/>
            <a:ext cx="4580736" cy="1776708"/>
          </a:xfrm>
          <a:prstGeom prst="arc">
            <a:avLst/>
          </a:prstGeom>
          <a:ln>
            <a:solidFill>
              <a:srgbClr val="670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3" name="Grafik 11">
            <a:extLst>
              <a:ext uri="{FF2B5EF4-FFF2-40B4-BE49-F238E27FC236}">
                <a16:creationId xmlns:a16="http://schemas.microsoft.com/office/drawing/2014/main" id="{5D9564E1-94A5-47EC-9421-C69E732D8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928871" y="6401475"/>
            <a:ext cx="914400" cy="914400"/>
          </a:xfrm>
          <a:prstGeom prst="rect">
            <a:avLst/>
          </a:prstGeom>
        </p:spPr>
      </p:pic>
      <p:sp>
        <p:nvSpPr>
          <p:cNvPr id="35" name="textruta 34">
            <a:extLst>
              <a:ext uri="{FF2B5EF4-FFF2-40B4-BE49-F238E27FC236}">
                <a16:creationId xmlns:a16="http://schemas.microsoft.com/office/drawing/2014/main" id="{6DD9B18E-401A-428B-ABE5-6F0CD185AA11}"/>
              </a:ext>
            </a:extLst>
          </p:cNvPr>
          <p:cNvSpPr txBox="1"/>
          <p:nvPr/>
        </p:nvSpPr>
        <p:spPr>
          <a:xfrm>
            <a:off x="3482758" y="7243476"/>
            <a:ext cx="3892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accent1"/>
                </a:solidFill>
                <a:latin typeface="+mj-lt"/>
                <a:cs typeface="MV Boli" panose="02000500030200090000" pitchFamily="2" charset="0"/>
              </a:rPr>
              <a:t>Samverkansparter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Näringsliv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Akademi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Civilsamhället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Offentlig sektor</a:t>
            </a:r>
          </a:p>
        </p:txBody>
      </p:sp>
      <p:sp>
        <p:nvSpPr>
          <p:cNvPr id="52" name="Båge 51">
            <a:extLst>
              <a:ext uri="{FF2B5EF4-FFF2-40B4-BE49-F238E27FC236}">
                <a16:creationId xmlns:a16="http://schemas.microsoft.com/office/drawing/2014/main" id="{2E2CD9A4-1B8F-4890-BCF5-B0F4DCF75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1895993" flipH="1">
            <a:off x="3718854" y="4117710"/>
            <a:ext cx="3255333" cy="3682512"/>
          </a:xfrm>
          <a:prstGeom prst="arc">
            <a:avLst/>
          </a:prstGeom>
          <a:ln>
            <a:solidFill>
              <a:srgbClr val="670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aphicFrame>
        <p:nvGraphicFramePr>
          <p:cNvPr id="24" name="Diagram 23" descr="En bild som visar fem runda symboler. Symbolen i mitten innehåller texten &quot;CIFU&quot;. Runt  symbolen i mitten är det fyra symboler som innehåller texterna &quot;Innovation&quot;, &quot;Forskning&quot;, &quot;Bibliotek&quot; och &quot;Utbildning&quot;.">
            <a:extLst>
              <a:ext uri="{FF2B5EF4-FFF2-40B4-BE49-F238E27FC236}">
                <a16:creationId xmlns:a16="http://schemas.microsoft.com/office/drawing/2014/main" id="{A357F0AC-F62A-43B5-B215-D4E9B941DC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7353370"/>
              </p:ext>
            </p:extLst>
          </p:nvPr>
        </p:nvGraphicFramePr>
        <p:xfrm>
          <a:off x="3535866" y="2527452"/>
          <a:ext cx="10084819" cy="6723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5" name="textruta 24">
            <a:extLst>
              <a:ext uri="{FF2B5EF4-FFF2-40B4-BE49-F238E27FC236}">
                <a16:creationId xmlns:a16="http://schemas.microsoft.com/office/drawing/2014/main" id="{ACFD5852-4755-4650-9F83-9F11588BCF4E}"/>
              </a:ext>
            </a:extLst>
          </p:cNvPr>
          <p:cNvSpPr txBox="1"/>
          <p:nvPr/>
        </p:nvSpPr>
        <p:spPr>
          <a:xfrm>
            <a:off x="6843891" y="6286562"/>
            <a:ext cx="329486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sv-SE" sz="1400" b="1" i="1" dirty="0">
                <a:solidFill>
                  <a:schemeClr val="bg1"/>
                </a:solidFill>
                <a:latin typeface="+mj-lt"/>
              </a:rPr>
              <a:t>”Vi utvecklar Västmanland för invånarnas </a:t>
            </a:r>
            <a:br>
              <a:rPr lang="sv-SE" sz="1400" b="1" i="1" dirty="0">
                <a:solidFill>
                  <a:schemeClr val="bg1"/>
                </a:solidFill>
                <a:latin typeface="+mj-lt"/>
              </a:rPr>
            </a:br>
            <a:r>
              <a:rPr lang="sv-SE" sz="1400" b="1" i="1" dirty="0">
                <a:solidFill>
                  <a:schemeClr val="bg1"/>
                </a:solidFill>
                <a:latin typeface="+mj-lt"/>
              </a:rPr>
              <a:t>hälsa, livskvalitet och välmående.”</a:t>
            </a:r>
          </a:p>
        </p:txBody>
      </p:sp>
      <p:pic>
        <p:nvPicPr>
          <p:cNvPr id="64" name="Bild 63">
            <a:extLst>
              <a:ext uri="{FF2B5EF4-FFF2-40B4-BE49-F238E27FC236}">
                <a16:creationId xmlns:a16="http://schemas.microsoft.com/office/drawing/2014/main" id="{BC047156-0C90-45D0-BADB-EFFED19CA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55549" y="8176900"/>
            <a:ext cx="914400" cy="914400"/>
          </a:xfrm>
          <a:prstGeom prst="rect">
            <a:avLst/>
          </a:prstGeom>
        </p:spPr>
      </p:pic>
      <p:sp>
        <p:nvSpPr>
          <p:cNvPr id="45" name="textruta 44">
            <a:extLst>
              <a:ext uri="{FF2B5EF4-FFF2-40B4-BE49-F238E27FC236}">
                <a16:creationId xmlns:a16="http://schemas.microsoft.com/office/drawing/2014/main" id="{CFF650F5-B05D-4DA7-868E-2BA8A21A44BA}"/>
              </a:ext>
            </a:extLst>
          </p:cNvPr>
          <p:cNvSpPr txBox="1"/>
          <p:nvPr/>
        </p:nvSpPr>
        <p:spPr>
          <a:xfrm>
            <a:off x="5733631" y="8987121"/>
            <a:ext cx="4647424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sv-SE" b="1" dirty="0">
                <a:solidFill>
                  <a:schemeClr val="accent1"/>
                </a:solidFill>
                <a:latin typeface="+mj-lt"/>
                <a:cs typeface="MV Boli"/>
              </a:rPr>
              <a:t>Framgångsfaktorer</a:t>
            </a:r>
          </a:p>
          <a:p>
            <a:pPr algn="ctr"/>
            <a:r>
              <a:rPr lang="sv-SE" sz="1600" dirty="0">
                <a:ea typeface="+mn-lt"/>
                <a:cs typeface="+mn-lt"/>
              </a:rPr>
              <a:t>CIFUS erbjudande genererar framgångsfaktorer </a:t>
            </a:r>
          </a:p>
          <a:p>
            <a:pPr algn="ctr"/>
            <a:r>
              <a:rPr lang="sv-SE" sz="1600" dirty="0">
                <a:ea typeface="+mn-lt"/>
                <a:cs typeface="+mn-lt"/>
              </a:rPr>
              <a:t>i nya verktyg, metoder, kunskaper, samarbeten</a:t>
            </a:r>
            <a:endParaRPr lang="sv-SE" sz="1600" dirty="0"/>
          </a:p>
        </p:txBody>
      </p:sp>
      <p:sp>
        <p:nvSpPr>
          <p:cNvPr id="33" name="Båge 32">
            <a:extLst>
              <a:ext uri="{FF2B5EF4-FFF2-40B4-BE49-F238E27FC236}">
                <a16:creationId xmlns:a16="http://schemas.microsoft.com/office/drawing/2014/main" id="{E04C48EA-9791-4150-B884-0C52A8346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805998" flipV="1">
            <a:off x="8694851" y="4052760"/>
            <a:ext cx="6265337" cy="6137686"/>
          </a:xfrm>
          <a:prstGeom prst="arc">
            <a:avLst/>
          </a:prstGeom>
          <a:ln>
            <a:solidFill>
              <a:srgbClr val="670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8" name="textruta 47">
            <a:extLst>
              <a:ext uri="{FF2B5EF4-FFF2-40B4-BE49-F238E27FC236}">
                <a16:creationId xmlns:a16="http://schemas.microsoft.com/office/drawing/2014/main" id="{82FB8A01-F5BC-489F-9555-A909193F01C1}"/>
              </a:ext>
            </a:extLst>
          </p:cNvPr>
          <p:cNvSpPr txBox="1"/>
          <p:nvPr/>
        </p:nvSpPr>
        <p:spPr>
          <a:xfrm>
            <a:off x="13142032" y="4540218"/>
            <a:ext cx="2990615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b="1" dirty="0">
                <a:solidFill>
                  <a:schemeClr val="accent1"/>
                </a:solidFill>
                <a:latin typeface="+mj-lt"/>
                <a:cs typeface="MV Boli"/>
              </a:rPr>
              <a:t>Effekter</a:t>
            </a:r>
          </a:p>
          <a:p>
            <a:pPr marL="285750" indent="-285750">
              <a:buFont typeface="Arial"/>
              <a:buChar char="•"/>
            </a:pPr>
            <a:r>
              <a:rPr lang="sv-SE" sz="1600" dirty="0">
                <a:ea typeface="+mn-lt"/>
                <a:cs typeface="+mn-lt"/>
              </a:rPr>
              <a:t>Ökad kunskap </a:t>
            </a:r>
            <a:endParaRPr lang="sv-SE" sz="1600" dirty="0">
              <a:cs typeface="Calibri Light"/>
            </a:endParaRPr>
          </a:p>
          <a:p>
            <a:pPr marL="285750" indent="-285750">
              <a:buFont typeface="Arial"/>
              <a:buChar char="•"/>
            </a:pPr>
            <a:r>
              <a:rPr lang="sv-SE" sz="1600" dirty="0">
                <a:ea typeface="+mn-lt"/>
                <a:cs typeface="+mn-lt"/>
              </a:rPr>
              <a:t>Tillgänglighet</a:t>
            </a:r>
            <a:endParaRPr lang="sv-SE" sz="1600" dirty="0">
              <a:cs typeface="Calibri Light"/>
            </a:endParaRPr>
          </a:p>
          <a:p>
            <a:pPr marL="285750" indent="-285750">
              <a:buFont typeface="Arial"/>
              <a:buChar char="•"/>
            </a:pPr>
            <a:r>
              <a:rPr lang="sv-SE" sz="1600" dirty="0">
                <a:ea typeface="+mn-lt"/>
                <a:cs typeface="+mn-lt"/>
              </a:rPr>
              <a:t>Förbättrad hälsa </a:t>
            </a:r>
            <a:endParaRPr lang="en-US" sz="16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sv-SE" sz="1600" dirty="0">
                <a:ea typeface="+mn-lt"/>
                <a:cs typeface="+mn-lt"/>
              </a:rPr>
              <a:t>Ökad tillväxt (skattetillväxt) </a:t>
            </a:r>
            <a:endParaRPr lang="sv-SE" sz="1600" dirty="0">
              <a:cs typeface="Calibri Light"/>
            </a:endParaRPr>
          </a:p>
          <a:p>
            <a:pPr marL="285750" indent="-285750">
              <a:buFont typeface="Arial"/>
              <a:buChar char="•"/>
            </a:pPr>
            <a:r>
              <a:rPr lang="sv-SE" sz="1600" dirty="0">
                <a:ea typeface="+mn-lt"/>
                <a:cs typeface="+mn-lt"/>
              </a:rPr>
              <a:t>Arbetsmiljö </a:t>
            </a:r>
            <a:endParaRPr lang="en-US" sz="1600" dirty="0">
              <a:cs typeface="Calibri Light"/>
            </a:endParaRPr>
          </a:p>
          <a:p>
            <a:pPr marL="285750" indent="-285750">
              <a:buFont typeface="Arial"/>
              <a:buChar char="•"/>
            </a:pPr>
            <a:r>
              <a:rPr lang="sv-SE" sz="1600" dirty="0">
                <a:ea typeface="+mn-lt"/>
                <a:cs typeface="+mn-lt"/>
              </a:rPr>
              <a:t>Nya vårdmetoder </a:t>
            </a:r>
            <a:endParaRPr lang="sv-SE" sz="1600" dirty="0">
              <a:cs typeface="Calibri Light"/>
            </a:endParaRPr>
          </a:p>
          <a:p>
            <a:pPr marL="285750" indent="-285750">
              <a:buFont typeface="Arial"/>
              <a:buChar char="•"/>
            </a:pPr>
            <a:r>
              <a:rPr lang="sv-SE" sz="1600" dirty="0">
                <a:ea typeface="+mn-lt"/>
                <a:cs typeface="+mn-lt"/>
              </a:rPr>
              <a:t>Medicinsk teknik </a:t>
            </a:r>
            <a:endParaRPr lang="sv-SE" sz="1600" dirty="0">
              <a:cs typeface="Calibri Light"/>
            </a:endParaRPr>
          </a:p>
          <a:p>
            <a:pPr marL="285750" indent="-285750">
              <a:buFont typeface="Arial"/>
              <a:buChar char="•"/>
            </a:pPr>
            <a:r>
              <a:rPr lang="sv-SE" sz="1600" dirty="0">
                <a:ea typeface="+mn-lt"/>
                <a:cs typeface="+mn-lt"/>
              </a:rPr>
              <a:t>Hållbar, säkrare, effektivare sjukvård </a:t>
            </a:r>
            <a:endParaRPr lang="sv-SE" sz="1600" dirty="0">
              <a:cs typeface="Calibri Light"/>
            </a:endParaRPr>
          </a:p>
        </p:txBody>
      </p:sp>
      <p:pic>
        <p:nvPicPr>
          <p:cNvPr id="62" name="Grafik 11">
            <a:extLst>
              <a:ext uri="{FF2B5EF4-FFF2-40B4-BE49-F238E27FC236}">
                <a16:creationId xmlns:a16="http://schemas.microsoft.com/office/drawing/2014/main" id="{6992DB49-F9EC-4C08-8AB7-78F46BD6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3914681" y="4032735"/>
            <a:ext cx="914400" cy="914400"/>
          </a:xfrm>
          <a:prstGeom prst="rect">
            <a:avLst/>
          </a:prstGeom>
        </p:spPr>
      </p:pic>
      <p:sp>
        <p:nvSpPr>
          <p:cNvPr id="77" name="Båge 76">
            <a:extLst>
              <a:ext uri="{FF2B5EF4-FFF2-40B4-BE49-F238E27FC236}">
                <a16:creationId xmlns:a16="http://schemas.microsoft.com/office/drawing/2014/main" id="{CE87AA50-E4B7-443E-BBF7-FCC998441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207945" flipV="1">
            <a:off x="7861562" y="5478654"/>
            <a:ext cx="4778320" cy="1776708"/>
          </a:xfrm>
          <a:prstGeom prst="arc">
            <a:avLst/>
          </a:prstGeom>
          <a:ln>
            <a:solidFill>
              <a:srgbClr val="670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9" name="Bild 38">
            <a:extLst>
              <a:ext uri="{FF2B5EF4-FFF2-40B4-BE49-F238E27FC236}">
                <a16:creationId xmlns:a16="http://schemas.microsoft.com/office/drawing/2014/main" id="{929E7431-572E-4469-9B84-B3BB5A43F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1494059" y="7399003"/>
            <a:ext cx="914400" cy="914400"/>
          </a:xfrm>
          <a:prstGeom prst="rect">
            <a:avLst/>
          </a:prstGeom>
        </p:spPr>
      </p:pic>
      <p:sp>
        <p:nvSpPr>
          <p:cNvPr id="78" name="textruta 77">
            <a:extLst>
              <a:ext uri="{FF2B5EF4-FFF2-40B4-BE49-F238E27FC236}">
                <a16:creationId xmlns:a16="http://schemas.microsoft.com/office/drawing/2014/main" id="{E52A0CB7-D511-41B3-B25D-781B155F2167}"/>
              </a:ext>
            </a:extLst>
          </p:cNvPr>
          <p:cNvSpPr txBox="1"/>
          <p:nvPr/>
        </p:nvSpPr>
        <p:spPr>
          <a:xfrm>
            <a:off x="11073413" y="8344605"/>
            <a:ext cx="3892800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b="1" dirty="0">
                <a:solidFill>
                  <a:schemeClr val="accent1"/>
                </a:solidFill>
                <a:latin typeface="+mj-lt"/>
                <a:cs typeface="MV Boli" panose="02000500030200090000" pitchFamily="2" charset="0"/>
              </a:rPr>
              <a:t>Strategiska fokusområden </a:t>
            </a:r>
            <a:br>
              <a:rPr lang="sv-SE" b="1" dirty="0">
                <a:solidFill>
                  <a:schemeClr val="accent1"/>
                </a:solidFill>
                <a:latin typeface="+mj-lt"/>
                <a:cs typeface="MV Boli" panose="02000500030200090000" pitchFamily="2" charset="0"/>
              </a:rPr>
            </a:br>
            <a:r>
              <a:rPr lang="sv-SE" b="1" dirty="0">
                <a:solidFill>
                  <a:schemeClr val="accent1"/>
                </a:solidFill>
                <a:latin typeface="+mj-lt"/>
                <a:cs typeface="MV Boli" panose="02000500030200090000" pitchFamily="2" charset="0"/>
              </a:rPr>
              <a:t>och prioriteringar</a:t>
            </a:r>
          </a:p>
          <a:p>
            <a:pPr marL="342265" indent="-342265">
              <a:buFont typeface="Arial,Sans-Serif" panose="020B0604020202020204" pitchFamily="34" charset="0"/>
              <a:buChar char="•"/>
            </a:pPr>
            <a:r>
              <a:rPr lang="sv-SE" sz="1600" dirty="0"/>
              <a:t>Hållbarhet</a:t>
            </a:r>
            <a:endParaRPr lang="en-US" sz="1600" dirty="0">
              <a:ea typeface="+mn-lt"/>
              <a:cs typeface="+mn-lt"/>
            </a:endParaRPr>
          </a:p>
          <a:p>
            <a:pPr marL="342265" indent="-342265">
              <a:buFont typeface="Arial,Sans-Serif" panose="020B0604020202020204" pitchFamily="34" charset="0"/>
              <a:buChar char="•"/>
            </a:pPr>
            <a:r>
              <a:rPr lang="sv-SE" sz="1600" dirty="0"/>
              <a:t>Digitalisering </a:t>
            </a:r>
            <a:endParaRPr lang="en-US" sz="1600" dirty="0">
              <a:ea typeface="+mn-lt"/>
              <a:cs typeface="+mn-lt"/>
            </a:endParaRPr>
          </a:p>
          <a:p>
            <a:pPr marL="342265" indent="-342265">
              <a:buFont typeface="Arial,Sans-Serif" panose="020B0604020202020204" pitchFamily="34" charset="0"/>
              <a:buChar char="•"/>
            </a:pPr>
            <a:r>
              <a:rPr lang="sv-SE" sz="1600" dirty="0"/>
              <a:t>Förändrade arbetssätt</a:t>
            </a:r>
            <a:endParaRPr lang="en-US" sz="1600" dirty="0">
              <a:ea typeface="+mn-lt"/>
              <a:cs typeface="+mn-lt"/>
            </a:endParaRPr>
          </a:p>
          <a:p>
            <a:pPr marL="342265" lvl="0" indent="-342265">
              <a:buFont typeface="Arial,Sans-Serif" panose="020B0604020202020204" pitchFamily="34" charset="0"/>
              <a:buChar char="•"/>
            </a:pPr>
            <a:r>
              <a:rPr lang="sv-SE" sz="1600" dirty="0"/>
              <a:t>Kroniska sjukdomar</a:t>
            </a:r>
            <a:endParaRPr lang="en-US" sz="1600" dirty="0">
              <a:ea typeface="+mn-lt"/>
              <a:cs typeface="+mn-lt"/>
            </a:endParaRPr>
          </a:p>
          <a:p>
            <a:pPr marL="342265" lvl="0" indent="-342265">
              <a:buFont typeface="Arial,Sans-Serif" panose="020B0604020202020204" pitchFamily="34" charset="0"/>
              <a:buChar char="•"/>
            </a:pPr>
            <a:r>
              <a:rPr lang="sv-SE" sz="1600" dirty="0"/>
              <a:t>Monitorering</a:t>
            </a:r>
            <a:endParaRPr lang="en-US" sz="1600" dirty="0">
              <a:ea typeface="+mn-lt"/>
              <a:cs typeface="+mn-lt"/>
            </a:endParaRPr>
          </a:p>
          <a:p>
            <a:pPr marL="342265" indent="-342265">
              <a:buFont typeface="Arial,Sans-Serif" panose="020B0604020202020204" pitchFamily="34" charset="0"/>
              <a:buChar char="•"/>
            </a:pPr>
            <a:r>
              <a:rPr lang="sv-SE" sz="1600" dirty="0"/>
              <a:t>Nära vård </a:t>
            </a:r>
            <a:endParaRPr lang="en-US" sz="1600" dirty="0">
              <a:ea typeface="+mn-lt"/>
              <a:cs typeface="+mn-lt"/>
            </a:endParaRPr>
          </a:p>
          <a:p>
            <a:pPr marL="342265" lvl="0" indent="-342265">
              <a:buFont typeface="Arial,Sans-Serif" panose="020B0604020202020204" pitchFamily="34" charset="0"/>
              <a:buChar char="•"/>
            </a:pPr>
            <a:r>
              <a:rPr lang="sv-SE" sz="1600" dirty="0"/>
              <a:t>Kompetensförsörjning</a:t>
            </a:r>
          </a:p>
        </p:txBody>
      </p:sp>
    </p:spTree>
    <p:extLst>
      <p:ext uri="{BB962C8B-B14F-4D97-AF65-F5344CB8AC3E}">
        <p14:creationId xmlns:p14="http://schemas.microsoft.com/office/powerpoint/2010/main" val="3435274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6E6A15-28A1-1FA0-645B-5E7D09501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533" y="1157930"/>
            <a:ext cx="17616567" cy="2043642"/>
          </a:xfrm>
        </p:spPr>
        <p:txBody>
          <a:bodyPr/>
          <a:lstStyle/>
          <a:p>
            <a:r>
              <a:rPr lang="sv-SE" sz="15000" dirty="0" err="1"/>
              <a:t>CIFU</a:t>
            </a:r>
            <a:r>
              <a:rPr lang="sv-SE" sz="3200" b="0" i="1" dirty="0" err="1"/>
              <a:t>Centrum</a:t>
            </a:r>
            <a:r>
              <a:rPr lang="sv-SE" sz="3200" b="0" i="1" dirty="0"/>
              <a:t> för innovation, forskning och utbildning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533C2AB-5BFA-86AE-820A-7AADA2EE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8480145-259A-47DA-A30D-C906B9DB5C99}" type="slidenum">
              <a:rPr lang="sv-SE" smtClean="0"/>
              <a:pPr>
                <a:spcAft>
                  <a:spcPts val="600"/>
                </a:spcAft>
              </a:pPr>
              <a:t>3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05CE1F5-1425-7D32-2EE2-95EFAE837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2A7701B-8AEB-47E6-B4CC-5A851E887FD1}" type="datetime1">
              <a:rPr lang="sv-SE" smtClean="0"/>
              <a:pPr>
                <a:spcAft>
                  <a:spcPts val="600"/>
                </a:spcAft>
              </a:pPr>
              <a:t>2023-12-07</a:t>
            </a:fld>
            <a:endParaRPr lang="sv-SE"/>
          </a:p>
        </p:txBody>
      </p:sp>
      <p:pic>
        <p:nvPicPr>
          <p:cNvPr id="5" name="Bildobjekt 4" descr="En bild med text och illustrationer. Texten beskriver CIFUs uppdrag: Från behov till nytta.">
            <a:extLst>
              <a:ext uri="{FF2B5EF4-FFF2-40B4-BE49-F238E27FC236}">
                <a16:creationId xmlns:a16="http://schemas.microsoft.com/office/drawing/2014/main" id="{54B716E2-BD46-1A3E-906F-26F4EC3AC5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" b="547"/>
          <a:stretch/>
        </p:blipFill>
        <p:spPr>
          <a:xfrm>
            <a:off x="1965751" y="560358"/>
            <a:ext cx="15371273" cy="1074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11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780232D8-2E2A-4250-81AB-3A7D5801D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45520"/>
            <a:ext cx="8994248" cy="2043642"/>
          </a:xfrm>
        </p:spPr>
        <p:txBody>
          <a:bodyPr anchor="b">
            <a:normAutofit/>
          </a:bodyPr>
          <a:lstStyle/>
          <a:p>
            <a:r>
              <a:rPr lang="sv-SE" dirty="0"/>
              <a:t>Framgångsfaktorer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6259B26-BC2B-4210-8A54-29199BE0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38480145-259A-47DA-A30D-C906B9DB5C99}" type="slidenum">
              <a:rPr lang="sv-SE" smtClean="0"/>
              <a:pPr>
                <a:spcAft>
                  <a:spcPts val="600"/>
                </a:spcAft>
              </a:pPr>
              <a:t>4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460BCAA-3BAA-493C-A143-A2A796F22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22A7701B-8AEB-47E6-B4CC-5A851E887FD1}" type="datetime1">
              <a:rPr lang="sv-SE" smtClean="0"/>
              <a:pPr>
                <a:spcAft>
                  <a:spcPts val="600"/>
                </a:spcAft>
              </a:pPr>
              <a:t>2023-12-07</a:t>
            </a:fld>
            <a:endParaRPr lang="sv-SE"/>
          </a:p>
        </p:txBody>
      </p:sp>
      <p:pic>
        <p:nvPicPr>
          <p:cNvPr id="9" name="Bild 8" descr="Öppen hand med växt kontur">
            <a:extLst>
              <a:ext uri="{FF2B5EF4-FFF2-40B4-BE49-F238E27FC236}">
                <a16:creationId xmlns:a16="http://schemas.microsoft.com/office/drawing/2014/main" id="{180BAFED-4632-4B3A-8CD4-70A583961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9743" y="1379715"/>
            <a:ext cx="1893600" cy="1893600"/>
          </a:xfrm>
          <a:prstGeom prst="rect">
            <a:avLst/>
          </a:prstGeom>
        </p:spPr>
      </p:pic>
      <p:sp>
        <p:nvSpPr>
          <p:cNvPr id="11" name="Moln 10">
            <a:extLst>
              <a:ext uri="{FF2B5EF4-FFF2-40B4-BE49-F238E27FC236}">
                <a16:creationId xmlns:a16="http://schemas.microsoft.com/office/drawing/2014/main" id="{8ADF46FC-3520-47B0-BEF5-BDC28D5A1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13331" y="5128487"/>
            <a:ext cx="1988431" cy="1619286"/>
          </a:xfrm>
          <a:prstGeom prst="cloud">
            <a:avLst/>
          </a:prstGeom>
          <a:solidFill>
            <a:srgbClr val="FAED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B7D1052F-D37E-4C5A-9605-3A387E833B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6" y="3757202"/>
            <a:ext cx="9553072" cy="5976000"/>
          </a:xfrm>
        </p:spPr>
        <p:txBody>
          <a:bodyPr>
            <a:normAutofit fontScale="62500" lnSpcReduction="20000"/>
          </a:bodyPr>
          <a:lstStyle/>
          <a:p>
            <a:pPr algn="l">
              <a:lnSpc>
                <a:spcPct val="120000"/>
              </a:lnSpc>
            </a:pPr>
            <a:r>
              <a:rPr lang="sv-SE" sz="4500" dirty="0">
                <a:latin typeface="+mj-lt"/>
              </a:rPr>
              <a:t>Acceptera och lära oss att leva och jobba utifrån osäkerhet, </a:t>
            </a:r>
            <a:br>
              <a:rPr lang="sv-SE" sz="4500" dirty="0">
                <a:latin typeface="+mj-lt"/>
              </a:rPr>
            </a:br>
            <a:r>
              <a:rPr lang="sv-SE" sz="4500" dirty="0">
                <a:latin typeface="+mj-lt"/>
              </a:rPr>
              <a:t>planera och agera för en framtid som vi inte känner</a:t>
            </a:r>
          </a:p>
          <a:p>
            <a:pPr algn="l">
              <a:lnSpc>
                <a:spcPct val="120000"/>
              </a:lnSpc>
            </a:pPr>
            <a:r>
              <a:rPr lang="sv-SE" sz="4500" dirty="0">
                <a:latin typeface="+mj-lt"/>
              </a:rPr>
              <a:t>Tänka nytt i metodik och tillvägagångssätt</a:t>
            </a:r>
          </a:p>
          <a:p>
            <a:pPr algn="l">
              <a:lnSpc>
                <a:spcPct val="120000"/>
              </a:lnSpc>
            </a:pPr>
            <a:r>
              <a:rPr lang="sv-SE" sz="4500" dirty="0">
                <a:latin typeface="+mj-lt"/>
              </a:rPr>
              <a:t>Det är OK att ”misslyckas”</a:t>
            </a:r>
          </a:p>
          <a:p>
            <a:pPr algn="l">
              <a:lnSpc>
                <a:spcPct val="120000"/>
              </a:lnSpc>
            </a:pPr>
            <a:r>
              <a:rPr lang="sv-SE" sz="4500" dirty="0">
                <a:latin typeface="+mj-lt"/>
              </a:rPr>
              <a:t>Skapa tydliga och </a:t>
            </a:r>
            <a:r>
              <a:rPr lang="sv-SE" sz="4500" dirty="0" err="1">
                <a:latin typeface="+mj-lt"/>
              </a:rPr>
              <a:t>relaterbara</a:t>
            </a:r>
            <a:r>
              <a:rPr lang="sv-SE" sz="4500" dirty="0">
                <a:latin typeface="+mj-lt"/>
              </a:rPr>
              <a:t> framgångsexempel med </a:t>
            </a:r>
            <a:r>
              <a:rPr lang="sv-SE" sz="4500" dirty="0" err="1">
                <a:latin typeface="+mj-lt"/>
              </a:rPr>
              <a:t>storytelling</a:t>
            </a:r>
            <a:endParaRPr lang="sv-SE" sz="4500" dirty="0">
              <a:latin typeface="+mj-lt"/>
            </a:endParaRPr>
          </a:p>
          <a:p>
            <a:pPr algn="l">
              <a:lnSpc>
                <a:spcPct val="120000"/>
              </a:lnSpc>
            </a:pPr>
            <a:r>
              <a:rPr lang="sv-SE" sz="4500" dirty="0">
                <a:latin typeface="+mj-lt"/>
              </a:rPr>
              <a:t>Nå ut, skapa engagemang, delaktighet bland aktörerna</a:t>
            </a:r>
          </a:p>
          <a:p>
            <a:pPr algn="l">
              <a:lnSpc>
                <a:spcPct val="120000"/>
              </a:lnSpc>
            </a:pPr>
            <a:r>
              <a:rPr lang="sv-SE" sz="4500" dirty="0">
                <a:latin typeface="+mj-lt"/>
              </a:rPr>
              <a:t>Branschöverskridande och tvärvetenskapligt </a:t>
            </a:r>
          </a:p>
          <a:p>
            <a:pPr algn="l">
              <a:lnSpc>
                <a:spcPct val="120000"/>
              </a:lnSpc>
            </a:pPr>
            <a:r>
              <a:rPr lang="sv-SE" sz="4500" dirty="0">
                <a:latin typeface="+mj-lt"/>
              </a:rPr>
              <a:t>Systematisera lärande över tid</a:t>
            </a:r>
          </a:p>
          <a:p>
            <a:pPr>
              <a:lnSpc>
                <a:spcPct val="120000"/>
              </a:lnSpc>
            </a:pPr>
            <a:endParaRPr lang="sv-SE" dirty="0">
              <a:latin typeface="+mj-lt"/>
            </a:endParaRPr>
          </a:p>
        </p:txBody>
      </p:sp>
      <p:grpSp>
        <p:nvGrpSpPr>
          <p:cNvPr id="10" name="Grupp 9" descr="En bild som innehåller illustrationer, pilar och text. Pilarna går runt i en cirkel med texterna &quot;Idé/behov&quot;, ett frågetecken, &quot;Test+ Iteration&quot;, &quot;Utvärdering: fortsätt, addera, större test, avsluta, skapa blueprint etc&quot; och &quot;Beslut&quot;.">
            <a:extLst>
              <a:ext uri="{FF2B5EF4-FFF2-40B4-BE49-F238E27FC236}">
                <a16:creationId xmlns:a16="http://schemas.microsoft.com/office/drawing/2014/main" id="{65F74763-7202-47C9-99C6-4966722B9EC4}"/>
              </a:ext>
            </a:extLst>
          </p:cNvPr>
          <p:cNvGrpSpPr/>
          <p:nvPr/>
        </p:nvGrpSpPr>
        <p:grpSpPr>
          <a:xfrm>
            <a:off x="11482459" y="2589623"/>
            <a:ext cx="7377874" cy="6697014"/>
            <a:chOff x="10730759" y="2569454"/>
            <a:chExt cx="8084057" cy="7338026"/>
          </a:xfrm>
        </p:grpSpPr>
        <p:sp>
          <p:nvSpPr>
            <p:cNvPr id="35" name="Linje">
              <a:extLst>
                <a:ext uri="{FF2B5EF4-FFF2-40B4-BE49-F238E27FC236}">
                  <a16:creationId xmlns:a16="http://schemas.microsoft.com/office/drawing/2014/main" id="{FBE0212E-6EFB-49BB-8D70-5065C269FEFE}"/>
                </a:ext>
              </a:extLst>
            </p:cNvPr>
            <p:cNvSpPr/>
            <p:nvPr/>
          </p:nvSpPr>
          <p:spPr>
            <a:xfrm rot="20700000">
              <a:off x="11316137" y="4220862"/>
              <a:ext cx="1038485" cy="108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7033" y="7764"/>
                    <a:pt x="9833" y="564"/>
                    <a:pt x="0" y="0"/>
                  </a:cubicBezTo>
                </a:path>
              </a:pathLst>
            </a:custGeom>
            <a:ln w="76200">
              <a:solidFill>
                <a:srgbClr val="929292"/>
              </a:solidFill>
              <a:prstDash val="sysDot"/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 algn="l" defTabSz="457200">
                <a:defRPr sz="1200" b="0">
                  <a:solidFill>
                    <a:srgbClr val="929292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" name="Linje">
              <a:extLst>
                <a:ext uri="{FF2B5EF4-FFF2-40B4-BE49-F238E27FC236}">
                  <a16:creationId xmlns:a16="http://schemas.microsoft.com/office/drawing/2014/main" id="{14AA7F27-BA40-445D-8F63-4D5C0800E631}"/>
                </a:ext>
              </a:extLst>
            </p:cNvPr>
            <p:cNvSpPr/>
            <p:nvPr/>
          </p:nvSpPr>
          <p:spPr>
            <a:xfrm rot="600000">
              <a:off x="16892837" y="7307367"/>
              <a:ext cx="911840" cy="1323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9734" y="8112"/>
                    <a:pt x="12534" y="15312"/>
                    <a:pt x="0" y="21600"/>
                  </a:cubicBezTo>
                </a:path>
              </a:pathLst>
            </a:custGeom>
            <a:ln w="76200">
              <a:solidFill>
                <a:srgbClr val="670F3B"/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 algn="l" defTabSz="457200">
                <a:defRPr sz="1200" b="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" name="Linje">
              <a:extLst>
                <a:ext uri="{FF2B5EF4-FFF2-40B4-BE49-F238E27FC236}">
                  <a16:creationId xmlns:a16="http://schemas.microsoft.com/office/drawing/2014/main" id="{0B55A4C6-6AE5-4F00-8DB6-10B8DD5186FF}"/>
                </a:ext>
              </a:extLst>
            </p:cNvPr>
            <p:cNvSpPr/>
            <p:nvPr/>
          </p:nvSpPr>
          <p:spPr>
            <a:xfrm rot="17452449">
              <a:off x="17314445" y="3824656"/>
              <a:ext cx="664362" cy="1266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9734" y="8112"/>
                    <a:pt x="12534" y="15312"/>
                    <a:pt x="0" y="21600"/>
                  </a:cubicBezTo>
                </a:path>
              </a:pathLst>
            </a:custGeom>
            <a:ln w="76200">
              <a:solidFill>
                <a:srgbClr val="670F3B"/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 algn="l" defTabSz="457200">
                <a:defRPr sz="1200" b="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" name="Linje">
              <a:extLst>
                <a:ext uri="{FF2B5EF4-FFF2-40B4-BE49-F238E27FC236}">
                  <a16:creationId xmlns:a16="http://schemas.microsoft.com/office/drawing/2014/main" id="{045F2609-1889-4651-91FE-FDF0D03DBA3F}"/>
                </a:ext>
              </a:extLst>
            </p:cNvPr>
            <p:cNvSpPr/>
            <p:nvPr/>
          </p:nvSpPr>
          <p:spPr>
            <a:xfrm rot="6559614">
              <a:off x="13299234" y="7282283"/>
              <a:ext cx="734638" cy="1301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9734" y="8112"/>
                    <a:pt x="12534" y="15312"/>
                    <a:pt x="0" y="21600"/>
                  </a:cubicBezTo>
                </a:path>
              </a:pathLst>
            </a:custGeom>
            <a:ln w="76200">
              <a:solidFill>
                <a:srgbClr val="670F3B"/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 algn="l" defTabSz="457200">
                <a:defRPr sz="1200" b="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" name="Idé">
              <a:extLst>
                <a:ext uri="{FF2B5EF4-FFF2-40B4-BE49-F238E27FC236}">
                  <a16:creationId xmlns:a16="http://schemas.microsoft.com/office/drawing/2014/main" id="{8F20024B-C90D-4469-85C0-C42166FEFE6D}"/>
                </a:ext>
              </a:extLst>
            </p:cNvPr>
            <p:cNvSpPr txBox="1"/>
            <p:nvPr/>
          </p:nvSpPr>
          <p:spPr>
            <a:xfrm>
              <a:off x="16604930" y="2586814"/>
              <a:ext cx="1771855" cy="5170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defRPr sz="2800" b="0">
                  <a:latin typeface="IBM Plex Sans"/>
                  <a:ea typeface="IBM Plex Sans"/>
                  <a:cs typeface="IBM Plex Sans"/>
                  <a:sym typeface="IBM Plex Sans"/>
                </a:defRPr>
              </a:lvl1pPr>
            </a:lstStyle>
            <a:p>
              <a:r>
                <a:rPr sz="2400" b="1" err="1">
                  <a:solidFill>
                    <a:srgbClr val="670F3B"/>
                  </a:solidFill>
                  <a:latin typeface="+mj-lt"/>
                </a:rPr>
                <a:t>Idé</a:t>
              </a:r>
              <a:r>
                <a:rPr lang="sv-SE" sz="2400" b="1">
                  <a:solidFill>
                    <a:srgbClr val="670F3B"/>
                  </a:solidFill>
                  <a:latin typeface="+mj-lt"/>
                </a:rPr>
                <a:t> / Behov</a:t>
              </a:r>
              <a:endParaRPr sz="2400" b="1">
                <a:solidFill>
                  <a:srgbClr val="670F3B"/>
                </a:solidFill>
                <a:latin typeface="+mj-lt"/>
              </a:endParaRPr>
            </a:p>
          </p:txBody>
        </p:sp>
        <p:sp>
          <p:nvSpPr>
            <p:cNvPr id="40" name="Test + Iteration">
              <a:extLst>
                <a:ext uri="{FF2B5EF4-FFF2-40B4-BE49-F238E27FC236}">
                  <a16:creationId xmlns:a16="http://schemas.microsoft.com/office/drawing/2014/main" id="{A0A1B98C-B392-4859-95BC-CD6813F58532}"/>
                </a:ext>
              </a:extLst>
            </p:cNvPr>
            <p:cNvSpPr txBox="1"/>
            <p:nvPr/>
          </p:nvSpPr>
          <p:spPr>
            <a:xfrm>
              <a:off x="16356750" y="8996652"/>
              <a:ext cx="2020037" cy="4719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l">
                <a:defRPr sz="2800" b="0">
                  <a:latin typeface="IBM Plex Sans"/>
                  <a:ea typeface="IBM Plex Sans"/>
                  <a:cs typeface="IBM Plex Sans"/>
                  <a:sym typeface="IBM Plex Sans"/>
                </a:defRPr>
              </a:lvl1pPr>
            </a:lstStyle>
            <a:p>
              <a:r>
                <a:rPr sz="2400" b="1">
                  <a:solidFill>
                    <a:srgbClr val="670F3B"/>
                  </a:solidFill>
                  <a:latin typeface="+mj-lt"/>
                </a:rPr>
                <a:t>Test + Iteration</a:t>
              </a:r>
            </a:p>
          </p:txBody>
        </p:sp>
        <p:sp>
          <p:nvSpPr>
            <p:cNvPr id="41" name="Utvärdering">
              <a:extLst>
                <a:ext uri="{FF2B5EF4-FFF2-40B4-BE49-F238E27FC236}">
                  <a16:creationId xmlns:a16="http://schemas.microsoft.com/office/drawing/2014/main" id="{AED29F9E-EE99-457C-8533-60689BC1523E}"/>
                </a:ext>
              </a:extLst>
            </p:cNvPr>
            <p:cNvSpPr txBox="1"/>
            <p:nvPr/>
          </p:nvSpPr>
          <p:spPr>
            <a:xfrm>
              <a:off x="10730759" y="7311886"/>
              <a:ext cx="1625188" cy="4719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>
                <a:defRPr sz="2800" b="0">
                  <a:latin typeface="IBM Plex Sans"/>
                  <a:ea typeface="IBM Plex Sans"/>
                  <a:cs typeface="IBM Plex Sans"/>
                  <a:sym typeface="IBM Plex Sans"/>
                </a:defRPr>
              </a:lvl1pPr>
            </a:lstStyle>
            <a:p>
              <a:r>
                <a:rPr sz="2400" b="1" dirty="0" err="1">
                  <a:solidFill>
                    <a:srgbClr val="670F3B"/>
                  </a:solidFill>
                  <a:latin typeface="+mj-lt"/>
                </a:rPr>
                <a:t>Utvärdering</a:t>
              </a:r>
              <a:endParaRPr sz="2400" b="1" dirty="0">
                <a:solidFill>
                  <a:srgbClr val="670F3B"/>
                </a:solidFill>
                <a:latin typeface="+mj-lt"/>
              </a:endParaRPr>
            </a:p>
          </p:txBody>
        </p:sp>
        <p:sp>
          <p:nvSpPr>
            <p:cNvPr id="42" name="Fortsätt…">
              <a:extLst>
                <a:ext uri="{FF2B5EF4-FFF2-40B4-BE49-F238E27FC236}">
                  <a16:creationId xmlns:a16="http://schemas.microsoft.com/office/drawing/2014/main" id="{59FB5406-1100-4AA6-A994-1C1FC7D951BA}"/>
                </a:ext>
              </a:extLst>
            </p:cNvPr>
            <p:cNvSpPr txBox="1"/>
            <p:nvPr/>
          </p:nvSpPr>
          <p:spPr>
            <a:xfrm>
              <a:off x="10870179" y="7886414"/>
              <a:ext cx="1568058" cy="20210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>
              <a:spAutoFit/>
            </a:bodyPr>
            <a:lstStyle/>
            <a:p>
              <a:pPr algn="l">
                <a:spcBef>
                  <a:spcPts val="400"/>
                </a:spcBef>
                <a:defRPr sz="1800" b="0">
                  <a:solidFill>
                    <a:srgbClr val="5E5E5E"/>
                  </a:solidFill>
                  <a:latin typeface="IBM Plex Sans"/>
                  <a:ea typeface="IBM Plex Sans"/>
                  <a:cs typeface="IBM Plex Sans"/>
                  <a:sym typeface="IBM Plex Sans"/>
                </a:defRPr>
              </a:pPr>
              <a:r>
                <a:rPr i="1" dirty="0" err="1">
                  <a:solidFill>
                    <a:srgbClr val="670F3B"/>
                  </a:solidFill>
                  <a:latin typeface="+mj-lt"/>
                </a:rPr>
                <a:t>Fortsätt</a:t>
              </a:r>
              <a:endParaRPr i="1" dirty="0">
                <a:solidFill>
                  <a:srgbClr val="670F3B"/>
                </a:solidFill>
                <a:latin typeface="+mj-lt"/>
              </a:endParaRPr>
            </a:p>
            <a:p>
              <a:pPr algn="l">
                <a:spcBef>
                  <a:spcPts val="400"/>
                </a:spcBef>
                <a:defRPr sz="1800" b="0">
                  <a:solidFill>
                    <a:srgbClr val="5E5E5E"/>
                  </a:solidFill>
                  <a:latin typeface="IBM Plex Sans"/>
                  <a:ea typeface="IBM Plex Sans"/>
                  <a:cs typeface="IBM Plex Sans"/>
                  <a:sym typeface="IBM Plex Sans"/>
                </a:defRPr>
              </a:pPr>
              <a:r>
                <a:rPr i="1" dirty="0" err="1">
                  <a:solidFill>
                    <a:srgbClr val="670F3B"/>
                  </a:solidFill>
                  <a:latin typeface="+mj-lt"/>
                </a:rPr>
                <a:t>Addera</a:t>
              </a:r>
              <a:endParaRPr i="1" dirty="0">
                <a:solidFill>
                  <a:srgbClr val="670F3B"/>
                </a:solidFill>
                <a:latin typeface="+mj-lt"/>
              </a:endParaRPr>
            </a:p>
            <a:p>
              <a:pPr algn="l">
                <a:spcBef>
                  <a:spcPts val="400"/>
                </a:spcBef>
                <a:defRPr sz="1800" b="0">
                  <a:solidFill>
                    <a:srgbClr val="5E5E5E"/>
                  </a:solidFill>
                  <a:latin typeface="IBM Plex Sans"/>
                  <a:ea typeface="IBM Plex Sans"/>
                  <a:cs typeface="IBM Plex Sans"/>
                  <a:sym typeface="IBM Plex Sans"/>
                </a:defRPr>
              </a:pPr>
              <a:r>
                <a:rPr i="1" dirty="0" err="1">
                  <a:solidFill>
                    <a:srgbClr val="670F3B"/>
                  </a:solidFill>
                  <a:latin typeface="+mj-lt"/>
                </a:rPr>
                <a:t>Större</a:t>
              </a:r>
              <a:r>
                <a:rPr i="1" dirty="0">
                  <a:solidFill>
                    <a:srgbClr val="670F3B"/>
                  </a:solidFill>
                  <a:latin typeface="+mj-lt"/>
                </a:rPr>
                <a:t> test</a:t>
              </a:r>
            </a:p>
            <a:p>
              <a:pPr algn="l">
                <a:spcBef>
                  <a:spcPts val="400"/>
                </a:spcBef>
                <a:defRPr sz="1800" b="0">
                  <a:solidFill>
                    <a:srgbClr val="5E5E5E"/>
                  </a:solidFill>
                  <a:latin typeface="IBM Plex Sans"/>
                  <a:ea typeface="IBM Plex Sans"/>
                  <a:cs typeface="IBM Plex Sans"/>
                  <a:sym typeface="IBM Plex Sans"/>
                </a:defRPr>
              </a:pPr>
              <a:r>
                <a:rPr i="1" dirty="0" err="1">
                  <a:solidFill>
                    <a:srgbClr val="670F3B"/>
                  </a:solidFill>
                  <a:latin typeface="+mj-lt"/>
                </a:rPr>
                <a:t>Avsluta</a:t>
              </a:r>
              <a:r>
                <a:rPr i="1" dirty="0">
                  <a:solidFill>
                    <a:srgbClr val="670F3B"/>
                  </a:solidFill>
                  <a:latin typeface="+mj-lt"/>
                </a:rPr>
                <a:t> </a:t>
              </a:r>
            </a:p>
            <a:p>
              <a:pPr algn="l">
                <a:spcBef>
                  <a:spcPts val="400"/>
                </a:spcBef>
                <a:defRPr sz="1800" b="0">
                  <a:solidFill>
                    <a:srgbClr val="5E5E5E"/>
                  </a:solidFill>
                  <a:latin typeface="IBM Plex Sans"/>
                  <a:ea typeface="IBM Plex Sans"/>
                  <a:cs typeface="IBM Plex Sans"/>
                  <a:sym typeface="IBM Plex Sans"/>
                </a:defRPr>
              </a:pPr>
              <a:r>
                <a:rPr i="1" dirty="0">
                  <a:solidFill>
                    <a:srgbClr val="670F3B"/>
                  </a:solidFill>
                  <a:latin typeface="+mj-lt"/>
                </a:rPr>
                <a:t>Skapa blueprint</a:t>
              </a:r>
            </a:p>
            <a:p>
              <a:pPr algn="l">
                <a:spcBef>
                  <a:spcPts val="400"/>
                </a:spcBef>
                <a:defRPr sz="1800" b="0">
                  <a:solidFill>
                    <a:srgbClr val="5E5E5E"/>
                  </a:solidFill>
                  <a:latin typeface="IBM Plex Sans"/>
                  <a:ea typeface="IBM Plex Sans"/>
                  <a:cs typeface="IBM Plex Sans"/>
                  <a:sym typeface="IBM Plex Sans"/>
                </a:defRPr>
              </a:pPr>
              <a:r>
                <a:rPr i="1" dirty="0" err="1">
                  <a:solidFill>
                    <a:srgbClr val="670F3B"/>
                  </a:solidFill>
                  <a:latin typeface="+mj-lt"/>
                </a:rPr>
                <a:t>etc</a:t>
              </a:r>
              <a:r>
                <a:rPr i="1" dirty="0">
                  <a:solidFill>
                    <a:srgbClr val="670F3B"/>
                  </a:solidFill>
                  <a:latin typeface="+mj-lt"/>
                </a:rPr>
                <a:t>… </a:t>
              </a:r>
            </a:p>
          </p:txBody>
        </p:sp>
        <p:sp>
          <p:nvSpPr>
            <p:cNvPr id="43" name="Linje">
              <a:extLst>
                <a:ext uri="{FF2B5EF4-FFF2-40B4-BE49-F238E27FC236}">
                  <a16:creationId xmlns:a16="http://schemas.microsoft.com/office/drawing/2014/main" id="{5B832F77-5AF4-42E0-B697-33D63F907C44}"/>
                </a:ext>
              </a:extLst>
            </p:cNvPr>
            <p:cNvSpPr/>
            <p:nvPr/>
          </p:nvSpPr>
          <p:spPr>
            <a:xfrm>
              <a:off x="13223321" y="4045845"/>
              <a:ext cx="951076" cy="862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567" y="7764"/>
                    <a:pt x="11767" y="564"/>
                    <a:pt x="21600" y="0"/>
                  </a:cubicBezTo>
                </a:path>
              </a:pathLst>
            </a:custGeom>
            <a:ln w="76200">
              <a:solidFill>
                <a:srgbClr val="670F3B"/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 algn="l" defTabSz="457200">
                <a:defRPr sz="1200" b="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8" name="Beslut">
              <a:extLst>
                <a:ext uri="{FF2B5EF4-FFF2-40B4-BE49-F238E27FC236}">
                  <a16:creationId xmlns:a16="http://schemas.microsoft.com/office/drawing/2014/main" id="{35CFE022-B1C6-449E-BB14-0FC7DF39E2A8}"/>
                </a:ext>
              </a:extLst>
            </p:cNvPr>
            <p:cNvSpPr txBox="1"/>
            <p:nvPr/>
          </p:nvSpPr>
          <p:spPr>
            <a:xfrm>
              <a:off x="11799744" y="3919014"/>
              <a:ext cx="1983506" cy="4719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>
                <a:defRPr sz="2800" b="0">
                  <a:latin typeface="IBM Plex Sans"/>
                  <a:ea typeface="IBM Plex Sans"/>
                  <a:cs typeface="IBM Plex Sans"/>
                  <a:sym typeface="IBM Plex Sans"/>
                </a:defRPr>
              </a:lvl1pPr>
            </a:lstStyle>
            <a:p>
              <a:r>
                <a:rPr sz="2400" b="1" err="1">
                  <a:solidFill>
                    <a:srgbClr val="670F3B"/>
                  </a:solidFill>
                  <a:latin typeface="+mj-lt"/>
                </a:rPr>
                <a:t>Beslut</a:t>
              </a:r>
              <a:endParaRPr sz="2400" b="1">
                <a:solidFill>
                  <a:srgbClr val="670F3B"/>
                </a:solidFill>
                <a:latin typeface="+mj-lt"/>
              </a:endParaRPr>
            </a:p>
          </p:txBody>
        </p:sp>
        <p:sp>
          <p:nvSpPr>
            <p:cNvPr id="59" name="?">
              <a:extLst>
                <a:ext uri="{FF2B5EF4-FFF2-40B4-BE49-F238E27FC236}">
                  <a16:creationId xmlns:a16="http://schemas.microsoft.com/office/drawing/2014/main" id="{1A3C4BBE-9F41-4C67-AD57-D9552DE08FC1}"/>
                </a:ext>
              </a:extLst>
            </p:cNvPr>
            <p:cNvSpPr txBox="1"/>
            <p:nvPr/>
          </p:nvSpPr>
          <p:spPr>
            <a:xfrm>
              <a:off x="17795306" y="4782134"/>
              <a:ext cx="1019510" cy="24109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5000">
                  <a:latin typeface="IBM Plex Sans"/>
                  <a:ea typeface="IBM Plex Sans"/>
                  <a:cs typeface="IBM Plex Sans"/>
                  <a:sym typeface="IBM Plex Sans"/>
                </a:defRPr>
              </a:lvl1pPr>
            </a:lstStyle>
            <a:p>
              <a:r>
                <a:rPr>
                  <a:solidFill>
                    <a:srgbClr val="670F3B"/>
                  </a:solidFill>
                </a:rPr>
                <a:t>?</a:t>
              </a:r>
            </a:p>
          </p:txBody>
        </p:sp>
        <p:pic>
          <p:nvPicPr>
            <p:cNvPr id="61" name="Bild 60" descr="Bra idé kontur">
              <a:extLst>
                <a:ext uri="{FF2B5EF4-FFF2-40B4-BE49-F238E27FC236}">
                  <a16:creationId xmlns:a16="http://schemas.microsoft.com/office/drawing/2014/main" id="{85D5BBAC-0105-4EAB-A5C9-7F8653DEE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49537" y="2569454"/>
              <a:ext cx="2228901" cy="2228902"/>
            </a:xfrm>
            <a:prstGeom prst="rect">
              <a:avLst/>
            </a:prstGeom>
          </p:spPr>
        </p:pic>
        <p:pic>
          <p:nvPicPr>
            <p:cNvPr id="62" name="Bild 61" descr="Omtanke kontur">
              <a:extLst>
                <a:ext uri="{FF2B5EF4-FFF2-40B4-BE49-F238E27FC236}">
                  <a16:creationId xmlns:a16="http://schemas.microsoft.com/office/drawing/2014/main" id="{FB3EB559-D23F-470D-BE96-AE932168F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071459" y="5064687"/>
              <a:ext cx="2178756" cy="2178756"/>
            </a:xfrm>
            <a:prstGeom prst="rect">
              <a:avLst/>
            </a:prstGeom>
          </p:spPr>
        </p:pic>
        <p:pic>
          <p:nvPicPr>
            <p:cNvPr id="63" name="Bild 62" descr="Pusselbitar kontur">
              <a:extLst>
                <a:ext uri="{FF2B5EF4-FFF2-40B4-BE49-F238E27FC236}">
                  <a16:creationId xmlns:a16="http://schemas.microsoft.com/office/drawing/2014/main" id="{6FCB63A5-22A7-4FC8-A534-A0DECBD0B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4555953" y="7606208"/>
              <a:ext cx="2228901" cy="2228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121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903DE639-513C-44AD-AE97-F8E42B697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5634" y="3138762"/>
            <a:ext cx="17854048" cy="3409950"/>
          </a:xfrm>
        </p:spPr>
        <p:txBody>
          <a:bodyPr>
            <a:normAutofit/>
          </a:bodyPr>
          <a:lstStyle/>
          <a:p>
            <a:pPr algn="ctr"/>
            <a:r>
              <a:rPr lang="sv-SE" sz="10000" dirty="0"/>
              <a:t>CIFU – ett samverkanscentrum</a:t>
            </a:r>
            <a:endParaRPr lang="sv-SE" sz="10000" dirty="0">
              <a:highlight>
                <a:srgbClr val="00FFFF"/>
              </a:highlight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48C3E3A-036C-4984-8F7A-2AC88735B5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84093" y="657131"/>
            <a:ext cx="360363" cy="187325"/>
          </a:xfrm>
        </p:spPr>
        <p:txBody>
          <a:bodyPr/>
          <a:lstStyle/>
          <a:p>
            <a:fld id="{38480145-259A-47DA-A30D-C906B9DB5C99}" type="slidenum">
              <a:rPr lang="sv-SE" smtClean="0"/>
              <a:t>5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53FE9A1-8F4B-43FD-8951-6E852EDA4A9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9553" y="676834"/>
            <a:ext cx="792163" cy="187325"/>
          </a:xfrm>
        </p:spPr>
        <p:txBody>
          <a:bodyPr/>
          <a:lstStyle/>
          <a:p>
            <a:fld id="{22A7701B-8AEB-47E6-B4CC-5A851E887FD1}" type="datetime1">
              <a:rPr lang="sv-SE" smtClean="0"/>
              <a:t>2023-12-07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6421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303288B-D085-47DF-98E0-112A7CAF9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6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C9A80BA-6C98-47F1-A01E-D7820E63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2023-12-07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9F8C206-1E6B-4B7B-AF2E-6603044F3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85" y="298764"/>
            <a:ext cx="17616567" cy="2043642"/>
          </a:xfrm>
        </p:spPr>
        <p:txBody>
          <a:bodyPr/>
          <a:lstStyle/>
          <a:p>
            <a:r>
              <a:rPr lang="sv-SE" dirty="0"/>
              <a:t>Organisation</a:t>
            </a:r>
          </a:p>
        </p:txBody>
      </p:sp>
      <p:pic>
        <p:nvPicPr>
          <p:cNvPr id="6" name="Bildobjekt 5" descr="En bild som visar Region Västmanlands organisationsschema. Centrum för innovation, forskning och utbildning är inringat. Från inringningen är det en linje som leder till en annan bild. Bilden visar CIFUs verksamhet.">
            <a:extLst>
              <a:ext uri="{FF2B5EF4-FFF2-40B4-BE49-F238E27FC236}">
                <a16:creationId xmlns:a16="http://schemas.microsoft.com/office/drawing/2014/main" id="{32113137-2C15-7673-001F-CE838374B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76" y="2342406"/>
            <a:ext cx="18945948" cy="694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82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4717C4-4340-4B31-8D37-959486DC9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683" y="4018032"/>
            <a:ext cx="3928359" cy="2043642"/>
          </a:xfrm>
        </p:spPr>
        <p:txBody>
          <a:bodyPr>
            <a:normAutofit/>
          </a:bodyPr>
          <a:lstStyle/>
          <a:p>
            <a:r>
              <a:rPr lang="sv-SE" sz="6200" spc="0" dirty="0"/>
              <a:t>Ledning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5BFE908-37EF-49C4-99D2-734BE1BE2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7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AC487DB-94B8-4ED0-953A-7304FAA6C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2023-12-07</a:t>
            </a:fld>
            <a:endParaRPr lang="sv-SE"/>
          </a:p>
        </p:txBody>
      </p:sp>
      <p:pic>
        <p:nvPicPr>
          <p:cNvPr id="21" name="Bildobjekt 20" descr="En svartvit bild på Kent Nilsson.">
            <a:extLst>
              <a:ext uri="{FF2B5EF4-FFF2-40B4-BE49-F238E27FC236}">
                <a16:creationId xmlns:a16="http://schemas.microsoft.com/office/drawing/2014/main" id="{3B21E9CB-CB83-4D7A-8B04-58F4FB1ED4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0" t="18691" r="22681" b="43644"/>
          <a:stretch/>
        </p:blipFill>
        <p:spPr>
          <a:xfrm>
            <a:off x="7255653" y="1386384"/>
            <a:ext cx="2642459" cy="3194913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5B3E88F1-F145-46F1-8D9F-2F58F40AEF3F}"/>
              </a:ext>
            </a:extLst>
          </p:cNvPr>
          <p:cNvSpPr txBox="1"/>
          <p:nvPr/>
        </p:nvSpPr>
        <p:spPr>
          <a:xfrm>
            <a:off x="7220663" y="4702628"/>
            <a:ext cx="2595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accent1"/>
                </a:solidFill>
                <a:latin typeface="+mj-lt"/>
              </a:rPr>
              <a:t>Kent Nilsson</a:t>
            </a:r>
            <a:br>
              <a:rPr lang="sv-SE" b="1" dirty="0">
                <a:solidFill>
                  <a:schemeClr val="accent1"/>
                </a:solidFill>
                <a:latin typeface="+mj-lt"/>
              </a:rPr>
            </a:br>
            <a:r>
              <a:rPr lang="sv-SE" b="1" dirty="0">
                <a:solidFill>
                  <a:schemeClr val="accent1"/>
                </a:solidFill>
                <a:latin typeface="+mj-lt"/>
              </a:rPr>
              <a:t>Forskningsdirektör CIFU</a:t>
            </a:r>
            <a:br>
              <a:rPr lang="sv-SE" b="1" dirty="0">
                <a:solidFill>
                  <a:schemeClr val="accent1"/>
                </a:solidFill>
                <a:latin typeface="+mj-lt"/>
              </a:rPr>
            </a:br>
            <a:r>
              <a:rPr lang="sv-SE" b="1" dirty="0">
                <a:solidFill>
                  <a:schemeClr val="accent1"/>
                </a:solidFill>
                <a:latin typeface="+mj-lt"/>
              </a:rPr>
              <a:t>Föreståndare CKF</a:t>
            </a:r>
          </a:p>
        </p:txBody>
      </p:sp>
      <p:pic>
        <p:nvPicPr>
          <p:cNvPr id="7" name="Bildobjekt 6" descr="En svartvit bild på Staffan Eriksson.&#10;">
            <a:extLst>
              <a:ext uri="{FF2B5EF4-FFF2-40B4-BE49-F238E27FC236}">
                <a16:creationId xmlns:a16="http://schemas.microsoft.com/office/drawing/2014/main" id="{E1C4D4B3-4D82-4E35-D3C4-548498A062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" r="5181"/>
          <a:stretch/>
        </p:blipFill>
        <p:spPr>
          <a:xfrm>
            <a:off x="10523020" y="1386384"/>
            <a:ext cx="2651006" cy="3218402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CB7528FE-9E6B-4F74-82BB-6B5DC5087974}"/>
              </a:ext>
            </a:extLst>
          </p:cNvPr>
          <p:cNvSpPr txBox="1"/>
          <p:nvPr/>
        </p:nvSpPr>
        <p:spPr>
          <a:xfrm>
            <a:off x="10434502" y="4702627"/>
            <a:ext cx="2628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accent1"/>
                </a:solidFill>
                <a:latin typeface="+mj-lt"/>
              </a:rPr>
              <a:t>Staffan Eriksson</a:t>
            </a:r>
          </a:p>
          <a:p>
            <a:r>
              <a:rPr lang="sv-SE" b="1" dirty="0">
                <a:solidFill>
                  <a:schemeClr val="accent1"/>
                </a:solidFill>
                <a:latin typeface="+mj-lt"/>
              </a:rPr>
              <a:t>Biträdande chef CKF</a:t>
            </a:r>
          </a:p>
        </p:txBody>
      </p:sp>
      <p:pic>
        <p:nvPicPr>
          <p:cNvPr id="9" name="Bildobjekt 11" descr="Ett svartvit bild på Cecilia Åslund.">
            <a:extLst>
              <a:ext uri="{FF2B5EF4-FFF2-40B4-BE49-F238E27FC236}">
                <a16:creationId xmlns:a16="http://schemas.microsoft.com/office/drawing/2014/main" id="{E66E53AF-0E08-2570-E9F4-42002AB657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</a:blip>
          <a:srcRect l="28609" t="7455" r="29516" b="14661"/>
          <a:stretch/>
        </p:blipFill>
        <p:spPr>
          <a:xfrm>
            <a:off x="13698144" y="1377406"/>
            <a:ext cx="2628693" cy="3264378"/>
          </a:xfrm>
          <a:prstGeom prst="rect">
            <a:avLst/>
          </a:prstGeo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827B10EC-ABC3-46BF-98E8-3782B41715EF}"/>
              </a:ext>
            </a:extLst>
          </p:cNvPr>
          <p:cNvSpPr txBox="1"/>
          <p:nvPr/>
        </p:nvSpPr>
        <p:spPr>
          <a:xfrm>
            <a:off x="13726720" y="4702626"/>
            <a:ext cx="2941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>
                <a:solidFill>
                  <a:schemeClr val="accent1"/>
                </a:solidFill>
                <a:latin typeface="+mj-lt"/>
              </a:rPr>
              <a:t>Cecilia Åslund</a:t>
            </a:r>
          </a:p>
          <a:p>
            <a:r>
              <a:rPr lang="sv-SE" b="1">
                <a:solidFill>
                  <a:schemeClr val="accent1"/>
                </a:solidFill>
                <a:latin typeface="+mj-lt"/>
              </a:rPr>
              <a:t>Verksamhetschef </a:t>
            </a:r>
            <a:br>
              <a:rPr lang="sv-SE" b="1">
                <a:solidFill>
                  <a:schemeClr val="accent1"/>
                </a:solidFill>
                <a:latin typeface="+mj-lt"/>
              </a:rPr>
            </a:br>
            <a:r>
              <a:rPr lang="sv-SE" b="1">
                <a:solidFill>
                  <a:schemeClr val="accent1"/>
                </a:solidFill>
                <a:latin typeface="+mj-lt"/>
              </a:rPr>
              <a:t>CIFU Forskning</a:t>
            </a:r>
          </a:p>
        </p:txBody>
      </p:sp>
      <p:pic>
        <p:nvPicPr>
          <p:cNvPr id="19" name="Bildobjekt 18" descr="En svartvit bild på Johanna Tångring.">
            <a:extLst>
              <a:ext uri="{FF2B5EF4-FFF2-40B4-BE49-F238E27FC236}">
                <a16:creationId xmlns:a16="http://schemas.microsoft.com/office/drawing/2014/main" id="{3E98125F-7A68-4836-B6F9-8E05947F93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40" r="36395" b="30243"/>
          <a:stretch/>
        </p:blipFill>
        <p:spPr>
          <a:xfrm>
            <a:off x="7254458" y="5883793"/>
            <a:ext cx="2595491" cy="3264380"/>
          </a:xfrm>
          <a:prstGeom prst="rect">
            <a:avLst/>
          </a:prstGeom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8418B217-379E-4F4D-82BC-8559147B3209}"/>
              </a:ext>
            </a:extLst>
          </p:cNvPr>
          <p:cNvSpPr txBox="1"/>
          <p:nvPr/>
        </p:nvSpPr>
        <p:spPr>
          <a:xfrm>
            <a:off x="7208686" y="9296399"/>
            <a:ext cx="3213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>
                <a:solidFill>
                  <a:schemeClr val="accent1"/>
                </a:solidFill>
                <a:latin typeface="+mj-lt"/>
              </a:rPr>
              <a:t>Johanna </a:t>
            </a:r>
            <a:r>
              <a:rPr lang="sv-SE" b="1" err="1">
                <a:solidFill>
                  <a:schemeClr val="accent1"/>
                </a:solidFill>
                <a:latin typeface="+mj-lt"/>
              </a:rPr>
              <a:t>Tångring</a:t>
            </a:r>
            <a:endParaRPr lang="sv-SE" b="1">
              <a:solidFill>
                <a:schemeClr val="accent1"/>
              </a:solidFill>
              <a:latin typeface="+mj-lt"/>
            </a:endParaRPr>
          </a:p>
          <a:p>
            <a:r>
              <a:rPr lang="sv-SE" b="1">
                <a:solidFill>
                  <a:schemeClr val="accent1"/>
                </a:solidFill>
                <a:latin typeface="+mj-lt"/>
              </a:rPr>
              <a:t>Verksamhetschef </a:t>
            </a:r>
            <a:br>
              <a:rPr lang="sv-SE" b="1">
                <a:solidFill>
                  <a:schemeClr val="accent1"/>
                </a:solidFill>
                <a:latin typeface="+mj-lt"/>
              </a:rPr>
            </a:br>
            <a:r>
              <a:rPr lang="sv-SE" b="1">
                <a:solidFill>
                  <a:schemeClr val="accent1"/>
                </a:solidFill>
                <a:latin typeface="+mj-lt"/>
              </a:rPr>
              <a:t>CIFU Utbildning</a:t>
            </a:r>
            <a:br>
              <a:rPr lang="sv-SE" b="1">
                <a:solidFill>
                  <a:schemeClr val="accent1"/>
                </a:solidFill>
                <a:latin typeface="+mj-lt"/>
              </a:rPr>
            </a:br>
            <a:r>
              <a:rPr lang="sv-SE" b="1">
                <a:solidFill>
                  <a:schemeClr val="accent1"/>
                </a:solidFill>
                <a:latin typeface="+mj-lt"/>
              </a:rPr>
              <a:t>Utbildningsenheten</a:t>
            </a:r>
          </a:p>
        </p:txBody>
      </p:sp>
      <p:pic>
        <p:nvPicPr>
          <p:cNvPr id="6" name="Bildobjekt 6" descr="En svartvit bild på Henri Aromaa.">
            <a:extLst>
              <a:ext uri="{FF2B5EF4-FFF2-40B4-BE49-F238E27FC236}">
                <a16:creationId xmlns:a16="http://schemas.microsoft.com/office/drawing/2014/main" id="{7C07F7B8-9325-3726-ACD2-4EA66104F8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3020" y="5885435"/>
            <a:ext cx="2626097" cy="3263457"/>
          </a:xfrm>
          <a:prstGeom prst="rect">
            <a:avLst/>
          </a:prstGeom>
        </p:spPr>
      </p:pic>
      <p:sp>
        <p:nvSpPr>
          <p:cNvPr id="17" name="textruta 16">
            <a:extLst>
              <a:ext uri="{FF2B5EF4-FFF2-40B4-BE49-F238E27FC236}">
                <a16:creationId xmlns:a16="http://schemas.microsoft.com/office/drawing/2014/main" id="{1486A620-1072-4DB7-A0EC-BA53EEBDD8CD}"/>
              </a:ext>
            </a:extLst>
          </p:cNvPr>
          <p:cNvSpPr txBox="1"/>
          <p:nvPr/>
        </p:nvSpPr>
        <p:spPr>
          <a:xfrm>
            <a:off x="10422527" y="9296398"/>
            <a:ext cx="3058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>
                <a:solidFill>
                  <a:schemeClr val="accent1"/>
                </a:solidFill>
                <a:latin typeface="+mj-lt"/>
              </a:rPr>
              <a:t>Henri Aromaa</a:t>
            </a:r>
          </a:p>
          <a:p>
            <a:r>
              <a:rPr lang="sv-SE" b="1">
                <a:solidFill>
                  <a:schemeClr val="accent1"/>
                </a:solidFill>
                <a:latin typeface="+mj-lt"/>
              </a:rPr>
              <a:t>Enhetschef </a:t>
            </a:r>
            <a:br>
              <a:rPr lang="sv-SE" b="1">
                <a:solidFill>
                  <a:schemeClr val="accent1"/>
                </a:solidFill>
                <a:latin typeface="+mj-lt"/>
              </a:rPr>
            </a:br>
            <a:r>
              <a:rPr lang="sv-SE" b="1">
                <a:solidFill>
                  <a:schemeClr val="accent1"/>
                </a:solidFill>
                <a:latin typeface="+mj-lt"/>
              </a:rPr>
              <a:t>Sjukhusbiblioteket</a:t>
            </a:r>
          </a:p>
        </p:txBody>
      </p:sp>
      <p:pic>
        <p:nvPicPr>
          <p:cNvPr id="5" name="Bildobjekt 8" descr="En svartvit bild på Tomas Borgegård.">
            <a:extLst>
              <a:ext uri="{FF2B5EF4-FFF2-40B4-BE49-F238E27FC236}">
                <a16:creationId xmlns:a16="http://schemas.microsoft.com/office/drawing/2014/main" id="{1BE6909C-DA03-4D24-9A33-D1234E4F5E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grayscl/>
          </a:blip>
          <a:srcRect l="5930" t="8710"/>
          <a:stretch/>
        </p:blipFill>
        <p:spPr>
          <a:xfrm>
            <a:off x="13726720" y="5883792"/>
            <a:ext cx="2600116" cy="3221809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6EEE0C2C-3910-43D3-9BA4-4E3271C44A6A}"/>
              </a:ext>
            </a:extLst>
          </p:cNvPr>
          <p:cNvSpPr txBox="1"/>
          <p:nvPr/>
        </p:nvSpPr>
        <p:spPr>
          <a:xfrm>
            <a:off x="13714745" y="9296397"/>
            <a:ext cx="2595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b="1" i="0">
                <a:solidFill>
                  <a:schemeClr val="accent1"/>
                </a:solidFill>
                <a:effectLst/>
                <a:latin typeface="+mj-lt"/>
              </a:rPr>
              <a:t>Tomas </a:t>
            </a:r>
            <a:r>
              <a:rPr lang="sv-SE" b="1" i="0" dirty="0" err="1">
                <a:solidFill>
                  <a:schemeClr val="accent1"/>
                </a:solidFill>
                <a:effectLst/>
                <a:latin typeface="+mj-lt"/>
              </a:rPr>
              <a:t>Borgegård</a:t>
            </a:r>
          </a:p>
          <a:p>
            <a:pPr algn="l"/>
            <a:r>
              <a:rPr lang="sv-SE" b="1" i="0">
                <a:solidFill>
                  <a:schemeClr val="accent1"/>
                </a:solidFill>
                <a:effectLst/>
                <a:latin typeface="+mj-lt"/>
              </a:rPr>
              <a:t>Enhetschef </a:t>
            </a:r>
            <a:br>
              <a:rPr lang="sv-SE" b="1" i="0">
                <a:solidFill>
                  <a:schemeClr val="accent1"/>
                </a:solidFill>
                <a:effectLst/>
                <a:latin typeface="+mj-lt"/>
              </a:rPr>
            </a:br>
            <a:r>
              <a:rPr lang="sv-SE" b="1" i="0">
                <a:solidFill>
                  <a:schemeClr val="accent1"/>
                </a:solidFill>
                <a:effectLst/>
                <a:latin typeface="+mj-lt"/>
              </a:rPr>
              <a:t>CIFU Innovation</a:t>
            </a:r>
          </a:p>
        </p:txBody>
      </p:sp>
    </p:spTree>
    <p:extLst>
      <p:ext uri="{BB962C8B-B14F-4D97-AF65-F5344CB8AC3E}">
        <p14:creationId xmlns:p14="http://schemas.microsoft.com/office/powerpoint/2010/main" val="1267006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F6CC16-ED30-4033-BE88-60654D08E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069" y="818496"/>
            <a:ext cx="17616567" cy="2043642"/>
          </a:xfrm>
        </p:spPr>
        <p:txBody>
          <a:bodyPr>
            <a:normAutofit/>
          </a:bodyPr>
          <a:lstStyle/>
          <a:p>
            <a:r>
              <a:rPr lang="sv-SE" sz="8800" dirty="0"/>
              <a:t>Från behov till nytta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6259B26-BC2B-4210-8A54-29199BE0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8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460BCAA-3BAA-493C-A143-A2A796F22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2023-12-07</a:t>
            </a:fld>
            <a:endParaRPr lang="sv-SE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E5589B3A-D1EB-427A-AD9A-D37EC5ADA3F5}"/>
              </a:ext>
            </a:extLst>
          </p:cNvPr>
          <p:cNvSpPr txBox="1"/>
          <p:nvPr/>
        </p:nvSpPr>
        <p:spPr>
          <a:xfrm>
            <a:off x="1475405" y="2605539"/>
            <a:ext cx="155152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sv-SE" sz="4000" i="0" u="none" strike="noStrike" baseline="0" dirty="0">
              <a:latin typeface="+mj-lt"/>
            </a:endParaRPr>
          </a:p>
          <a:p>
            <a:r>
              <a:rPr lang="sv-SE" sz="4000" i="0" u="none" strike="noStrike" baseline="0" dirty="0">
                <a:latin typeface="+mj-lt"/>
              </a:rPr>
              <a:t>Har du en idé, eller ett behov, av </a:t>
            </a:r>
            <a:r>
              <a:rPr lang="sv-SE" sz="4000" b="1" i="0" u="none" strike="noStrike" baseline="0" dirty="0">
                <a:latin typeface="+mj-lt"/>
              </a:rPr>
              <a:t>en metod, ett nytt arbetssätt </a:t>
            </a:r>
            <a:r>
              <a:rPr lang="sv-SE" sz="4000" i="0" u="none" strike="noStrike" baseline="0" dirty="0">
                <a:latin typeface="+mj-lt"/>
              </a:rPr>
              <a:t>eller </a:t>
            </a:r>
            <a:r>
              <a:rPr lang="sv-SE" sz="4000" b="1" i="0" u="none" strike="noStrike" baseline="0" dirty="0">
                <a:latin typeface="+mj-lt"/>
              </a:rPr>
              <a:t>process</a:t>
            </a:r>
            <a:r>
              <a:rPr lang="sv-SE" sz="4000" i="0" u="none" strike="noStrike" baseline="0" dirty="0">
                <a:latin typeface="+mj-lt"/>
              </a:rPr>
              <a:t> som kan göra skillnad för medarbetare eller patienter? </a:t>
            </a:r>
            <a:br>
              <a:rPr lang="sv-SE" sz="4000" i="0" u="none" strike="noStrike" baseline="0" dirty="0">
                <a:latin typeface="+mj-lt"/>
              </a:rPr>
            </a:br>
            <a:r>
              <a:rPr lang="sv-SE" sz="4000" b="1" i="0" u="none" strike="noStrike" baseline="0" dirty="0">
                <a:latin typeface="+mj-lt"/>
              </a:rPr>
              <a:t>Ta hjälp av oss </a:t>
            </a:r>
            <a:r>
              <a:rPr lang="sv-SE" sz="4000" i="0" u="none" strike="noStrike" baseline="0" dirty="0">
                <a:latin typeface="+mj-lt"/>
              </a:rPr>
              <a:t>att testa och utveckla din idé. </a:t>
            </a:r>
          </a:p>
        </p:txBody>
      </p:sp>
      <p:grpSp>
        <p:nvGrpSpPr>
          <p:cNvPr id="50" name="Grupp 49" descr="En bild som visar illustrationer, pilar och text. Pilarna pekar mot höger och går mellan texterna &quot;Du har en idé eller ett behov&quot;, &quot;Vad behövs för att förverkliga din idé?&quot;, &quot;I samverkan med CIFUs olika kompetenser tar vi fram en färdig process/metod eller arbetssätt&quot; och &quot;Din idé har blivit verklighet&quot;.">
            <a:extLst>
              <a:ext uri="{FF2B5EF4-FFF2-40B4-BE49-F238E27FC236}">
                <a16:creationId xmlns:a16="http://schemas.microsoft.com/office/drawing/2014/main" id="{727E3C7D-A557-4A21-9690-8C3DFC865B37}"/>
              </a:ext>
            </a:extLst>
          </p:cNvPr>
          <p:cNvGrpSpPr/>
          <p:nvPr/>
        </p:nvGrpSpPr>
        <p:grpSpPr>
          <a:xfrm>
            <a:off x="1970040" y="5172820"/>
            <a:ext cx="15618607" cy="5278940"/>
            <a:chOff x="1347470" y="5022151"/>
            <a:chExt cx="16870283" cy="5701995"/>
          </a:xfrm>
        </p:grpSpPr>
        <p:sp>
          <p:nvSpPr>
            <p:cNvPr id="37" name="textruta 36">
              <a:extLst>
                <a:ext uri="{FF2B5EF4-FFF2-40B4-BE49-F238E27FC236}">
                  <a16:creationId xmlns:a16="http://schemas.microsoft.com/office/drawing/2014/main" id="{005F57D8-6EA0-4172-AF78-6643B3B5E478}"/>
                </a:ext>
              </a:extLst>
            </p:cNvPr>
            <p:cNvSpPr txBox="1"/>
            <p:nvPr/>
          </p:nvSpPr>
          <p:spPr>
            <a:xfrm>
              <a:off x="6002093" y="9115518"/>
              <a:ext cx="2203373" cy="997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b="1">
                  <a:solidFill>
                    <a:schemeClr val="accent1"/>
                  </a:solidFill>
                  <a:latin typeface="+mj-lt"/>
                </a:rPr>
                <a:t>VAD BEHÖVS FÖR ATT FÖRVERKLIGA DIN IDÉ?</a:t>
              </a:r>
            </a:p>
          </p:txBody>
        </p:sp>
        <p:sp>
          <p:nvSpPr>
            <p:cNvPr id="38" name="textruta 37">
              <a:extLst>
                <a:ext uri="{FF2B5EF4-FFF2-40B4-BE49-F238E27FC236}">
                  <a16:creationId xmlns:a16="http://schemas.microsoft.com/office/drawing/2014/main" id="{89D37285-91F6-4D08-83AD-E29DA9629D41}"/>
                </a:ext>
              </a:extLst>
            </p:cNvPr>
            <p:cNvSpPr txBox="1"/>
            <p:nvPr/>
          </p:nvSpPr>
          <p:spPr>
            <a:xfrm>
              <a:off x="10638326" y="9128425"/>
              <a:ext cx="3065881" cy="1595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b="1">
                  <a:solidFill>
                    <a:schemeClr val="accent1"/>
                  </a:solidFill>
                  <a:latin typeface="+mj-lt"/>
                </a:rPr>
                <a:t>I SAMVERKAN MED </a:t>
              </a:r>
              <a:r>
                <a:rPr lang="sv-SE" b="1" err="1">
                  <a:solidFill>
                    <a:schemeClr val="accent1"/>
                  </a:solidFill>
                  <a:latin typeface="+mj-lt"/>
                </a:rPr>
                <a:t>CIFUs</a:t>
              </a:r>
              <a:r>
                <a:rPr lang="sv-SE" b="1">
                  <a:solidFill>
                    <a:schemeClr val="accent1"/>
                  </a:solidFill>
                  <a:latin typeface="+mj-lt"/>
                </a:rPr>
                <a:t> OLIKA KOMPETENSER TAR VI FRAM EN FÄRDIG PROCESS/METOD ELLER ARBETSSÄTT</a:t>
              </a:r>
            </a:p>
          </p:txBody>
        </p:sp>
        <p:pic>
          <p:nvPicPr>
            <p:cNvPr id="9" name="Bild 8" descr="Bra idé kontur">
              <a:extLst>
                <a:ext uri="{FF2B5EF4-FFF2-40B4-BE49-F238E27FC236}">
                  <a16:creationId xmlns:a16="http://schemas.microsoft.com/office/drawing/2014/main" id="{D1C72366-DF87-495A-9D89-E2F5E7151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47470" y="6593456"/>
              <a:ext cx="2407525" cy="2407526"/>
            </a:xfrm>
            <a:prstGeom prst="rect">
              <a:avLst/>
            </a:prstGeom>
          </p:spPr>
        </p:pic>
        <p:sp>
          <p:nvSpPr>
            <p:cNvPr id="10" name="Pil: höger 9">
              <a:extLst>
                <a:ext uri="{FF2B5EF4-FFF2-40B4-BE49-F238E27FC236}">
                  <a16:creationId xmlns:a16="http://schemas.microsoft.com/office/drawing/2014/main" id="{C4B40ABE-F2BC-468B-94EE-0539F3F261BF}"/>
                </a:ext>
              </a:extLst>
            </p:cNvPr>
            <p:cNvSpPr/>
            <p:nvPr/>
          </p:nvSpPr>
          <p:spPr>
            <a:xfrm>
              <a:off x="3914901" y="7107169"/>
              <a:ext cx="1870908" cy="1126645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6" name="Pil: höger 15">
              <a:extLst>
                <a:ext uri="{FF2B5EF4-FFF2-40B4-BE49-F238E27FC236}">
                  <a16:creationId xmlns:a16="http://schemas.microsoft.com/office/drawing/2014/main" id="{DF402370-3576-4123-92C3-2CE4EB30DF9D}"/>
                </a:ext>
              </a:extLst>
            </p:cNvPr>
            <p:cNvSpPr/>
            <p:nvPr/>
          </p:nvSpPr>
          <p:spPr>
            <a:xfrm>
              <a:off x="8871299" y="7114784"/>
              <a:ext cx="1870908" cy="1126645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" name="Pil: höger 18">
              <a:extLst>
                <a:ext uri="{FF2B5EF4-FFF2-40B4-BE49-F238E27FC236}">
                  <a16:creationId xmlns:a16="http://schemas.microsoft.com/office/drawing/2014/main" id="{A5AE2894-9CE5-4E6D-ABA6-8947EA5C22EF}"/>
                </a:ext>
              </a:extLst>
            </p:cNvPr>
            <p:cNvSpPr/>
            <p:nvPr/>
          </p:nvSpPr>
          <p:spPr>
            <a:xfrm>
              <a:off x="13574918" y="7121329"/>
              <a:ext cx="1870908" cy="1126645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33" name="Bild 32" descr="Pusselbitar kontur">
              <a:extLst>
                <a:ext uri="{FF2B5EF4-FFF2-40B4-BE49-F238E27FC236}">
                  <a16:creationId xmlns:a16="http://schemas.microsoft.com/office/drawing/2014/main" id="{CD50A471-AEF0-49A5-8F0F-1AA11C43E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51341" y="6438225"/>
              <a:ext cx="2407525" cy="2407526"/>
            </a:xfrm>
            <a:prstGeom prst="rect">
              <a:avLst/>
            </a:prstGeom>
          </p:spPr>
        </p:pic>
        <p:sp>
          <p:nvSpPr>
            <p:cNvPr id="36" name="textruta 35">
              <a:extLst>
                <a:ext uri="{FF2B5EF4-FFF2-40B4-BE49-F238E27FC236}">
                  <a16:creationId xmlns:a16="http://schemas.microsoft.com/office/drawing/2014/main" id="{99055883-5A79-4431-9DCB-EA51372C170C}"/>
                </a:ext>
              </a:extLst>
            </p:cNvPr>
            <p:cNvSpPr txBox="1"/>
            <p:nvPr/>
          </p:nvSpPr>
          <p:spPr>
            <a:xfrm>
              <a:off x="1347470" y="9161515"/>
              <a:ext cx="2203373" cy="698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b="1">
                  <a:solidFill>
                    <a:schemeClr val="accent1"/>
                  </a:solidFill>
                  <a:latin typeface="+mj-lt"/>
                </a:rPr>
                <a:t>DU HAR EN IDÉ eller ett BEHOV</a:t>
              </a:r>
            </a:p>
          </p:txBody>
        </p:sp>
        <p:pic>
          <p:nvPicPr>
            <p:cNvPr id="42" name="Bild 41" descr="Ett kugghjul kontur">
              <a:extLst>
                <a:ext uri="{FF2B5EF4-FFF2-40B4-BE49-F238E27FC236}">
                  <a16:creationId xmlns:a16="http://schemas.microsoft.com/office/drawing/2014/main" id="{F3FD1DC8-3784-449D-ACF6-72E57EC92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708344" y="6401153"/>
              <a:ext cx="1667379" cy="1667379"/>
            </a:xfrm>
            <a:prstGeom prst="rect">
              <a:avLst/>
            </a:prstGeom>
          </p:spPr>
        </p:pic>
        <p:pic>
          <p:nvPicPr>
            <p:cNvPr id="43" name="Bild 42" descr="Ett kugghjul kontur">
              <a:extLst>
                <a:ext uri="{FF2B5EF4-FFF2-40B4-BE49-F238E27FC236}">
                  <a16:creationId xmlns:a16="http://schemas.microsoft.com/office/drawing/2014/main" id="{E3B7F0BD-A21E-4185-AC88-E57116368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011925">
              <a:off x="11309838" y="7474576"/>
              <a:ext cx="1667379" cy="1667379"/>
            </a:xfrm>
            <a:prstGeom prst="rect">
              <a:avLst/>
            </a:prstGeom>
          </p:spPr>
        </p:pic>
        <p:pic>
          <p:nvPicPr>
            <p:cNvPr id="44" name="Bild 43" descr="Ett kugghjul kontur">
              <a:extLst>
                <a:ext uri="{FF2B5EF4-FFF2-40B4-BE49-F238E27FC236}">
                  <a16:creationId xmlns:a16="http://schemas.microsoft.com/office/drawing/2014/main" id="{4F3C2187-9663-4AC2-9C8B-0F0340010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756396" y="5793211"/>
              <a:ext cx="1667379" cy="1667379"/>
            </a:xfrm>
            <a:prstGeom prst="rect">
              <a:avLst/>
            </a:prstGeom>
          </p:spPr>
        </p:pic>
        <p:pic>
          <p:nvPicPr>
            <p:cNvPr id="45" name="Bild 44" descr="Ett kugghjul kontur">
              <a:extLst>
                <a:ext uri="{FF2B5EF4-FFF2-40B4-BE49-F238E27FC236}">
                  <a16:creationId xmlns:a16="http://schemas.microsoft.com/office/drawing/2014/main" id="{24DC4CA5-C807-4C7F-8424-E4CA4FFB9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4436226">
              <a:off x="11642760" y="5022151"/>
              <a:ext cx="1667379" cy="1667379"/>
            </a:xfrm>
            <a:prstGeom prst="rect">
              <a:avLst/>
            </a:prstGeom>
          </p:spPr>
        </p:pic>
        <p:pic>
          <p:nvPicPr>
            <p:cNvPr id="48" name="Bild 47" descr="Omtanke kontur">
              <a:extLst>
                <a:ext uri="{FF2B5EF4-FFF2-40B4-BE49-F238E27FC236}">
                  <a16:creationId xmlns:a16="http://schemas.microsoft.com/office/drawing/2014/main" id="{53F8CA8A-1860-46D1-8366-CC3D9B92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5864391" y="6283909"/>
              <a:ext cx="2353362" cy="2353362"/>
            </a:xfrm>
            <a:prstGeom prst="rect">
              <a:avLst/>
            </a:prstGeom>
          </p:spPr>
        </p:pic>
        <p:sp>
          <p:nvSpPr>
            <p:cNvPr id="49" name="textruta 48">
              <a:extLst>
                <a:ext uri="{FF2B5EF4-FFF2-40B4-BE49-F238E27FC236}">
                  <a16:creationId xmlns:a16="http://schemas.microsoft.com/office/drawing/2014/main" id="{A880D688-126D-486A-806A-A04AD693DFAF}"/>
                </a:ext>
              </a:extLst>
            </p:cNvPr>
            <p:cNvSpPr txBox="1"/>
            <p:nvPr/>
          </p:nvSpPr>
          <p:spPr>
            <a:xfrm>
              <a:off x="15864391" y="9122257"/>
              <a:ext cx="22033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b="1">
                  <a:solidFill>
                    <a:schemeClr val="accent1"/>
                  </a:solidFill>
                  <a:latin typeface="+mj-lt"/>
                </a:rPr>
                <a:t>DIN IDÉ HAR BLIVIT VERKLIGHET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4138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37CE4043-6F1D-4838-A61D-6938AE924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8613" y="3800475"/>
            <a:ext cx="13635037" cy="3409950"/>
          </a:xfrm>
        </p:spPr>
        <p:txBody>
          <a:bodyPr>
            <a:normAutofit/>
          </a:bodyPr>
          <a:lstStyle/>
          <a:p>
            <a:pPr algn="ctr"/>
            <a:r>
              <a:rPr lang="sv-SE" dirty="0" err="1"/>
              <a:t>CIFUs</a:t>
            </a:r>
            <a:r>
              <a:rPr lang="sv-SE" dirty="0"/>
              <a:t> olika verksamheter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8612449-8995-4957-A214-6EE319509FE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77838"/>
            <a:ext cx="360363" cy="187325"/>
          </a:xfrm>
        </p:spPr>
        <p:txBody>
          <a:bodyPr/>
          <a:lstStyle/>
          <a:p>
            <a:fld id="{38480145-259A-47DA-A30D-C906B9DB5C99}" type="slidenum">
              <a:rPr lang="sv-SE" smtClean="0"/>
              <a:t>9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E1F50B5-B7C4-42F3-BB20-37054BFCC61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0534" y="477838"/>
            <a:ext cx="792163" cy="187325"/>
          </a:xfrm>
        </p:spPr>
        <p:txBody>
          <a:bodyPr/>
          <a:lstStyle/>
          <a:p>
            <a:fld id="{22A7701B-8AEB-47E6-B4CC-5A851E887FD1}" type="datetime1">
              <a:rPr lang="sv-SE" smtClean="0"/>
              <a:t>2023-12-07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0895846"/>
      </p:ext>
    </p:extLst>
  </p:cSld>
  <p:clrMapOvr>
    <a:masterClrMapping/>
  </p:clrMapOvr>
</p:sld>
</file>

<file path=ppt/theme/theme1.xml><?xml version="1.0" encoding="utf-8"?>
<a:theme xmlns:a="http://schemas.openxmlformats.org/drawingml/2006/main" name="Region Västmanland Rosa">
  <a:themeElements>
    <a:clrScheme name="Region Västmanland Rosa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llmän presentation CIFU" id="{02065F67-3542-4313-8459-BD6FDFBDA12C}" vid="{EC6FFFDF-0C30-4D71-8BF2-CA89E70746BE}"/>
    </a:ext>
  </a:extLst>
</a:theme>
</file>

<file path=ppt/theme/theme2.xml><?xml version="1.0" encoding="utf-8"?>
<a:theme xmlns:a="http://schemas.openxmlformats.org/drawingml/2006/main" name="Region Västmanland Blå">
  <a:themeElements>
    <a:clrScheme name="Region Västmanland Blå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3C82AF"/>
      </a:accent1>
      <a:accent2>
        <a:srgbClr val="4B467D"/>
      </a:accent2>
      <a:accent3>
        <a:srgbClr val="339D94"/>
      </a:accent3>
      <a:accent4>
        <a:srgbClr val="670F3B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llmän presentation CIFU" id="{02065F67-3542-4313-8459-BD6FDFBDA12C}" vid="{F3281545-23CF-4A26-885D-EC98E7AEE2B2}"/>
    </a:ext>
  </a:extLst>
</a:theme>
</file>

<file path=ppt/theme/theme3.xml><?xml version="1.0" encoding="utf-8"?>
<a:theme xmlns:a="http://schemas.openxmlformats.org/drawingml/2006/main" name="Region Västmanland Grön">
  <a:themeElements>
    <a:clrScheme name="Region Västmanland Grön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339D94"/>
      </a:accent1>
      <a:accent2>
        <a:srgbClr val="4B467D"/>
      </a:accent2>
      <a:accent3>
        <a:srgbClr val="670F3B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llmän presentation CIFU" id="{02065F67-3542-4313-8459-BD6FDFBDA12C}" vid="{A1A365B1-4933-4981-9EC2-73B5A90B353D}"/>
    </a:ext>
  </a:extLst>
</a:theme>
</file>

<file path=ppt/theme/theme4.xml><?xml version="1.0" encoding="utf-8"?>
<a:theme xmlns:a="http://schemas.openxmlformats.org/drawingml/2006/main" name="Region Västmanland Medarbetare">
  <a:themeElements>
    <a:clrScheme name="ltv attraktivarbetsgivar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F142B"/>
      </a:accent1>
      <a:accent2>
        <a:srgbClr val="CF142B"/>
      </a:accent2>
      <a:accent3>
        <a:srgbClr val="CF142B"/>
      </a:accent3>
      <a:accent4>
        <a:srgbClr val="CF142B"/>
      </a:accent4>
      <a:accent5>
        <a:srgbClr val="CF142B"/>
      </a:accent5>
      <a:accent6>
        <a:srgbClr val="CF142B"/>
      </a:accent6>
      <a:hlink>
        <a:srgbClr val="A5A5A5"/>
      </a:hlink>
      <a:folHlink>
        <a:srgbClr val="BFBFBF"/>
      </a:folHlink>
    </a:clrScheme>
    <a:fontScheme name="ltv attraktiv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lmän presentation CIFU" id="{02065F67-3542-4313-8459-BD6FDFBDA12C}" vid="{5736F555-75E2-4CF2-83EF-FD19E671AB00}"/>
    </a:ext>
  </a:extLst>
</a:theme>
</file>

<file path=ppt/theme/theme5.xml><?xml version="1.0" encoding="utf-8"?>
<a:theme xmlns:a="http://schemas.openxmlformats.org/drawingml/2006/main" name="1_Region Västmanland Rosa">
  <a:themeElements>
    <a:clrScheme name="Region Västmanland Rosa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CB468A0C-3AD1-40F7-951D-9B6CF80846B1}" vid="{0039DAB0-7D38-4811-8BB1-C6C4965A58F0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egion Västmanland Grön">
    <a:dk1>
      <a:sysClr val="windowText" lastClr="000000"/>
    </a:dk1>
    <a:lt1>
      <a:sysClr val="window" lastClr="FFFFFF"/>
    </a:lt1>
    <a:dk2>
      <a:srgbClr val="7F7F7F"/>
    </a:dk2>
    <a:lt2>
      <a:srgbClr val="FFFFFF"/>
    </a:lt2>
    <a:accent1>
      <a:srgbClr val="339D94"/>
    </a:accent1>
    <a:accent2>
      <a:srgbClr val="4B467D"/>
    </a:accent2>
    <a:accent3>
      <a:srgbClr val="670F3B"/>
    </a:accent3>
    <a:accent4>
      <a:srgbClr val="3C82AF"/>
    </a:accent4>
    <a:accent5>
      <a:srgbClr val="F5AA3C"/>
    </a:accent5>
    <a:accent6>
      <a:srgbClr val="B2A39A"/>
    </a:accent6>
    <a:hlink>
      <a:srgbClr val="31599B"/>
    </a:hlink>
    <a:folHlink>
      <a:srgbClr val="7F7F7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6e73138-e128-49fa-93a7-0f01ee021943" xsi:nil="true"/>
    <lcf76f155ced4ddcb4097134ff3c332f xmlns="bb942ce5-b82b-45b7-8802-f4327971089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67C0485AF30A438CB7DADB211FB083" ma:contentTypeVersion="10" ma:contentTypeDescription="Create a new document." ma:contentTypeScope="" ma:versionID="181664c2009d49438d2d1607e7dd8c1c">
  <xsd:schema xmlns:xsd="http://www.w3.org/2001/XMLSchema" xmlns:xs="http://www.w3.org/2001/XMLSchema" xmlns:p="http://schemas.microsoft.com/office/2006/metadata/properties" xmlns:ns2="bb942ce5-b82b-45b7-8802-f4327971089c" xmlns:ns3="e6e73138-e128-49fa-93a7-0f01ee021943" targetNamespace="http://schemas.microsoft.com/office/2006/metadata/properties" ma:root="true" ma:fieldsID="31912027cf0dd1bb2eb6420ae4ebab24" ns2:_="" ns3:_="">
    <xsd:import namespace="bb942ce5-b82b-45b7-8802-f4327971089c"/>
    <xsd:import namespace="e6e73138-e128-49fa-93a7-0f01ee0219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942ce5-b82b-45b7-8802-f432797108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e12c2e29-3876-4f0c-ba25-f8f57cb65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e73138-e128-49fa-93a7-0f01ee02194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0dcb613-4e9f-4f12-80fe-6837ba4f3ee7}" ma:internalName="TaxCatchAll" ma:showField="CatchAllData" ma:web="e6e73138-e128-49fa-93a7-0f01ee0219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298639-A577-4F3F-91F2-8D6ABE55571D}">
  <ds:schemaRefs>
    <ds:schemaRef ds:uri="e6e73138-e128-49fa-93a7-0f01ee021943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bb942ce5-b82b-45b7-8802-f4327971089c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041836F-050D-448E-A7B6-564A2A1A1F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A89211-426A-4E4D-8CEC-4BABDEB67081}">
  <ds:schemaRefs>
    <ds:schemaRef ds:uri="bb942ce5-b82b-45b7-8802-f4327971089c"/>
    <ds:schemaRef ds:uri="e6e73138-e128-49fa-93a7-0f01ee02194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1534</TotalTime>
  <Words>989</Words>
  <Application>Microsoft Office PowerPoint</Application>
  <PresentationFormat>Anpassad</PresentationFormat>
  <Paragraphs>176</Paragraphs>
  <Slides>15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5</vt:i4>
      </vt:variant>
      <vt:variant>
        <vt:lpstr>Bildrubriker</vt:lpstr>
      </vt:variant>
      <vt:variant>
        <vt:i4>15</vt:i4>
      </vt:variant>
    </vt:vector>
  </HeadingPairs>
  <TitlesOfParts>
    <vt:vector size="28" baseType="lpstr">
      <vt:lpstr>Akkurat</vt:lpstr>
      <vt:lpstr>Arial</vt:lpstr>
      <vt:lpstr>Arial,Sans-Serif</vt:lpstr>
      <vt:lpstr>Calibri</vt:lpstr>
      <vt:lpstr>Calibri Light</vt:lpstr>
      <vt:lpstr>Helvetica</vt:lpstr>
      <vt:lpstr>IBM Plex Sans</vt:lpstr>
      <vt:lpstr>Wingdings</vt:lpstr>
      <vt:lpstr>Region Västmanland Rosa</vt:lpstr>
      <vt:lpstr>Region Västmanland Blå</vt:lpstr>
      <vt:lpstr>Region Västmanland Grön</vt:lpstr>
      <vt:lpstr>Region Västmanland Medarbetare</vt:lpstr>
      <vt:lpstr>1_Region Västmanland Rosa</vt:lpstr>
      <vt:lpstr>CIFU</vt:lpstr>
      <vt:lpstr>RUS, Regionplan, AG 2030</vt:lpstr>
      <vt:lpstr>CIFUCentrum för innovation, forskning och utbildning</vt:lpstr>
      <vt:lpstr>Framgångsfaktorer</vt:lpstr>
      <vt:lpstr>CIFU – ett samverkanscentrum</vt:lpstr>
      <vt:lpstr>Organisation</vt:lpstr>
      <vt:lpstr>Ledning</vt:lpstr>
      <vt:lpstr>Från behov till nytta</vt:lpstr>
      <vt:lpstr>CIFUs olika verksamheter</vt:lpstr>
      <vt:lpstr>Samverkan i siffror </vt:lpstr>
      <vt:lpstr>CIFU Innovation</vt:lpstr>
      <vt:lpstr>CIFU Utbildning</vt:lpstr>
      <vt:lpstr>CIFU Forskning</vt:lpstr>
      <vt:lpstr>Sjukhusbiblioteket</vt:lpstr>
      <vt:lpstr>Tack för er uppmärksamhet!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Kommunikationsansvarig CIFU Forskning/CKF RV</dc:title>
  <dc:creator>Catrine Lundgren</dc:creator>
  <cp:keywords>forskning</cp:keywords>
  <cp:lastModifiedBy>Sanna Engkvist</cp:lastModifiedBy>
  <cp:revision>77</cp:revision>
  <cp:lastPrinted>2022-12-14T12:53:38Z</cp:lastPrinted>
  <dcterms:created xsi:type="dcterms:W3CDTF">2020-05-26T09:02:51Z</dcterms:created>
  <dcterms:modified xsi:type="dcterms:W3CDTF">2023-12-07T13:39:41Z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0x0101000C67C0485AF30A438CB7DADB211FB083</vt:lpwstr>
  </property>
  <property fmtid="{D5CDD505-2E9C-101B-9397-08002B2CF9AE}" pid="3" name="MediaServiceImageTags">
    <vt:lpwstr/>
  </property>
  <property fmtid="{D5CDD505-2E9C-101B-9397-08002B2CF9AE}" pid="4" name="Order">
    <vt:lpwstr>7200.00000000000</vt:lpwstr>
  </property>
  <property fmtid="{D5CDD505-2E9C-101B-9397-08002B2CF9AE}" pid="5" name="xd_ProgID">
    <vt:lpwstr/>
  </property>
  <property fmtid="{D5CDD505-2E9C-101B-9397-08002B2CF9AE}" pid="6" name="_ColorH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_ColorTag">
    <vt:lpwstr/>
  </property>
  <property fmtid="{D5CDD505-2E9C-101B-9397-08002B2CF9AE}" pid="11" name="TriggerFlowInfo">
    <vt:lpwstr/>
  </property>
  <property fmtid="{D5CDD505-2E9C-101B-9397-08002B2CF9AE}" pid="12" name="xd_Signature">
    <vt:lpwstr/>
  </property>
  <property fmtid="{D5CDD505-2E9C-101B-9397-08002B2CF9AE}" pid="13" name="_Emoji">
    <vt:lpwstr/>
  </property>
</Properties>
</file>