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57" r:id="rId4"/>
    <p:sldId id="270" r:id="rId5"/>
    <p:sldId id="285" r:id="rId6"/>
    <p:sldId id="286" r:id="rId7"/>
    <p:sldId id="287" r:id="rId8"/>
    <p:sldId id="288" r:id="rId9"/>
    <p:sldId id="258" r:id="rId10"/>
    <p:sldId id="272" r:id="rId11"/>
    <p:sldId id="273" r:id="rId12"/>
    <p:sldId id="274" r:id="rId13"/>
    <p:sldId id="259" r:id="rId14"/>
    <p:sldId id="260" r:id="rId15"/>
    <p:sldId id="262" r:id="rId16"/>
    <p:sldId id="263" r:id="rId17"/>
    <p:sldId id="278" r:id="rId18"/>
    <p:sldId id="264" r:id="rId19"/>
    <p:sldId id="265" r:id="rId20"/>
    <p:sldId id="279" r:id="rId21"/>
    <p:sldId id="280" r:id="rId22"/>
    <p:sldId id="281" r:id="rId23"/>
    <p:sldId id="282" r:id="rId24"/>
    <p:sldId id="275" r:id="rId25"/>
    <p:sldId id="269" r:id="rId26"/>
    <p:sldId id="267" r:id="rId27"/>
    <p:sldId id="284" r:id="rId28"/>
    <p:sldId id="283" r:id="rId2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33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E3997-7F90-4995-A374-BA125A7A0FC0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D7998-0EF0-4E0B-9647-B56339D0DF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155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Godis, dipp, </a:t>
            </a:r>
            <a:r>
              <a:rPr lang="sv-SE" dirty="0" err="1"/>
              <a:t>pringles</a:t>
            </a:r>
            <a:r>
              <a:rPr lang="sv-SE" dirty="0"/>
              <a:t> och roligheter – </a:t>
            </a:r>
            <a:r>
              <a:rPr lang="sv-SE" dirty="0" err="1"/>
              <a:t>Emoji</a:t>
            </a:r>
            <a:r>
              <a:rPr lang="sv-SE" dirty="0"/>
              <a:t> känsla…Räck upp handen.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7998-0EF0-4E0B-9647-B56339D0DF0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78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Vilka har använt </a:t>
            </a:r>
            <a:r>
              <a:rPr lang="sv-SE" dirty="0" err="1"/>
              <a:t>Chd</a:t>
            </a:r>
            <a:r>
              <a:rPr lang="sv-SE" dirty="0"/>
              <a:t> GPT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7998-0EF0-4E0B-9647-B56339D0DF0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22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Små bikupor 10 min?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7998-0EF0-4E0B-9647-B56339D0DF0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28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8843DE-1B9F-D7D5-9B77-38E9F182B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0A8FF4-8275-87BF-EBC1-66B0B35EE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9C265F-5B48-AE6E-C0DE-735BBC08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440B-3C0F-4091-960B-E9056CC893AF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D8AA13-9E7C-4862-AE47-511DB442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6B291F-A32B-5F6F-3342-4651FA77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46E9-C788-41C4-96ED-655F9616AF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81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AF2CF2-9D42-36A4-512D-8ADEA52E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470A136-634B-D60D-CA61-0C2888E33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6948E4-D2D8-E5C0-FAA0-8A93BA25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440B-3C0F-4091-960B-E9056CC893AF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0F0A8C-6165-B063-647D-F4DF8B2F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D2EDB1-04B6-9B6E-3054-C7FF1EDD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46E9-C788-41C4-96ED-655F9616AF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67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ECB8494-0DB6-CEAE-80E2-20F09AB1C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DA0E6A6-42D1-0BA4-4B51-373772942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98A3DF-793C-4C52-77F8-E2F3463A4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440B-3C0F-4091-960B-E9056CC893AF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0D5954-8C61-FAC4-5221-5B3B391E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8AFD12-0B5D-63EA-B31C-CCF49ABC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46E9-C788-41C4-96ED-655F9616AF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631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E9E717-683A-A9E2-2680-9B309CF0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BFD1C2-ECAE-0BC7-CF5A-D8DEDCA19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519031-F2B5-ED20-56B5-A6364046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440B-3C0F-4091-960B-E9056CC893AF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D37E10-0CE4-BB65-CA0D-024D0415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C223DC-DD89-46FC-F5D1-5F368694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46E9-C788-41C4-96ED-655F9616AF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69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651C3E-02CB-5624-2B42-16A6DAED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8821B3A-59E1-08F4-AA05-689F75FC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EEBEAF-837D-42A1-4E26-CBD2057D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440B-3C0F-4091-960B-E9056CC893AF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16EBD1-1DBC-A549-EB5C-794B2DD9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B8A9D5-814A-FFF0-69DF-7543F868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46E9-C788-41C4-96ED-655F9616AF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11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F5D349-2D3D-27B5-25E5-6F4B6F0F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CDFF32-3719-1194-B4D8-7D43F00EB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961E49-261B-6D6D-A7A0-343813C7D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1E19DB-5429-1D3F-6539-2AB7BBB7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440B-3C0F-4091-960B-E9056CC893AF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049E15-165F-06DD-CA63-340081E5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CC2A11-A071-3C11-0B18-79E646F6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46E9-C788-41C4-96ED-655F9616AF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808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C72F97-BD55-D971-446E-3ECBCF43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9677397-91D7-2C93-8C82-5C9D8B158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94DF1D-6BE0-CBB0-B68C-ED790654D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AB6722B-BA00-6D59-404A-2791BA7F8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D7AC703-E051-C8EB-2F16-CADAF61C1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915443C-9BB7-8FA5-1518-779CE0DB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440B-3C0F-4091-960B-E9056CC893AF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58E074-A71D-2F8A-6488-677B4A39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0DFF5A9-F7EE-5DFA-F54A-C0C211FB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46E9-C788-41C4-96ED-655F9616AF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13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2459D0-18F3-87D3-A436-E7D82D33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AD93D93-A1EB-73E1-C0D2-F00BF119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440B-3C0F-4091-960B-E9056CC893AF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53C21D-AB88-7F07-6A70-C15D3BBC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21BA90-EF6B-1227-2EB2-05F50A0F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46E9-C788-41C4-96ED-655F9616AF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50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C540C65-5045-EE28-C9C7-B9F78D65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440B-3C0F-4091-960B-E9056CC893AF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46E392A-E815-9DAF-FA56-3455CD30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E50838B-CC08-D8D4-3873-9247F4BA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46E9-C788-41C4-96ED-655F9616AF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61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931DC5-60D5-A50A-2E33-E98CD357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2084F0-EF79-8A19-591C-4B167BF81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3C0AC6-2CA1-4A83-9549-B817A3A80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6729A0-0C08-D029-0DFC-793DC2E2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440B-3C0F-4091-960B-E9056CC893AF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919564-A42B-62DC-5736-8368F78D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E227CE1-2332-BDA3-0001-FD02E328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46E9-C788-41C4-96ED-655F9616AF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39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502607-8EAC-E0CC-FA97-62C1CBB8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4395818-51AD-D508-2906-E4EF42E07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2F326E-AA16-8ABE-C0AC-4A0973459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051996C-8580-1B2E-A483-000A76E7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440B-3C0F-4091-960B-E9056CC893AF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AD1DDE6-A98A-FB78-5C00-753E725A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F445B8-65B9-6E03-95C4-7BB3B036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46E9-C788-41C4-96ED-655F9616AF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751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67079CD-4C0C-E362-E134-32222056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499437-0F36-7815-139A-F26809016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A5EA16-09B2-3123-0DF9-1568D9C2C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440B-3C0F-4091-960B-E9056CC893AF}" type="datetimeFigureOut">
              <a:rPr lang="sv-SE" smtClean="0"/>
              <a:t>2024-03-08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4434A3-DF45-437A-E93E-0A32E719C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2C073F-480F-F4D9-41B4-AFB1ABDE3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46E9-C788-41C4-96ED-655F9616AF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65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sakerhet@regionvastmanland.se" TargetMode="External"/><Relationship Id="rId2" Type="http://schemas.openxmlformats.org/officeDocument/2006/relationships/hyperlink" Target="mailto:moon.carlbring@regionvastmanland.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sYhTY2gApu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bumblebee-honeybees-beehive-hive-30666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bumblebee-honeybees-beehive-hive-3066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GDPR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9B497D-1FF0-7DF2-16A5-D5E5821967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Dataskyddsförordningen</a:t>
            </a: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10" name="Minustecken 9">
            <a:extLst>
              <a:ext uri="{FF2B5EF4-FFF2-40B4-BE49-F238E27FC236}">
                <a16:creationId xmlns:a16="http://schemas.microsoft.com/office/drawing/2014/main" id="{D07CB2BC-D053-C26F-946A-8259394AD9B1}"/>
              </a:ext>
            </a:extLst>
          </p:cNvPr>
          <p:cNvSpPr/>
          <p:nvPr/>
        </p:nvSpPr>
        <p:spPr>
          <a:xfrm>
            <a:off x="2467895" y="4109884"/>
            <a:ext cx="7216877" cy="216309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Minustecken 10">
            <a:extLst>
              <a:ext uri="{FF2B5EF4-FFF2-40B4-BE49-F238E27FC236}">
                <a16:creationId xmlns:a16="http://schemas.microsoft.com/office/drawing/2014/main" id="{A300EFD8-A200-D51B-BD91-EF2EF8D44834}"/>
              </a:ext>
            </a:extLst>
          </p:cNvPr>
          <p:cNvSpPr/>
          <p:nvPr/>
        </p:nvSpPr>
        <p:spPr>
          <a:xfrm>
            <a:off x="2472815" y="2374482"/>
            <a:ext cx="7216877" cy="216309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4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058" y="365125"/>
            <a:ext cx="8836742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Laglighet, </a:t>
            </a:r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Korrekthet och Riktighet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125F48-84D3-2DA3-2CFD-44447CC7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547" y="1766631"/>
            <a:ext cx="4404853" cy="543950"/>
          </a:xfrm>
          <a:ln w="19050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Rättsliga grunder enligt art.6</a:t>
            </a: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A6AAD5C7-7A58-AFB3-DEA2-E09A555255F5}"/>
              </a:ext>
            </a:extLst>
          </p:cNvPr>
          <p:cNvSpPr/>
          <p:nvPr/>
        </p:nvSpPr>
        <p:spPr>
          <a:xfrm>
            <a:off x="2555161" y="2568935"/>
            <a:ext cx="7296762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Registrerad lämnar samtycke för specifika ändamål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4AC196E-DEC4-EE53-6C97-9B5766E3DD30}"/>
              </a:ext>
            </a:extLst>
          </p:cNvPr>
          <p:cNvSpPr/>
          <p:nvPr/>
        </p:nvSpPr>
        <p:spPr>
          <a:xfrm>
            <a:off x="2555160" y="3352045"/>
            <a:ext cx="7296763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Nödvändig för att fullgöra avtal med registrerad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535A4357-A2BA-EA28-032F-8EAEE7ADF296}"/>
              </a:ext>
            </a:extLst>
          </p:cNvPr>
          <p:cNvSpPr/>
          <p:nvPr/>
        </p:nvSpPr>
        <p:spPr>
          <a:xfrm>
            <a:off x="2555160" y="4128316"/>
            <a:ext cx="7296763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Nödvändig för att fullgöra rättslig förpliktelse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C160286-ED4F-D9BC-6FD1-E1541B7D84E8}"/>
              </a:ext>
            </a:extLst>
          </p:cNvPr>
          <p:cNvSpPr/>
          <p:nvPr/>
        </p:nvSpPr>
        <p:spPr>
          <a:xfrm>
            <a:off x="2555160" y="4901594"/>
            <a:ext cx="7296763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Nödvändig för att skydda den registrerades grundläggande intressen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FAA16B80-83EC-34AB-271D-5C6ECA6182D4}"/>
              </a:ext>
            </a:extLst>
          </p:cNvPr>
          <p:cNvSpPr/>
          <p:nvPr/>
        </p:nvSpPr>
        <p:spPr>
          <a:xfrm>
            <a:off x="2579743" y="5673424"/>
            <a:ext cx="7272180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Nödvändig för att utföra en uppgift som är av allmänt intresse eller som ett led av myndighetsutövning</a:t>
            </a:r>
          </a:p>
        </p:txBody>
      </p:sp>
      <p:pic>
        <p:nvPicPr>
          <p:cNvPr id="11" name="Bildobjekt 10" descr="En bild som visar fotbeklädnader, klädsel, anime, illustration&#10;&#10;Automatiskt genererad beskrivning">
            <a:extLst>
              <a:ext uri="{FF2B5EF4-FFF2-40B4-BE49-F238E27FC236}">
                <a16:creationId xmlns:a16="http://schemas.microsoft.com/office/drawing/2014/main" id="{2A4A9959-926F-E798-8D54-88F8502ED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57866" y="1813161"/>
            <a:ext cx="3463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058" y="365125"/>
            <a:ext cx="8836742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Laglighet, </a:t>
            </a:r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Korrekthet och Riktighet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125F48-84D3-2DA3-2CFD-44447CC7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547" y="1766631"/>
            <a:ext cx="4404853" cy="543950"/>
          </a:xfrm>
          <a:ln w="19050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Rättsliga grunder enligt art.6</a:t>
            </a: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A6AAD5C7-7A58-AFB3-DEA2-E09A555255F5}"/>
              </a:ext>
            </a:extLst>
          </p:cNvPr>
          <p:cNvSpPr/>
          <p:nvPr/>
        </p:nvSpPr>
        <p:spPr>
          <a:xfrm>
            <a:off x="2555161" y="2568935"/>
            <a:ext cx="7296762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Registrerad lämnar samtycke för specifika ändamål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4AC196E-DEC4-EE53-6C97-9B5766E3DD30}"/>
              </a:ext>
            </a:extLst>
          </p:cNvPr>
          <p:cNvSpPr/>
          <p:nvPr/>
        </p:nvSpPr>
        <p:spPr>
          <a:xfrm>
            <a:off x="2555160" y="3352045"/>
            <a:ext cx="7296763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Nödvändig för att fullgöra avtal med registrerad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535A4357-A2BA-EA28-032F-8EAEE7ADF296}"/>
              </a:ext>
            </a:extLst>
          </p:cNvPr>
          <p:cNvSpPr/>
          <p:nvPr/>
        </p:nvSpPr>
        <p:spPr>
          <a:xfrm>
            <a:off x="2555160" y="4128316"/>
            <a:ext cx="7296763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Nödvändig för att fullgöra rättslig förpliktelse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C160286-ED4F-D9BC-6FD1-E1541B7D84E8}"/>
              </a:ext>
            </a:extLst>
          </p:cNvPr>
          <p:cNvSpPr/>
          <p:nvPr/>
        </p:nvSpPr>
        <p:spPr>
          <a:xfrm>
            <a:off x="2555160" y="4901594"/>
            <a:ext cx="7296763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Nödvändig för att skydda den registrerades grundläggande intressen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FAA16B80-83EC-34AB-271D-5C6ECA6182D4}"/>
              </a:ext>
            </a:extLst>
          </p:cNvPr>
          <p:cNvSpPr/>
          <p:nvPr/>
        </p:nvSpPr>
        <p:spPr>
          <a:xfrm>
            <a:off x="2579743" y="5673424"/>
            <a:ext cx="7272180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Nödvändig för att utföra en uppgift som är av allmänt intresse eller som ett led av myndighetsutövning</a:t>
            </a:r>
          </a:p>
        </p:txBody>
      </p:sp>
      <p:pic>
        <p:nvPicPr>
          <p:cNvPr id="11" name="Bildobjekt 10" descr="En bild som visar fotbeklädnader, klädsel, anime, illustration&#10;&#10;Automatiskt genererad beskrivning">
            <a:extLst>
              <a:ext uri="{FF2B5EF4-FFF2-40B4-BE49-F238E27FC236}">
                <a16:creationId xmlns:a16="http://schemas.microsoft.com/office/drawing/2014/main" id="{2A4A9959-926F-E798-8D54-88F8502ED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57866" y="1813161"/>
            <a:ext cx="3463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058" y="365125"/>
            <a:ext cx="8836742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Laglighet, </a:t>
            </a:r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Korrekthet och Riktighet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125F48-84D3-2DA3-2CFD-44447CC7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547" y="1766631"/>
            <a:ext cx="4404853" cy="543950"/>
          </a:xfrm>
          <a:ln w="19050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Rättsliga grunder enligt art.6</a:t>
            </a: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A6AAD5C7-7A58-AFB3-DEA2-E09A555255F5}"/>
              </a:ext>
            </a:extLst>
          </p:cNvPr>
          <p:cNvSpPr/>
          <p:nvPr/>
        </p:nvSpPr>
        <p:spPr>
          <a:xfrm>
            <a:off x="2555161" y="2568935"/>
            <a:ext cx="7296762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Registrerad lämnar samtycke för specifika ändamål (+tidsbestämd)</a:t>
            </a:r>
          </a:p>
        </p:txBody>
      </p:sp>
      <p:pic>
        <p:nvPicPr>
          <p:cNvPr id="11" name="Bildobjekt 10" descr="En bild som visar fotbeklädnader, klädsel, anime, illustration&#10;&#10;Automatiskt genererad beskrivning">
            <a:extLst>
              <a:ext uri="{FF2B5EF4-FFF2-40B4-BE49-F238E27FC236}">
                <a16:creationId xmlns:a16="http://schemas.microsoft.com/office/drawing/2014/main" id="{2A4A9959-926F-E798-8D54-88F8502ED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57866" y="1813161"/>
            <a:ext cx="3463413" cy="6858000"/>
          </a:xfrm>
          <a:prstGeom prst="rect">
            <a:avLst/>
          </a:prstGeom>
        </p:spPr>
      </p:pic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31D9A97A-A406-1122-E07A-ADC395A3F990}"/>
              </a:ext>
            </a:extLst>
          </p:cNvPr>
          <p:cNvSpPr/>
          <p:nvPr/>
        </p:nvSpPr>
        <p:spPr>
          <a:xfrm>
            <a:off x="2629795" y="3426207"/>
            <a:ext cx="5558835" cy="492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Måste vara frivilligt och jämställt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972E0265-186F-75A1-B9C9-43EBE71B822F}"/>
              </a:ext>
            </a:extLst>
          </p:cNvPr>
          <p:cNvSpPr/>
          <p:nvPr/>
        </p:nvSpPr>
        <p:spPr>
          <a:xfrm>
            <a:off x="2634711" y="4054266"/>
            <a:ext cx="5558835" cy="492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Måste kunna återkallas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6C20CF12-C3E0-DF66-1900-C42904CEDAD6}"/>
              </a:ext>
            </a:extLst>
          </p:cNvPr>
          <p:cNvSpPr/>
          <p:nvPr/>
        </p:nvSpPr>
        <p:spPr>
          <a:xfrm>
            <a:off x="2649463" y="4691663"/>
            <a:ext cx="5558835" cy="492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Måste vara explicit och ett aktivt godkännande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2CDDB9B8-C920-AC10-B8CE-0AEB3BA027B8}"/>
              </a:ext>
            </a:extLst>
          </p:cNvPr>
          <p:cNvSpPr/>
          <p:nvPr/>
        </p:nvSpPr>
        <p:spPr>
          <a:xfrm>
            <a:off x="2635610" y="5337052"/>
            <a:ext cx="5558835" cy="4560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Måste påminna</a:t>
            </a:r>
          </a:p>
        </p:txBody>
      </p:sp>
    </p:spTree>
    <p:extLst>
      <p:ext uri="{BB962C8B-B14F-4D97-AF65-F5344CB8AC3E}">
        <p14:creationId xmlns:p14="http://schemas.microsoft.com/office/powerpoint/2010/main" val="198883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058" y="365125"/>
            <a:ext cx="8836742" cy="1325563"/>
          </a:xfrm>
        </p:spPr>
        <p:txBody>
          <a:bodyPr/>
          <a:lstStyle/>
          <a:p>
            <a:r>
              <a:rPr lang="sv-SE" dirty="0">
                <a:solidFill>
                  <a:schemeClr val="bg1">
                    <a:lumMod val="75000"/>
                  </a:schemeClr>
                </a:solidFill>
              </a:rPr>
              <a:t>Laglighet, </a:t>
            </a:r>
            <a:r>
              <a:rPr lang="sv-SE" dirty="0">
                <a:solidFill>
                  <a:schemeClr val="bg1"/>
                </a:solidFill>
              </a:rPr>
              <a:t>Korrekthet och Riktighet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4125F48-84D3-2DA3-2CFD-44447CC7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547" y="1766631"/>
            <a:ext cx="9220201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Måste garantera… vilket innebär…</a:t>
            </a: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B1AF231E-0C08-C2E3-06ED-866FF52C22D4}"/>
              </a:ext>
            </a:extLst>
          </p:cNvPr>
          <p:cNvSpPr/>
          <p:nvPr/>
        </p:nvSpPr>
        <p:spPr>
          <a:xfrm>
            <a:off x="2752531" y="3069771"/>
            <a:ext cx="2700618" cy="27158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u="sng" dirty="0">
                <a:solidFill>
                  <a:schemeClr val="tx1"/>
                </a:solidFill>
              </a:rPr>
              <a:t>Korrekthet</a:t>
            </a:r>
          </a:p>
          <a:p>
            <a:endParaRPr lang="sv-SE" u="sng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Behandling av personuppgifter ska vara rättvis, skälig, rimlig och proportionerlig</a:t>
            </a:r>
            <a:r>
              <a:rPr lang="sv-SE" dirty="0"/>
              <a:t>.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1EB0083B-6D99-E4A5-2585-C2C046D5D41D}"/>
              </a:ext>
            </a:extLst>
          </p:cNvPr>
          <p:cNvSpPr/>
          <p:nvPr/>
        </p:nvSpPr>
        <p:spPr>
          <a:xfrm>
            <a:off x="6359744" y="3069770"/>
            <a:ext cx="2855789" cy="27158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u="sng" dirty="0">
                <a:solidFill>
                  <a:schemeClr val="tx1"/>
                </a:solidFill>
              </a:rPr>
              <a:t>Riktighet</a:t>
            </a:r>
          </a:p>
          <a:p>
            <a:endParaRPr lang="sv-SE" u="sng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Personuppgifter som behandlas ska vara riktiga och uppdaterade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11" name="Bildobjekt 10" descr="En bild som visar fotbeklädnader, klädsel, tecknad serie, anime&#10;&#10;Automatiskt genererad beskrivning">
            <a:extLst>
              <a:ext uri="{FF2B5EF4-FFF2-40B4-BE49-F238E27FC236}">
                <a16:creationId xmlns:a16="http://schemas.microsoft.com/office/drawing/2014/main" id="{034BBE89-3152-189C-B328-EDECA02B6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33" y="1665841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596" y="365125"/>
            <a:ext cx="8825204" cy="1325563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Ändamålsbegränsning, Uppgiftsminimering och Lagringsminimering</a:t>
            </a: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D1881FF-D6BC-7998-27B2-A8B02445AAA1}"/>
              </a:ext>
            </a:extLst>
          </p:cNvPr>
          <p:cNvSpPr/>
          <p:nvPr/>
        </p:nvSpPr>
        <p:spPr>
          <a:xfrm>
            <a:off x="2752531" y="2576945"/>
            <a:ext cx="2700618" cy="32087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u="sng" dirty="0">
                <a:solidFill>
                  <a:schemeClr val="tx1"/>
                </a:solidFill>
              </a:rPr>
              <a:t>Ändamålsbegränsning</a:t>
            </a:r>
          </a:p>
          <a:p>
            <a:endParaRPr lang="sv-SE" u="sng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Endast samla in personuppgifter som är specifika ändamål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u="sng" dirty="0">
              <a:solidFill>
                <a:schemeClr val="tx1"/>
              </a:solidFill>
            </a:endParaRPr>
          </a:p>
          <a:p>
            <a:r>
              <a:rPr lang="sv-SE" dirty="0"/>
              <a:t>.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54389A38-8522-EA51-A014-C0A585D77C4A}"/>
              </a:ext>
            </a:extLst>
          </p:cNvPr>
          <p:cNvSpPr/>
          <p:nvPr/>
        </p:nvSpPr>
        <p:spPr>
          <a:xfrm>
            <a:off x="5687939" y="2576946"/>
            <a:ext cx="2855789" cy="32087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u="sng" dirty="0">
                <a:solidFill>
                  <a:schemeClr val="tx1"/>
                </a:solidFill>
              </a:rPr>
              <a:t>Uppgiftsminimering</a:t>
            </a:r>
          </a:p>
          <a:p>
            <a:endParaRPr lang="sv-SE" u="sng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Endast samla in personuppgifter som är relevanta. </a:t>
            </a:r>
          </a:p>
          <a:p>
            <a:r>
              <a:rPr lang="sv-SE" dirty="0">
                <a:solidFill>
                  <a:schemeClr val="tx1"/>
                </a:solidFill>
              </a:rPr>
              <a:t>Behandla aldrig fler personuppgifter än vad som behövs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8" name="Bildobjekt 7" descr="En bild som visar fotbeklädnader, klädsel, tecknad serie, anime&#10;&#10;Automatiskt genererad beskrivning">
            <a:extLst>
              <a:ext uri="{FF2B5EF4-FFF2-40B4-BE49-F238E27FC236}">
                <a16:creationId xmlns:a16="http://schemas.microsoft.com/office/drawing/2014/main" id="{018D9284-FFC5-88B1-4055-8E286524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33" y="1665841"/>
            <a:ext cx="3429000" cy="6858000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AD9CC3DF-54D7-B227-DC27-332DF69932C3}"/>
              </a:ext>
            </a:extLst>
          </p:cNvPr>
          <p:cNvSpPr/>
          <p:nvPr/>
        </p:nvSpPr>
        <p:spPr>
          <a:xfrm>
            <a:off x="8798138" y="2576945"/>
            <a:ext cx="2855789" cy="32133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u="sng" dirty="0">
                <a:solidFill>
                  <a:schemeClr val="tx1"/>
                </a:solidFill>
              </a:rPr>
              <a:t>Lagringsminimering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Endast spara personuppgifterna så länge som det faktiskt behövs för ändamålet, därefter ska det gallras eller avidentifieras.</a:t>
            </a:r>
          </a:p>
          <a:p>
            <a:endParaRPr lang="sv-SE" u="sng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64" y="365125"/>
            <a:ext cx="8834535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Integritet och Konfidentialitet</a:t>
            </a: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pic>
        <p:nvPicPr>
          <p:cNvPr id="3" name="Bildobjekt 2" descr="En bild som visar fotbeklädnader, klädsel, anime, illustration&#10;&#10;Automatiskt genererad beskrivning">
            <a:extLst>
              <a:ext uri="{FF2B5EF4-FFF2-40B4-BE49-F238E27FC236}">
                <a16:creationId xmlns:a16="http://schemas.microsoft.com/office/drawing/2014/main" id="{28EF6C5F-103C-2E26-24C7-BC81D964E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57866" y="1813161"/>
            <a:ext cx="3463413" cy="6858000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4B1D0F4-9B2B-0339-430E-97D4AA327625}"/>
              </a:ext>
            </a:extLst>
          </p:cNvPr>
          <p:cNvSpPr/>
          <p:nvPr/>
        </p:nvSpPr>
        <p:spPr>
          <a:xfrm>
            <a:off x="2752531" y="2576945"/>
            <a:ext cx="2700618" cy="32087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u="sng" dirty="0">
                <a:solidFill>
                  <a:schemeClr val="tx1"/>
                </a:solidFill>
              </a:rPr>
              <a:t>Integritet</a:t>
            </a:r>
          </a:p>
          <a:p>
            <a:endParaRPr lang="sv-SE" u="sng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Är den enskildes rätt till privatliv</a:t>
            </a:r>
          </a:p>
          <a:p>
            <a:r>
              <a:rPr lang="sv-SE" dirty="0">
                <a:solidFill>
                  <a:schemeClr val="tx1"/>
                </a:solidFill>
              </a:rPr>
              <a:t>Registrerades integritet ska skyddas utifrån de grundläggande principerna.</a:t>
            </a:r>
          </a:p>
          <a:p>
            <a:endParaRPr lang="sv-SE" u="sng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83ED84F6-A68E-D61F-606E-8C22E03535D8}"/>
              </a:ext>
            </a:extLst>
          </p:cNvPr>
          <p:cNvSpPr/>
          <p:nvPr/>
        </p:nvSpPr>
        <p:spPr>
          <a:xfrm>
            <a:off x="6096000" y="2576945"/>
            <a:ext cx="2700618" cy="32087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u="sng" dirty="0">
                <a:solidFill>
                  <a:schemeClr val="tx1"/>
                </a:solidFill>
              </a:rPr>
              <a:t>Konfidentialitet</a:t>
            </a:r>
          </a:p>
          <a:p>
            <a:endParaRPr lang="sv-SE" u="sng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Är information som inte ska tillgängliggöras för obehöriga och kräver skydd för  att efterleva konfidentialitet.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u="sng" dirty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77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934" y="365125"/>
            <a:ext cx="8843865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Ansvarsskyldighet och Öppenhet</a:t>
            </a: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pic>
        <p:nvPicPr>
          <p:cNvPr id="3" name="Bildobjekt 2" descr="En bild som visar fotbeklädnader, klädsel, anime, illustration&#10;&#10;Automatiskt genererad beskrivning">
            <a:extLst>
              <a:ext uri="{FF2B5EF4-FFF2-40B4-BE49-F238E27FC236}">
                <a16:creationId xmlns:a16="http://schemas.microsoft.com/office/drawing/2014/main" id="{F83B59FD-7112-C670-4FA1-C134ABBBB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57866" y="1813161"/>
            <a:ext cx="3463413" cy="6858000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BFB03CE-7A0B-583B-8108-44D47FE5F433}"/>
              </a:ext>
            </a:extLst>
          </p:cNvPr>
          <p:cNvSpPr/>
          <p:nvPr/>
        </p:nvSpPr>
        <p:spPr>
          <a:xfrm>
            <a:off x="2752531" y="2576945"/>
            <a:ext cx="2700618" cy="32087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u="sng" dirty="0">
                <a:solidFill>
                  <a:schemeClr val="tx1"/>
                </a:solidFill>
              </a:rPr>
              <a:t>Ansvarsskyldighet</a:t>
            </a:r>
          </a:p>
          <a:p>
            <a:endParaRPr lang="sv-SE" u="sng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Som Personuppgiftsansvarig är vi skyldiga att följa </a:t>
            </a:r>
            <a:r>
              <a:rPr lang="sv-SE" dirty="0" err="1">
                <a:solidFill>
                  <a:schemeClr val="tx1"/>
                </a:solidFill>
              </a:rPr>
              <a:t>dataskyddsförordningenVi</a:t>
            </a:r>
            <a:r>
              <a:rPr lang="sv-SE" dirty="0">
                <a:solidFill>
                  <a:schemeClr val="tx1"/>
                </a:solidFill>
              </a:rPr>
              <a:t> ska hålla ordning och reda och alltid vara </a:t>
            </a:r>
            <a:r>
              <a:rPr lang="sv-SE" dirty="0" err="1">
                <a:solidFill>
                  <a:schemeClr val="tx1"/>
                </a:solidFill>
              </a:rPr>
              <a:t>transperant</a:t>
            </a:r>
            <a:r>
              <a:rPr lang="sv-SE" dirty="0">
                <a:solidFill>
                  <a:schemeClr val="tx1"/>
                </a:solidFill>
              </a:rPr>
              <a:t> mot Registrerade.</a:t>
            </a:r>
            <a:endParaRPr lang="sv-SE" dirty="0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9FC2C030-C3D6-DCD9-F291-ED1AEAC24744}"/>
              </a:ext>
            </a:extLst>
          </p:cNvPr>
          <p:cNvSpPr/>
          <p:nvPr/>
        </p:nvSpPr>
        <p:spPr>
          <a:xfrm>
            <a:off x="6096000" y="2576945"/>
            <a:ext cx="2700618" cy="32087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u="sng" dirty="0">
                <a:solidFill>
                  <a:schemeClr val="tx1"/>
                </a:solidFill>
              </a:rPr>
              <a:t>Öppenhet</a:t>
            </a:r>
          </a:p>
          <a:p>
            <a:endParaRPr lang="sv-SE" u="sng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Vår skyldighet att vara klart och tydligt hur vi behandlar registrerades personuppgifter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u="sng" dirty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018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5362 0.014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1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934" y="365125"/>
            <a:ext cx="8843865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Ansvarsskyldighet och Öppenhet</a:t>
            </a: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pic>
        <p:nvPicPr>
          <p:cNvPr id="3" name="Bildobjekt 2" descr="En bild som visar fotbeklädnader, klädsel, anime, illustration&#10;&#10;Automatiskt genererad beskrivning">
            <a:extLst>
              <a:ext uri="{FF2B5EF4-FFF2-40B4-BE49-F238E27FC236}">
                <a16:creationId xmlns:a16="http://schemas.microsoft.com/office/drawing/2014/main" id="{F83B59FD-7112-C670-4FA1-C134ABBBB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57866" y="1813161"/>
            <a:ext cx="3463413" cy="6858000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BFB03CE-7A0B-583B-8108-44D47FE5F433}"/>
              </a:ext>
            </a:extLst>
          </p:cNvPr>
          <p:cNvSpPr/>
          <p:nvPr/>
        </p:nvSpPr>
        <p:spPr>
          <a:xfrm>
            <a:off x="2752531" y="2576945"/>
            <a:ext cx="2700618" cy="29856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u="sng" dirty="0">
                <a:solidFill>
                  <a:schemeClr val="tx1"/>
                </a:solidFill>
              </a:rPr>
              <a:t>Ansvarsskyldighet</a:t>
            </a:r>
          </a:p>
          <a:p>
            <a:endParaRPr lang="sv-SE" u="sng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Som PUA är vi skyldiga att följa </a:t>
            </a:r>
            <a:r>
              <a:rPr lang="sv-SE" dirty="0" err="1">
                <a:solidFill>
                  <a:schemeClr val="tx1"/>
                </a:solidFill>
              </a:rPr>
              <a:t>dataskyddsförordningenVi</a:t>
            </a:r>
            <a:r>
              <a:rPr lang="sv-SE" dirty="0">
                <a:solidFill>
                  <a:schemeClr val="tx1"/>
                </a:solidFill>
              </a:rPr>
              <a:t> ska hålla ordning och reda och alltid vara </a:t>
            </a:r>
            <a:r>
              <a:rPr lang="sv-SE" dirty="0" err="1">
                <a:solidFill>
                  <a:schemeClr val="tx1"/>
                </a:solidFill>
              </a:rPr>
              <a:t>transperant</a:t>
            </a:r>
            <a:r>
              <a:rPr lang="sv-SE" dirty="0">
                <a:solidFill>
                  <a:schemeClr val="tx1"/>
                </a:solidFill>
              </a:rPr>
              <a:t> mot Registrerade.</a:t>
            </a:r>
            <a:endParaRPr lang="sv-SE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AB00960B-EBE3-5F74-A88D-B58A408A99BD}"/>
              </a:ext>
            </a:extLst>
          </p:cNvPr>
          <p:cNvSpPr/>
          <p:nvPr/>
        </p:nvSpPr>
        <p:spPr>
          <a:xfrm>
            <a:off x="12729650" y="1342505"/>
            <a:ext cx="4600770" cy="5473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00" u="sng" dirty="0">
                <a:solidFill>
                  <a:schemeClr val="tx1"/>
                </a:solidFill>
              </a:rPr>
              <a:t>Informationspliktens formkrav</a:t>
            </a:r>
          </a:p>
          <a:p>
            <a:pPr algn="ctr"/>
            <a:endParaRPr lang="sv-SE" sz="1800" u="sng" dirty="0">
              <a:solidFill>
                <a:schemeClr val="tx1"/>
              </a:solidFill>
            </a:endParaRP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Tillgänglig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Språk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Personuppgiftsansvarig och kontaktuppgifter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Kontaktuppgifter till dataskyddsombud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Rättslig grund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Kategorier av personuppgifter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Mottagare av uppgifter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Överföring till </a:t>
            </a:r>
            <a:r>
              <a:rPr lang="sv-SE" sz="1800" dirty="0" err="1">
                <a:solidFill>
                  <a:schemeClr val="tx1"/>
                </a:solidFill>
              </a:rPr>
              <a:t>tredjepart</a:t>
            </a:r>
            <a:r>
              <a:rPr lang="sv-SE" sz="1800" dirty="0">
                <a:solidFill>
                  <a:schemeClr val="tx1"/>
                </a:solidFill>
              </a:rPr>
              <a:t>/land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Rätten att dra tillbaka samtycke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Rätten att lämna klagomål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Uppgiftsskyldighet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Varifrån personuppgifterna inhämtas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Behandling för annat ändamål</a:t>
            </a:r>
          </a:p>
          <a:p>
            <a:r>
              <a:rPr lang="sv-S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D14B4558-0475-27E4-3565-6E048D5587AA}"/>
              </a:ext>
            </a:extLst>
          </p:cNvPr>
          <p:cNvSpPr/>
          <p:nvPr/>
        </p:nvSpPr>
        <p:spPr>
          <a:xfrm>
            <a:off x="2792678" y="7086600"/>
            <a:ext cx="2660471" cy="71588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Upprätta en registerförteckning</a:t>
            </a:r>
          </a:p>
        </p:txBody>
      </p:sp>
    </p:spTree>
    <p:extLst>
      <p:ext uri="{BB962C8B-B14F-4D97-AF65-F5344CB8AC3E}">
        <p14:creationId xmlns:p14="http://schemas.microsoft.com/office/powerpoint/2010/main" val="273859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00182 -0.2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49597 -0.00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5" y="-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934" y="365125"/>
            <a:ext cx="8843865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Vad är en personuppgiftsbehandling</a:t>
            </a:r>
          </a:p>
        </p:txBody>
      </p:sp>
      <p:pic>
        <p:nvPicPr>
          <p:cNvPr id="6" name="Platshållare för innehåll 5" descr="En bild som visar fotbeklädnader, anime, klädsel, illustration&#10;&#10;Automatiskt genererad beskrivning">
            <a:extLst>
              <a:ext uri="{FF2B5EF4-FFF2-40B4-BE49-F238E27FC236}">
                <a16:creationId xmlns:a16="http://schemas.microsoft.com/office/drawing/2014/main" id="{0AC9C667-DB6F-1CBB-B714-31ED17F91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55" y="2313905"/>
            <a:ext cx="2917049" cy="5834098"/>
          </a:xfrm>
        </p:spPr>
      </p:pic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pic>
        <p:nvPicPr>
          <p:cNvPr id="12" name="Bildobjekt 11" descr="En bild som visar yxa, verktyg&#10;&#10;Automatiskt genererad beskrivning">
            <a:extLst>
              <a:ext uri="{FF2B5EF4-FFF2-40B4-BE49-F238E27FC236}">
                <a16:creationId xmlns:a16="http://schemas.microsoft.com/office/drawing/2014/main" id="{68DA8EDE-6FA3-A97D-6C61-940FDAF0F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5672">
            <a:off x="6281378" y="143568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0625 0.3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604" y="365125"/>
            <a:ext cx="8853196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Personuppgift</a:t>
            </a:r>
          </a:p>
        </p:txBody>
      </p:sp>
      <p:pic>
        <p:nvPicPr>
          <p:cNvPr id="6" name="Platshållare för innehåll 5" descr="En bild som visar fotbeklädnader, anime, tecknad serie, klädsel&#10;&#10;Automatiskt genererad beskrivning">
            <a:extLst>
              <a:ext uri="{FF2B5EF4-FFF2-40B4-BE49-F238E27FC236}">
                <a16:creationId xmlns:a16="http://schemas.microsoft.com/office/drawing/2014/main" id="{C0616627-7DCD-C2D8-E0B8-18447014A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54" y="1991360"/>
            <a:ext cx="3032602" cy="6065203"/>
          </a:xfrm>
        </p:spPr>
      </p:pic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C725E425-161B-E90D-4EA8-93B8E4569607}"/>
              </a:ext>
            </a:extLst>
          </p:cNvPr>
          <p:cNvSpPr/>
          <p:nvPr/>
        </p:nvSpPr>
        <p:spPr>
          <a:xfrm>
            <a:off x="2752531" y="2576945"/>
            <a:ext cx="2307149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(Harmlösa) Personuppgifter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8DC8A136-300E-6216-E9E5-7F6824BCA233}"/>
              </a:ext>
            </a:extLst>
          </p:cNvPr>
          <p:cNvSpPr/>
          <p:nvPr/>
        </p:nvSpPr>
        <p:spPr>
          <a:xfrm>
            <a:off x="5571931" y="2576945"/>
            <a:ext cx="2307149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Känsliga Personuppgifter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DA1D588D-B767-B8E7-3B95-8388544B8614}"/>
              </a:ext>
            </a:extLst>
          </p:cNvPr>
          <p:cNvSpPr/>
          <p:nvPr/>
        </p:nvSpPr>
        <p:spPr>
          <a:xfrm>
            <a:off x="8391331" y="2576944"/>
            <a:ext cx="2307149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Extra Skyddsvärda Personuppgifter</a:t>
            </a:r>
          </a:p>
        </p:txBody>
      </p:sp>
    </p:spTree>
    <p:extLst>
      <p:ext uri="{BB962C8B-B14F-4D97-AF65-F5344CB8AC3E}">
        <p14:creationId xmlns:p14="http://schemas.microsoft.com/office/powerpoint/2010/main" val="26091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026 -0.163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81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32 L -0.00403 -0.16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81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0222 -0.161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2" y="365125"/>
            <a:ext cx="8871857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Definitioner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312A8431-928E-2A3F-ECA1-52CF14027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198744"/>
              </p:ext>
            </p:extLst>
          </p:nvPr>
        </p:nvGraphicFramePr>
        <p:xfrm>
          <a:off x="2985795" y="2394792"/>
          <a:ext cx="764177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672">
                  <a:extLst>
                    <a:ext uri="{9D8B030D-6E8A-4147-A177-3AD203B41FA5}">
                      <a16:colId xmlns:a16="http://schemas.microsoft.com/office/drawing/2014/main" val="3551208431"/>
                    </a:ext>
                  </a:extLst>
                </a:gridCol>
                <a:gridCol w="4751100">
                  <a:extLst>
                    <a:ext uri="{9D8B030D-6E8A-4147-A177-3AD203B41FA5}">
                      <a16:colId xmlns:a16="http://schemas.microsoft.com/office/drawing/2014/main" val="3270908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Personuppgiftsansvarig (PUA)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Region Västmanland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3428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Dataskydd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En uppsättning av åtgärder som ämnar för att efterleva dataskyddsreglering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415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Dataskyddsombud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Kontrollerar att organisationen följer dataskyddsförordningen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516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Registrerad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bg1"/>
                          </a:solidFill>
                        </a:rPr>
                        <a:t>Den som en organisation behandlar personuppgifter 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6700305"/>
                  </a:ext>
                </a:extLst>
              </a:tr>
            </a:tbl>
          </a:graphicData>
        </a:graphic>
      </p:graphicFrame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pic>
        <p:nvPicPr>
          <p:cNvPr id="4" name="Bildobjekt 3" descr="En bild som visar fotbeklädnader, klädsel, anime, illustration&#10;&#10;Automatiskt genererad beskrivning">
            <a:extLst>
              <a:ext uri="{FF2B5EF4-FFF2-40B4-BE49-F238E27FC236}">
                <a16:creationId xmlns:a16="http://schemas.microsoft.com/office/drawing/2014/main" id="{0CC2AE6F-AE60-EE8C-68F0-D17E11B79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41615" y="2248678"/>
            <a:ext cx="3694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01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604" y="365125"/>
            <a:ext cx="8853196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Personuppgift</a:t>
            </a:r>
          </a:p>
        </p:txBody>
      </p:sp>
      <p:pic>
        <p:nvPicPr>
          <p:cNvPr id="6" name="Platshållare för innehåll 5" descr="En bild som visar fotbeklädnader, anime, tecknad serie, klädsel&#10;&#10;Automatiskt genererad beskrivning">
            <a:extLst>
              <a:ext uri="{FF2B5EF4-FFF2-40B4-BE49-F238E27FC236}">
                <a16:creationId xmlns:a16="http://schemas.microsoft.com/office/drawing/2014/main" id="{C0616627-7DCD-C2D8-E0B8-18447014A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54" y="1991360"/>
            <a:ext cx="3032602" cy="6065203"/>
          </a:xfrm>
        </p:spPr>
      </p:pic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C725E425-161B-E90D-4EA8-93B8E4569607}"/>
              </a:ext>
            </a:extLst>
          </p:cNvPr>
          <p:cNvSpPr/>
          <p:nvPr/>
        </p:nvSpPr>
        <p:spPr>
          <a:xfrm>
            <a:off x="2752531" y="1433945"/>
            <a:ext cx="2307149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(Harmlösa) Personuppgifter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8DC8A136-300E-6216-E9E5-7F6824BCA233}"/>
              </a:ext>
            </a:extLst>
          </p:cNvPr>
          <p:cNvSpPr/>
          <p:nvPr/>
        </p:nvSpPr>
        <p:spPr>
          <a:xfrm>
            <a:off x="5571931" y="1433945"/>
            <a:ext cx="2307149" cy="14768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Känsliga Personuppgifter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DA1D588D-B767-B8E7-3B95-8388544B8614}"/>
              </a:ext>
            </a:extLst>
          </p:cNvPr>
          <p:cNvSpPr/>
          <p:nvPr/>
        </p:nvSpPr>
        <p:spPr>
          <a:xfrm>
            <a:off x="8391331" y="1433944"/>
            <a:ext cx="2307149" cy="14768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Extra Skyddsvärda Personuppgifter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B2973D39-775A-E9CE-6778-59070A97384D}"/>
              </a:ext>
            </a:extLst>
          </p:cNvPr>
          <p:cNvSpPr/>
          <p:nvPr/>
        </p:nvSpPr>
        <p:spPr>
          <a:xfrm>
            <a:off x="4191000" y="3429000"/>
            <a:ext cx="2307148" cy="28803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Exempel på Indirekta: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Alias</a:t>
            </a:r>
          </a:p>
          <a:p>
            <a:r>
              <a:rPr lang="sv-SE" dirty="0">
                <a:solidFill>
                  <a:schemeClr val="tx1"/>
                </a:solidFill>
              </a:rPr>
              <a:t>Den enda personen med röd bil</a:t>
            </a:r>
          </a:p>
          <a:p>
            <a:r>
              <a:rPr lang="sv-SE" dirty="0">
                <a:solidFill>
                  <a:schemeClr val="tx1"/>
                </a:solidFill>
              </a:rPr>
              <a:t>IP-adress</a:t>
            </a:r>
          </a:p>
          <a:p>
            <a:r>
              <a:rPr lang="sv-SE" dirty="0">
                <a:solidFill>
                  <a:schemeClr val="tx1"/>
                </a:solidFill>
              </a:rPr>
              <a:t>Gruppfoto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0E868312-99DD-54C6-07FD-8E1BC0D4F7C0}"/>
              </a:ext>
            </a:extLst>
          </p:cNvPr>
          <p:cNvSpPr/>
          <p:nvPr/>
        </p:nvSpPr>
        <p:spPr>
          <a:xfrm>
            <a:off x="1838130" y="3429001"/>
            <a:ext cx="2307149" cy="2880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Namn</a:t>
            </a:r>
          </a:p>
          <a:p>
            <a:r>
              <a:rPr lang="sv-SE" b="1" dirty="0">
                <a:solidFill>
                  <a:schemeClr val="tx1"/>
                </a:solidFill>
              </a:rPr>
              <a:t>Personnummer</a:t>
            </a:r>
          </a:p>
          <a:p>
            <a:r>
              <a:rPr lang="sv-SE" dirty="0">
                <a:solidFill>
                  <a:schemeClr val="tx1"/>
                </a:solidFill>
              </a:rPr>
              <a:t>Adress</a:t>
            </a:r>
          </a:p>
          <a:p>
            <a:r>
              <a:rPr lang="sv-SE" dirty="0">
                <a:solidFill>
                  <a:schemeClr val="tx1"/>
                </a:solidFill>
              </a:rPr>
              <a:t>E-postadress</a:t>
            </a:r>
          </a:p>
          <a:p>
            <a:r>
              <a:rPr lang="sv-SE" dirty="0">
                <a:solidFill>
                  <a:schemeClr val="tx1"/>
                </a:solidFill>
              </a:rPr>
              <a:t>Porträttfoto</a:t>
            </a:r>
          </a:p>
          <a:p>
            <a:r>
              <a:rPr lang="sv-SE" dirty="0">
                <a:solidFill>
                  <a:schemeClr val="tx1"/>
                </a:solidFill>
              </a:rPr>
              <a:t>Telefonnummer</a:t>
            </a:r>
          </a:p>
        </p:txBody>
      </p:sp>
    </p:spTree>
    <p:extLst>
      <p:ext uri="{BB962C8B-B14F-4D97-AF65-F5344CB8AC3E}">
        <p14:creationId xmlns:p14="http://schemas.microsoft.com/office/powerpoint/2010/main" val="311668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604" y="365125"/>
            <a:ext cx="8853196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Personuppgift</a:t>
            </a:r>
          </a:p>
        </p:txBody>
      </p:sp>
      <p:pic>
        <p:nvPicPr>
          <p:cNvPr id="6" name="Platshållare för innehåll 5" descr="En bild som visar fotbeklädnader, anime, tecknad serie, klädsel&#10;&#10;Automatiskt genererad beskrivning">
            <a:extLst>
              <a:ext uri="{FF2B5EF4-FFF2-40B4-BE49-F238E27FC236}">
                <a16:creationId xmlns:a16="http://schemas.microsoft.com/office/drawing/2014/main" id="{C0616627-7DCD-C2D8-E0B8-18447014A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54" y="1991360"/>
            <a:ext cx="3032602" cy="6065203"/>
          </a:xfrm>
        </p:spPr>
      </p:pic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C725E425-161B-E90D-4EA8-93B8E4569607}"/>
              </a:ext>
            </a:extLst>
          </p:cNvPr>
          <p:cNvSpPr/>
          <p:nvPr/>
        </p:nvSpPr>
        <p:spPr>
          <a:xfrm>
            <a:off x="2752531" y="1433945"/>
            <a:ext cx="2307149" cy="14768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(Harmlösa) Personuppgifter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8DC8A136-300E-6216-E9E5-7F6824BCA233}"/>
              </a:ext>
            </a:extLst>
          </p:cNvPr>
          <p:cNvSpPr/>
          <p:nvPr/>
        </p:nvSpPr>
        <p:spPr>
          <a:xfrm>
            <a:off x="5571931" y="1433945"/>
            <a:ext cx="2307149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Känsliga Personuppgifter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DA1D588D-B767-B8E7-3B95-8388544B8614}"/>
              </a:ext>
            </a:extLst>
          </p:cNvPr>
          <p:cNvSpPr/>
          <p:nvPr/>
        </p:nvSpPr>
        <p:spPr>
          <a:xfrm>
            <a:off x="8391331" y="1433944"/>
            <a:ext cx="2307149" cy="14768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Extra Skyddsvärda Personuppgifter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F749E25B-1459-631A-8633-1E49EEAF8EDC}"/>
              </a:ext>
            </a:extLst>
          </p:cNvPr>
          <p:cNvSpPr/>
          <p:nvPr/>
        </p:nvSpPr>
        <p:spPr>
          <a:xfrm>
            <a:off x="4398450" y="3429001"/>
            <a:ext cx="2307149" cy="2880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Hälsouppgifter</a:t>
            </a:r>
          </a:p>
          <a:p>
            <a:r>
              <a:rPr lang="sv-SE" dirty="0">
                <a:solidFill>
                  <a:schemeClr val="tx1"/>
                </a:solidFill>
              </a:rPr>
              <a:t>Patientuppgifter</a:t>
            </a:r>
          </a:p>
          <a:p>
            <a:r>
              <a:rPr lang="sv-SE" dirty="0">
                <a:solidFill>
                  <a:schemeClr val="tx1"/>
                </a:solidFill>
              </a:rPr>
              <a:t>Etnisk ursprung</a:t>
            </a:r>
          </a:p>
          <a:p>
            <a:r>
              <a:rPr lang="sv-SE" dirty="0">
                <a:solidFill>
                  <a:schemeClr val="tx1"/>
                </a:solidFill>
              </a:rPr>
              <a:t>Politiska åsikter</a:t>
            </a:r>
          </a:p>
          <a:p>
            <a:r>
              <a:rPr lang="sv-SE" dirty="0">
                <a:solidFill>
                  <a:schemeClr val="tx1"/>
                </a:solidFill>
              </a:rPr>
              <a:t>Facktillhörighet</a:t>
            </a:r>
          </a:p>
          <a:p>
            <a:r>
              <a:rPr lang="sv-SE" dirty="0">
                <a:solidFill>
                  <a:schemeClr val="tx1"/>
                </a:solidFill>
              </a:rPr>
              <a:t>Religionstillhörighet</a:t>
            </a:r>
          </a:p>
          <a:p>
            <a:r>
              <a:rPr lang="sv-SE" dirty="0">
                <a:solidFill>
                  <a:schemeClr val="tx1"/>
                </a:solidFill>
              </a:rPr>
              <a:t>Sexuell läggning</a:t>
            </a:r>
          </a:p>
          <a:p>
            <a:r>
              <a:rPr lang="sv-SE" dirty="0">
                <a:solidFill>
                  <a:schemeClr val="tx1"/>
                </a:solidFill>
              </a:rPr>
              <a:t>Biometriska uppgifter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C35A5D0B-7FA3-6B6B-749C-40EEAF0FD2DC}"/>
              </a:ext>
            </a:extLst>
          </p:cNvPr>
          <p:cNvSpPr/>
          <p:nvPr/>
        </p:nvSpPr>
        <p:spPr>
          <a:xfrm>
            <a:off x="6730170" y="3459481"/>
            <a:ext cx="2703390" cy="2880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Exempel på indirekta: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Enkätundersökningar, gruppmöte, bild på utslag som visar på sjukdom, fritexter m.m.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42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604" y="365125"/>
            <a:ext cx="8853196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Personuppgift</a:t>
            </a:r>
          </a:p>
        </p:txBody>
      </p:sp>
      <p:pic>
        <p:nvPicPr>
          <p:cNvPr id="6" name="Platshållare för innehåll 5" descr="En bild som visar fotbeklädnader, anime, tecknad serie, klädsel&#10;&#10;Automatiskt genererad beskrivning">
            <a:extLst>
              <a:ext uri="{FF2B5EF4-FFF2-40B4-BE49-F238E27FC236}">
                <a16:creationId xmlns:a16="http://schemas.microsoft.com/office/drawing/2014/main" id="{C0616627-7DCD-C2D8-E0B8-18447014A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54" y="1991360"/>
            <a:ext cx="3032602" cy="6065203"/>
          </a:xfrm>
        </p:spPr>
      </p:pic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C725E425-161B-E90D-4EA8-93B8E4569607}"/>
              </a:ext>
            </a:extLst>
          </p:cNvPr>
          <p:cNvSpPr/>
          <p:nvPr/>
        </p:nvSpPr>
        <p:spPr>
          <a:xfrm>
            <a:off x="2752531" y="1433945"/>
            <a:ext cx="2307149" cy="14768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(Harmlösa) Personuppgifter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8DC8A136-300E-6216-E9E5-7F6824BCA233}"/>
              </a:ext>
            </a:extLst>
          </p:cNvPr>
          <p:cNvSpPr/>
          <p:nvPr/>
        </p:nvSpPr>
        <p:spPr>
          <a:xfrm>
            <a:off x="5571931" y="1433945"/>
            <a:ext cx="2307149" cy="14768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Känsliga Personuppgifter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DA1D588D-B767-B8E7-3B95-8388544B8614}"/>
              </a:ext>
            </a:extLst>
          </p:cNvPr>
          <p:cNvSpPr/>
          <p:nvPr/>
        </p:nvSpPr>
        <p:spPr>
          <a:xfrm>
            <a:off x="8391331" y="1433944"/>
            <a:ext cx="2307149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Extra Skyddsvärda Personuppgifter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43192BB8-015A-F4D5-0D5E-B2329553528D}"/>
              </a:ext>
            </a:extLst>
          </p:cNvPr>
          <p:cNvSpPr/>
          <p:nvPr/>
        </p:nvSpPr>
        <p:spPr>
          <a:xfrm>
            <a:off x="5237922" y="3291841"/>
            <a:ext cx="3407823" cy="2880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Barn under 13(16)</a:t>
            </a:r>
          </a:p>
          <a:p>
            <a:r>
              <a:rPr lang="sv-SE" b="1" dirty="0">
                <a:solidFill>
                  <a:schemeClr val="tx1"/>
                </a:solidFill>
              </a:rPr>
              <a:t>4 sista siffror i personnummer</a:t>
            </a:r>
          </a:p>
          <a:p>
            <a:r>
              <a:rPr lang="sv-SE" dirty="0">
                <a:solidFill>
                  <a:schemeClr val="tx1"/>
                </a:solidFill>
              </a:rPr>
              <a:t>Löneuppgifter</a:t>
            </a:r>
          </a:p>
          <a:p>
            <a:r>
              <a:rPr lang="sv-SE" dirty="0">
                <a:solidFill>
                  <a:schemeClr val="tx1"/>
                </a:solidFill>
              </a:rPr>
              <a:t>Brottsöverträdelser</a:t>
            </a:r>
          </a:p>
          <a:p>
            <a:r>
              <a:rPr lang="sv-SE" dirty="0">
                <a:solidFill>
                  <a:schemeClr val="tx1"/>
                </a:solidFill>
              </a:rPr>
              <a:t>Värderande uppgifter</a:t>
            </a:r>
          </a:p>
          <a:p>
            <a:r>
              <a:rPr lang="sv-SE" dirty="0">
                <a:solidFill>
                  <a:schemeClr val="tx1"/>
                </a:solidFill>
              </a:rPr>
              <a:t>Uppgifter om privata sfären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9ABE7543-41E5-FB3C-25FC-BD81F72887BA}"/>
              </a:ext>
            </a:extLst>
          </p:cNvPr>
          <p:cNvSpPr/>
          <p:nvPr/>
        </p:nvSpPr>
        <p:spPr>
          <a:xfrm>
            <a:off x="8639836" y="3337561"/>
            <a:ext cx="2307149" cy="2880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Exempel på indirekta: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Barns uppgifter i journal</a:t>
            </a:r>
          </a:p>
          <a:p>
            <a:r>
              <a:rPr lang="sv-SE" dirty="0">
                <a:solidFill>
                  <a:schemeClr val="tx1"/>
                </a:solidFill>
              </a:rPr>
              <a:t>Lönesamtal</a:t>
            </a:r>
          </a:p>
          <a:p>
            <a:r>
              <a:rPr lang="sv-SE" dirty="0">
                <a:solidFill>
                  <a:schemeClr val="tx1"/>
                </a:solidFill>
              </a:rPr>
              <a:t>Medarbetarsamtal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49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604" y="365125"/>
            <a:ext cx="8853196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Personuppgift</a:t>
            </a:r>
          </a:p>
        </p:txBody>
      </p:sp>
      <p:pic>
        <p:nvPicPr>
          <p:cNvPr id="6" name="Platshållare för innehåll 5" descr="En bild som visar fotbeklädnader, anime, tecknad serie, klädsel&#10;&#10;Automatiskt genererad beskrivning">
            <a:extLst>
              <a:ext uri="{FF2B5EF4-FFF2-40B4-BE49-F238E27FC236}">
                <a16:creationId xmlns:a16="http://schemas.microsoft.com/office/drawing/2014/main" id="{C0616627-7DCD-C2D8-E0B8-18447014A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54" y="1991360"/>
            <a:ext cx="3032602" cy="6065203"/>
          </a:xfrm>
        </p:spPr>
      </p:pic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C725E425-161B-E90D-4EA8-93B8E4569607}"/>
              </a:ext>
            </a:extLst>
          </p:cNvPr>
          <p:cNvSpPr/>
          <p:nvPr/>
        </p:nvSpPr>
        <p:spPr>
          <a:xfrm>
            <a:off x="2752531" y="1433945"/>
            <a:ext cx="2307149" cy="14768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(Harmlösa) Personuppgifter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8DC8A136-300E-6216-E9E5-7F6824BCA233}"/>
              </a:ext>
            </a:extLst>
          </p:cNvPr>
          <p:cNvSpPr/>
          <p:nvPr/>
        </p:nvSpPr>
        <p:spPr>
          <a:xfrm>
            <a:off x="5571931" y="1433945"/>
            <a:ext cx="2307149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Känsliga Personuppgifter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DA1D588D-B767-B8E7-3B95-8388544B8614}"/>
              </a:ext>
            </a:extLst>
          </p:cNvPr>
          <p:cNvSpPr/>
          <p:nvPr/>
        </p:nvSpPr>
        <p:spPr>
          <a:xfrm>
            <a:off x="8391331" y="1433944"/>
            <a:ext cx="2307149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Direkta / Indirekta</a:t>
            </a:r>
          </a:p>
          <a:p>
            <a:r>
              <a:rPr lang="sv-SE" b="1" dirty="0">
                <a:solidFill>
                  <a:schemeClr val="tx1"/>
                </a:solidFill>
              </a:rPr>
              <a:t>Extra Skyddsvärda Personuppgifter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43192BB8-015A-F4D5-0D5E-B2329553528D}"/>
              </a:ext>
            </a:extLst>
          </p:cNvPr>
          <p:cNvSpPr/>
          <p:nvPr/>
        </p:nvSpPr>
        <p:spPr>
          <a:xfrm>
            <a:off x="7115836" y="3429000"/>
            <a:ext cx="2307149" cy="28803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Skyddade personuppgifter</a:t>
            </a:r>
          </a:p>
        </p:txBody>
      </p:sp>
    </p:spTree>
    <p:extLst>
      <p:ext uri="{BB962C8B-B14F-4D97-AF65-F5344CB8AC3E}">
        <p14:creationId xmlns:p14="http://schemas.microsoft.com/office/powerpoint/2010/main" val="355003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604" y="365125"/>
            <a:ext cx="8853196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Behandling</a:t>
            </a:r>
          </a:p>
        </p:txBody>
      </p:sp>
      <p:pic>
        <p:nvPicPr>
          <p:cNvPr id="6" name="Platshållare för innehåll 5" descr="En bild som visar fotbeklädnader, anime, tecknad serie, klädsel&#10;&#10;Automatiskt genererad beskrivning">
            <a:extLst>
              <a:ext uri="{FF2B5EF4-FFF2-40B4-BE49-F238E27FC236}">
                <a16:creationId xmlns:a16="http://schemas.microsoft.com/office/drawing/2014/main" id="{6FDC1D66-616D-CE65-17E4-74414F636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48" y="2024107"/>
            <a:ext cx="3156108" cy="6312216"/>
          </a:xfrm>
        </p:spPr>
      </p:pic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B139C482-0769-F179-6294-7707CB313022}"/>
              </a:ext>
            </a:extLst>
          </p:cNvPr>
          <p:cNvSpPr/>
          <p:nvPr/>
        </p:nvSpPr>
        <p:spPr>
          <a:xfrm>
            <a:off x="2533262" y="3643745"/>
            <a:ext cx="7906138" cy="17969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Exempel:</a:t>
            </a:r>
          </a:p>
          <a:p>
            <a:r>
              <a:rPr lang="sv-SE" dirty="0">
                <a:solidFill>
                  <a:schemeClr val="tx1"/>
                </a:solidFill>
              </a:rPr>
              <a:t>Insamling, Registrering, Organisering, Strukturering, Lagring, Bearbetning, Ändring, Framtagning, Läsning, Användning, Utlämning genom överföring, Spridning eller Tillhandahållande på något sätt, Justering, Samkörning, Begränsning, Radering och Förstöring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7D64ED29-B97A-DC02-05B7-B6CEAE908599}"/>
              </a:ext>
            </a:extLst>
          </p:cNvPr>
          <p:cNvSpPr/>
          <p:nvPr/>
        </p:nvSpPr>
        <p:spPr>
          <a:xfrm>
            <a:off x="2518022" y="1677785"/>
            <a:ext cx="7906138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Definition av behandling är vid och omfattar </a:t>
            </a:r>
            <a:r>
              <a:rPr lang="sv-SE" b="1" dirty="0">
                <a:solidFill>
                  <a:schemeClr val="tx1"/>
                </a:solidFill>
              </a:rPr>
              <a:t>alla åtgärder </a:t>
            </a:r>
            <a:r>
              <a:rPr lang="sv-SE" dirty="0">
                <a:solidFill>
                  <a:schemeClr val="tx1"/>
                </a:solidFill>
              </a:rPr>
              <a:t>som vidtas i fråga om personuppgifter</a:t>
            </a:r>
          </a:p>
        </p:txBody>
      </p:sp>
    </p:spTree>
    <p:extLst>
      <p:ext uri="{BB962C8B-B14F-4D97-AF65-F5344CB8AC3E}">
        <p14:creationId xmlns:p14="http://schemas.microsoft.com/office/powerpoint/2010/main" val="269529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CA8B9D5-33D6-D123-6C3C-2F788532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2" y="365125"/>
            <a:ext cx="8871857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Vad är konsekvenserna?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6105359-4658-F05B-0D5C-E736C5A5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2225040"/>
            <a:ext cx="8871858" cy="395192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Registrerades integritet och rättighet inskränks – oberäknelig konsekvens och risk för skadestånd</a:t>
            </a:r>
          </a:p>
          <a:p>
            <a:r>
              <a:rPr lang="sv-SE" dirty="0">
                <a:solidFill>
                  <a:schemeClr val="bg1"/>
                </a:solidFill>
              </a:rPr>
              <a:t>Kan beslutas av tillsynsmyndighet om direkt upphörande av behandlingen</a:t>
            </a:r>
          </a:p>
          <a:p>
            <a:r>
              <a:rPr lang="sv-SE" dirty="0">
                <a:solidFill>
                  <a:schemeClr val="bg1"/>
                </a:solidFill>
              </a:rPr>
              <a:t>Varning reprimand, föreläggande, sanktion (10milj)</a:t>
            </a:r>
          </a:p>
          <a:p>
            <a:r>
              <a:rPr lang="sv-SE" dirty="0">
                <a:solidFill>
                  <a:schemeClr val="bg1"/>
                </a:solidFill>
              </a:rPr>
              <a:t>Varumärkesskada</a:t>
            </a: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pic>
        <p:nvPicPr>
          <p:cNvPr id="3" name="Bildobjekt 2" descr="En bild som visar fotbeklädnader, klädsel, illustration, anime&#10;&#10;Automatiskt genererad beskrivning">
            <a:extLst>
              <a:ext uri="{FF2B5EF4-FFF2-40B4-BE49-F238E27FC236}">
                <a16:creationId xmlns:a16="http://schemas.microsoft.com/office/drawing/2014/main" id="{F5770E25-6791-4B43-2336-C41F1335D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60" y="1690688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15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612" y="365125"/>
            <a:ext cx="8881188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Vad kan vi göra?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9B497D-1FF0-7DF2-16A5-D5E58219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612" y="1825625"/>
            <a:ext cx="8881188" cy="4351338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F9F9F9"/>
              </a:solidFill>
              <a:effectLst/>
              <a:latin typeface="Allerta-Regular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733402FB-F85E-B2F9-2CFE-CA7570896C12}"/>
              </a:ext>
            </a:extLst>
          </p:cNvPr>
          <p:cNvSpPr/>
          <p:nvPr/>
        </p:nvSpPr>
        <p:spPr>
          <a:xfrm>
            <a:off x="2472612" y="1651359"/>
            <a:ext cx="3791028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Behandla personuppgifter enligt GDPR-principerna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2E030DF8-D70D-BE68-3433-8ACB326DA9D8}"/>
              </a:ext>
            </a:extLst>
          </p:cNvPr>
          <p:cNvSpPr/>
          <p:nvPr/>
        </p:nvSpPr>
        <p:spPr>
          <a:xfrm>
            <a:off x="6785532" y="1651360"/>
            <a:ext cx="3760238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Skapa en förståelse för vad som händer med personuppgifterna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56D6C66E-1E55-62A3-8BFE-E91DCC3DCE80}"/>
              </a:ext>
            </a:extLst>
          </p:cNvPr>
          <p:cNvSpPr/>
          <p:nvPr/>
        </p:nvSpPr>
        <p:spPr>
          <a:xfrm>
            <a:off x="2472612" y="4955190"/>
            <a:ext cx="3791028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Se till att personuppgiftsbehandlingar är förtecknade </a:t>
            </a:r>
          </a:p>
          <a:p>
            <a:r>
              <a:rPr lang="sv-SE" dirty="0">
                <a:solidFill>
                  <a:schemeClr val="tx1"/>
                </a:solidFill>
              </a:rPr>
              <a:t>(varje förvaltning ska ha en registerförteckning)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21F936FF-B4BA-754B-5FAD-45459E5FD921}"/>
              </a:ext>
            </a:extLst>
          </p:cNvPr>
          <p:cNvSpPr/>
          <p:nvPr/>
        </p:nvSpPr>
        <p:spPr>
          <a:xfrm>
            <a:off x="6785532" y="4956209"/>
            <a:ext cx="3791028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Anmäl incidenter om personuppgifter behandlats på felaktigt sätt direkt till dataskyddsombud</a:t>
            </a:r>
          </a:p>
        </p:txBody>
      </p:sp>
      <p:pic>
        <p:nvPicPr>
          <p:cNvPr id="9" name="Platshållare för innehåll 5" descr="En bild som visar fotbeklädnader, anime, tecknad serie, klädsel&#10;&#10;Automatiskt genererad beskrivning">
            <a:extLst>
              <a:ext uri="{FF2B5EF4-FFF2-40B4-BE49-F238E27FC236}">
                <a16:creationId xmlns:a16="http://schemas.microsoft.com/office/drawing/2014/main" id="{CF7E094B-5374-9633-DCA9-551F1F010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48" y="2024107"/>
            <a:ext cx="3156108" cy="6312216"/>
          </a:xfrm>
          <a:prstGeom prst="rect">
            <a:avLst/>
          </a:prstGeom>
        </p:spPr>
      </p:pic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008F304F-494E-548E-3529-80736EBC3B8B}"/>
              </a:ext>
            </a:extLst>
          </p:cNvPr>
          <p:cNvSpPr/>
          <p:nvPr/>
        </p:nvSpPr>
        <p:spPr>
          <a:xfrm>
            <a:off x="4695114" y="3279813"/>
            <a:ext cx="3791028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 err="1">
                <a:solidFill>
                  <a:schemeClr val="tx1"/>
                </a:solidFill>
              </a:rPr>
              <a:t>Kravställ</a:t>
            </a:r>
            <a:r>
              <a:rPr lang="sv-SE" dirty="0">
                <a:solidFill>
                  <a:schemeClr val="tx1"/>
                </a:solidFill>
              </a:rPr>
              <a:t> ett skydd för all data </a:t>
            </a:r>
            <a:r>
              <a:rPr lang="sv-SE">
                <a:solidFill>
                  <a:schemeClr val="tx1"/>
                </a:solidFill>
              </a:rPr>
              <a:t>som hanteras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04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612" y="365125"/>
            <a:ext cx="8881188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Personuppgiftsincident</a:t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9B497D-1FF0-7DF2-16A5-D5E58219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612" y="1825625"/>
            <a:ext cx="8881188" cy="4351338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F9F9F9"/>
              </a:solidFill>
              <a:effectLst/>
              <a:latin typeface="Allerta-Regular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733402FB-F85E-B2F9-2CFE-CA7570896C12}"/>
              </a:ext>
            </a:extLst>
          </p:cNvPr>
          <p:cNvSpPr/>
          <p:nvPr/>
        </p:nvSpPr>
        <p:spPr>
          <a:xfrm>
            <a:off x="6791286" y="2157065"/>
            <a:ext cx="3791028" cy="14768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Anmäl incidenter om personuppgifter behandlats på felaktigt sätt </a:t>
            </a:r>
            <a:r>
              <a:rPr lang="sv-SE" b="1" dirty="0">
                <a:solidFill>
                  <a:schemeClr val="tx1"/>
                </a:solidFill>
              </a:rPr>
              <a:t>direkt</a:t>
            </a:r>
            <a:r>
              <a:rPr lang="sv-SE" dirty="0">
                <a:solidFill>
                  <a:schemeClr val="tx1"/>
                </a:solidFill>
              </a:rPr>
              <a:t> till dataskyddsombud</a:t>
            </a:r>
          </a:p>
        </p:txBody>
      </p:sp>
      <p:pic>
        <p:nvPicPr>
          <p:cNvPr id="9" name="Platshållare för innehåll 5" descr="En bild som visar fotbeklädnader, anime, tecknad serie, klädsel&#10;&#10;Automatiskt genererad beskrivning">
            <a:extLst>
              <a:ext uri="{FF2B5EF4-FFF2-40B4-BE49-F238E27FC236}">
                <a16:creationId xmlns:a16="http://schemas.microsoft.com/office/drawing/2014/main" id="{CF7E094B-5374-9633-DCA9-551F1F010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48" y="2024107"/>
            <a:ext cx="3156108" cy="6312216"/>
          </a:xfrm>
          <a:prstGeom prst="rect">
            <a:avLst/>
          </a:prstGeom>
        </p:spPr>
      </p:pic>
      <p:sp>
        <p:nvSpPr>
          <p:cNvPr id="10" name="Pratbubbla: oval 9">
            <a:extLst>
              <a:ext uri="{FF2B5EF4-FFF2-40B4-BE49-F238E27FC236}">
                <a16:creationId xmlns:a16="http://schemas.microsoft.com/office/drawing/2014/main" id="{D17EC38B-FE8E-71C6-00E5-70A1DF6506DF}"/>
              </a:ext>
            </a:extLst>
          </p:cNvPr>
          <p:cNvSpPr/>
          <p:nvPr/>
        </p:nvSpPr>
        <p:spPr>
          <a:xfrm>
            <a:off x="2594532" y="1690688"/>
            <a:ext cx="4257714" cy="3201352"/>
          </a:xfrm>
          <a:prstGeom prst="wedgeEllipseCallout">
            <a:avLst>
              <a:gd name="adj1" fmla="val -74132"/>
              <a:gd name="adj2" fmla="val -40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i="1" dirty="0">
                <a:solidFill>
                  <a:schemeClr val="tx1"/>
                </a:solidFill>
              </a:rPr>
              <a:t>Exempel på en personuppgiftsincident kan t.ex. vara att en obehörig kollega tagit del av patientjournal.</a:t>
            </a:r>
          </a:p>
          <a:p>
            <a:pPr algn="ctr"/>
            <a:r>
              <a:rPr lang="sv-SE" i="1" dirty="0">
                <a:solidFill>
                  <a:schemeClr val="tx1"/>
                </a:solidFill>
              </a:rPr>
              <a:t>Att känsliga personuppgifter skickats över e-post eller annan öppen kanal</a:t>
            </a:r>
          </a:p>
        </p:txBody>
      </p:sp>
      <p:sp>
        <p:nvSpPr>
          <p:cNvPr id="11" name="Pratbubbla: oval 10">
            <a:extLst>
              <a:ext uri="{FF2B5EF4-FFF2-40B4-BE49-F238E27FC236}">
                <a16:creationId xmlns:a16="http://schemas.microsoft.com/office/drawing/2014/main" id="{DA640EDB-2EAE-B940-FFC0-7365B1B4246F}"/>
              </a:ext>
            </a:extLst>
          </p:cNvPr>
          <p:cNvSpPr/>
          <p:nvPr/>
        </p:nvSpPr>
        <p:spPr>
          <a:xfrm>
            <a:off x="3550920" y="4696648"/>
            <a:ext cx="3791028" cy="2101735"/>
          </a:xfrm>
          <a:prstGeom prst="wedgeEllipseCallout">
            <a:avLst>
              <a:gd name="adj1" fmla="val -100945"/>
              <a:gd name="adj2" fmla="val -1138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i="1" dirty="0">
                <a:solidFill>
                  <a:schemeClr val="tx1"/>
                </a:solidFill>
              </a:rPr>
              <a:t>Visste du att vår anmälningsplikt innebär att vi måste anmäla till IMY inom 72h!</a:t>
            </a:r>
          </a:p>
        </p:txBody>
      </p:sp>
    </p:spTree>
    <p:extLst>
      <p:ext uri="{BB962C8B-B14F-4D97-AF65-F5344CB8AC3E}">
        <p14:creationId xmlns:p14="http://schemas.microsoft.com/office/powerpoint/2010/main" val="12593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CA8B9D5-33D6-D123-6C3C-2F788532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262" y="2103437"/>
            <a:ext cx="8871857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Tack för din tid!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6105359-4658-F05B-0D5C-E736C5A5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20" y="3657600"/>
            <a:ext cx="8031480" cy="2519362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CC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moon.carlbring@regionvastmanland.se</a:t>
            </a:r>
            <a:endParaRPr lang="sv-SE" dirty="0">
              <a:solidFill>
                <a:srgbClr val="CCFFFF"/>
              </a:solidFill>
            </a:endParaRPr>
          </a:p>
          <a:p>
            <a:pPr marL="0" indent="0">
              <a:buNone/>
            </a:pPr>
            <a:r>
              <a:rPr lang="sv-SE">
                <a:solidFill>
                  <a:srgbClr val="CC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dataskyddsombudet</a:t>
            </a:r>
            <a:r>
              <a:rPr lang="sv-SE" dirty="0">
                <a:solidFill>
                  <a:srgbClr val="CC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@regionvastmanland.se</a:t>
            </a:r>
            <a:r>
              <a:rPr lang="sv-SE" dirty="0">
                <a:solidFill>
                  <a:srgbClr val="CCFFFF"/>
                </a:solidFill>
              </a:rPr>
              <a:t> </a:t>
            </a: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pic>
        <p:nvPicPr>
          <p:cNvPr id="3" name="Bildobjekt 2" descr="En bild som visar fotbeklädnader, klädsel, anime, illustration&#10;&#10;Automatiskt genererad beskrivning">
            <a:extLst>
              <a:ext uri="{FF2B5EF4-FFF2-40B4-BE49-F238E27FC236}">
                <a16:creationId xmlns:a16="http://schemas.microsoft.com/office/drawing/2014/main" id="{24B279DF-2932-3C08-CB96-960FF411F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99" y="173736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116" y="365125"/>
            <a:ext cx="9367684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Varför?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9B497D-1FF0-7DF2-16A5-D5E58219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114" y="1825625"/>
            <a:ext cx="9367685" cy="435133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Den digitala utvecklingen har medfört att massa personuppgifter flödar genom internet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Ansvaret förflyttas genom GDPR från enskilda personer till alla organisationer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Organisationer ska hantera enskilda personers uppgifter ansvarsfullt och med respekt för enskildas privatliv</a:t>
            </a: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pic>
        <p:nvPicPr>
          <p:cNvPr id="7" name="Bildobjekt 6" descr="En bild som visar fotbeklädnader, anime, klädsel, tecknad serie&#10;&#10;Automatiskt genererad beskrivning">
            <a:extLst>
              <a:ext uri="{FF2B5EF4-FFF2-40B4-BE49-F238E27FC236}">
                <a16:creationId xmlns:a16="http://schemas.microsoft.com/office/drawing/2014/main" id="{9BED4513-F8C7-C85A-49F7-6BD4A15A5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60" y="1690688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116" y="365125"/>
            <a:ext cx="9367684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Varför?</a:t>
            </a:r>
          </a:p>
        </p:txBody>
      </p:sp>
      <p:pic>
        <p:nvPicPr>
          <p:cNvPr id="4" name="Platshållare för innehåll 3">
            <a:hlinkClick r:id="rId2"/>
            <a:extLst>
              <a:ext uri="{FF2B5EF4-FFF2-40B4-BE49-F238E27FC236}">
                <a16:creationId xmlns:a16="http://schemas.microsoft.com/office/drawing/2014/main" id="{38E4EF3F-E889-5DA7-5330-5A70713CD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6116" y="1533372"/>
            <a:ext cx="8431345" cy="4351338"/>
          </a:xfrm>
          <a:prstGeom prst="rect">
            <a:avLst/>
          </a:prstGeom>
        </p:spPr>
      </p:pic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9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3" y="516285"/>
            <a:ext cx="8871857" cy="1325563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Vi frågar Chat GPT?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Vilka vanliga enheter i ens vardag samlar in data från en?</a:t>
            </a:r>
            <a:br>
              <a:rPr lang="sv-SE" dirty="0"/>
            </a:b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pic>
        <p:nvPicPr>
          <p:cNvPr id="4" name="Bildobjekt 3" descr="En bild som visar fotbeklädnader, klädsel, anime, illustration&#10;&#10;Automatiskt genererad beskrivning">
            <a:extLst>
              <a:ext uri="{FF2B5EF4-FFF2-40B4-BE49-F238E27FC236}">
                <a16:creationId xmlns:a16="http://schemas.microsoft.com/office/drawing/2014/main" id="{0CC2AE6F-AE60-EE8C-68F0-D17E11B79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3124" y="2327336"/>
            <a:ext cx="3694145" cy="6858000"/>
          </a:xfrm>
          <a:prstGeom prst="rect">
            <a:avLst/>
          </a:prstGeom>
        </p:spPr>
      </p:pic>
      <p:graphicFrame>
        <p:nvGraphicFramePr>
          <p:cNvPr id="3" name="Tabell 5">
            <a:extLst>
              <a:ext uri="{FF2B5EF4-FFF2-40B4-BE49-F238E27FC236}">
                <a16:creationId xmlns:a16="http://schemas.microsoft.com/office/drawing/2014/main" id="{7C385610-AF2A-B827-A020-350D681E6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67628"/>
              </p:ext>
            </p:extLst>
          </p:nvPr>
        </p:nvGraphicFramePr>
        <p:xfrm>
          <a:off x="2921691" y="2227849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596346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98066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Smartphones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Appar</a:t>
                      </a:r>
                      <a:r>
                        <a:rPr lang="sv-SE" dirty="0"/>
                        <a:t>, webbläsare, sensorer, platsinformation, sökhistorik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4548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108AF08-5ABB-9288-2FB9-2F20526DA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81525"/>
              </p:ext>
            </p:extLst>
          </p:nvPr>
        </p:nvGraphicFramePr>
        <p:xfrm>
          <a:off x="2921691" y="2979191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596346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98066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Datorer och bärbara enheter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Webbläsaraktivitet, nedladdningar, filer och programanvändning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4548"/>
                  </a:ext>
                </a:extLst>
              </a:tr>
            </a:tbl>
          </a:graphicData>
        </a:graphic>
      </p:graphicFrame>
      <p:graphicFrame>
        <p:nvGraphicFramePr>
          <p:cNvPr id="8" name="Tabell 5">
            <a:extLst>
              <a:ext uri="{FF2B5EF4-FFF2-40B4-BE49-F238E27FC236}">
                <a16:creationId xmlns:a16="http://schemas.microsoft.com/office/drawing/2014/main" id="{0103DC0C-FED7-0D3C-8FB4-831275C1B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95618"/>
              </p:ext>
            </p:extLst>
          </p:nvPr>
        </p:nvGraphicFramePr>
        <p:xfrm>
          <a:off x="2921691" y="3745773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596346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98066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Wearables</a:t>
                      </a:r>
                      <a:endParaRPr lang="sv-S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Fysiska aktivitet, hjärtrytm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4548"/>
                  </a:ext>
                </a:extLst>
              </a:tr>
            </a:tbl>
          </a:graphicData>
        </a:graphic>
      </p:graphicFrame>
      <p:graphicFrame>
        <p:nvGraphicFramePr>
          <p:cNvPr id="9" name="Tabell 5">
            <a:extLst>
              <a:ext uri="{FF2B5EF4-FFF2-40B4-BE49-F238E27FC236}">
                <a16:creationId xmlns:a16="http://schemas.microsoft.com/office/drawing/2014/main" id="{1839EC4A-3857-DAA4-C06F-9C96727B7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64222"/>
              </p:ext>
            </p:extLst>
          </p:nvPr>
        </p:nvGraphicFramePr>
        <p:xfrm>
          <a:off x="2921691" y="4227875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596346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98066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Fordon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Körbeteende, GPS-plats, sensorer, röststyrning/inspelning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4548"/>
                  </a:ext>
                </a:extLst>
              </a:tr>
            </a:tbl>
          </a:graphicData>
        </a:graphic>
      </p:graphicFrame>
      <p:graphicFrame>
        <p:nvGraphicFramePr>
          <p:cNvPr id="10" name="Tabell 5">
            <a:extLst>
              <a:ext uri="{FF2B5EF4-FFF2-40B4-BE49-F238E27FC236}">
                <a16:creationId xmlns:a16="http://schemas.microsoft.com/office/drawing/2014/main" id="{C0CDAB3E-025D-AC79-A220-3F2104C9B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123602"/>
              </p:ext>
            </p:extLst>
          </p:nvPr>
        </p:nvGraphicFramePr>
        <p:xfrm>
          <a:off x="2921691" y="4994457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596346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98066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Sociala medier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Interaktioner, kontaktnät, preferenser, beteenden, intressen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4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8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41912C-DA2C-ACD6-C1BB-E3F31F23A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53" y="16906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Vad händer om din information säljs till ett försäkringsbolag eller </a:t>
            </a:r>
            <a:r>
              <a:rPr lang="sv-SE" dirty="0" err="1">
                <a:solidFill>
                  <a:schemeClr val="bg1"/>
                </a:solidFill>
              </a:rPr>
              <a:t>TV-bolag</a:t>
            </a:r>
            <a:r>
              <a:rPr lang="sv-SE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Bildobjekt 3" descr="En bild som visar fotbeklädnader, anime, klädsel, tecknad serie&#10;&#10;Automatiskt genererad beskrivning">
            <a:extLst>
              <a:ext uri="{FF2B5EF4-FFF2-40B4-BE49-F238E27FC236}">
                <a16:creationId xmlns:a16="http://schemas.microsoft.com/office/drawing/2014/main" id="{3C8BABA0-BF24-FE64-D610-B7E42E29E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60" y="1690688"/>
            <a:ext cx="3429000" cy="6858000"/>
          </a:xfrm>
          <a:prstGeom prst="rect">
            <a:avLst/>
          </a:prstGeom>
        </p:spPr>
      </p:pic>
      <p:pic>
        <p:nvPicPr>
          <p:cNvPr id="5" name="Bildobjekt 4" descr="En bild som visar tecknad serie, clipart, smiley&#10;&#10;Automatiskt genererad beskrivning">
            <a:extLst>
              <a:ext uri="{FF2B5EF4-FFF2-40B4-BE49-F238E27FC236}">
                <a16:creationId xmlns:a16="http://schemas.microsoft.com/office/drawing/2014/main" id="{F390FF0A-71F1-E9E3-9E51-59B27194D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193723">
            <a:off x="10633816" y="5850546"/>
            <a:ext cx="851135" cy="6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57275E-B32B-46D1-193C-4AE504F9D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634"/>
            <a:ext cx="9144000" cy="238760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Vad är det värsta som kan hända?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E5C1EF1-22D0-7A7B-6A2A-D7D665DBD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3317" y="3133414"/>
            <a:ext cx="3598506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</a:rPr>
              <a:t>Identitetsstöld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656ED8A5-0D96-58B1-A25A-43158EB14F8A}"/>
              </a:ext>
            </a:extLst>
          </p:cNvPr>
          <p:cNvSpPr txBox="1">
            <a:spLocks/>
          </p:cNvSpPr>
          <p:nvPr/>
        </p:nvSpPr>
        <p:spPr>
          <a:xfrm>
            <a:off x="6803923" y="3028334"/>
            <a:ext cx="5122606" cy="246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</a:rPr>
              <a:t>Registrerades integritet och rättighet inskränks – oberäknelig konsekvens och risk för skadestånd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</a:rPr>
              <a:t>Kan beslutas av tillsynsmyndighet om direkt upphörande av behandlingen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</a:rPr>
              <a:t>Varning reprimand, föreläggande, sanktion (10milj)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bg1"/>
                </a:solidFill>
              </a:rPr>
              <a:t>Varumärkesskada</a:t>
            </a:r>
          </a:p>
        </p:txBody>
      </p:sp>
      <p:pic>
        <p:nvPicPr>
          <p:cNvPr id="5" name="Bildobjekt 4" descr="En bild som visar fotbeklädnader, klädsel, anime, illustration&#10;&#10;Automatiskt genererad beskrivning">
            <a:extLst>
              <a:ext uri="{FF2B5EF4-FFF2-40B4-BE49-F238E27FC236}">
                <a16:creationId xmlns:a16="http://schemas.microsoft.com/office/drawing/2014/main" id="{3EBABE9C-DC50-C99D-57FB-E0127B9EB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3124" y="2327336"/>
            <a:ext cx="3694145" cy="685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C857C04-0F62-A023-E492-5156BB2D6832}"/>
              </a:ext>
            </a:extLst>
          </p:cNvPr>
          <p:cNvSpPr txBox="1"/>
          <p:nvPr/>
        </p:nvSpPr>
        <p:spPr>
          <a:xfrm>
            <a:off x="2443317" y="3450968"/>
            <a:ext cx="653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Ekonomisk förlust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9F86A94-F444-34C4-422F-682E1193615B}"/>
              </a:ext>
            </a:extLst>
          </p:cNvPr>
          <p:cNvSpPr txBox="1"/>
          <p:nvPr/>
        </p:nvSpPr>
        <p:spPr>
          <a:xfrm>
            <a:off x="2443317" y="3782446"/>
            <a:ext cx="653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Rykte och integritetsskador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37B0865-34D1-968E-7E08-52506EEFA3DD}"/>
              </a:ext>
            </a:extLst>
          </p:cNvPr>
          <p:cNvSpPr txBox="1"/>
          <p:nvPr/>
        </p:nvSpPr>
        <p:spPr>
          <a:xfrm>
            <a:off x="2443317" y="4137709"/>
            <a:ext cx="653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Målinriktad reklam och manipulation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0615E13-6023-B5F2-83A1-F794C4D166FA}"/>
              </a:ext>
            </a:extLst>
          </p:cNvPr>
          <p:cNvSpPr txBox="1"/>
          <p:nvPr/>
        </p:nvSpPr>
        <p:spPr>
          <a:xfrm>
            <a:off x="2443317" y="4503499"/>
            <a:ext cx="653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Fysisk säkerhet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23BFBA4-DF79-8ADC-EE77-A27BACD14618}"/>
              </a:ext>
            </a:extLst>
          </p:cNvPr>
          <p:cNvSpPr txBox="1"/>
          <p:nvPr/>
        </p:nvSpPr>
        <p:spPr>
          <a:xfrm>
            <a:off x="2443317" y="4872831"/>
            <a:ext cx="653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Juridiska konsekvenser</a:t>
            </a:r>
          </a:p>
        </p:txBody>
      </p:sp>
    </p:spTree>
    <p:extLst>
      <p:ext uri="{BB962C8B-B14F-4D97-AF65-F5344CB8AC3E}">
        <p14:creationId xmlns:p14="http://schemas.microsoft.com/office/powerpoint/2010/main" val="26870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C1F598-1DE5-CBAC-3B67-C2777555C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Tänk om ditt sjukhus läcker din information?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7829C1A-41E9-9F3A-DAD5-BFA7DE39D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4000" y="3982720"/>
            <a:ext cx="7874000" cy="127508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Hur kan den läckas?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Vad är det värsta som kan hända?</a:t>
            </a:r>
          </a:p>
        </p:txBody>
      </p:sp>
      <p:pic>
        <p:nvPicPr>
          <p:cNvPr id="4" name="Bildobjekt 3" descr="En bild som visar fotbeklädnader, anime, klädsel, tecknad serie&#10;&#10;Automatiskt genererad beskrivning">
            <a:extLst>
              <a:ext uri="{FF2B5EF4-FFF2-40B4-BE49-F238E27FC236}">
                <a16:creationId xmlns:a16="http://schemas.microsoft.com/office/drawing/2014/main" id="{EFBE7C19-B344-5B86-E967-F1BFECC2E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60" y="1690688"/>
            <a:ext cx="3429000" cy="6858000"/>
          </a:xfrm>
          <a:prstGeom prst="rect">
            <a:avLst/>
          </a:prstGeom>
        </p:spPr>
      </p:pic>
      <p:pic>
        <p:nvPicPr>
          <p:cNvPr id="8" name="Bildobjekt 7" descr="En bild som visar tecknad serie, clipart, smiley&#10;&#10;Automatiskt genererad beskrivning">
            <a:extLst>
              <a:ext uri="{FF2B5EF4-FFF2-40B4-BE49-F238E27FC236}">
                <a16:creationId xmlns:a16="http://schemas.microsoft.com/office/drawing/2014/main" id="{0D9756A1-E255-CCF1-3DA3-D4B532B61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193723">
            <a:off x="10633816" y="5850546"/>
            <a:ext cx="851135" cy="6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AB29F-09B2-1E42-2A5B-8D5070C3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554" y="365125"/>
            <a:ext cx="8807245" cy="132556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Så vilka krav har vi på oss?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9B497D-1FF0-7DF2-16A5-D5E58219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542" y="1995947"/>
            <a:ext cx="8689258" cy="4181015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Vi behöver följa de grundläggande principerna</a:t>
            </a:r>
          </a:p>
        </p:txBody>
      </p:sp>
      <p:pic>
        <p:nvPicPr>
          <p:cNvPr id="5" name="Bildobjekt 4" descr="En bild som visar skärmbild, Grafik, cirkel, grafisk design&#10;&#10;Automatiskt genererad beskrivning">
            <a:extLst>
              <a:ext uri="{FF2B5EF4-FFF2-40B4-BE49-F238E27FC236}">
                <a16:creationId xmlns:a16="http://schemas.microsoft.com/office/drawing/2014/main" id="{4164C285-F861-4647-EDF5-1CC0368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9" y="136814"/>
            <a:ext cx="1273012" cy="1219546"/>
          </a:xfrm>
          <a:prstGeom prst="rect">
            <a:avLst/>
          </a:prstGeom>
        </p:spPr>
      </p:pic>
      <p:pic>
        <p:nvPicPr>
          <p:cNvPr id="6" name="Bildobjekt 5" descr="En bild som visar fotbeklädnader, klädsel, illustration, anime&#10;&#10;Automatiskt genererad beskrivning">
            <a:extLst>
              <a:ext uri="{FF2B5EF4-FFF2-40B4-BE49-F238E27FC236}">
                <a16:creationId xmlns:a16="http://schemas.microsoft.com/office/drawing/2014/main" id="{ECFE1298-0215-845C-C31F-47E82920C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952" y="1995947"/>
            <a:ext cx="3429000" cy="6858000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6A781898-AE53-BE33-C263-45808A89DAAF}"/>
              </a:ext>
            </a:extLst>
          </p:cNvPr>
          <p:cNvSpPr/>
          <p:nvPr/>
        </p:nvSpPr>
        <p:spPr>
          <a:xfrm>
            <a:off x="2796048" y="2727941"/>
            <a:ext cx="5558835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Laglighet, Korrekthet och Riktighet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C1091261-6927-96AE-3BC8-20D80B227B2F}"/>
              </a:ext>
            </a:extLst>
          </p:cNvPr>
          <p:cNvSpPr/>
          <p:nvPr/>
        </p:nvSpPr>
        <p:spPr>
          <a:xfrm>
            <a:off x="2800964" y="3607931"/>
            <a:ext cx="5558835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Ändamålsbegränsning, Uppgiftsminimering och Lagringsminimering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E6ECF138-74FF-A86C-A3A8-A3AECE02D939}"/>
              </a:ext>
            </a:extLst>
          </p:cNvPr>
          <p:cNvSpPr/>
          <p:nvPr/>
        </p:nvSpPr>
        <p:spPr>
          <a:xfrm>
            <a:off x="2815716" y="4487920"/>
            <a:ext cx="5558835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Integritet och Konfidentialitet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542DE16-0FA1-FD3D-276C-6E5423425449}"/>
              </a:ext>
            </a:extLst>
          </p:cNvPr>
          <p:cNvSpPr/>
          <p:nvPr/>
        </p:nvSpPr>
        <p:spPr>
          <a:xfrm>
            <a:off x="2830466" y="5358074"/>
            <a:ext cx="5558835" cy="6811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sv-SE" dirty="0">
                <a:solidFill>
                  <a:schemeClr val="tx1"/>
                </a:solidFill>
              </a:rPr>
              <a:t>Ansvarsskyldighet och Öppenhet</a:t>
            </a:r>
          </a:p>
        </p:txBody>
      </p:sp>
    </p:spTree>
    <p:extLst>
      <p:ext uri="{BB962C8B-B14F-4D97-AF65-F5344CB8AC3E}">
        <p14:creationId xmlns:p14="http://schemas.microsoft.com/office/powerpoint/2010/main" val="20459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1054</Words>
  <Application>Microsoft Office PowerPoint</Application>
  <PresentationFormat>Bredbild</PresentationFormat>
  <Paragraphs>234</Paragraphs>
  <Slides>28</Slides>
  <Notes>3</Notes>
  <HiddenSlides>3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3" baseType="lpstr">
      <vt:lpstr>Allerta-Regular</vt:lpstr>
      <vt:lpstr>Arial</vt:lpstr>
      <vt:lpstr>Calibri</vt:lpstr>
      <vt:lpstr>Calibri Light</vt:lpstr>
      <vt:lpstr>Office-tema</vt:lpstr>
      <vt:lpstr>GDPR</vt:lpstr>
      <vt:lpstr>Definitioner</vt:lpstr>
      <vt:lpstr>Varför?</vt:lpstr>
      <vt:lpstr>Varför?</vt:lpstr>
      <vt:lpstr>Vi frågar Chat GPT? Vilka vanliga enheter i ens vardag samlar in data från en? </vt:lpstr>
      <vt:lpstr>Vad händer om din information säljs till ett försäkringsbolag eller TV-bolag?</vt:lpstr>
      <vt:lpstr>Vad är det värsta som kan hända?</vt:lpstr>
      <vt:lpstr>Tänk om ditt sjukhus läcker din information?</vt:lpstr>
      <vt:lpstr>Så vilka krav har vi på oss?</vt:lpstr>
      <vt:lpstr>Laglighet, Korrekthet och Riktighet</vt:lpstr>
      <vt:lpstr>Laglighet, Korrekthet och Riktighet</vt:lpstr>
      <vt:lpstr>Laglighet, Korrekthet och Riktighet</vt:lpstr>
      <vt:lpstr>Laglighet, Korrekthet och Riktighet</vt:lpstr>
      <vt:lpstr>Ändamålsbegränsning, Uppgiftsminimering och Lagringsminimering</vt:lpstr>
      <vt:lpstr>Integritet och Konfidentialitet</vt:lpstr>
      <vt:lpstr>Ansvarsskyldighet och Öppenhet</vt:lpstr>
      <vt:lpstr>Ansvarsskyldighet och Öppenhet</vt:lpstr>
      <vt:lpstr>Vad är en personuppgiftsbehandling</vt:lpstr>
      <vt:lpstr>Personuppgift</vt:lpstr>
      <vt:lpstr>Personuppgift</vt:lpstr>
      <vt:lpstr>Personuppgift</vt:lpstr>
      <vt:lpstr>Personuppgift</vt:lpstr>
      <vt:lpstr>Personuppgift</vt:lpstr>
      <vt:lpstr>Behandling</vt:lpstr>
      <vt:lpstr>Vad är konsekvenserna?</vt:lpstr>
      <vt:lpstr>Vad kan vi göra?</vt:lpstr>
      <vt:lpstr>Personuppgiftsincident </vt:lpstr>
      <vt:lpstr>Tack för din tid!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GDPR</dc:title>
  <dc:creator>Moon Carlbring</dc:creator>
  <cp:lastModifiedBy>Moon Carlbring</cp:lastModifiedBy>
  <cp:revision>31</cp:revision>
  <cp:lastPrinted>2024-01-16T09:41:32Z</cp:lastPrinted>
  <dcterms:created xsi:type="dcterms:W3CDTF">2023-10-11T05:49:12Z</dcterms:created>
  <dcterms:modified xsi:type="dcterms:W3CDTF">2024-03-08T11:07:08Z</dcterms:modified>
</cp:coreProperties>
</file>