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746" r:id="rId5"/>
    <p:sldMasterId id="2147483648" r:id="rId6"/>
    <p:sldMasterId id="2147483703" r:id="rId7"/>
  </p:sldMasterIdLst>
  <p:notesMasterIdLst>
    <p:notesMasterId r:id="rId14"/>
  </p:notesMasterIdLst>
  <p:sldIdLst>
    <p:sldId id="256" r:id="rId8"/>
    <p:sldId id="268" r:id="rId9"/>
    <p:sldId id="269" r:id="rId10"/>
    <p:sldId id="272" r:id="rId11"/>
    <p:sldId id="270" r:id="rId12"/>
    <p:sldId id="271" r:id="rId13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1C16D5-29DA-42EE-A572-9117E043E077}" v="2" dt="2023-01-27T13:31:00.42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327" autoAdjust="0"/>
  </p:normalViewPr>
  <p:slideViewPr>
    <p:cSldViewPr>
      <p:cViewPr varScale="1">
        <p:scale>
          <a:sx n="39" d="100"/>
          <a:sy n="39" d="100"/>
        </p:scale>
        <p:origin x="556" y="20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ard Liwendahl" userId="f8cf269c-73ed-4dc7-b064-4cb15735530a" providerId="ADAL" clId="{FF1C16D5-29DA-42EE-A572-9117E043E077}"/>
    <pc:docChg chg="undo custSel addSld delSld modSld sldOrd">
      <pc:chgData name="Rickard Liwendahl" userId="f8cf269c-73ed-4dc7-b064-4cb15735530a" providerId="ADAL" clId="{FF1C16D5-29DA-42EE-A572-9117E043E077}" dt="2023-01-31T14:36:31.252" v="1795" actId="14100"/>
      <pc:docMkLst>
        <pc:docMk/>
      </pc:docMkLst>
      <pc:sldChg chg="modSp mod">
        <pc:chgData name="Rickard Liwendahl" userId="f8cf269c-73ed-4dc7-b064-4cb15735530a" providerId="ADAL" clId="{FF1C16D5-29DA-42EE-A572-9117E043E077}" dt="2023-01-30T15:07:59.987" v="1081" actId="6549"/>
        <pc:sldMkLst>
          <pc:docMk/>
          <pc:sldMk cId="735337105" sldId="256"/>
        </pc:sldMkLst>
        <pc:spChg chg="mod">
          <ac:chgData name="Rickard Liwendahl" userId="f8cf269c-73ed-4dc7-b064-4cb15735530a" providerId="ADAL" clId="{FF1C16D5-29DA-42EE-A572-9117E043E077}" dt="2023-01-30T15:07:34.016" v="1061" actId="14100"/>
          <ac:spMkLst>
            <pc:docMk/>
            <pc:sldMk cId="735337105" sldId="256"/>
            <ac:spMk id="2" creationId="{E4415E9B-A599-43E8-870E-EE6B8DA6DE45}"/>
          </ac:spMkLst>
        </pc:spChg>
        <pc:spChg chg="mod">
          <ac:chgData name="Rickard Liwendahl" userId="f8cf269c-73ed-4dc7-b064-4cb15735530a" providerId="ADAL" clId="{FF1C16D5-29DA-42EE-A572-9117E043E077}" dt="2023-01-30T15:07:59.987" v="1081" actId="6549"/>
          <ac:spMkLst>
            <pc:docMk/>
            <pc:sldMk cId="735337105" sldId="256"/>
            <ac:spMk id="3" creationId="{EA68D46A-2CA2-441E-A536-8F53CA4458EB}"/>
          </ac:spMkLst>
        </pc:spChg>
      </pc:sldChg>
      <pc:sldChg chg="del">
        <pc:chgData name="Rickard Liwendahl" userId="f8cf269c-73ed-4dc7-b064-4cb15735530a" providerId="ADAL" clId="{FF1C16D5-29DA-42EE-A572-9117E043E077}" dt="2023-01-27T13:19:55.297" v="574" actId="47"/>
        <pc:sldMkLst>
          <pc:docMk/>
          <pc:sldMk cId="659086058" sldId="260"/>
        </pc:sldMkLst>
      </pc:sldChg>
      <pc:sldChg chg="del">
        <pc:chgData name="Rickard Liwendahl" userId="f8cf269c-73ed-4dc7-b064-4cb15735530a" providerId="ADAL" clId="{FF1C16D5-29DA-42EE-A572-9117E043E077}" dt="2023-01-27T13:19:55.297" v="574" actId="47"/>
        <pc:sldMkLst>
          <pc:docMk/>
          <pc:sldMk cId="1612262237" sldId="266"/>
        </pc:sldMkLst>
      </pc:sldChg>
      <pc:sldChg chg="del">
        <pc:chgData name="Rickard Liwendahl" userId="f8cf269c-73ed-4dc7-b064-4cb15735530a" providerId="ADAL" clId="{FF1C16D5-29DA-42EE-A572-9117E043E077}" dt="2023-01-27T13:19:55.297" v="574" actId="47"/>
        <pc:sldMkLst>
          <pc:docMk/>
          <pc:sldMk cId="3842367435" sldId="267"/>
        </pc:sldMkLst>
      </pc:sldChg>
      <pc:sldChg chg="modSp mod">
        <pc:chgData name="Rickard Liwendahl" userId="f8cf269c-73ed-4dc7-b064-4cb15735530a" providerId="ADAL" clId="{FF1C16D5-29DA-42EE-A572-9117E043E077}" dt="2023-01-30T15:15:44.583" v="1371" actId="20577"/>
        <pc:sldMkLst>
          <pc:docMk/>
          <pc:sldMk cId="2992700584" sldId="268"/>
        </pc:sldMkLst>
        <pc:spChg chg="mod">
          <ac:chgData name="Rickard Liwendahl" userId="f8cf269c-73ed-4dc7-b064-4cb15735530a" providerId="ADAL" clId="{FF1C16D5-29DA-42EE-A572-9117E043E077}" dt="2023-01-30T15:15:44.583" v="1371" actId="20577"/>
          <ac:spMkLst>
            <pc:docMk/>
            <pc:sldMk cId="2992700584" sldId="268"/>
            <ac:spMk id="17" creationId="{20F9C3AD-C6E4-C30C-E99A-F0DDB03FE926}"/>
          </ac:spMkLst>
        </pc:spChg>
      </pc:sldChg>
      <pc:sldChg chg="addSp delSp modSp mod">
        <pc:chgData name="Rickard Liwendahl" userId="f8cf269c-73ed-4dc7-b064-4cb15735530a" providerId="ADAL" clId="{FF1C16D5-29DA-42EE-A572-9117E043E077}" dt="2023-01-27T13:33:04.254" v="720" actId="255"/>
        <pc:sldMkLst>
          <pc:docMk/>
          <pc:sldMk cId="2014030404" sldId="269"/>
        </pc:sldMkLst>
        <pc:graphicFrameChg chg="add del mod modGraphic">
          <ac:chgData name="Rickard Liwendahl" userId="f8cf269c-73ed-4dc7-b064-4cb15735530a" providerId="ADAL" clId="{FF1C16D5-29DA-42EE-A572-9117E043E077}" dt="2023-01-27T13:25:33.567" v="709" actId="478"/>
          <ac:graphicFrameMkLst>
            <pc:docMk/>
            <pc:sldMk cId="2014030404" sldId="269"/>
            <ac:graphicFrameMk id="6" creationId="{5F2D3D55-86B4-4054-8632-4252743AE869}"/>
          </ac:graphicFrameMkLst>
        </pc:graphicFrameChg>
        <pc:graphicFrameChg chg="add mod modGraphic">
          <ac:chgData name="Rickard Liwendahl" userId="f8cf269c-73ed-4dc7-b064-4cb15735530a" providerId="ADAL" clId="{FF1C16D5-29DA-42EE-A572-9117E043E077}" dt="2023-01-27T13:33:04.254" v="720" actId="255"/>
          <ac:graphicFrameMkLst>
            <pc:docMk/>
            <pc:sldMk cId="2014030404" sldId="269"/>
            <ac:graphicFrameMk id="7" creationId="{7778E8FE-323E-4534-92AF-90DF51D09B8E}"/>
          </ac:graphicFrameMkLst>
        </pc:graphicFrameChg>
      </pc:sldChg>
      <pc:sldChg chg="modSp mod">
        <pc:chgData name="Rickard Liwendahl" userId="f8cf269c-73ed-4dc7-b064-4cb15735530a" providerId="ADAL" clId="{FF1C16D5-29DA-42EE-A572-9117E043E077}" dt="2023-01-30T14:49:29.980" v="1022" actId="20577"/>
        <pc:sldMkLst>
          <pc:docMk/>
          <pc:sldMk cId="1670994773" sldId="270"/>
        </pc:sldMkLst>
        <pc:spChg chg="mod">
          <ac:chgData name="Rickard Liwendahl" userId="f8cf269c-73ed-4dc7-b064-4cb15735530a" providerId="ADAL" clId="{FF1C16D5-29DA-42EE-A572-9117E043E077}" dt="2023-01-30T14:49:29.980" v="1022" actId="20577"/>
          <ac:spMkLst>
            <pc:docMk/>
            <pc:sldMk cId="1670994773" sldId="270"/>
            <ac:spMk id="5" creationId="{89EE5903-3014-46BE-B811-61F71D435954}"/>
          </ac:spMkLst>
        </pc:spChg>
      </pc:sldChg>
      <pc:sldChg chg="modSp new mod">
        <pc:chgData name="Rickard Liwendahl" userId="f8cf269c-73ed-4dc7-b064-4cb15735530a" providerId="ADAL" clId="{FF1C16D5-29DA-42EE-A572-9117E043E077}" dt="2023-01-27T13:14:31.962" v="540" actId="20577"/>
        <pc:sldMkLst>
          <pc:docMk/>
          <pc:sldMk cId="1370262064" sldId="271"/>
        </pc:sldMkLst>
        <pc:spChg chg="mod">
          <ac:chgData name="Rickard Liwendahl" userId="f8cf269c-73ed-4dc7-b064-4cb15735530a" providerId="ADAL" clId="{FF1C16D5-29DA-42EE-A572-9117E043E077}" dt="2023-01-27T13:01:06.046" v="35" actId="20577"/>
          <ac:spMkLst>
            <pc:docMk/>
            <pc:sldMk cId="1370262064" sldId="271"/>
            <ac:spMk id="2" creationId="{B6B631FF-FCC4-4920-87B1-CEAD072787E6}"/>
          </ac:spMkLst>
        </pc:spChg>
        <pc:spChg chg="mod">
          <ac:chgData name="Rickard Liwendahl" userId="f8cf269c-73ed-4dc7-b064-4cb15735530a" providerId="ADAL" clId="{FF1C16D5-29DA-42EE-A572-9117E043E077}" dt="2023-01-27T13:14:31.962" v="540" actId="20577"/>
          <ac:spMkLst>
            <pc:docMk/>
            <pc:sldMk cId="1370262064" sldId="271"/>
            <ac:spMk id="5" creationId="{2AA2BABF-67FA-436E-A82B-01676710CADF}"/>
          </ac:spMkLst>
        </pc:spChg>
      </pc:sldChg>
      <pc:sldChg chg="modSp new mod ord">
        <pc:chgData name="Rickard Liwendahl" userId="f8cf269c-73ed-4dc7-b064-4cb15735530a" providerId="ADAL" clId="{FF1C16D5-29DA-42EE-A572-9117E043E077}" dt="2023-01-31T14:36:31.252" v="1795" actId="14100"/>
        <pc:sldMkLst>
          <pc:docMk/>
          <pc:sldMk cId="554240209" sldId="272"/>
        </pc:sldMkLst>
        <pc:spChg chg="mod">
          <ac:chgData name="Rickard Liwendahl" userId="f8cf269c-73ed-4dc7-b064-4cb15735530a" providerId="ADAL" clId="{FF1C16D5-29DA-42EE-A572-9117E043E077}" dt="2023-01-31T14:31:38.852" v="1740" actId="6549"/>
          <ac:spMkLst>
            <pc:docMk/>
            <pc:sldMk cId="554240209" sldId="272"/>
            <ac:spMk id="2" creationId="{4EE489C2-A257-4596-B2B6-617AB3177585}"/>
          </ac:spMkLst>
        </pc:spChg>
        <pc:spChg chg="mod">
          <ac:chgData name="Rickard Liwendahl" userId="f8cf269c-73ed-4dc7-b064-4cb15735530a" providerId="ADAL" clId="{FF1C16D5-29DA-42EE-A572-9117E043E077}" dt="2023-01-31T14:36:31.252" v="1795" actId="14100"/>
          <ac:spMkLst>
            <pc:docMk/>
            <pc:sldMk cId="554240209" sldId="272"/>
            <ac:spMk id="5" creationId="{D4E8EC01-E51E-4558-9A3B-1D19C25E374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2023-01-31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2023-01-31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2023-01-31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91435" y="2298648"/>
            <a:ext cx="13459939" cy="1686571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291435" y="4133672"/>
            <a:ext cx="13459939" cy="655044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2023-01-31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66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561005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739DF52-0477-4164-99CF-0384B3919D38}" type="datetime1">
              <a:rPr lang="sv-SE" smtClean="0"/>
              <a:t>2023-01-31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47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7"/>
            <a:ext cx="15315525" cy="6530333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2023-01-31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9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923677" y="2298648"/>
            <a:ext cx="15280341" cy="1686571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923676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756921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2023-01-31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3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2023-01-31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85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2023-01-31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2023-01-31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2023-01-31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2023-01-31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2023-01-31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2023-01-31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2023-01-31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1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24" name="Platshållare för innehåll 1">
            <a:extLst>
              <a:ext uri="{FF2B5EF4-FFF2-40B4-BE49-F238E27FC236}">
                <a16:creationId xmlns:a16="http://schemas.microsoft.com/office/drawing/2014/main" id="{6349BD8C-2D4F-1E42-AF30-E092AF2FE87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243766" y="3406775"/>
            <a:ext cx="8638421" cy="597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200" dirty="0"/>
              <a:t>Nästkommande sida innehåller våra illustrationer. </a:t>
            </a:r>
            <a:br>
              <a:rPr lang="sv-SE" sz="3200" dirty="0"/>
            </a:br>
            <a:r>
              <a:rPr lang="sv-SE" sz="3200" dirty="0"/>
              <a:t>Följ dessa steg för att använda någon av dem.</a:t>
            </a:r>
          </a:p>
          <a:p>
            <a:r>
              <a:rPr lang="sv-SE" sz="3200" dirty="0"/>
              <a:t>Markera önskad illustration</a:t>
            </a:r>
          </a:p>
          <a:p>
            <a:r>
              <a:rPr lang="sv-SE" sz="3200" dirty="0"/>
              <a:t>Kopiera genom att högerklicka och välj </a:t>
            </a:r>
            <a:r>
              <a:rPr lang="sv-SE" sz="3200" i="1" dirty="0"/>
              <a:t>kopiera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C (PC) eller </a:t>
            </a:r>
            <a:r>
              <a:rPr lang="sv-SE" sz="3200" dirty="0" err="1"/>
              <a:t>cmd</a:t>
            </a:r>
            <a:r>
              <a:rPr lang="sv-SE" sz="3200" dirty="0"/>
              <a:t> + C (Mac)</a:t>
            </a:r>
          </a:p>
          <a:p>
            <a:r>
              <a:rPr lang="sv-SE" sz="3200" dirty="0"/>
              <a:t>Klistra in på önskad sida genom att högerklicka och välj </a:t>
            </a:r>
            <a:r>
              <a:rPr lang="sv-SE" sz="3200" i="1" dirty="0"/>
              <a:t>klistra in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V (PC) eller </a:t>
            </a:r>
            <a:r>
              <a:rPr lang="sv-SE" sz="3200" dirty="0" err="1"/>
              <a:t>cmd</a:t>
            </a:r>
            <a:r>
              <a:rPr lang="sv-SE" sz="3200" dirty="0"/>
              <a:t> + V (Mac)</a:t>
            </a:r>
          </a:p>
          <a:p>
            <a:r>
              <a:rPr lang="sv-SE" sz="3200" dirty="0"/>
              <a:t>När du är klar med din presentation radera dessa två sidor från presentationen.</a:t>
            </a:r>
          </a:p>
          <a:p>
            <a:endParaRPr lang="sv-SE" sz="3200" dirty="0"/>
          </a:p>
          <a:p>
            <a:pPr marL="0" indent="0">
              <a:buNone/>
            </a:pPr>
            <a:endParaRPr lang="sv-SE" sz="3200" dirty="0"/>
          </a:p>
        </p:txBody>
      </p:sp>
      <p:sp>
        <p:nvSpPr>
          <p:cNvPr id="25" name="Rubrik 2">
            <a:extLst>
              <a:ext uri="{FF2B5EF4-FFF2-40B4-BE49-F238E27FC236}">
                <a16:creationId xmlns:a16="http://schemas.microsoft.com/office/drawing/2014/main" id="{25D11DB4-F685-5ADD-528A-F97CFE9933BD}"/>
              </a:ext>
            </a:extLst>
          </p:cNvPr>
          <p:cNvSpPr txBox="1">
            <a:spLocks/>
          </p:cNvSpPr>
          <p:nvPr userDrawn="1"/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eaLnBrk="1" hangingPunct="1">
              <a:lnSpc>
                <a:spcPct val="85000"/>
              </a:lnSpc>
              <a:defRPr sz="6450" b="1" spc="-28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kern="0" dirty="0"/>
              <a:t>Illustrationer</a:t>
            </a:r>
          </a:p>
        </p:txBody>
      </p:sp>
      <p:sp>
        <p:nvSpPr>
          <p:cNvPr id="26" name="Platshållare för innehåll 3">
            <a:extLst>
              <a:ext uri="{FF2B5EF4-FFF2-40B4-BE49-F238E27FC236}">
                <a16:creationId xmlns:a16="http://schemas.microsoft.com/office/drawing/2014/main" id="{1386ADB5-5E0F-1BE1-C572-81D023299F4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221911" y="3406775"/>
            <a:ext cx="8638421" cy="5976000"/>
          </a:xfrm>
        </p:spPr>
        <p:txBody>
          <a:bodyPr>
            <a:noAutofit/>
          </a:bodyPr>
          <a:lstStyle/>
          <a:p>
            <a:r>
              <a:rPr lang="sv-SE" sz="3200" dirty="0"/>
              <a:t>För att ändra färg på illustrationen markera önskad illustration, gå till fliken </a:t>
            </a:r>
            <a:r>
              <a:rPr lang="sv-SE" sz="3200" i="1" dirty="0"/>
              <a:t>Bildformat (1)</a:t>
            </a:r>
            <a:r>
              <a:rPr lang="sv-SE" sz="3200" dirty="0"/>
              <a:t> i menyn och välj att visa </a:t>
            </a:r>
            <a:r>
              <a:rPr lang="sv-SE" sz="3200" i="1" dirty="0"/>
              <a:t>Formatfönster (2)</a:t>
            </a:r>
            <a:r>
              <a:rPr lang="sv-SE" sz="3200" dirty="0"/>
              <a:t>. Klicka på bildikonen (3) och välj </a:t>
            </a:r>
            <a:r>
              <a:rPr lang="sv-SE" sz="3200" i="1" dirty="0"/>
              <a:t>Ändra färg.</a:t>
            </a:r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3659AAAE-E1F4-4898-7608-AE340C3B43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/>
          <a:stretch/>
        </p:blipFill>
        <p:spPr>
          <a:xfrm>
            <a:off x="10572262" y="5388581"/>
            <a:ext cx="7756244" cy="398498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8" name="Grupp 27">
            <a:extLst>
              <a:ext uri="{FF2B5EF4-FFF2-40B4-BE49-F238E27FC236}">
                <a16:creationId xmlns:a16="http://schemas.microsoft.com/office/drawing/2014/main" id="{E21B6ECB-A26F-6835-6E0A-B7E2D67DEB0C}"/>
              </a:ext>
            </a:extLst>
          </p:cNvPr>
          <p:cNvGrpSpPr/>
          <p:nvPr userDrawn="1"/>
        </p:nvGrpSpPr>
        <p:grpSpPr>
          <a:xfrm>
            <a:off x="17597310" y="6028207"/>
            <a:ext cx="1229317" cy="468143"/>
            <a:chOff x="17597310" y="6028207"/>
            <a:chExt cx="1229317" cy="468143"/>
          </a:xfrm>
        </p:grpSpPr>
        <p:sp>
          <p:nvSpPr>
            <p:cNvPr id="29" name="Ellips 28">
              <a:extLst>
                <a:ext uri="{FF2B5EF4-FFF2-40B4-BE49-F238E27FC236}">
                  <a16:creationId xmlns:a16="http://schemas.microsoft.com/office/drawing/2014/main" id="{156EA171-C7BB-31A1-0A8A-DA7D4ABD745D}"/>
                </a:ext>
              </a:extLst>
            </p:cNvPr>
            <p:cNvSpPr/>
            <p:nvPr/>
          </p:nvSpPr>
          <p:spPr>
            <a:xfrm>
              <a:off x="17597310" y="602820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0" name="Rak 29">
              <a:extLst>
                <a:ext uri="{FF2B5EF4-FFF2-40B4-BE49-F238E27FC236}">
                  <a16:creationId xmlns:a16="http://schemas.microsoft.com/office/drawing/2014/main" id="{57C479BD-925E-A2BB-4DF6-D2BA660FCF25}"/>
                </a:ext>
              </a:extLst>
            </p:cNvPr>
            <p:cNvCxnSpPr>
              <a:cxnSpLocks/>
            </p:cNvCxnSpPr>
            <p:nvPr/>
          </p:nvCxnSpPr>
          <p:spPr>
            <a:xfrm>
              <a:off x="18065453" y="6262278"/>
              <a:ext cx="478827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 30">
              <a:extLst>
                <a:ext uri="{FF2B5EF4-FFF2-40B4-BE49-F238E27FC236}">
                  <a16:creationId xmlns:a16="http://schemas.microsoft.com/office/drawing/2014/main" id="{A2D4A7AE-2B8B-4CCC-58A1-450717AE8E23}"/>
                </a:ext>
              </a:extLst>
            </p:cNvPr>
            <p:cNvSpPr/>
            <p:nvPr/>
          </p:nvSpPr>
          <p:spPr>
            <a:xfrm>
              <a:off x="18503091" y="6100510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3</a:t>
              </a:r>
            </a:p>
          </p:txBody>
        </p:sp>
      </p:grpSp>
      <p:grpSp>
        <p:nvGrpSpPr>
          <p:cNvPr id="32" name="Grupp 31">
            <a:extLst>
              <a:ext uri="{FF2B5EF4-FFF2-40B4-BE49-F238E27FC236}">
                <a16:creationId xmlns:a16="http://schemas.microsoft.com/office/drawing/2014/main" id="{C4CCB5C1-35AB-6C0C-52AD-984CB456A80E}"/>
              </a:ext>
            </a:extLst>
          </p:cNvPr>
          <p:cNvGrpSpPr/>
          <p:nvPr userDrawn="1"/>
        </p:nvGrpSpPr>
        <p:grpSpPr>
          <a:xfrm>
            <a:off x="17377322" y="4938618"/>
            <a:ext cx="468143" cy="1070052"/>
            <a:chOff x="17377322" y="4938618"/>
            <a:chExt cx="468143" cy="1070052"/>
          </a:xfrm>
        </p:grpSpPr>
        <p:grpSp>
          <p:nvGrpSpPr>
            <p:cNvPr id="33" name="Grupp 32">
              <a:extLst>
                <a:ext uri="{FF2B5EF4-FFF2-40B4-BE49-F238E27FC236}">
                  <a16:creationId xmlns:a16="http://schemas.microsoft.com/office/drawing/2014/main" id="{D334538E-A401-C6D7-C46F-2582881C9233}"/>
                </a:ext>
              </a:extLst>
            </p:cNvPr>
            <p:cNvGrpSpPr/>
            <p:nvPr/>
          </p:nvGrpSpPr>
          <p:grpSpPr>
            <a:xfrm>
              <a:off x="17377322" y="5150619"/>
              <a:ext cx="468143" cy="858051"/>
              <a:chOff x="17377322" y="5150619"/>
              <a:chExt cx="468143" cy="858051"/>
            </a:xfrm>
          </p:grpSpPr>
          <p:sp>
            <p:nvSpPr>
              <p:cNvPr id="35" name="Ellips 34">
                <a:extLst>
                  <a:ext uri="{FF2B5EF4-FFF2-40B4-BE49-F238E27FC236}">
                    <a16:creationId xmlns:a16="http://schemas.microsoft.com/office/drawing/2014/main" id="{30E78345-734E-326B-9A77-2D62028EC4DC}"/>
                  </a:ext>
                </a:extLst>
              </p:cNvPr>
              <p:cNvSpPr/>
              <p:nvPr/>
            </p:nvSpPr>
            <p:spPr>
              <a:xfrm>
                <a:off x="17377322" y="5540527"/>
                <a:ext cx="468143" cy="468143"/>
              </a:xfrm>
              <a:prstGeom prst="ellipse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1E2E6DE6-D067-B718-E7A0-A53CCF52B3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1393" y="5150619"/>
                <a:ext cx="0" cy="389908"/>
              </a:xfrm>
              <a:prstGeom prst="line">
                <a:avLst/>
              </a:prstGeom>
              <a:ln w="190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Ellips 33">
              <a:extLst>
                <a:ext uri="{FF2B5EF4-FFF2-40B4-BE49-F238E27FC236}">
                  <a16:creationId xmlns:a16="http://schemas.microsoft.com/office/drawing/2014/main" id="{A51F1848-F037-B838-4A6E-AB0A86D91158}"/>
                </a:ext>
              </a:extLst>
            </p:cNvPr>
            <p:cNvSpPr/>
            <p:nvPr/>
          </p:nvSpPr>
          <p:spPr>
            <a:xfrm>
              <a:off x="17449625" y="4938618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2</a:t>
              </a:r>
            </a:p>
          </p:txBody>
        </p:sp>
      </p:grpSp>
      <p:grpSp>
        <p:nvGrpSpPr>
          <p:cNvPr id="37" name="Grupp 36">
            <a:extLst>
              <a:ext uri="{FF2B5EF4-FFF2-40B4-BE49-F238E27FC236}">
                <a16:creationId xmlns:a16="http://schemas.microsoft.com/office/drawing/2014/main" id="{E4948501-C99C-6717-9C7B-C2D97D67AC4D}"/>
              </a:ext>
            </a:extLst>
          </p:cNvPr>
          <p:cNvGrpSpPr/>
          <p:nvPr userDrawn="1"/>
        </p:nvGrpSpPr>
        <p:grpSpPr>
          <a:xfrm>
            <a:off x="9981795" y="5322087"/>
            <a:ext cx="975190" cy="468143"/>
            <a:chOff x="9981795" y="5322087"/>
            <a:chExt cx="975190" cy="468143"/>
          </a:xfrm>
        </p:grpSpPr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434E6A03-AB85-C33E-4C06-D15DED3B5628}"/>
                </a:ext>
              </a:extLst>
            </p:cNvPr>
            <p:cNvSpPr/>
            <p:nvPr/>
          </p:nvSpPr>
          <p:spPr>
            <a:xfrm>
              <a:off x="10488842" y="532208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9" name="Rak 38">
              <a:extLst>
                <a:ext uri="{FF2B5EF4-FFF2-40B4-BE49-F238E27FC236}">
                  <a16:creationId xmlns:a16="http://schemas.microsoft.com/office/drawing/2014/main" id="{B9674A31-B122-CF10-1475-95F17413B0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9201" y="5556158"/>
              <a:ext cx="209641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 39">
              <a:extLst>
                <a:ext uri="{FF2B5EF4-FFF2-40B4-BE49-F238E27FC236}">
                  <a16:creationId xmlns:a16="http://schemas.microsoft.com/office/drawing/2014/main" id="{9EAC4323-B557-A10D-E766-46B8CC85A79D}"/>
                </a:ext>
              </a:extLst>
            </p:cNvPr>
            <p:cNvSpPr/>
            <p:nvPr/>
          </p:nvSpPr>
          <p:spPr>
            <a:xfrm>
              <a:off x="9981795" y="5392841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96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2023-01-31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2023-01-31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2023-01-31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69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5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5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5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5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5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2023-01-31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  <p:sldLayoutId id="2147483702" r:id="rId6"/>
    <p:sldLayoutId id="2147483742" r:id="rId7"/>
    <p:sldLayoutId id="2147483743" r:id="rId8"/>
    <p:sldLayoutId id="2147483744" r:id="rId9"/>
    <p:sldLayoutId id="2147483745" r:id="rId10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13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13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13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13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13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2023-01-31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415E9B-A599-43E8-870E-EE6B8DA6D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3013" y="2378075"/>
            <a:ext cx="14163773" cy="3409950"/>
          </a:xfrm>
        </p:spPr>
        <p:txBody>
          <a:bodyPr/>
          <a:lstStyle/>
          <a:p>
            <a:r>
              <a:rPr lang="sv-SE" dirty="0"/>
              <a:t>Resultat utförda interna miljörevisioner 2022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A68D46A-2CA2-441E-A536-8F53CA4458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Var har vi varit, hur många har vi gjort och vad har vi hittat?</a:t>
            </a:r>
          </a:p>
        </p:txBody>
      </p:sp>
    </p:spTree>
    <p:extLst>
      <p:ext uri="{BB962C8B-B14F-4D97-AF65-F5344CB8AC3E}">
        <p14:creationId xmlns:p14="http://schemas.microsoft.com/office/powerpoint/2010/main" val="73533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8D73BF-BEFE-4E4B-8D0F-243D5348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</p:spPr>
        <p:txBody>
          <a:bodyPr anchor="b">
            <a:normAutofit/>
          </a:bodyPr>
          <a:lstStyle/>
          <a:p>
            <a:r>
              <a:rPr lang="sv-SE" dirty="0"/>
              <a:t>Interna miljörevisioner, resultat 2022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B52FE36-2392-4307-BCB3-0EDD0F339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fld id="{22A7701B-8AEB-47E6-B4CC-5A851E887FD1}" type="datetime1">
              <a:rPr lang="sv-SE" smtClean="0"/>
              <a:pPr>
                <a:spcAft>
                  <a:spcPts val="600"/>
                </a:spcAft>
              </a:pPr>
              <a:t>2023-01-31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4F4D387-848E-49C4-81FF-86E2C64BD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 wrap="square">
            <a:normAutofit/>
          </a:bodyPr>
          <a:lstStyle/>
          <a:p>
            <a:pPr>
              <a:spcAft>
                <a:spcPts val="600"/>
              </a:spcAft>
            </a:pPr>
            <a:fld id="{38480145-259A-47DA-A30D-C906B9DB5C99}" type="slidenum">
              <a:rPr lang="sv-SE" smtClean="0"/>
              <a:pPr>
                <a:spcAft>
                  <a:spcPts val="600"/>
                </a:spcAft>
              </a:pPr>
              <a:t>2</a:t>
            </a:fld>
            <a:endParaRPr lang="sv-SE"/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20F9C3AD-C6E4-C30C-E99A-F0DDB03FE9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76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650" dirty="0"/>
              <a:t>Vi </a:t>
            </a:r>
            <a:r>
              <a:rPr lang="en-US" sz="4650" dirty="0" err="1"/>
              <a:t>har</a:t>
            </a:r>
            <a:r>
              <a:rPr lang="en-US" sz="4650" dirty="0"/>
              <a:t> </a:t>
            </a:r>
            <a:r>
              <a:rPr lang="en-US" sz="4650" dirty="0" err="1"/>
              <a:t>gjort</a:t>
            </a:r>
            <a:endParaRPr lang="en-US" sz="4650" dirty="0"/>
          </a:p>
          <a:p>
            <a:pPr marL="867600" lvl="1" indent="-457200">
              <a:buFont typeface="Arial" panose="020B0604020202020204" pitchFamily="34" charset="0"/>
              <a:buChar char="•"/>
            </a:pPr>
            <a:r>
              <a:rPr lang="en-US" sz="4250" dirty="0"/>
              <a:t>28 </a:t>
            </a:r>
            <a:r>
              <a:rPr lang="en-US" sz="4250" dirty="0" err="1"/>
              <a:t>revisioner</a:t>
            </a:r>
            <a:r>
              <a:rPr lang="en-US" sz="4250" dirty="0"/>
              <a:t> (6 </a:t>
            </a:r>
            <a:r>
              <a:rPr lang="en-US" sz="4250" dirty="0" err="1"/>
              <a:t>st</a:t>
            </a:r>
            <a:r>
              <a:rPr lang="en-US" sz="4250" dirty="0"/>
              <a:t> </a:t>
            </a:r>
            <a:r>
              <a:rPr lang="en-US" sz="4250" dirty="0" err="1"/>
              <a:t>lagrevisioner</a:t>
            </a:r>
            <a:r>
              <a:rPr lang="en-US" sz="4250" dirty="0"/>
              <a:t> </a:t>
            </a:r>
            <a:r>
              <a:rPr lang="en-US" sz="4250" dirty="0" err="1"/>
              <a:t>exkluderade</a:t>
            </a:r>
            <a:r>
              <a:rPr lang="en-US" sz="425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65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650" dirty="0"/>
              <a:t>Vi </a:t>
            </a:r>
            <a:r>
              <a:rPr lang="en-US" sz="4650" dirty="0" err="1"/>
              <a:t>har</a:t>
            </a:r>
            <a:r>
              <a:rPr lang="en-US" sz="4650" dirty="0"/>
              <a:t> </a:t>
            </a:r>
            <a:r>
              <a:rPr lang="en-US" sz="4650" dirty="0" err="1"/>
              <a:t>hittat</a:t>
            </a:r>
            <a:endParaRPr lang="en-US" sz="4650" dirty="0"/>
          </a:p>
          <a:p>
            <a:pPr marL="867600" lvl="1" indent="-457200">
              <a:buFont typeface="Arial" panose="020B0604020202020204" pitchFamily="34" charset="0"/>
              <a:buChar char="•"/>
            </a:pPr>
            <a:r>
              <a:rPr lang="en-US" sz="4250" dirty="0"/>
              <a:t>24 </a:t>
            </a:r>
            <a:r>
              <a:rPr lang="en-US" sz="4250" dirty="0" err="1"/>
              <a:t>avvikelser</a:t>
            </a:r>
            <a:endParaRPr lang="en-US" sz="4250" dirty="0"/>
          </a:p>
          <a:p>
            <a:pPr marL="1227600" lvl="2" indent="-457200">
              <a:buFont typeface="Arial" panose="020B0604020202020204" pitchFamily="34" charset="0"/>
              <a:buChar char="•"/>
            </a:pPr>
            <a:r>
              <a:rPr lang="en-US" sz="3800" dirty="0" err="1"/>
              <a:t>När</a:t>
            </a:r>
            <a:r>
              <a:rPr lang="en-US" sz="3800" dirty="0"/>
              <a:t> vi </a:t>
            </a:r>
            <a:r>
              <a:rPr lang="en-US" sz="3800" dirty="0" err="1"/>
              <a:t>inte</a:t>
            </a:r>
            <a:r>
              <a:rPr lang="en-US" sz="3800" dirty="0"/>
              <a:t> </a:t>
            </a:r>
            <a:r>
              <a:rPr lang="en-US" sz="3800" dirty="0" err="1"/>
              <a:t>gör</a:t>
            </a:r>
            <a:r>
              <a:rPr lang="en-US" sz="3800" dirty="0"/>
              <a:t> </a:t>
            </a:r>
            <a:r>
              <a:rPr lang="en-US" sz="3800" dirty="0" err="1"/>
              <a:t>något</a:t>
            </a:r>
            <a:r>
              <a:rPr lang="en-US" sz="3800" dirty="0"/>
              <a:t> </a:t>
            </a:r>
            <a:r>
              <a:rPr lang="en-US" sz="3800" dirty="0" err="1"/>
              <a:t>som</a:t>
            </a:r>
            <a:r>
              <a:rPr lang="en-US" sz="3800" dirty="0"/>
              <a:t> </a:t>
            </a:r>
            <a:r>
              <a:rPr lang="en-US" sz="3800" dirty="0" err="1"/>
              <a:t>är</a:t>
            </a:r>
            <a:r>
              <a:rPr lang="en-US" sz="3800" dirty="0"/>
              <a:t> </a:t>
            </a:r>
            <a:r>
              <a:rPr lang="en-US" sz="3800" dirty="0" err="1"/>
              <a:t>bestämt</a:t>
            </a:r>
            <a:r>
              <a:rPr lang="en-US" sz="3800" dirty="0"/>
              <a:t> </a:t>
            </a:r>
            <a:r>
              <a:rPr lang="en-US" sz="3800" dirty="0" err="1"/>
              <a:t>att</a:t>
            </a:r>
            <a:r>
              <a:rPr lang="en-US" sz="3800" dirty="0"/>
              <a:t> det ska </a:t>
            </a:r>
            <a:r>
              <a:rPr lang="en-US" sz="3800" dirty="0" err="1"/>
              <a:t>göras</a:t>
            </a:r>
            <a:r>
              <a:rPr lang="en-US" sz="3800" dirty="0"/>
              <a:t>, till </a:t>
            </a:r>
            <a:r>
              <a:rPr lang="en-US" sz="3800" dirty="0" err="1"/>
              <a:t>exempel</a:t>
            </a:r>
            <a:r>
              <a:rPr lang="en-US" sz="3800" dirty="0"/>
              <a:t> </a:t>
            </a:r>
            <a:r>
              <a:rPr lang="en-US" sz="3800" dirty="0" err="1"/>
              <a:t>att</a:t>
            </a:r>
            <a:r>
              <a:rPr lang="en-US" sz="3800" dirty="0"/>
              <a:t> vi </a:t>
            </a:r>
            <a:r>
              <a:rPr lang="en-US" sz="3800" dirty="0" err="1"/>
              <a:t>inte</a:t>
            </a:r>
            <a:r>
              <a:rPr lang="en-US" sz="3800" dirty="0"/>
              <a:t> </a:t>
            </a:r>
            <a:r>
              <a:rPr lang="en-US" sz="3800" dirty="0" err="1"/>
              <a:t>följer</a:t>
            </a:r>
            <a:r>
              <a:rPr lang="en-US" sz="3800" dirty="0"/>
              <a:t> </a:t>
            </a:r>
            <a:r>
              <a:rPr lang="en-US" sz="3800" dirty="0" err="1"/>
              <a:t>lagen</a:t>
            </a:r>
            <a:endParaRPr lang="en-US" sz="3800" dirty="0"/>
          </a:p>
          <a:p>
            <a:pPr marL="867600" lvl="1" indent="-457200">
              <a:buFont typeface="Arial" panose="020B0604020202020204" pitchFamily="34" charset="0"/>
              <a:buChar char="•"/>
            </a:pPr>
            <a:r>
              <a:rPr lang="en-US" sz="4250" dirty="0"/>
              <a:t>59 </a:t>
            </a:r>
            <a:r>
              <a:rPr lang="en-US" sz="4250" dirty="0" err="1"/>
              <a:t>förbättringsförslag</a:t>
            </a:r>
            <a:endParaRPr lang="en-US" sz="4250" dirty="0"/>
          </a:p>
          <a:p>
            <a:pPr marL="1227600" lvl="2" indent="-457200">
              <a:buFont typeface="Arial" panose="020B0604020202020204" pitchFamily="34" charset="0"/>
              <a:buChar char="•"/>
            </a:pPr>
            <a:r>
              <a:rPr lang="en-US" sz="3800" dirty="0" err="1"/>
              <a:t>När</a:t>
            </a:r>
            <a:r>
              <a:rPr lang="en-US" sz="3800" dirty="0"/>
              <a:t> vi </a:t>
            </a:r>
            <a:r>
              <a:rPr lang="en-US" sz="3800" dirty="0" err="1"/>
              <a:t>gör</a:t>
            </a:r>
            <a:r>
              <a:rPr lang="en-US" sz="3800" dirty="0"/>
              <a:t> </a:t>
            </a:r>
            <a:r>
              <a:rPr lang="en-US" sz="3800" dirty="0" err="1"/>
              <a:t>rätt</a:t>
            </a:r>
            <a:r>
              <a:rPr lang="en-US" sz="3800" dirty="0"/>
              <a:t> </a:t>
            </a:r>
            <a:r>
              <a:rPr lang="en-US" sz="3800" dirty="0" err="1"/>
              <a:t>och</a:t>
            </a:r>
            <a:r>
              <a:rPr lang="en-US" sz="3800" dirty="0"/>
              <a:t> </a:t>
            </a:r>
            <a:r>
              <a:rPr lang="en-US" sz="3800" dirty="0" err="1"/>
              <a:t>att</a:t>
            </a:r>
            <a:r>
              <a:rPr lang="en-US" sz="3800" dirty="0"/>
              <a:t> det </a:t>
            </a:r>
            <a:r>
              <a:rPr lang="en-US" sz="3800" dirty="0" err="1"/>
              <a:t>finns</a:t>
            </a:r>
            <a:r>
              <a:rPr lang="en-US" sz="3800" dirty="0"/>
              <a:t> </a:t>
            </a:r>
            <a:r>
              <a:rPr lang="en-US" sz="3800" dirty="0" err="1"/>
              <a:t>något</a:t>
            </a:r>
            <a:r>
              <a:rPr lang="en-US" sz="3800" dirty="0"/>
              <a:t> </a:t>
            </a:r>
            <a:r>
              <a:rPr lang="en-US" sz="3800" dirty="0" err="1"/>
              <a:t>som</a:t>
            </a:r>
            <a:r>
              <a:rPr lang="en-US" sz="3800" dirty="0"/>
              <a:t> </a:t>
            </a:r>
            <a:r>
              <a:rPr lang="en-US" sz="3800" dirty="0" err="1"/>
              <a:t>gör</a:t>
            </a:r>
            <a:r>
              <a:rPr lang="en-US" sz="3800" dirty="0"/>
              <a:t> </a:t>
            </a:r>
            <a:r>
              <a:rPr lang="en-US" sz="3800" dirty="0" err="1"/>
              <a:t>att</a:t>
            </a:r>
            <a:r>
              <a:rPr lang="en-US" sz="3800" dirty="0"/>
              <a:t> det </a:t>
            </a:r>
            <a:r>
              <a:rPr lang="en-US" sz="3800" dirty="0" err="1"/>
              <a:t>blir</a:t>
            </a:r>
            <a:r>
              <a:rPr lang="en-US" sz="3800" dirty="0"/>
              <a:t> </a:t>
            </a:r>
            <a:r>
              <a:rPr lang="en-US" sz="3800" dirty="0" err="1"/>
              <a:t>ännu</a:t>
            </a:r>
            <a:r>
              <a:rPr lang="en-US" sz="3800" dirty="0"/>
              <a:t> </a:t>
            </a:r>
            <a:r>
              <a:rPr lang="en-US" sz="3800" dirty="0" err="1"/>
              <a:t>bättre</a:t>
            </a:r>
            <a:r>
              <a:rPr lang="en-US" sz="3800" dirty="0"/>
              <a:t>, till </a:t>
            </a:r>
            <a:r>
              <a:rPr lang="en-US" sz="3800" dirty="0" err="1"/>
              <a:t>exempel</a:t>
            </a:r>
            <a:r>
              <a:rPr lang="en-US" sz="3800" dirty="0"/>
              <a:t> </a:t>
            </a:r>
            <a:r>
              <a:rPr lang="en-US" sz="3800" dirty="0" err="1"/>
              <a:t>när</a:t>
            </a:r>
            <a:r>
              <a:rPr lang="en-US" sz="3800" dirty="0"/>
              <a:t> vi </a:t>
            </a:r>
            <a:r>
              <a:rPr lang="en-US" sz="3800" dirty="0" err="1"/>
              <a:t>kastar</a:t>
            </a:r>
            <a:r>
              <a:rPr lang="en-US" sz="3800" dirty="0"/>
              <a:t> </a:t>
            </a:r>
            <a:r>
              <a:rPr lang="en-US" sz="3800" dirty="0" err="1"/>
              <a:t>plast</a:t>
            </a:r>
            <a:r>
              <a:rPr lang="en-US" sz="3800" dirty="0"/>
              <a:t>- </a:t>
            </a:r>
            <a:r>
              <a:rPr lang="en-US" sz="3800" dirty="0" err="1"/>
              <a:t>och</a:t>
            </a:r>
            <a:r>
              <a:rPr lang="en-US" sz="3800" dirty="0"/>
              <a:t> </a:t>
            </a:r>
            <a:r>
              <a:rPr lang="en-US" sz="3800" dirty="0" err="1"/>
              <a:t>pappavfall</a:t>
            </a:r>
            <a:r>
              <a:rPr lang="en-US" sz="3800" dirty="0"/>
              <a:t> </a:t>
            </a:r>
            <a:r>
              <a:rPr lang="en-US" sz="3800" dirty="0" err="1"/>
              <a:t>i</a:t>
            </a:r>
            <a:r>
              <a:rPr lang="en-US" sz="3800" dirty="0"/>
              <a:t> </a:t>
            </a:r>
            <a:r>
              <a:rPr lang="en-US" sz="3800" dirty="0" err="1"/>
              <a:t>rätt</a:t>
            </a:r>
            <a:r>
              <a:rPr lang="en-US" sz="3800" dirty="0"/>
              <a:t> </a:t>
            </a:r>
            <a:r>
              <a:rPr lang="en-US" sz="3800" dirty="0" err="1"/>
              <a:t>behållare</a:t>
            </a:r>
            <a:r>
              <a:rPr lang="en-US" sz="3800" dirty="0"/>
              <a:t> </a:t>
            </a:r>
            <a:r>
              <a:rPr lang="en-US" sz="3800" dirty="0" err="1"/>
              <a:t>i</a:t>
            </a:r>
            <a:r>
              <a:rPr lang="en-US" sz="3800" dirty="0"/>
              <a:t> </a:t>
            </a:r>
            <a:r>
              <a:rPr lang="en-US" sz="3800" dirty="0" err="1"/>
              <a:t>stället</a:t>
            </a:r>
            <a:r>
              <a:rPr lang="en-US" sz="3800" dirty="0"/>
              <a:t> </a:t>
            </a:r>
            <a:r>
              <a:rPr lang="en-US" sz="3800" dirty="0" err="1"/>
              <a:t>för</a:t>
            </a:r>
            <a:r>
              <a:rPr lang="en-US" sz="3800" dirty="0"/>
              <a:t> </a:t>
            </a:r>
            <a:r>
              <a:rPr lang="en-US" sz="3800" dirty="0" err="1"/>
              <a:t>i</a:t>
            </a:r>
            <a:r>
              <a:rPr lang="en-US" sz="3800" dirty="0"/>
              <a:t> </a:t>
            </a:r>
            <a:r>
              <a:rPr lang="en-US" sz="3800" dirty="0" err="1"/>
              <a:t>brännbart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9927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A58E78-D20C-4D28-A376-66B4789B2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Verksamheter vi har besökt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12C795-E2B6-48F8-86C1-91B930675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2023-01-31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FF8D02B-C019-489B-8A10-106E310E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3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60F09A2-2E82-48EE-BED7-8AA4FB7880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Hälso- och sjukvårdsförvaltningen = 11 verksamheter</a:t>
            </a:r>
          </a:p>
          <a:p>
            <a:r>
              <a:rPr lang="sv-SE" dirty="0"/>
              <a:t>Förvaltning digitaliseringsstöd = 1 verksamhet</a:t>
            </a:r>
          </a:p>
          <a:p>
            <a:r>
              <a:rPr lang="sv-SE" dirty="0"/>
              <a:t>Fastighets- och serviceförvaltningen = 2 Verksamheter</a:t>
            </a:r>
          </a:p>
          <a:p>
            <a:r>
              <a:rPr lang="sv-SE" dirty="0"/>
              <a:t>Kollektivtrafikförvaltningen = 1 Verksamhet</a:t>
            </a:r>
          </a:p>
          <a:p>
            <a:r>
              <a:rPr lang="sv-SE" dirty="0"/>
              <a:t>Regionkontoret = 1 Verksamhet</a:t>
            </a:r>
          </a:p>
          <a:p>
            <a:r>
              <a:rPr lang="sv-SE" dirty="0"/>
              <a:t>Närvården = 11 Verksamheter</a:t>
            </a:r>
          </a:p>
          <a:p>
            <a:r>
              <a:rPr lang="sv-SE" dirty="0"/>
              <a:t>Koncernledningen</a:t>
            </a:r>
          </a:p>
          <a:p>
            <a:pPr lvl="1"/>
            <a:endParaRPr lang="sv-SE" dirty="0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7778E8FE-323E-4534-92AF-90DF51D09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98148"/>
              </p:ext>
            </p:extLst>
          </p:nvPr>
        </p:nvGraphicFramePr>
        <p:xfrm>
          <a:off x="13724458" y="1933679"/>
          <a:ext cx="3816424" cy="8949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1705668244"/>
                    </a:ext>
                  </a:extLst>
                </a:gridCol>
              </a:tblGrid>
              <a:tr h="30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Palliativa kliniken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32232352"/>
                  </a:ext>
                </a:extLst>
              </a:tr>
              <a:tr h="30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Kärlkirurgiska kliniken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54653312"/>
                  </a:ext>
                </a:extLst>
              </a:tr>
              <a:tr h="30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Ullvi-Tuna Vårdcentral (Köping)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21870855"/>
                  </a:ext>
                </a:extLst>
              </a:tr>
              <a:tr h="30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Onkologiklinken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08779360"/>
                  </a:ext>
                </a:extLst>
              </a:tr>
              <a:tr h="30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Norbergs Vårdcentral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17366874"/>
                  </a:ext>
                </a:extLst>
              </a:tr>
              <a:tr h="30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Länsövergripande paramedicinsk vård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76170808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Operationskliniken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51616112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Geriatrik och medicinsk rehab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4348988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Kollektivtrafikförvaltningen, Marknad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72193784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Primärvårdens jourverksamhet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13449274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Sala-Väsby Vårdcentral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58268044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Öron, Näsa, Halskliniken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72338508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Bäckby Vårdcentral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21236046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Kvinnokliniken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5623134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Förvaltningsledning digitaliseringsstöd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71535912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Akutkliniken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36984104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Samlad service - Transport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31918962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Samlad service - Städ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87859901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Centrum för administration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61017118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Infektionskliniken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65067413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Oxbacken-Skultuna Vårdcentral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35082267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Skinnskatteberg Vårdcentral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36618816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Hemdal Vårdcentral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70769846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Viksäng-Irsta vårdcentral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55801875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Råby vårdcentral &amp; asylhälsa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9541476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Ledningen för Närvården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51321566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Lagrevision VLS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78784862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>
                          <a:effectLst/>
                        </a:rPr>
                        <a:t>Hallstahammar-Kolbäck vårdcentral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67990439"/>
                  </a:ext>
                </a:extLst>
              </a:tr>
              <a:tr h="31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800" dirty="0">
                          <a:effectLst/>
                        </a:rPr>
                        <a:t>Koncernledningen</a:t>
                      </a:r>
                      <a:endParaRPr lang="sv-S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85069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03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E489C2-A257-4596-B2B6-617AB3177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bra initiativ på verksamheterna!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500A51B-1217-438B-9852-5B1E684EE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2023-01-31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44B7F5C-A6BB-41B0-85FB-E7A518A40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4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4E8EC01-E51E-4558-9A3B-1D19C25E37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7727612"/>
          </a:xfrm>
        </p:spPr>
        <p:txBody>
          <a:bodyPr/>
          <a:lstStyle/>
          <a:p>
            <a:r>
              <a:rPr lang="sv-SE" dirty="0"/>
              <a:t>Norberg vårdcentral har tagit bort användningen av britspapper</a:t>
            </a:r>
          </a:p>
          <a:p>
            <a:r>
              <a:rPr lang="sv-SE" dirty="0"/>
              <a:t>KTF har tagit fram egen presentation om miljöarbetet hos dem, för bl. a. nyanställda</a:t>
            </a:r>
          </a:p>
          <a:p>
            <a:r>
              <a:rPr lang="sv-SE" dirty="0"/>
              <a:t>Infektionskliniken har satsat på digitala möten med HIV-patienter och har på det viset kunnat halvera de fysiska mötena</a:t>
            </a:r>
          </a:p>
          <a:p>
            <a:r>
              <a:rPr lang="sv-SE" dirty="0"/>
              <a:t>Akutkliniken och Infektionskliniken är väldigt bra på att hantera och avsluta synergiärenden</a:t>
            </a:r>
          </a:p>
          <a:p>
            <a:r>
              <a:rPr lang="sv-SE" dirty="0"/>
              <a:t>Hallstahammar-Kolbäck VC märker behållare med datum som visar när de öppnades</a:t>
            </a:r>
          </a:p>
          <a:p>
            <a:r>
              <a:rPr lang="sv-SE" dirty="0"/>
              <a:t>På Centrum för Administration tog man bort papperskorgarna på rummen för att få bättre sortering av avfallet</a:t>
            </a:r>
          </a:p>
          <a:p>
            <a:r>
              <a:rPr lang="sv-SE" dirty="0"/>
              <a:t>I samverkan med Vårdhygien tog Samlad service Städ bort många kemikalier de</a:t>
            </a:r>
            <a:br>
              <a:rPr lang="sv-SE" dirty="0"/>
            </a:br>
            <a:r>
              <a:rPr lang="sv-SE" dirty="0"/>
              <a:t>inte använde</a:t>
            </a:r>
          </a:p>
        </p:txBody>
      </p:sp>
    </p:spTree>
    <p:extLst>
      <p:ext uri="{BB962C8B-B14F-4D97-AF65-F5344CB8AC3E}">
        <p14:creationId xmlns:p14="http://schemas.microsoft.com/office/powerpoint/2010/main" val="55424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E1012F-F33C-4FCE-A219-B11727BDD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vanligaste avvikelserna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77C05C5-9F28-4B01-91E8-0AD82C9BF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2023-01-31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EFFBB44-83D4-4A30-8FAB-88916D526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5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9EE5903-3014-46BE-B811-61F71D4359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Inga miljömål i verksamhetsplanerna</a:t>
            </a:r>
          </a:p>
          <a:p>
            <a:r>
              <a:rPr lang="sv-SE" dirty="0"/>
              <a:t>Checklista Egenkontroll miljö ej besvarad</a:t>
            </a:r>
          </a:p>
          <a:p>
            <a:r>
              <a:rPr lang="sv-SE" dirty="0"/>
              <a:t>Kemikalier är inte riskbedömda</a:t>
            </a:r>
          </a:p>
          <a:p>
            <a:r>
              <a:rPr lang="sv-SE" dirty="0"/>
              <a:t>Chefer, ombud och övrig personal har inte gått obligatoriska miljöutbildningar</a:t>
            </a:r>
          </a:p>
        </p:txBody>
      </p:sp>
    </p:spTree>
    <p:extLst>
      <p:ext uri="{BB962C8B-B14F-4D97-AF65-F5344CB8AC3E}">
        <p14:creationId xmlns:p14="http://schemas.microsoft.com/office/powerpoint/2010/main" val="1670994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B631FF-FCC4-4920-87B1-CEAD07278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vanligaste förbättringsförslagen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DEA8C6C-F651-46D3-A995-1CED93DE5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2023-01-31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5D87244-A0D3-43DB-BF35-5D092F561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6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AA2BABF-67FA-436E-A82B-01676710CA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Diskutera oftare miljöfrågor på APT – hur berörs varje medarbetare av dem?</a:t>
            </a:r>
          </a:p>
          <a:p>
            <a:r>
              <a:rPr lang="sv-SE" dirty="0"/>
              <a:t>Logga miljöavvikelser i Synergi. Diskutera också synergiärendens miljöpåverkan</a:t>
            </a:r>
          </a:p>
          <a:p>
            <a:r>
              <a:rPr lang="sv-SE" dirty="0"/>
              <a:t>Använd årshjul eller kalendarium för årligt återkommande miljöpunkter</a:t>
            </a:r>
          </a:p>
          <a:p>
            <a:r>
              <a:rPr lang="sv-SE" dirty="0"/>
              <a:t>Kemikalie- och/eller miljöombud saknas</a:t>
            </a:r>
          </a:p>
          <a:p>
            <a:r>
              <a:rPr lang="sv-SE" dirty="0"/>
              <a:t>Vissa personer har inte gått de miljöutbildningar de behöver</a:t>
            </a:r>
          </a:p>
          <a:p>
            <a:r>
              <a:rPr lang="sv-SE" dirty="0"/>
              <a:t>Förbättring av ledningssystemets dokumenthantering</a:t>
            </a:r>
          </a:p>
          <a:p>
            <a:r>
              <a:rPr lang="sv-SE" dirty="0"/>
              <a:t>Nedbrytning av miljöinformation till verksamhetsnära uttryck</a:t>
            </a:r>
          </a:p>
        </p:txBody>
      </p:sp>
    </p:spTree>
    <p:extLst>
      <p:ext uri="{BB962C8B-B14F-4D97-AF65-F5344CB8AC3E}">
        <p14:creationId xmlns:p14="http://schemas.microsoft.com/office/powerpoint/2010/main" val="1370262064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8A52BC0C-180B-B94F-B66C-19578CCCCA2B}"/>
    </a:ext>
  </a:extLst>
</a:theme>
</file>

<file path=ppt/theme/theme2.xml><?xml version="1.0" encoding="utf-8"?>
<a:theme xmlns:a="http://schemas.openxmlformats.org/drawingml/2006/main" name="1_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170FAC92-FBF3-894F-B5AF-3E7789AD676C}"/>
    </a:ext>
  </a:extLst>
</a:theme>
</file>

<file path=ppt/theme/theme3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235CE997-4548-B343-BFA3-1BC0952C09E1}"/>
    </a:ext>
  </a:extLst>
</a:theme>
</file>

<file path=ppt/theme/theme4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C65B36D0-C5C5-054A-A6E7-1CAE776398A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xCatchAll xmlns="4eef37af-d196-4c77-8e83-69dd09245f3f" xsi:nil="true"/>
    <lcf76f155ced4ddcb4097134ff3c332f xmlns="24c22658-24ca-408a-8e20-e0a64f4d13b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DFD5B49DF39E44833AD0D4F29574A8" ma:contentTypeVersion="15" ma:contentTypeDescription="Skapa ett nytt dokument." ma:contentTypeScope="" ma:versionID="8b661781b9c80644dfb8efd270c75a69">
  <xsd:schema xmlns:xsd="http://www.w3.org/2001/XMLSchema" xmlns:xs="http://www.w3.org/2001/XMLSchema" xmlns:p="http://schemas.microsoft.com/office/2006/metadata/properties" xmlns:ns1="http://schemas.microsoft.com/sharepoint/v3" xmlns:ns2="4eef37af-d196-4c77-8e83-69dd09245f3f" xmlns:ns3="24c22658-24ca-408a-8e20-e0a64f4d13bf" targetNamespace="http://schemas.microsoft.com/office/2006/metadata/properties" ma:root="true" ma:fieldsID="4b72571abcb8330bbda284644ca06ee7" ns1:_="" ns2:_="" ns3:_="">
    <xsd:import namespace="http://schemas.microsoft.com/sharepoint/v3"/>
    <xsd:import namespace="4eef37af-d196-4c77-8e83-69dd09245f3f"/>
    <xsd:import namespace="24c22658-24ca-408a-8e20-e0a64f4d13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f37af-d196-4c77-8e83-69dd0924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  <xsd:element name="TaxCatchAll" ma:index="21" nillable="true" ma:displayName="Taxonomy Catch All Column" ma:hidden="true" ma:list="{325a9667-f816-4d00-9a6f-ebaa15f34944}" ma:internalName="TaxCatchAll" ma:showField="CatchAllData" ma:web="4eef37af-d196-4c77-8e83-69dd09245f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2658-24ca-408a-8e20-e0a64f4d1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298639-A577-4F3F-91F2-8D6ABE55571D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24c22658-24ca-408a-8e20-e0a64f4d13bf"/>
    <ds:schemaRef ds:uri="4eef37af-d196-4c77-8e83-69dd09245f3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B7151A5-58EB-418E-849C-086220E942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f37af-d196-4c77-8e83-69dd09245f3f"/>
    <ds:schemaRef ds:uri="24c22658-24ca-408a-8e20-e0a64f4d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Västmanland</Template>
  <TotalTime>225</TotalTime>
  <Words>401</Words>
  <Application>Microsoft Office PowerPoint</Application>
  <PresentationFormat>Anpassad</PresentationFormat>
  <Paragraphs>79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Region Västmanland Rosa</vt:lpstr>
      <vt:lpstr>1_Region Västmanland Rosa</vt:lpstr>
      <vt:lpstr>Region Västmanland Blå</vt:lpstr>
      <vt:lpstr>Region Västmanland Grön</vt:lpstr>
      <vt:lpstr>Resultat utförda interna miljörevisioner 2022</vt:lpstr>
      <vt:lpstr>Interna miljörevisioner, resultat 2022</vt:lpstr>
      <vt:lpstr>Verksamheter vi har besökt</vt:lpstr>
      <vt:lpstr>Exempel på bra initiativ på verksamheterna!</vt:lpstr>
      <vt:lpstr>De vanligaste avvikelserna</vt:lpstr>
      <vt:lpstr>De vanligaste förbättringsförslagen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Rickard Liwendahl</dc:creator>
  <cp:lastModifiedBy>Rickard Liwendahl</cp:lastModifiedBy>
  <cp:revision>3</cp:revision>
  <dcterms:created xsi:type="dcterms:W3CDTF">2023-01-27T12:34:36Z</dcterms:created>
  <dcterms:modified xsi:type="dcterms:W3CDTF">2023-01-31T14:36:35Z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0x01010001DFD5B49DF39E44833AD0D4F29574A8</vt:lpwstr>
  </property>
</Properties>
</file>