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48" r:id="rId5"/>
    <p:sldMasterId id="2147483703" r:id="rId6"/>
    <p:sldMasterId id="2147483742" r:id="rId7"/>
    <p:sldMasterId id="2147483756" r:id="rId8"/>
    <p:sldMasterId id="2147483762" r:id="rId9"/>
  </p:sldMasterIdLst>
  <p:notesMasterIdLst>
    <p:notesMasterId r:id="rId17"/>
  </p:notesMasterIdLst>
  <p:sldIdLst>
    <p:sldId id="292" r:id="rId10"/>
    <p:sldId id="630" r:id="rId11"/>
    <p:sldId id="629" r:id="rId12"/>
    <p:sldId id="576" r:id="rId13"/>
    <p:sldId id="561" r:id="rId14"/>
    <p:sldId id="531" r:id="rId15"/>
    <p:sldId id="294" r:id="rId16"/>
  </p:sldIdLst>
  <p:sldSz cx="20104100" cy="1130935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F2"/>
    <a:srgbClr val="DFECF9"/>
    <a:srgbClr val="DCEEEB"/>
    <a:srgbClr val="E9F6F7"/>
    <a:srgbClr val="F4DEE6"/>
    <a:srgbClr val="DFFFFF"/>
    <a:srgbClr val="E1F6FF"/>
    <a:srgbClr val="D2E6F5"/>
    <a:srgbClr val="E8F5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0215" autoAdjust="0"/>
  </p:normalViewPr>
  <p:slideViewPr>
    <p:cSldViewPr>
      <p:cViewPr varScale="1">
        <p:scale>
          <a:sx n="41" d="100"/>
          <a:sy n="41" d="100"/>
        </p:scale>
        <p:origin x="608" y="24"/>
      </p:cViewPr>
      <p:guideLst>
        <p:guide orient="horz" pos="2880"/>
        <p:guide pos="220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4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91EA50A-7ED8-4297-A6D8-C39D2C596180}" type="datetimeFigureOut">
              <a:rPr lang="sv-SE" smtClean="0"/>
              <a:t>2023-11-20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0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36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5FBC21F-AA3A-4105-A762-7A4A8EE1E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64" b="4216"/>
          <a:stretch/>
        </p:blipFill>
        <p:spPr>
          <a:xfrm>
            <a:off x="10814401" y="0"/>
            <a:ext cx="9289700" cy="11309350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58F464F6-1029-4CBD-B3D1-11214085E2B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3BB08C3-1CD7-4C53-9E96-43671982CE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78CC841C-AA65-43FA-BB0E-1A120EBFED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58731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EBC20DB-E92A-4595-958F-8F6E1877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27129ABF-34AF-4771-8C65-17474087DDAF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382FAD0-A98D-43B4-B432-3582AE5A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50F28032-0600-4C8E-B007-13E1C811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55FC54DA-D224-4D4F-9D60-B924CADB6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7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36B6AA50-8739-41DE-A23A-5E3ECC548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5600" y="3399671"/>
            <a:ext cx="17618075" cy="598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4246BC-36B1-4971-8889-F163FD2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7625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93B712EA-797A-4EA2-BEB0-D486B28AB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70C7B567-D67A-42BC-B7FD-E667F058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B806AAA-D73D-4CEE-9B56-C22AE8A53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4" t="51033" b="-60375"/>
          <a:stretch/>
        </p:blipFill>
        <p:spPr>
          <a:xfrm>
            <a:off x="-19050" y="6264274"/>
            <a:ext cx="1260000" cy="504507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90AB69-5BC0-46B0-B233-B8ED7CBC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084E-ABA3-4AA4-9862-3A3A8F7AC594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6FFAF7-903A-4658-BEDF-CDBF6357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32E55E-6E21-45F6-AFF0-C03FD2E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91A92F-5622-40E4-B88A-05148A9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2372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FBE5C1-E706-49C0-BC48-7432DD593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4" name="object 38">
            <a:extLst>
              <a:ext uri="{FF2B5EF4-FFF2-40B4-BE49-F238E27FC236}">
                <a16:creationId xmlns:a16="http://schemas.microsoft.com/office/drawing/2014/main" id="{1A5E282F-FC28-45E5-81A7-A28557C59E47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9CC616-6A81-4F3E-BF5F-34271257EE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26B19-8998-4002-9818-0406EEBB00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2E934-0E34-41D0-99D0-BBB1DE02E0D8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D7DA48-029C-41BC-BD3D-A195A10DF3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1345448-A017-46A4-AAEE-65BAAA13935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61A0B5-3A30-4187-8CDB-DBD6610369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DEFBAF8-794C-4460-BDFB-4AFAF7A4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9" name="Rubrik 7">
            <a:extLst>
              <a:ext uri="{FF2B5EF4-FFF2-40B4-BE49-F238E27FC236}">
                <a16:creationId xmlns:a16="http://schemas.microsoft.com/office/drawing/2014/main" id="{6A68B911-846D-40C0-89C1-09202456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9472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EC5BF2F-A06E-4DBE-BE34-10563FBAB941}"/>
              </a:ext>
            </a:extLst>
          </p:cNvPr>
          <p:cNvSpPr/>
          <p:nvPr userDrawn="1"/>
        </p:nvSpPr>
        <p:spPr>
          <a:xfrm>
            <a:off x="1245600" y="2491200"/>
            <a:ext cx="17618400" cy="7923600"/>
          </a:xfrm>
          <a:prstGeom prst="rect">
            <a:avLst/>
          </a:prstGeom>
          <a:solidFill>
            <a:srgbClr val="DC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6D3E448-F04D-42F2-A71F-AB7E9594DF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F92EFCA-73A8-4BBA-8B6E-84A516257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6" r="88987" b="40999"/>
          <a:stretch/>
        </p:blipFill>
        <p:spPr>
          <a:xfrm>
            <a:off x="19008000" y="0"/>
            <a:ext cx="1096100" cy="2393950"/>
          </a:xfrm>
          <a:prstGeom prst="rect">
            <a:avLst/>
          </a:prstGeom>
        </p:spPr>
      </p:pic>
      <p:sp>
        <p:nvSpPr>
          <p:cNvPr id="21" name="Rubrik 12">
            <a:extLst>
              <a:ext uri="{FF2B5EF4-FFF2-40B4-BE49-F238E27FC236}">
                <a16:creationId xmlns:a16="http://schemas.microsoft.com/office/drawing/2014/main" id="{56F830A9-B7E5-4459-9325-1EB4622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75DB120C-DE3F-4D0F-9C20-C0178B697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09B9E0E-3BE5-4815-9771-B94D5C0DE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F6D5CF-9778-494C-91EA-967A5AD360D0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F21FC5-B1ED-41D6-83B6-FD9D859FF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05CF9C-A296-49D6-8F7C-7E99496CBA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002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8" userDrawn="1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00260B-94CC-4580-9F33-70716785F1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091" y="3008379"/>
            <a:ext cx="15078075" cy="1835223"/>
          </a:xfrm>
        </p:spPr>
        <p:txBody>
          <a:bodyPr anchor="b">
            <a:normAutofit/>
          </a:bodyPr>
          <a:lstStyle>
            <a:lvl1pPr algn="l">
              <a:defRPr sz="13192" b="1" kern="0" spc="-495" baseline="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4B1F17-DC75-4411-94D6-4425816C3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091" y="4843601"/>
            <a:ext cx="15078075" cy="2730474"/>
          </a:xfrm>
        </p:spPr>
        <p:txBody>
          <a:bodyPr>
            <a:normAutofit/>
          </a:bodyPr>
          <a:lstStyle>
            <a:lvl1pPr marL="0" indent="0" algn="l">
              <a:buNone/>
              <a:defRPr sz="4617">
                <a:solidFill>
                  <a:srgbClr val="000000"/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90467F-3427-4AAE-86EA-CF6FE520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7DB929E3-4E60-4A97-A30A-10F3B896D007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ED3B107-D266-47AB-A4C3-4C9CE26B3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620" y="8442935"/>
            <a:ext cx="7782008" cy="150791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968" b="1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Presentatörens namn</a:t>
            </a:r>
          </a:p>
        </p:txBody>
      </p:sp>
    </p:spTree>
    <p:extLst>
      <p:ext uri="{BB962C8B-B14F-4D97-AF65-F5344CB8AC3E}">
        <p14:creationId xmlns:p14="http://schemas.microsoft.com/office/powerpoint/2010/main" val="40865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B974AC-4F18-4FD5-8EA9-9514BFF4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47" y="876286"/>
            <a:ext cx="15542695" cy="2185952"/>
          </a:xfrm>
        </p:spPr>
        <p:txBody>
          <a:bodyPr/>
          <a:lstStyle>
            <a:lvl1pPr algn="l">
              <a:defRPr b="1" kern="1200" spc="-165" baseline="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FB021B-3DE6-4913-87AD-502DDAFE4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747" y="3284758"/>
            <a:ext cx="17563289" cy="663168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39731266-B656-4293-8992-E462F68B5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2A784D0C-886E-441B-9B5F-A501C04A23DF}" type="datetime1">
              <a:rPr lang="sv-SE" smtClean="0"/>
              <a:t>2023-11-20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35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citatbub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B0993E9B-C5DE-4CD9-AF49-8EA4F6E9F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717557" y="2356904"/>
            <a:ext cx="6078200" cy="6077773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FB021B-3DE6-4913-87AD-502DDAFE4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88202" y="4947840"/>
            <a:ext cx="6973610" cy="3487050"/>
          </a:xfrm>
        </p:spPr>
        <p:txBody>
          <a:bodyPr>
            <a:noAutofit/>
          </a:bodyPr>
          <a:lstStyle>
            <a:lvl1pPr marL="0" indent="0">
              <a:buNone/>
              <a:defRPr sz="2968" b="0">
                <a:solidFill>
                  <a:srgbClr val="000000"/>
                </a:solidFill>
              </a:defRPr>
            </a:lvl1pPr>
            <a:lvl2pPr marL="753923" indent="0">
              <a:buNone/>
              <a:defRPr sz="2968" b="1"/>
            </a:lvl2pPr>
            <a:lvl3pPr marL="1507846" indent="0">
              <a:buNone/>
              <a:defRPr sz="2638" b="1"/>
            </a:lvl3pPr>
            <a:lvl4pPr marL="2261768" indent="0">
              <a:buNone/>
              <a:defRPr sz="2309" b="1"/>
            </a:lvl4pPr>
            <a:lvl5pPr marL="3015691" indent="0">
              <a:buNone/>
              <a:defRPr sz="2309" b="1"/>
            </a:lvl5pPr>
          </a:lstStyle>
          <a:p>
            <a:pPr lvl="0"/>
            <a:r>
              <a:rPr lang="sv-SE" dirty="0"/>
              <a:t>Skriv din längre text här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39731266-B656-4293-8992-E462F68B5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2A784D0C-886E-441B-9B5F-A501C04A23DF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CF108723-B5C8-48B8-8232-D23C2584BA3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73476" y="3502757"/>
            <a:ext cx="4366359" cy="4159235"/>
          </a:xfrm>
        </p:spPr>
        <p:txBody>
          <a:bodyPr anchor="ctr">
            <a:noAutofit/>
          </a:bodyPr>
          <a:lstStyle>
            <a:lvl1pPr marL="0" indent="0">
              <a:buNone/>
              <a:defRPr sz="3958" b="0" i="1" spc="-165" baseline="0">
                <a:solidFill>
                  <a:schemeClr val="bg1"/>
                </a:solidFill>
              </a:defRPr>
            </a:lvl1pPr>
            <a:lvl2pPr marL="753923" indent="0">
              <a:buNone/>
              <a:defRPr sz="2968" b="0" i="1"/>
            </a:lvl2pPr>
            <a:lvl3pPr marL="1507846" indent="0">
              <a:buNone/>
              <a:defRPr sz="2638" b="0" i="1"/>
            </a:lvl3pPr>
            <a:lvl4pPr marL="2261768" indent="0">
              <a:buNone/>
              <a:defRPr sz="2309" b="0" i="1"/>
            </a:lvl4pPr>
            <a:lvl5pPr marL="3015691" indent="0">
              <a:buNone/>
              <a:defRPr sz="2309" b="0" i="1"/>
            </a:lvl5pPr>
          </a:lstStyle>
          <a:p>
            <a:pPr lvl="0"/>
            <a:r>
              <a:rPr lang="sv-SE" dirty="0"/>
              <a:t>Skriv ett citat eller annan fakta du vill belysa här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4E7194D3-DF48-4545-B411-B876714A83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188202" y="3502758"/>
            <a:ext cx="4649073" cy="13037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958" b="1">
                <a:solidFill>
                  <a:schemeClr val="accent4"/>
                </a:solidFill>
              </a:defRPr>
            </a:lvl1pPr>
            <a:lvl2pPr marL="753923" indent="0">
              <a:buNone/>
              <a:defRPr sz="2968" b="1"/>
            </a:lvl2pPr>
            <a:lvl3pPr marL="1507846" indent="0">
              <a:buNone/>
              <a:defRPr sz="2638" b="1"/>
            </a:lvl3pPr>
            <a:lvl4pPr marL="2261768" indent="0">
              <a:buNone/>
              <a:defRPr sz="2309" b="1"/>
            </a:lvl4pPr>
            <a:lvl5pPr marL="3015691" indent="0">
              <a:buNone/>
              <a:defRPr sz="2309" b="1"/>
            </a:lvl5pPr>
          </a:lstStyle>
          <a:p>
            <a:pPr lvl="0"/>
            <a:r>
              <a:rPr lang="sv-SE" dirty="0"/>
              <a:t>Skriv din rubrik här på en eller två rader</a:t>
            </a:r>
          </a:p>
        </p:txBody>
      </p:sp>
    </p:spTree>
    <p:extLst>
      <p:ext uri="{BB962C8B-B14F-4D97-AF65-F5344CB8AC3E}">
        <p14:creationId xmlns:p14="http://schemas.microsoft.com/office/powerpoint/2010/main" val="27506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D55E96-CBBA-412B-8423-4E8BCD2BD9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6966" y="2535017"/>
            <a:ext cx="9128805" cy="3502757"/>
          </a:xfrm>
        </p:spPr>
        <p:txBody>
          <a:bodyPr anchor="b">
            <a:normAutofit/>
          </a:bodyPr>
          <a:lstStyle>
            <a:lvl1pPr algn="l">
              <a:defRPr sz="7915" b="1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DCA5E4-A8BA-4D1D-AFF7-B09B172409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96966" y="5890599"/>
            <a:ext cx="9128805" cy="2473919"/>
          </a:xfrm>
        </p:spPr>
        <p:txBody>
          <a:bodyPr>
            <a:normAutofit/>
          </a:bodyPr>
          <a:lstStyle>
            <a:lvl1pPr marL="0" indent="0">
              <a:buNone/>
              <a:defRPr sz="5277" i="1">
                <a:solidFill>
                  <a:srgbClr val="000000"/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26ECFAC2-C7CD-49ED-AB6C-C45B5D5B8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1D05B6D1-C47B-4BCB-9FF0-504EC0322D39}" type="datetime1">
              <a:rPr lang="sv-SE" smtClean="0"/>
              <a:t>2023-11-20</a:t>
            </a:fld>
            <a:endParaRPr lang="sv-S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C7C30E4-5965-4924-942F-9D762954F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829" y="4523815"/>
            <a:ext cx="2134875" cy="21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74316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D2EF83-B8D7-4673-A080-251245729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8747" y="3062236"/>
            <a:ext cx="8544243" cy="685359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E7A82EB-A438-4F25-B0F3-0DF89112A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4291" y="3062236"/>
            <a:ext cx="8544243" cy="685359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A12574-0162-4045-A87D-AA5D8089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5EE9D6DA-209A-43F4-94AE-37239ABC0665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494AFCD-1CDE-40C3-95C5-1996BA9C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48" y="876286"/>
            <a:ext cx="14049219" cy="2185952"/>
          </a:xfrm>
        </p:spPr>
        <p:txBody>
          <a:bodyPr/>
          <a:lstStyle>
            <a:lvl1pPr algn="l">
              <a:defRPr lang="sv-SE" b="1" spc="-165" baseline="0" dirty="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9114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1D56AF3-EADA-49F3-BD2E-3C18EADE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3062237"/>
            <a:ext cx="8504976" cy="1358692"/>
          </a:xfrm>
        </p:spPr>
        <p:txBody>
          <a:bodyPr anchor="b"/>
          <a:lstStyle>
            <a:lvl1pPr marL="0" indent="0">
              <a:buNone/>
              <a:defRPr sz="3958" b="1">
                <a:solidFill>
                  <a:srgbClr val="000000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92EFB48-4894-4F4C-8678-75AF4952A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420929"/>
            <a:ext cx="8504976" cy="549551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7B7007-4399-4E9D-982B-D1BE7E6FB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3062237"/>
            <a:ext cx="8546861" cy="1358692"/>
          </a:xfrm>
        </p:spPr>
        <p:txBody>
          <a:bodyPr anchor="b"/>
          <a:lstStyle>
            <a:lvl1pPr marL="0" indent="0">
              <a:buNone/>
              <a:defRPr sz="3958" b="1">
                <a:solidFill>
                  <a:srgbClr val="000000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389BFD9-9FAA-47D6-AFBD-9933F55B2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420929"/>
            <a:ext cx="8546861" cy="549551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26D5907-9624-4169-90C8-811432A8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A68DE932-5FF7-4EFD-81F8-866E7CC64F7E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7535A783-510A-4890-B349-122797E6A0E4}"/>
              </a:ext>
            </a:extLst>
          </p:cNvPr>
          <p:cNvSpPr txBox="1">
            <a:spLocks/>
          </p:cNvSpPr>
          <p:nvPr userDrawn="1"/>
        </p:nvSpPr>
        <p:spPr>
          <a:xfrm>
            <a:off x="1258747" y="876286"/>
            <a:ext cx="15542695" cy="2185952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7256" dirty="0">
                <a:solidFill>
                  <a:schemeClr val="accent4"/>
                </a:solidFill>
              </a:rPr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272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B9E77-3706-49D5-A746-FF2E614C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748" y="884378"/>
            <a:ext cx="14049219" cy="2185952"/>
          </a:xfrm>
        </p:spPr>
        <p:txBody>
          <a:bodyPr/>
          <a:lstStyle>
            <a:lvl1pPr algn="l">
              <a:defRPr b="1" spc="-165" baseline="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FB9A940-D120-45E8-95D7-70F57F203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D11093E7-A839-46FB-A35A-6E8F6D1B54A2}" type="datetime1">
              <a:rPr lang="sv-SE" smtClean="0"/>
              <a:t>2023-11-20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1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7666ACDA-2F31-4152-9FBF-CC5EADACF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20995525-9162-4CB3-9FD3-C369FFE20A9C}" type="datetime1">
              <a:rPr lang="sv-SE" smtClean="0"/>
              <a:t>2023-11-20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34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3F0A75-CC57-4BF1-B094-922F03AC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 algn="l">
              <a:defRPr sz="5277" b="1" spc="-165" baseline="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B3DF62-59BB-4332-B220-2B944FF31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3392805"/>
            <a:ext cx="10177701" cy="6523641"/>
          </a:xfrm>
        </p:spPr>
        <p:txBody>
          <a:bodyPr/>
          <a:lstStyle>
            <a:lvl1pPr>
              <a:defRPr sz="5277">
                <a:solidFill>
                  <a:srgbClr val="000000"/>
                </a:solidFill>
              </a:defRPr>
            </a:lvl1pPr>
            <a:lvl2pPr>
              <a:defRPr sz="4617">
                <a:solidFill>
                  <a:srgbClr val="000000"/>
                </a:solidFill>
              </a:defRPr>
            </a:lvl2pPr>
            <a:lvl3pPr>
              <a:defRPr sz="3958">
                <a:solidFill>
                  <a:srgbClr val="000000"/>
                </a:solidFill>
              </a:defRPr>
            </a:lvl3pPr>
            <a:lvl4pPr>
              <a:defRPr sz="3298">
                <a:solidFill>
                  <a:srgbClr val="000000"/>
                </a:solidFill>
              </a:defRPr>
            </a:lvl4pPr>
            <a:lvl5pPr>
              <a:defRPr sz="3298">
                <a:solidFill>
                  <a:srgbClr val="000000"/>
                </a:solidFill>
              </a:defRPr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AD37E6B-6A8E-4219-8C89-A873B5A67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523641"/>
          </a:xfrm>
        </p:spPr>
        <p:txBody>
          <a:bodyPr/>
          <a:lstStyle>
            <a:lvl1pPr marL="0" indent="0">
              <a:buNone/>
              <a:defRPr sz="2638">
                <a:solidFill>
                  <a:srgbClr val="000000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471E81D-86ED-4C6D-ABB8-4C8E620B9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D9744280-611F-4128-8113-664BB64BED92}" type="datetime1">
              <a:rPr lang="sv-SE" smtClean="0"/>
              <a:t>2023-11-20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33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85A17C5-3E03-485F-B33B-1352DCEBC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0286" y="431955"/>
            <a:ext cx="19323305" cy="10123438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E03E9E65-A42C-42EF-8EC3-91F82594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/>
            </a:lvl1pPr>
          </a:lstStyle>
          <a:p>
            <a:fld id="{CA9D51A7-9E99-4138-8AA3-F798D9434D2C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6C211FA-2278-4FDB-BB84-AD04DD858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289" y="431955"/>
            <a:ext cx="4090800" cy="640496"/>
          </a:xfrm>
          <a:solidFill>
            <a:schemeClr val="bg1"/>
          </a:solidFill>
        </p:spPr>
        <p:txBody>
          <a:bodyPr wrap="none" anchor="t">
            <a:spAutoFit/>
          </a:bodyPr>
          <a:lstStyle>
            <a:lvl1pPr algn="l">
              <a:defRPr sz="3958" b="1" spc="-165" baseline="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Skriv din bildtext här</a:t>
            </a:r>
          </a:p>
        </p:txBody>
      </p:sp>
    </p:spTree>
    <p:extLst>
      <p:ext uri="{BB962C8B-B14F-4D97-AF65-F5344CB8AC3E}">
        <p14:creationId xmlns:p14="http://schemas.microsoft.com/office/powerpoint/2010/main" val="17046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513013" y="1996900"/>
            <a:ext cx="15078075" cy="691017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5936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8AD97-2061-449E-AA65-AEC810C3220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7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objekt 112">
            <a:extLst>
              <a:ext uri="{FF2B5EF4-FFF2-40B4-BE49-F238E27FC236}">
                <a16:creationId xmlns:a16="http://schemas.microsoft.com/office/drawing/2014/main" id="{213F865A-82E0-4DE6-BBD6-DA7B3D8F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r="6671" b="4223"/>
          <a:stretch/>
        </p:blipFill>
        <p:spPr>
          <a:xfrm>
            <a:off x="10814050" y="-1"/>
            <a:ext cx="9290050" cy="1130935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016142-5590-4F09-AF8B-DB6FD618E5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/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7A8EE4-92AA-495F-86F9-6A5C4BD31B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5" name="object 38">
            <a:extLst>
              <a:ext uri="{FF2B5EF4-FFF2-40B4-BE49-F238E27FC236}">
                <a16:creationId xmlns:a16="http://schemas.microsoft.com/office/drawing/2014/main" id="{9BDBBCB9-81A0-4B48-8D85-87FE05F29E71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595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55543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079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ildobjekt 71">
            <a:extLst>
              <a:ext uri="{FF2B5EF4-FFF2-40B4-BE49-F238E27FC236}">
                <a16:creationId xmlns:a16="http://schemas.microsoft.com/office/drawing/2014/main" id="{F9214C34-71FC-4B3B-B2DA-532B9C36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t="51088" b="-60520"/>
          <a:stretch/>
        </p:blipFill>
        <p:spPr>
          <a:xfrm>
            <a:off x="0" y="6264274"/>
            <a:ext cx="1247156" cy="5045075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1911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9495B9-D494-4909-B0F6-C282E34A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5F43-7351-4340-AB7C-1EB441B903A0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40E90E-D655-44FC-9710-9E80B045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8CD1362-079A-44DB-8854-F2DD36B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039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353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5" y="2378076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899" spc="-401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5" y="6279774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179" indent="0" algn="ctr">
              <a:buNone/>
              <a:defRPr sz="2000"/>
            </a:lvl2pPr>
            <a:lvl3pPr marL="914357" indent="0" algn="ctr">
              <a:buNone/>
              <a:defRPr sz="1801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3" indent="0" algn="ctr">
              <a:buNone/>
              <a:defRPr sz="1600"/>
            </a:lvl6pPr>
            <a:lvl7pPr marL="2743072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1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66794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1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399670"/>
            <a:ext cx="17616566" cy="59832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2023-11-20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309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1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endParaRPr lang="sv-SE" sz="1801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4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1" y="6264278"/>
            <a:ext cx="1238643" cy="50450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6" y="3406776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2023-11-20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64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8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3999" cy="187200"/>
          </a:xfrm>
        </p:spPr>
        <p:txBody>
          <a:bodyPr/>
          <a:lstStyle/>
          <a:p>
            <a:endParaRPr lang="sv-SE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2023-11-20</a:t>
            </a:fld>
            <a:endParaRPr lang="sv-SE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1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1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1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5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7828735" cy="20436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2568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5708F-A6F2-4D28-886A-05F63F7F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3" r="88989" b="40999"/>
          <a:stretch/>
        </p:blipFill>
        <p:spPr>
          <a:xfrm>
            <a:off x="19008000" y="0"/>
            <a:ext cx="1096101" cy="2395475"/>
          </a:xfrm>
          <a:prstGeom prst="rect">
            <a:avLst/>
          </a:prstGeom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491C-47DC-4E17-80D1-CDD4BAF30723}" type="datetime1">
              <a:rPr lang="sv-SE" smtClean="0"/>
              <a:t>2023-11-20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877614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7B88AC-ED67-40FC-B207-9A82E4376643}"/>
              </a:ext>
            </a:extLst>
          </p:cNvPr>
          <p:cNvSpPr/>
          <p:nvPr userDrawn="1"/>
        </p:nvSpPr>
        <p:spPr>
          <a:xfrm>
            <a:off x="1245601" y="2491200"/>
            <a:ext cx="17618399" cy="79236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1" y="2491200"/>
            <a:ext cx="17618399" cy="7923600"/>
          </a:xfrm>
          <a:noFill/>
        </p:spPr>
        <p:txBody>
          <a:bodyPr/>
          <a:lstStyle>
            <a:lvl1pPr>
              <a:buNone/>
              <a:defRPr sz="3199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7C6CF22E-C600-40EB-BB5D-A71AE04A4C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1" y="8791201"/>
            <a:ext cx="1987199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/>
              <a:t> 4,42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389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Bildobjekt 105">
            <a:extLst>
              <a:ext uri="{FF2B5EF4-FFF2-40B4-BE49-F238E27FC236}">
                <a16:creationId xmlns:a16="http://schemas.microsoft.com/office/drawing/2014/main" id="{BEF2884E-1FD5-4C14-8812-60610C2A3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46" t="64200" r="1"/>
          <a:stretch/>
        </p:blipFill>
        <p:spPr>
          <a:xfrm>
            <a:off x="0" y="0"/>
            <a:ext cx="6240627" cy="979488"/>
          </a:xfrm>
          <a:prstGeom prst="rect">
            <a:avLst/>
          </a:prstGeom>
        </p:spPr>
      </p:pic>
      <p:sp>
        <p:nvSpPr>
          <p:cNvPr id="15" name="object 38">
            <a:extLst>
              <a:ext uri="{FF2B5EF4-FFF2-40B4-BE49-F238E27FC236}">
                <a16:creationId xmlns:a16="http://schemas.microsoft.com/office/drawing/2014/main" id="{FCB10ADE-7E5E-400B-8AA1-BCE8B82F9AC2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69B40A8-44D8-445B-8C02-75F7336F6216}"/>
              </a:ext>
            </a:extLst>
          </p:cNvPr>
          <p:cNvSpPr/>
          <p:nvPr userDrawn="1"/>
        </p:nvSpPr>
        <p:spPr>
          <a:xfrm>
            <a:off x="10404000" y="702000"/>
            <a:ext cx="9000000" cy="9900000"/>
          </a:xfrm>
          <a:prstGeom prst="rect">
            <a:avLst/>
          </a:prstGeom>
          <a:solidFill>
            <a:srgbClr val="F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9954143-B55D-450D-940A-BB896C139D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1676"/>
            <a:ext cx="9000000" cy="99000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05E6BAC-F8CD-4D8F-BF33-F04A9C43E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3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7" name="Rubrik 106">
            <a:extLst>
              <a:ext uri="{FF2B5EF4-FFF2-40B4-BE49-F238E27FC236}">
                <a16:creationId xmlns:a16="http://schemas.microsoft.com/office/drawing/2014/main" id="{6CA9850E-4638-497B-BFB1-76C714BE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425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underrubrik och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1A21D7-B31B-493C-B65C-16FC60C92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5600" y="2491200"/>
            <a:ext cx="17618400" cy="7923600"/>
          </a:xfrm>
          <a:solidFill>
            <a:srgbClr val="FAEDF2"/>
          </a:solidFill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6FC7-5FC7-4CA8-94E2-9DAA9984D6D0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F6711148-5B47-460E-BB58-D02960E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77615"/>
            <a:ext cx="17616567" cy="10432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9AE0B8-EF77-4FED-9065-2B19EFE2C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8" r="88999" b="40995"/>
          <a:stretch/>
        </p:blipFill>
        <p:spPr>
          <a:xfrm>
            <a:off x="19009056" y="0"/>
            <a:ext cx="1095044" cy="2395474"/>
          </a:xfrm>
          <a:prstGeom prst="rect">
            <a:avLst/>
          </a:prstGeom>
        </p:spPr>
      </p:pic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4EB1276E-26FE-4592-99D9-92C82CD707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40000" y="8791200"/>
            <a:ext cx="1987200" cy="198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>
              <a:buNone/>
              <a:defRPr sz="200"/>
            </a:lvl1pPr>
          </a:lstStyle>
          <a:p>
            <a:pPr lvl="0"/>
            <a:r>
              <a:rPr lang="sv-SE" dirty="0"/>
              <a:t> 4,42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rgbClr val="E9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ildobjekt 116">
            <a:extLst>
              <a:ext uri="{FF2B5EF4-FFF2-40B4-BE49-F238E27FC236}">
                <a16:creationId xmlns:a16="http://schemas.microsoft.com/office/drawing/2014/main" id="{33477E7E-42C3-4788-A1BB-FDC82EC59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r="6674" b="4216"/>
          <a:stretch/>
        </p:blipFill>
        <p:spPr>
          <a:xfrm>
            <a:off x="10814400" y="0"/>
            <a:ext cx="9289700" cy="11309350"/>
          </a:xfrm>
          <a:prstGeom prst="rect">
            <a:avLst/>
          </a:prstGeom>
        </p:spPr>
      </p:pic>
      <p:sp>
        <p:nvSpPr>
          <p:cNvPr id="118" name="object 38">
            <a:extLst>
              <a:ext uri="{FF2B5EF4-FFF2-40B4-BE49-F238E27FC236}">
                <a16:creationId xmlns:a16="http://schemas.microsoft.com/office/drawing/2014/main" id="{72F77CA4-0BCE-4432-8426-61300A583404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Rubrik 1">
            <a:extLst>
              <a:ext uri="{FF2B5EF4-FFF2-40B4-BE49-F238E27FC236}">
                <a16:creationId xmlns:a16="http://schemas.microsoft.com/office/drawing/2014/main" id="{656A818D-9B35-4279-A10A-068A34BAA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3013" y="2378075"/>
            <a:ext cx="13635037" cy="340995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11900" spc="-40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120" name="Underrubrik 2">
            <a:extLst>
              <a:ext uri="{FF2B5EF4-FFF2-40B4-BE49-F238E27FC236}">
                <a16:creationId xmlns:a16="http://schemas.microsoft.com/office/drawing/2014/main" id="{3DE99F72-0CDC-477B-85F2-1E356EF22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3013" y="6279773"/>
            <a:ext cx="13635037" cy="240665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500" spc="-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14857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4A2BB9E4-4D0C-429C-86B2-73D19EAEC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5" r="88989" b="40999"/>
          <a:stretch/>
        </p:blipFill>
        <p:spPr>
          <a:xfrm>
            <a:off x="19008000" y="0"/>
            <a:ext cx="1096100" cy="3216275"/>
          </a:xfrm>
          <a:prstGeom prst="rect">
            <a:avLst/>
          </a:prstGeom>
        </p:spPr>
      </p:pic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C9E204E3-63A1-4474-A22C-5B6EBCE2E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832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9A8E34-5052-4F38-988C-0D97C661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307201E-B19A-4211-B823-348FBA9EC2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5C967C-67C7-4621-A3F4-421FC821AE41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AA7B2E-985F-4673-A4FB-6FC32C2C34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B649E5A-1919-43B2-BBF2-01932005A4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024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8">
            <a:extLst>
              <a:ext uri="{FF2B5EF4-FFF2-40B4-BE49-F238E27FC236}">
                <a16:creationId xmlns:a16="http://schemas.microsoft.com/office/drawing/2014/main" id="{3137100E-AD01-4413-A769-147ED2DBD7F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  <p:sp>
        <p:nvSpPr>
          <p:cNvPr id="86" name="AutoShape 18">
            <a:extLst>
              <a:ext uri="{FF2B5EF4-FFF2-40B4-BE49-F238E27FC236}">
                <a16:creationId xmlns:a16="http://schemas.microsoft.com/office/drawing/2014/main" id="{72A7E8A6-C02F-4DDB-893A-A2DE3452A3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52400" y="1524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  <p:sp>
        <p:nvSpPr>
          <p:cNvPr id="87" name="AutoShape 18">
            <a:extLst>
              <a:ext uri="{FF2B5EF4-FFF2-40B4-BE49-F238E27FC236}">
                <a16:creationId xmlns:a16="http://schemas.microsoft.com/office/drawing/2014/main" id="{B680042A-CED3-424E-BC74-1F9AD5339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04800" y="304800"/>
            <a:ext cx="1214438" cy="85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  <p:sp>
        <p:nvSpPr>
          <p:cNvPr id="88" name="Platshållare för innehåll 2">
            <a:extLst>
              <a:ext uri="{FF2B5EF4-FFF2-40B4-BE49-F238E27FC236}">
                <a16:creationId xmlns:a16="http://schemas.microsoft.com/office/drawing/2014/main" id="{EDEB1E76-DA8C-4821-B2EB-EED0A44C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3766" y="3406775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0" name="Bildobjekt 89">
            <a:extLst>
              <a:ext uri="{FF2B5EF4-FFF2-40B4-BE49-F238E27FC236}">
                <a16:creationId xmlns:a16="http://schemas.microsoft.com/office/drawing/2014/main" id="{52C1F324-DEFA-416F-B72F-6051C31AF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1" t="51033" b="-60375"/>
          <a:stretch/>
        </p:blipFill>
        <p:spPr>
          <a:xfrm>
            <a:off x="0" y="6264276"/>
            <a:ext cx="1238643" cy="504507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9169CA-2D7A-43B7-AB45-92143F3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2266FDE-E7E1-4894-A463-420093AA5D7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221915" y="3406776"/>
            <a:ext cx="8638421" cy="5976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AFD0371-4BC2-4B1E-AF08-C39AD685810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929E917-5370-4653-ABC0-4F0AA954FE77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B503087-80B1-4939-BF99-75E89592FC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7DA98C4-0904-4159-B0D2-48927D0D4B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790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objekt 115">
            <a:extLst>
              <a:ext uri="{FF2B5EF4-FFF2-40B4-BE49-F238E27FC236}">
                <a16:creationId xmlns:a16="http://schemas.microsoft.com/office/drawing/2014/main" id="{C737B2F4-9EA7-4502-85F3-D663E2EA0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5106" t="64211"/>
          <a:stretch/>
        </p:blipFill>
        <p:spPr>
          <a:xfrm>
            <a:off x="0" y="0"/>
            <a:ext cx="6239526" cy="979200"/>
          </a:xfrm>
          <a:prstGeom prst="rect">
            <a:avLst/>
          </a:prstGeom>
        </p:spPr>
      </p:pic>
      <p:sp>
        <p:nvSpPr>
          <p:cNvPr id="17" name="object 38">
            <a:extLst>
              <a:ext uri="{FF2B5EF4-FFF2-40B4-BE49-F238E27FC236}">
                <a16:creationId xmlns:a16="http://schemas.microsoft.com/office/drawing/2014/main" id="{ED408A77-E9D9-4ECD-9EAC-8F17AA6FF688}"/>
              </a:ext>
            </a:extLst>
          </p:cNvPr>
          <p:cNvSpPr/>
          <p:nvPr userDrawn="1"/>
        </p:nvSpPr>
        <p:spPr>
          <a:xfrm>
            <a:off x="523543" y="8791287"/>
            <a:ext cx="1988494" cy="198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Platshållare för sidfot 5">
            <a:extLst>
              <a:ext uri="{FF2B5EF4-FFF2-40B4-BE49-F238E27FC236}">
                <a16:creationId xmlns:a16="http://schemas.microsoft.com/office/drawing/2014/main" id="{BB34CA2A-42E7-429D-A977-94E73516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3903" y="478617"/>
            <a:ext cx="7704000" cy="1872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2" name="Platshållare för datum 4">
            <a:extLst>
              <a:ext uri="{FF2B5EF4-FFF2-40B4-BE49-F238E27FC236}">
                <a16:creationId xmlns:a16="http://schemas.microsoft.com/office/drawing/2014/main" id="{D2CC2258-1CAC-42DF-AA86-10F59DEC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/>
          <a:lstStyle/>
          <a:p>
            <a:fld id="{9D00964E-CD7C-4BCA-A53D-05A9094492BF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14" name="Platshållare för bildnummer 6">
            <a:extLst>
              <a:ext uri="{FF2B5EF4-FFF2-40B4-BE49-F238E27FC236}">
                <a16:creationId xmlns:a16="http://schemas.microsoft.com/office/drawing/2014/main" id="{0CFDA38F-887E-4A37-9D96-25B2B6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C919A-0768-457E-8FE4-A8E97EA955FB}"/>
              </a:ext>
            </a:extLst>
          </p:cNvPr>
          <p:cNvSpPr/>
          <p:nvPr userDrawn="1"/>
        </p:nvSpPr>
        <p:spPr>
          <a:xfrm>
            <a:off x="10404000" y="702000"/>
            <a:ext cx="9007200" cy="990720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9A918AC-8D77-44A2-A4FE-5285D4086A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04000" y="702000"/>
            <a:ext cx="9007200" cy="9907200"/>
          </a:xfrm>
          <a:prstGeom prst="rect">
            <a:avLst/>
          </a:prstGeom>
          <a:noFill/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på en ikon för att infoga innehåll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2DA647D-DDF5-4570-9F2E-0535FAD82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3408147"/>
            <a:ext cx="7828734" cy="5400000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7" name="Rubrik 7">
            <a:extLst>
              <a:ext uri="{FF2B5EF4-FFF2-40B4-BE49-F238E27FC236}">
                <a16:creationId xmlns:a16="http://schemas.microsoft.com/office/drawing/2014/main" id="{A8C94F33-3648-4C31-AEF3-2EBA5385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20436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1591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 userDrawn="1">
          <p15:clr>
            <a:srgbClr val="FBAE40"/>
          </p15:clr>
        </p15:guide>
        <p15:guide id="2" pos="6332" userDrawn="1">
          <p15:clr>
            <a:srgbClr val="FBAE40"/>
          </p15:clr>
        </p15:guide>
        <p15:guide id="3" pos="2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2023-11-20</a:t>
            </a:fld>
            <a:endParaRPr lang="sv-SE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5" r:id="rId3"/>
    <p:sldLayoutId id="2147483738" r:id="rId4"/>
    <p:sldLayoutId id="2147483741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1" r:id="rId3"/>
    <p:sldLayoutId id="2147483685" r:id="rId4"/>
    <p:sldLayoutId id="2147483701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8A90-D85D-4561-9F0D-D91F6DA549C8}" type="datetime1">
              <a:rPr lang="sv-SE" smtClean="0"/>
              <a:t>2023-11-20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5BA178A-7D73-4B39-A47A-E9668CC0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2000"/>
            <a:ext cx="17618400" cy="598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87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7" r:id="rId2"/>
    <p:sldLayoutId id="2147483710" r:id="rId3"/>
    <p:sldLayoutId id="2147483713" r:id="rId4"/>
    <p:sldLayoutId id="2147483716" r:id="rId5"/>
  </p:sldLayoutIdLst>
  <p:hf hdr="0" ftr="0"/>
  <p:txStyles>
    <p:titleStyle>
      <a:lvl1pPr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lang="sv-SE" sz="4250" spc="-110" baseline="0" dirty="0" smtClean="0">
          <a:latin typeface="+mn-lt"/>
          <a:ea typeface="+mn-ea"/>
          <a:cs typeface="+mn-cs"/>
        </a:defRPr>
      </a:lvl1pPr>
      <a:lvl2pPr marL="756000" indent="-324000">
        <a:lnSpc>
          <a:spcPct val="84000"/>
        </a:lnSpc>
        <a:spcAft>
          <a:spcPts val="2400"/>
        </a:spcAft>
        <a:buFontTx/>
        <a:buBlip>
          <a:blip r:embed="rId8"/>
        </a:buBlip>
        <a:defRPr lang="sv-SE" sz="3850" spc="-110" baseline="0" dirty="0" smtClean="0">
          <a:latin typeface="+mn-lt"/>
          <a:ea typeface="+mn-ea"/>
          <a:cs typeface="+mn-cs"/>
        </a:defRPr>
      </a:lvl2pPr>
      <a:lvl3pPr marL="1116000" indent="-288000">
        <a:lnSpc>
          <a:spcPct val="84000"/>
        </a:lnSpc>
        <a:spcAft>
          <a:spcPts val="2500"/>
        </a:spcAft>
        <a:buFontTx/>
        <a:buBlip>
          <a:blip r:embed="rId8"/>
        </a:buBlip>
        <a:defRPr lang="sv-SE" sz="3400" spc="-110" baseline="0" dirty="0" smtClean="0">
          <a:latin typeface="+mn-lt"/>
          <a:ea typeface="+mn-ea"/>
          <a:cs typeface="+mn-cs"/>
        </a:defRPr>
      </a:lvl3pPr>
      <a:lvl4pPr marL="1458000" indent="-259200">
        <a:lnSpc>
          <a:spcPct val="84000"/>
        </a:lnSpc>
        <a:spcAft>
          <a:spcPts val="2600"/>
        </a:spcAft>
        <a:buFontTx/>
        <a:buBlip>
          <a:blip r:embed="rId8"/>
        </a:buBlip>
        <a:defRPr lang="sv-SE" sz="3000" spc="-110" baseline="0" dirty="0" smtClean="0">
          <a:latin typeface="+mn-lt"/>
          <a:ea typeface="+mn-ea"/>
          <a:cs typeface="+mn-cs"/>
        </a:defRPr>
      </a:lvl4pPr>
      <a:lvl5pPr marL="1764000" indent="-252000">
        <a:lnSpc>
          <a:spcPct val="86000"/>
        </a:lnSpc>
        <a:spcAft>
          <a:spcPts val="1500"/>
        </a:spcAft>
        <a:buFontTx/>
        <a:buBlip>
          <a:blip r:embed="rId8"/>
        </a:buBlip>
        <a:defRPr lang="sv-SE" sz="2800" spc="-110" baseline="0" dirty="0" smtClean="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3E36F5-CB5C-4BC9-B4B1-AE33AB1C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31" y="602119"/>
            <a:ext cx="14049219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FE7FC3-43DA-4492-919A-C5853D9E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8831" y="3010591"/>
            <a:ext cx="14049219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15FEEA8B-F0B4-4366-9BEE-036786E2A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1303" y="10880631"/>
            <a:ext cx="1433895" cy="429336"/>
          </a:xfrm>
          <a:prstGeom prst="rect">
            <a:avLst/>
          </a:prstGeom>
        </p:spPr>
        <p:txBody>
          <a:bodyPr/>
          <a:lstStyle>
            <a:lvl1pPr>
              <a:defRPr sz="1649">
                <a:solidFill>
                  <a:srgbClr val="000000"/>
                </a:solidFill>
              </a:defRPr>
            </a:lvl1pPr>
          </a:lstStyle>
          <a:p>
            <a:fld id="{BA12A198-852D-4C56-B5FA-725C63288A51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B2FDAB46-EFEA-429A-BC32-30EB64A4A920}"/>
              </a:ext>
            </a:extLst>
          </p:cNvPr>
          <p:cNvSpPr txBox="1">
            <a:spLocks/>
          </p:cNvSpPr>
          <p:nvPr userDrawn="1"/>
        </p:nvSpPr>
        <p:spPr>
          <a:xfrm>
            <a:off x="17591600" y="10735195"/>
            <a:ext cx="2113887" cy="429953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1DC97-B29F-4B82-9465-528F8DE5D4BA}" type="slidenum">
              <a:rPr lang="sv-SE" sz="1649" smtClean="0">
                <a:solidFill>
                  <a:srgbClr val="000000"/>
                </a:solidFill>
              </a:rPr>
              <a:pPr/>
              <a:t>‹#›</a:t>
            </a:fld>
            <a:endParaRPr lang="sv-SE" sz="1649" dirty="0">
              <a:solidFill>
                <a:srgbClr val="000000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D9EBF58-A30A-452B-800A-949BDB648760}"/>
              </a:ext>
            </a:extLst>
          </p:cNvPr>
          <p:cNvSpPr txBox="1"/>
          <p:nvPr userDrawn="1"/>
        </p:nvSpPr>
        <p:spPr>
          <a:xfrm>
            <a:off x="235260" y="10571437"/>
            <a:ext cx="3325731" cy="34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49" dirty="0">
                <a:solidFill>
                  <a:schemeClr val="accent4"/>
                </a:solidFill>
              </a:rPr>
              <a:t>Regionvastmanland.se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2476E4-313A-4EEF-99D7-65691F3195AD}"/>
              </a:ext>
            </a:extLst>
          </p:cNvPr>
          <p:cNvSpPr/>
          <p:nvPr userDrawn="1"/>
        </p:nvSpPr>
        <p:spPr>
          <a:xfrm>
            <a:off x="381287" y="433311"/>
            <a:ext cx="19324199" cy="10138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68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7CC86E0C-2554-4C71-A275-240B44ABAB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7337851" y="420267"/>
            <a:ext cx="2367635" cy="2367802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691A7CD-8BFE-4300-A4B4-ACB5C92BCDC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366" y="737392"/>
            <a:ext cx="1355734" cy="12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1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507846" rtl="0" eaLnBrk="1" latinLnBrk="0" hangingPunct="1">
        <a:lnSpc>
          <a:spcPct val="90000"/>
        </a:lnSpc>
        <a:spcBef>
          <a:spcPct val="0"/>
        </a:spcBef>
        <a:buNone/>
        <a:defRPr sz="7256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bg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bg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bg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bg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bg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6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4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DA4E-B23A-42CD-82EE-75C65057215D}" type="datetime1">
              <a:rPr lang="sv-SE" noProof="0" smtClean="0"/>
              <a:t>2023-11-20</a:t>
            </a:fld>
            <a:endParaRPr lang="sv-SE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noProof="0" smtClean="0"/>
              <a:pPr/>
              <a:t>‹#›</a:t>
            </a:fld>
            <a:endParaRPr lang="sv-SE" noProof="0" dirty="0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1227047"/>
            <a:ext cx="17616567" cy="2043642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5" y="9528509"/>
            <a:ext cx="1302292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1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p:hf hdr="0" ftr="0"/>
  <p:txStyles>
    <p:titleStyle>
      <a:lvl1pPr eaLnBrk="1" hangingPunct="1">
        <a:lnSpc>
          <a:spcPct val="85000"/>
        </a:lnSpc>
        <a:defRPr sz="6450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5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767" y="3401568"/>
            <a:ext cx="17616567" cy="5986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3903" y="478617"/>
            <a:ext cx="7703999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68502" y="478617"/>
            <a:ext cx="792000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D5FD-A08D-49A7-8412-76F29BA46CE4}" type="datetime1">
              <a:rPr lang="sv-SE" smtClean="0"/>
              <a:t>2023-11-20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5102" y="478617"/>
            <a:ext cx="360001" cy="18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8"/>
            <a:ext cx="17616567" cy="2043641"/>
          </a:xfrm>
          <a:prstGeom prst="rect">
            <a:avLst/>
          </a:prstGeom>
        </p:spPr>
        <p:txBody>
          <a:bodyPr vert="horz" lIns="0" tIns="0" rIns="0" bIns="7200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9" name="object 15">
            <a:extLst>
              <a:ext uri="{FF2B5EF4-FFF2-40B4-BE49-F238E27FC236}">
                <a16:creationId xmlns:a16="http://schemas.microsoft.com/office/drawing/2014/main" id="{0CDE3574-CF15-4481-A3BF-AC8D9DEC1C1C}"/>
              </a:ext>
            </a:extLst>
          </p:cNvPr>
          <p:cNvSpPr/>
          <p:nvPr userDrawn="1"/>
        </p:nvSpPr>
        <p:spPr>
          <a:xfrm>
            <a:off x="18273026" y="9528510"/>
            <a:ext cx="1302291" cy="1251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</p:spTree>
    <p:extLst>
      <p:ext uri="{BB962C8B-B14F-4D97-AF65-F5344CB8AC3E}">
        <p14:creationId xmlns:p14="http://schemas.microsoft.com/office/powerpoint/2010/main" val="220319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hf hdr="0" ftr="0"/>
  <p:txStyles>
    <p:titleStyle>
      <a:lvl1pPr>
        <a:lnSpc>
          <a:spcPct val="85000"/>
        </a:lnSpc>
        <a:defRPr sz="6449" b="1" spc="-28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5584" indent="-345584">
        <a:lnSpc>
          <a:spcPct val="84000"/>
        </a:lnSpc>
        <a:spcAft>
          <a:spcPts val="2300"/>
        </a:spcAft>
        <a:buSzPct val="100000"/>
        <a:buFontTx/>
        <a:buBlip>
          <a:blip r:embed="rId8"/>
        </a:buBlip>
        <a:tabLst/>
        <a:defRPr sz="4249" spc="-110" baseline="0">
          <a:latin typeface="+mn-lt"/>
          <a:ea typeface="+mn-ea"/>
          <a:cs typeface="+mn-cs"/>
        </a:defRPr>
      </a:lvl1pPr>
      <a:lvl2pPr marL="755964" indent="-323986">
        <a:lnSpc>
          <a:spcPct val="84000"/>
        </a:lnSpc>
        <a:spcAft>
          <a:spcPts val="2399"/>
        </a:spcAft>
        <a:buFontTx/>
        <a:buBlip>
          <a:blip r:embed="rId8"/>
        </a:buBlip>
        <a:defRPr sz="3850" spc="-110" baseline="0">
          <a:latin typeface="+mn-lt"/>
          <a:ea typeface="+mn-ea"/>
          <a:cs typeface="+mn-cs"/>
        </a:defRPr>
      </a:lvl2pPr>
      <a:lvl3pPr marL="1115948" indent="-287986">
        <a:lnSpc>
          <a:spcPct val="84000"/>
        </a:lnSpc>
        <a:spcAft>
          <a:spcPts val="2500"/>
        </a:spcAft>
        <a:buFontTx/>
        <a:buBlip>
          <a:blip r:embed="rId8"/>
        </a:buBlip>
        <a:defRPr sz="3400" spc="-110" baseline="0">
          <a:latin typeface="+mn-lt"/>
          <a:ea typeface="+mn-ea"/>
          <a:cs typeface="+mn-cs"/>
        </a:defRPr>
      </a:lvl3pPr>
      <a:lvl4pPr marL="1457932" indent="-259188">
        <a:lnSpc>
          <a:spcPct val="84000"/>
        </a:lnSpc>
        <a:spcAft>
          <a:spcPts val="2600"/>
        </a:spcAft>
        <a:buFontTx/>
        <a:buBlip>
          <a:blip r:embed="rId8"/>
        </a:buBlip>
        <a:defRPr sz="3000" spc="-110" baseline="0">
          <a:latin typeface="+mn-lt"/>
          <a:ea typeface="+mn-ea"/>
          <a:cs typeface="+mn-cs"/>
        </a:defRPr>
      </a:lvl4pPr>
      <a:lvl5pPr marL="1763919" indent="-251989">
        <a:lnSpc>
          <a:spcPct val="86000"/>
        </a:lnSpc>
        <a:spcAft>
          <a:spcPts val="1501"/>
        </a:spcAft>
        <a:buFontTx/>
        <a:buBlip>
          <a:blip r:embed="rId8"/>
        </a:buBlip>
        <a:defRPr sz="2800" spc="-110" baseline="0"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7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3">
        <a:defRPr>
          <a:latin typeface="+mn-lt"/>
          <a:ea typeface="+mn-ea"/>
          <a:cs typeface="+mn-cs"/>
        </a:defRPr>
      </a:lvl6pPr>
      <a:lvl7pPr marL="2743072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>
            <a:extLst>
              <a:ext uri="{FF2B5EF4-FFF2-40B4-BE49-F238E27FC236}">
                <a16:creationId xmlns:a16="http://schemas.microsoft.com/office/drawing/2014/main" id="{14E1B871-1AFA-4BE8-9A84-E657507CF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378075"/>
            <a:ext cx="13635037" cy="2651502"/>
          </a:xfrm>
        </p:spPr>
        <p:txBody>
          <a:bodyPr/>
          <a:lstStyle/>
          <a:p>
            <a:r>
              <a:rPr lang="sv-SE" sz="9600" dirty="0"/>
              <a:t>Verksamhetens namn </a:t>
            </a:r>
            <a:endParaRPr lang="sv-SE" dirty="0"/>
          </a:p>
        </p:txBody>
      </p:sp>
      <p:sp>
        <p:nvSpPr>
          <p:cNvPr id="15" name="Underrubrik 14">
            <a:extLst>
              <a:ext uri="{FF2B5EF4-FFF2-40B4-BE49-F238E27FC236}">
                <a16:creationId xmlns:a16="http://schemas.microsoft.com/office/drawing/2014/main" id="{A6A86CB7-E1C7-4940-8356-F086D15D5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Ev. någon undertext. T.ex. inriktning på verksamheten eller något annat som är utmärkande för just er verksamhet. </a:t>
            </a:r>
          </a:p>
        </p:txBody>
      </p:sp>
    </p:spTree>
    <p:extLst>
      <p:ext uri="{BB962C8B-B14F-4D97-AF65-F5344CB8AC3E}">
        <p14:creationId xmlns:p14="http://schemas.microsoft.com/office/powerpoint/2010/main" val="62345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llt mellan himmel och Västmanland">
            <a:hlinkClick r:id="" action="ppaction://media"/>
            <a:extLst>
              <a:ext uri="{FF2B5EF4-FFF2-40B4-BE49-F238E27FC236}">
                <a16:creationId xmlns:a16="http://schemas.microsoft.com/office/drawing/2014/main" id="{D3FA9A2B-AAFB-98FF-1754-C7EBB43DC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" r="1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3" name="Platshållare för datum 2" hidden="1">
            <a:extLst>
              <a:ext uri="{FF2B5EF4-FFF2-40B4-BE49-F238E27FC236}">
                <a16:creationId xmlns:a16="http://schemas.microsoft.com/office/drawing/2014/main" id="{9A930342-4295-9652-03C1-A81CBDC4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2023-11-20</a:t>
            </a:fld>
            <a:endParaRPr lang="sv-SE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9395AF5A-5309-C401-3CAE-C09C86F3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52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53C74DA-9A8D-4C0C-9168-92AE6E10C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102" y="3845219"/>
            <a:ext cx="5616624" cy="5658606"/>
          </a:xfrm>
        </p:spPr>
        <p:txBody>
          <a:bodyPr>
            <a:normAutofit/>
          </a:bodyPr>
          <a:lstStyle/>
          <a:p>
            <a:r>
              <a:rPr lang="sv-SE" dirty="0"/>
              <a:t>Totalt ca 7000 medarbetare i Regionen</a:t>
            </a:r>
          </a:p>
          <a:p>
            <a:r>
              <a:rPr lang="sv-SE" dirty="0"/>
              <a:t>Tillhör XX-förvaltningen</a:t>
            </a:r>
          </a:p>
          <a:p>
            <a:r>
              <a:rPr lang="sv-SE" dirty="0"/>
              <a:t>Ligger under XXX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6F10BA26-841C-4304-A0C6-18C01448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02" y="1166013"/>
            <a:ext cx="6984774" cy="2051364"/>
          </a:xfrm>
        </p:spPr>
        <p:txBody>
          <a:bodyPr anchor="b">
            <a:noAutofit/>
          </a:bodyPr>
          <a:lstStyle/>
          <a:p>
            <a:r>
              <a:rPr lang="sv-SE" sz="5400" dirty="0"/>
              <a:t>Verksamhetens</a:t>
            </a:r>
            <a:br>
              <a:rPr lang="sv-SE" sz="5400" dirty="0"/>
            </a:br>
            <a:r>
              <a:rPr lang="sv-SE" sz="5400" dirty="0"/>
              <a:t>namn (visa var på</a:t>
            </a:r>
            <a:br>
              <a:rPr lang="sv-SE" sz="5400" dirty="0"/>
            </a:br>
            <a:r>
              <a:rPr lang="sv-SE" sz="5400" dirty="0"/>
              <a:t>kartan ni finns)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CD7436E-FD2E-4BD1-A847-E03367784F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30" r="2038"/>
          <a:stretch/>
        </p:blipFill>
        <p:spPr>
          <a:xfrm>
            <a:off x="6811690" y="2486323"/>
            <a:ext cx="12872480" cy="8376398"/>
          </a:xfrm>
          <a:prstGeom prst="rect">
            <a:avLst/>
          </a:prstGeom>
          <a:noFill/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0779036-0630-4063-872C-D3B8C71A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62DD169D-E447-4789-8673-AFA93CC4C0FC}" type="datetime1">
              <a:rPr lang="sv-SE" smtClean="0"/>
              <a:pPr>
                <a:spcAft>
                  <a:spcPts val="600"/>
                </a:spcAft>
              </a:pPr>
              <a:t>2023-11-20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3C54FD0-6F58-4062-9052-E7B817EC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08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96AF0BF-E7F4-4EA5-BB32-ED5B0DA7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2023-11-20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F28CD6-755B-4F52-9AC7-AAB5A5BD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CA30CE5-9E15-4B00-8273-473FEACDD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103" y="3884960"/>
            <a:ext cx="7828733" cy="4248472"/>
          </a:xfrm>
        </p:spPr>
        <p:txBody>
          <a:bodyPr>
            <a:normAutofit/>
          </a:bodyPr>
          <a:lstStyle/>
          <a:p>
            <a:r>
              <a:rPr lang="sv-SE" dirty="0"/>
              <a:t>XXX</a:t>
            </a:r>
          </a:p>
          <a:p>
            <a:r>
              <a:rPr lang="sv-SE" dirty="0"/>
              <a:t>YYY</a:t>
            </a:r>
          </a:p>
          <a:p>
            <a:r>
              <a:rPr lang="sv-SE" dirty="0"/>
              <a:t>ZZZ</a:t>
            </a:r>
          </a:p>
          <a:p>
            <a:r>
              <a:rPr lang="sv-SE" dirty="0"/>
              <a:t>XYZ</a:t>
            </a:r>
          </a:p>
          <a:p>
            <a:r>
              <a:rPr lang="sv-SE" dirty="0"/>
              <a:t>Totalt ca XX medarbetare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E6DD763-DEC7-49B5-B979-C4331E11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102" y="1249078"/>
            <a:ext cx="7828734" cy="2043642"/>
          </a:xfrm>
        </p:spPr>
        <p:txBody>
          <a:bodyPr anchor="b">
            <a:noAutofit/>
          </a:bodyPr>
          <a:lstStyle/>
          <a:p>
            <a:br>
              <a:rPr lang="sv-SE" sz="4800"/>
            </a:br>
            <a:br>
              <a:rPr lang="sv-SE" sz="4800"/>
            </a:br>
            <a:br>
              <a:rPr lang="sv-SE" sz="4800"/>
            </a:br>
            <a:br>
              <a:rPr lang="sv-SE" sz="4800"/>
            </a:br>
            <a:br>
              <a:rPr lang="sv-SE" sz="4800"/>
            </a:br>
            <a:r>
              <a:rPr lang="sv-SE" sz="5400"/>
              <a:t>Personal (punkta upp vilka yrkeskategorier som jobbar i verksamheten)</a:t>
            </a:r>
            <a:endParaRPr lang="sv-SE" sz="5400" dirty="0"/>
          </a:p>
        </p:txBody>
      </p:sp>
      <p:pic>
        <p:nvPicPr>
          <p:cNvPr id="1026" name="Bildobjekt 6">
            <a:extLst>
              <a:ext uri="{FF2B5EF4-FFF2-40B4-BE49-F238E27FC236}">
                <a16:creationId xmlns:a16="http://schemas.microsoft.com/office/drawing/2014/main" id="{953E1792-745E-E9CD-3E28-395CF33F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090" y="3884960"/>
            <a:ext cx="8975425" cy="33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21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C1EE65-6474-46CF-8A9F-E2087F9B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830139"/>
            <a:ext cx="17616567" cy="1440160"/>
          </a:xfrm>
        </p:spPr>
        <p:txBody>
          <a:bodyPr anchor="b">
            <a:normAutofit/>
          </a:bodyPr>
          <a:lstStyle/>
          <a:p>
            <a:r>
              <a:rPr lang="sv-SE" sz="5400" dirty="0"/>
              <a:t>Att arbeta som X på verksamhet XXX: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8168DB9-FC34-411F-993B-3EC95DEF2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4502" y="3134395"/>
            <a:ext cx="11688602" cy="6731970"/>
          </a:xfrm>
        </p:spPr>
        <p:txBody>
          <a:bodyPr>
            <a:normAutofit/>
          </a:bodyPr>
          <a:lstStyle/>
          <a:p>
            <a:r>
              <a:rPr lang="sv-SE" sz="4200" dirty="0"/>
              <a:t>Beskriv i punktform saker som: </a:t>
            </a:r>
          </a:p>
          <a:p>
            <a:r>
              <a:rPr lang="sv-SE" sz="4200" dirty="0"/>
              <a:t>Arbetets innehåll, viktigaste arbetsuppgifter/områden</a:t>
            </a:r>
          </a:p>
          <a:p>
            <a:r>
              <a:rPr lang="sv-SE" sz="4200" dirty="0"/>
              <a:t>Interna och externa samarbeten</a:t>
            </a:r>
          </a:p>
          <a:p>
            <a:r>
              <a:rPr lang="sv-SE" sz="4200" dirty="0"/>
              <a:t>Arbete på plats/hybrid/distans</a:t>
            </a:r>
          </a:p>
          <a:p>
            <a:r>
              <a:rPr lang="sv-SE" sz="4200" dirty="0"/>
              <a:t>Det bästa med rollen (ev. något citat från medarbetare)</a:t>
            </a:r>
          </a:p>
          <a:p>
            <a:r>
              <a:rPr lang="sv-SE" sz="4200" dirty="0"/>
              <a:t>Utmaningar i rollen (var transparent och öppen)</a:t>
            </a:r>
          </a:p>
          <a:p>
            <a:r>
              <a:rPr lang="sv-SE" sz="4200" dirty="0"/>
              <a:t>Egenskaper som är bra att ha i rollen</a:t>
            </a:r>
          </a:p>
          <a:p>
            <a:r>
              <a:rPr lang="sv-SE" sz="4200" dirty="0"/>
              <a:t>M.m.……</a:t>
            </a:r>
          </a:p>
          <a:p>
            <a:endParaRPr lang="sv-SE" sz="4200" dirty="0"/>
          </a:p>
          <a:p>
            <a:pPr marL="0" indent="0">
              <a:buNone/>
            </a:pPr>
            <a:endParaRPr lang="sv-SE" sz="3300" dirty="0"/>
          </a:p>
          <a:p>
            <a:pPr marL="0" indent="0">
              <a:buNone/>
            </a:pPr>
            <a:endParaRPr lang="sv-SE" sz="3300" dirty="0"/>
          </a:p>
          <a:p>
            <a:endParaRPr lang="sv-SE" sz="33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4B6A7D8-ABDB-4D5F-B907-A5D0550F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2023-11-20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410D84-0964-47A3-8E77-36F68C9C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87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F8155D-9BD2-45AC-99A1-50C8A926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6" y="2293265"/>
            <a:ext cx="17616567" cy="1065286"/>
          </a:xfrm>
        </p:spPr>
        <p:txBody>
          <a:bodyPr>
            <a:normAutofit fontScale="90000"/>
          </a:bodyPr>
          <a:lstStyle/>
          <a:p>
            <a:r>
              <a:rPr lang="sv-SE" sz="6000" dirty="0"/>
              <a:t>Arbetstider/Schema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67E0F91-6841-4CB7-BF22-D9C60D1F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2023-11-20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A22E207-1281-43FF-9E59-F5D2D723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569407C-E7C4-4E47-A12F-C90069259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2630339"/>
            <a:ext cx="9816396" cy="7488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r>
              <a:rPr lang="sv-SE" dirty="0"/>
              <a:t>Exempel (ändra utifrån hur det ser ut i er verksamhet):</a:t>
            </a:r>
          </a:p>
          <a:p>
            <a:r>
              <a:rPr lang="sv-SE" dirty="0"/>
              <a:t>Arbetstider: 7-15.30, 13.30-22.00</a:t>
            </a:r>
          </a:p>
          <a:p>
            <a:r>
              <a:rPr lang="sv-SE" dirty="0"/>
              <a:t>Schema 10 veckor, 20 kvällspass, 10 helgpass. </a:t>
            </a:r>
          </a:p>
          <a:p>
            <a:r>
              <a:rPr lang="sv-SE" dirty="0"/>
              <a:t>Schema läggs i samråd med enhetschef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Semester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14E97F3-9CC0-4FE4-9C16-58EC6EF441A6}"/>
              </a:ext>
            </a:extLst>
          </p:cNvPr>
          <p:cNvPicPr/>
          <p:nvPr/>
        </p:nvPicPr>
        <p:blipFill rotWithShape="1">
          <a:blip r:embed="rId2"/>
          <a:srcRect l="13440" t="45368" r="74711" b="41409"/>
          <a:stretch/>
        </p:blipFill>
        <p:spPr bwMode="auto">
          <a:xfrm>
            <a:off x="3859362" y="8595093"/>
            <a:ext cx="3217545" cy="1009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dobjekt 13" descr="Analog väggklocka">
            <a:extLst>
              <a:ext uri="{FF2B5EF4-FFF2-40B4-BE49-F238E27FC236}">
                <a16:creationId xmlns:a16="http://schemas.microsoft.com/office/drawing/2014/main" id="{CE7709A3-EA53-49C2-D4D3-4F318F6A5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94" y="3064732"/>
            <a:ext cx="7783130" cy="51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8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6A0CD05-A976-4C9F-9625-70ACCBE0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8502" y="478617"/>
            <a:ext cx="792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22A7701B-8AEB-47E6-B4CC-5A851E887FD1}" type="datetime1">
              <a:rPr lang="sv-SE" smtClean="0"/>
              <a:pPr>
                <a:spcAft>
                  <a:spcPts val="600"/>
                </a:spcAft>
              </a:pPr>
              <a:t>2023-11-20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BE4B6BA-7510-41E4-8054-7F926C78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102" y="478617"/>
            <a:ext cx="360000" cy="1872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38480145-259A-47DA-A30D-C906B9DB5C99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pic>
        <p:nvPicPr>
          <p:cNvPr id="8" name="82c55953-3752-40c6-9a7f-479c019a212d" descr="Image">
            <a:extLst>
              <a:ext uri="{FF2B5EF4-FFF2-40B4-BE49-F238E27FC236}">
                <a16:creationId xmlns:a16="http://schemas.microsoft.com/office/drawing/2014/main" id="{9492562F-280E-4991-9A40-D8EAA8B30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r="27715" b="-1"/>
          <a:stretch/>
        </p:blipFill>
        <p:spPr bwMode="auto">
          <a:xfrm>
            <a:off x="10404000" y="701676"/>
            <a:ext cx="9000000" cy="99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B65481-EE0F-49FF-A644-7B59CD6D43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7" y="2918371"/>
            <a:ext cx="7828733" cy="5889776"/>
          </a:xfrm>
        </p:spPr>
        <p:txBody>
          <a:bodyPr>
            <a:normAutofit/>
          </a:bodyPr>
          <a:lstStyle/>
          <a:p>
            <a:endParaRPr lang="sv-SE" dirty="0"/>
          </a:p>
          <a:p>
            <a:r>
              <a:rPr lang="sv-SE" dirty="0"/>
              <a:t>Tjänstepension</a:t>
            </a:r>
          </a:p>
          <a:p>
            <a:r>
              <a:rPr lang="sv-SE" dirty="0"/>
              <a:t>Sjukvårdsersättning</a:t>
            </a:r>
          </a:p>
          <a:p>
            <a:r>
              <a:rPr lang="sv-SE" dirty="0"/>
              <a:t>APOTEK 10 %</a:t>
            </a:r>
          </a:p>
          <a:p>
            <a:r>
              <a:rPr lang="sv-SE" dirty="0"/>
              <a:t>Hälsolyftet</a:t>
            </a:r>
          </a:p>
          <a:p>
            <a:r>
              <a:rPr lang="sv-SE" dirty="0"/>
              <a:t>Friskvård 3000:-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6378334-5873-443B-972D-CBE884BB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7" y="1227047"/>
            <a:ext cx="7828734" cy="1691324"/>
          </a:xfrm>
        </p:spPr>
        <p:txBody>
          <a:bodyPr anchor="b">
            <a:normAutofit/>
          </a:bodyPr>
          <a:lstStyle/>
          <a:p>
            <a:r>
              <a:rPr lang="sv-SE" sz="5400" dirty="0"/>
              <a:t>Förmåner</a:t>
            </a:r>
          </a:p>
        </p:txBody>
      </p:sp>
    </p:spTree>
    <p:extLst>
      <p:ext uri="{BB962C8B-B14F-4D97-AF65-F5344CB8AC3E}">
        <p14:creationId xmlns:p14="http://schemas.microsoft.com/office/powerpoint/2010/main" val="3612096567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T191211Ny" id="{FC4988CD-B13E-4C06-85E1-35B8F7055CD0}" vid="{49C54B42-8EFC-4940-A3DC-C52EAE08B199}"/>
    </a:ext>
  </a:extLst>
</a:theme>
</file>

<file path=ppt/theme/theme2.xml><?xml version="1.0" encoding="utf-8"?>
<a:theme xmlns:a="http://schemas.openxmlformats.org/drawingml/2006/main" name="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T191211Ny" id="{FC4988CD-B13E-4C06-85E1-35B8F7055CD0}" vid="{15EC3D84-B4F3-4B26-B30D-BF081529D9F6}"/>
    </a:ext>
  </a:extLst>
</a:theme>
</file>

<file path=ppt/theme/theme3.xml><?xml version="1.0" encoding="utf-8"?>
<a:theme xmlns:a="http://schemas.openxmlformats.org/drawingml/2006/main" name="Region Västmanland Grön">
  <a:themeElements>
    <a:clrScheme name="Region Västmanland Grön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39D94"/>
      </a:accent1>
      <a:accent2>
        <a:srgbClr val="4B467D"/>
      </a:accent2>
      <a:accent3>
        <a:srgbClr val="670F3B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T191211Ny" id="{FC4988CD-B13E-4C06-85E1-35B8F7055CD0}" vid="{BADDB3C0-72E0-461C-9B87-8F530EF6FB51}"/>
    </a:ext>
  </a:extLst>
</a:theme>
</file>

<file path=ppt/theme/theme4.xml><?xml version="1.0" encoding="utf-8"?>
<a:theme xmlns:a="http://schemas.openxmlformats.org/drawingml/2006/main" name="Ljusgrön">
  <a:themeElements>
    <a:clrScheme name="rv ny">
      <a:dk1>
        <a:srgbClr val="670F3B"/>
      </a:dk1>
      <a:lt1>
        <a:srgbClr val="FFFFFF"/>
      </a:lt1>
      <a:dk2>
        <a:srgbClr val="339D94"/>
      </a:dk2>
      <a:lt2>
        <a:srgbClr val="ECE6E1"/>
      </a:lt2>
      <a:accent1>
        <a:srgbClr val="670F3B"/>
      </a:accent1>
      <a:accent2>
        <a:srgbClr val="339D94"/>
      </a:accent2>
      <a:accent3>
        <a:srgbClr val="B2A39A"/>
      </a:accent3>
      <a:accent4>
        <a:srgbClr val="DE0A2C"/>
      </a:accent4>
      <a:accent5>
        <a:srgbClr val="F4DEE6"/>
      </a:accent5>
      <a:accent6>
        <a:srgbClr val="DCEEEB"/>
      </a:accent6>
      <a:hlink>
        <a:srgbClr val="ECE6E1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191211Ny" id="{FC4988CD-B13E-4C06-85E1-35B8F7055CD0}" vid="{89BA37BE-FF09-40B9-917E-9343AE331682}"/>
    </a:ext>
  </a:extLst>
</a:theme>
</file>

<file path=ppt/theme/theme5.xml><?xml version="1.0" encoding="utf-8"?>
<a:theme xmlns:a="http://schemas.openxmlformats.org/drawingml/2006/main" name="1_Region Västmanland Rosa">
  <a:themeElements>
    <a:clrScheme name="Region Västmanland Rosa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 RV  -  Skrivskyddad" id="{3650BB58-EDC3-43A5-BBF3-21D1A533431D}" vid="{33EF3389-E2E6-4B3D-B6D3-16F72B0A83BA}"/>
    </a:ext>
  </a:extLst>
</a:theme>
</file>

<file path=ppt/theme/theme6.xml><?xml version="1.0" encoding="utf-8"?>
<a:theme xmlns:a="http://schemas.openxmlformats.org/drawingml/2006/main" name="1_Region Västmanland Blå">
  <a:themeElements>
    <a:clrScheme name="Region Västmanland Blå">
      <a:dk1>
        <a:sysClr val="windowText" lastClr="000000"/>
      </a:dk1>
      <a:lt1>
        <a:sysClr val="window" lastClr="FFFFFF"/>
      </a:lt1>
      <a:dk2>
        <a:srgbClr val="7F7F7F"/>
      </a:dk2>
      <a:lt2>
        <a:srgbClr val="FFFFFF"/>
      </a:lt2>
      <a:accent1>
        <a:srgbClr val="3C82AF"/>
      </a:accent1>
      <a:accent2>
        <a:srgbClr val="4B467D"/>
      </a:accent2>
      <a:accent3>
        <a:srgbClr val="339D94"/>
      </a:accent3>
      <a:accent4>
        <a:srgbClr val="670F3B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B468A0C-3AD1-40F7-951D-9B6CF80846B1}" vid="{2459BC67-DD28-465A-A611-64CAAD410A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Västmanland Grön">
    <a:dk1>
      <a:sysClr val="windowText" lastClr="000000"/>
    </a:dk1>
    <a:lt1>
      <a:sysClr val="window" lastClr="FFFFFF"/>
    </a:lt1>
    <a:dk2>
      <a:srgbClr val="7F7F7F"/>
    </a:dk2>
    <a:lt2>
      <a:srgbClr val="FFFFFF"/>
    </a:lt2>
    <a:accent1>
      <a:srgbClr val="339D94"/>
    </a:accent1>
    <a:accent2>
      <a:srgbClr val="4B467D"/>
    </a:accent2>
    <a:accent3>
      <a:srgbClr val="670F3B"/>
    </a:accent3>
    <a:accent4>
      <a:srgbClr val="3C82AF"/>
    </a:accent4>
    <a:accent5>
      <a:srgbClr val="F5AA3C"/>
    </a:accent5>
    <a:accent6>
      <a:srgbClr val="B2A39A"/>
    </a:accent6>
    <a:hlink>
      <a:srgbClr val="31599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DFD5B49DF39E44833AD0D4F29574A8" ma:contentTypeVersion="7" ma:contentTypeDescription="Skapa ett nytt dokument." ma:contentTypeScope="" ma:versionID="0db85d6de6b603da5c02d6a6af4420f9">
  <xsd:schema xmlns:xsd="http://www.w3.org/2001/XMLSchema" xmlns:xs="http://www.w3.org/2001/XMLSchema" xmlns:p="http://schemas.microsoft.com/office/2006/metadata/properties" xmlns:ns1="http://schemas.microsoft.com/sharepoint/v3" xmlns:ns2="4eef37af-d196-4c77-8e83-69dd09245f3f" xmlns:ns3="24c22658-24ca-408a-8e20-e0a64f4d13bf" targetNamespace="http://schemas.microsoft.com/office/2006/metadata/properties" ma:root="true" ma:fieldsID="9d6b08a3420b617d070d102f63fcc43d" ns1:_="" ns2:_="" ns3:_="">
    <xsd:import namespace="http://schemas.microsoft.com/sharepoint/v3"/>
    <xsd:import namespace="4eef37af-d196-4c77-8e83-69dd09245f3f"/>
    <xsd:import namespace="24c22658-24ca-408a-8e20-e0a64f4d13b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ef37af-d196-4c77-8e83-69dd09245f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Senast delad per användare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Senast delad p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22658-24ca-408a-8e20-e0a64f4d1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C46FD9-B4F7-47A4-B7F9-2EAEA2D2F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eef37af-d196-4c77-8e83-69dd09245f3f"/>
    <ds:schemaRef ds:uri="24c22658-24ca-408a-8e20-e0a64f4d13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298639-A577-4F3F-91F2-8D6ABE55571D}">
  <ds:schemaRefs>
    <ds:schemaRef ds:uri="http://purl.org/dc/terms/"/>
    <ds:schemaRef ds:uri="http://schemas.openxmlformats.org/package/2006/metadata/core-properties"/>
    <ds:schemaRef ds:uri="4eef37af-d196-4c77-8e83-69dd09245f3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4c22658-24ca-408a-8e20-e0a64f4d13bf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41836F-050D-448E-A7B6-564A2A1A1F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11963</TotalTime>
  <Words>197</Words>
  <Application>Microsoft Office PowerPoint</Application>
  <PresentationFormat>Anpassad</PresentationFormat>
  <Paragraphs>51</Paragraphs>
  <Slides>7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Region Västmanland Rosa</vt:lpstr>
      <vt:lpstr>Region Västmanland Blå</vt:lpstr>
      <vt:lpstr>Region Västmanland Grön</vt:lpstr>
      <vt:lpstr>Ljusgrön</vt:lpstr>
      <vt:lpstr>1_Region Västmanland Rosa</vt:lpstr>
      <vt:lpstr>1_Region Västmanland Blå</vt:lpstr>
      <vt:lpstr>Verksamhetens namn </vt:lpstr>
      <vt:lpstr>PowerPoint-presentation</vt:lpstr>
      <vt:lpstr>Verksamhetens namn (visa var på kartan ni finns)</vt:lpstr>
      <vt:lpstr>     Personal (punkta upp vilka yrkeskategorier som jobbar i verksamheten)</vt:lpstr>
      <vt:lpstr>Att arbeta som X på verksamhet XXX:</vt:lpstr>
      <vt:lpstr>Arbetstider/Schema </vt:lpstr>
      <vt:lpstr>Förmåner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Resursenheten</dc:title>
  <dc:creator>Susana Lopez</dc:creator>
  <cp:lastModifiedBy>Elin Godin</cp:lastModifiedBy>
  <cp:revision>52</cp:revision>
  <dcterms:created xsi:type="dcterms:W3CDTF">2021-02-22T09:42:42Z</dcterms:created>
  <dcterms:modified xsi:type="dcterms:W3CDTF">2023-11-20T07:46:50Z</dcterms:modified>
</cp:coreProperties>
</file>