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4"/>
    <p:sldMasterId id="2147483648" r:id="rId5"/>
    <p:sldMasterId id="2147483703" r:id="rId6"/>
    <p:sldMasterId id="2147483660" r:id="rId7"/>
  </p:sldMasterIdLst>
  <p:notesMasterIdLst>
    <p:notesMasterId r:id="rId26"/>
  </p:notesMasterIdLst>
  <p:sldIdLst>
    <p:sldId id="3895" r:id="rId8"/>
    <p:sldId id="277" r:id="rId9"/>
    <p:sldId id="3889" r:id="rId10"/>
    <p:sldId id="3908" r:id="rId11"/>
    <p:sldId id="3909" r:id="rId12"/>
    <p:sldId id="3919" r:id="rId13"/>
    <p:sldId id="3922" r:id="rId14"/>
    <p:sldId id="286" r:id="rId15"/>
    <p:sldId id="262" r:id="rId16"/>
    <p:sldId id="271" r:id="rId17"/>
    <p:sldId id="295" r:id="rId18"/>
    <p:sldId id="307" r:id="rId19"/>
    <p:sldId id="3923" r:id="rId20"/>
    <p:sldId id="276" r:id="rId21"/>
    <p:sldId id="270" r:id="rId22"/>
    <p:sldId id="305" r:id="rId23"/>
    <p:sldId id="3924" r:id="rId24"/>
    <p:sldId id="273" r:id="rId25"/>
  </p:sldIdLst>
  <p:sldSz cx="20104100" cy="11309350"/>
  <p:notesSz cx="20104100" cy="1130935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2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DF2"/>
    <a:srgbClr val="DFECF9"/>
    <a:srgbClr val="DCEEEB"/>
    <a:srgbClr val="E9F6F7"/>
    <a:srgbClr val="F4DEE6"/>
    <a:srgbClr val="DFFFFF"/>
    <a:srgbClr val="E1F6FF"/>
    <a:srgbClr val="D2E6F5"/>
    <a:srgbClr val="E8F5F5"/>
    <a:srgbClr val="D1EB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1B835-0AE5-2F3A-2D8E-BA49A195110E}" v="13" dt="2023-11-26T02:50:22.163"/>
    <p1510:client id="{2D0AF051-8AD2-49DB-816E-92E3E2167225}" v="194" dt="2023-11-21T14:21:00.842"/>
    <p1510:client id="{8FEA7F34-B547-47C3-A8F6-D3A90FFAD12E}" v="814" dt="2023-11-22T07:35:30.8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llanmörkt format 2 - Dekorfär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Format med tema 2 - dekorfärg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639" autoAdjust="0"/>
  </p:normalViewPr>
  <p:slideViewPr>
    <p:cSldViewPr snapToGrid="0">
      <p:cViewPr varScale="1">
        <p:scale>
          <a:sx n="31" d="100"/>
          <a:sy n="31" d="100"/>
        </p:scale>
        <p:origin x="1268" y="32"/>
      </p:cViewPr>
      <p:guideLst>
        <p:guide orient="horz" pos="2880"/>
        <p:guide pos="220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1A62A-5819-4235-9A74-1C0A15800C5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A19CDB2-8DA2-4F56-8929-5A7E4742CAEC}">
      <dgm:prSet/>
      <dgm:spPr/>
      <dgm:t>
        <a:bodyPr/>
        <a:lstStyle/>
        <a:p>
          <a:r>
            <a:rPr lang="en-US"/>
            <a:t>Arbetsfördelning</a:t>
          </a:r>
        </a:p>
      </dgm:t>
    </dgm:pt>
    <dgm:pt modelId="{D2344022-771A-4784-9B56-F29E1B35F0C0}" type="parTrans" cxnId="{0630C4E3-FA14-473E-92A1-35E8B68B7F7F}">
      <dgm:prSet/>
      <dgm:spPr/>
      <dgm:t>
        <a:bodyPr/>
        <a:lstStyle/>
        <a:p>
          <a:endParaRPr lang="en-US"/>
        </a:p>
      </dgm:t>
    </dgm:pt>
    <dgm:pt modelId="{13320026-09BA-4850-B5A3-7744C161A607}" type="sibTrans" cxnId="{0630C4E3-FA14-473E-92A1-35E8B68B7F7F}">
      <dgm:prSet/>
      <dgm:spPr/>
      <dgm:t>
        <a:bodyPr/>
        <a:lstStyle/>
        <a:p>
          <a:endParaRPr lang="en-US"/>
        </a:p>
      </dgm:t>
    </dgm:pt>
    <dgm:pt modelId="{47B0DCA8-490A-4BA5-A963-104846410DF0}">
      <dgm:prSet/>
      <dgm:spPr/>
      <dgm:t>
        <a:bodyPr/>
        <a:lstStyle/>
        <a:p>
          <a:r>
            <a:rPr lang="en-US"/>
            <a:t>Arbetsbelastning</a:t>
          </a:r>
        </a:p>
      </dgm:t>
    </dgm:pt>
    <dgm:pt modelId="{E4C27A94-C701-4A11-A210-2F53DC3538F3}" type="parTrans" cxnId="{6895C117-8C21-444D-9347-CE655EE1E4B7}">
      <dgm:prSet/>
      <dgm:spPr/>
      <dgm:t>
        <a:bodyPr/>
        <a:lstStyle/>
        <a:p>
          <a:endParaRPr lang="en-US"/>
        </a:p>
      </dgm:t>
    </dgm:pt>
    <dgm:pt modelId="{B4F76373-C28A-4383-AF1C-46BD05A4916A}" type="sibTrans" cxnId="{6895C117-8C21-444D-9347-CE655EE1E4B7}">
      <dgm:prSet/>
      <dgm:spPr/>
      <dgm:t>
        <a:bodyPr/>
        <a:lstStyle/>
        <a:p>
          <a:endParaRPr lang="en-US"/>
        </a:p>
      </dgm:t>
    </dgm:pt>
    <dgm:pt modelId="{6F0B2EEE-F3FF-4F48-97FE-3D12116A6ABE}">
      <dgm:prSet/>
      <dgm:spPr/>
      <dgm:t>
        <a:bodyPr/>
        <a:lstStyle/>
        <a:p>
          <a:r>
            <a:rPr lang="en-US"/>
            <a:t>Avsaknad av klara mål </a:t>
          </a:r>
        </a:p>
      </dgm:t>
    </dgm:pt>
    <dgm:pt modelId="{3351B06F-FDD5-4130-B43D-882987C2309D}" type="parTrans" cxnId="{BD274E54-B772-457D-B95C-A4200491C4E5}">
      <dgm:prSet/>
      <dgm:spPr/>
      <dgm:t>
        <a:bodyPr/>
        <a:lstStyle/>
        <a:p>
          <a:endParaRPr lang="en-US"/>
        </a:p>
      </dgm:t>
    </dgm:pt>
    <dgm:pt modelId="{3A6FA783-80A4-431F-8D58-83ACB117CDD5}" type="sibTrans" cxnId="{BD274E54-B772-457D-B95C-A4200491C4E5}">
      <dgm:prSet/>
      <dgm:spPr/>
      <dgm:t>
        <a:bodyPr/>
        <a:lstStyle/>
        <a:p>
          <a:endParaRPr lang="en-US"/>
        </a:p>
      </dgm:t>
    </dgm:pt>
    <dgm:pt modelId="{4EAA352F-7EB4-4E70-9297-35AF1E72E0BB}">
      <dgm:prSet/>
      <dgm:spPr/>
      <dgm:t>
        <a:bodyPr/>
        <a:lstStyle/>
        <a:p>
          <a:r>
            <a:rPr lang="en-US"/>
            <a:t>Förutsättningar för samarbete</a:t>
          </a:r>
        </a:p>
      </dgm:t>
    </dgm:pt>
    <dgm:pt modelId="{BF61AD29-57D2-47C7-AE45-453AADF39485}" type="parTrans" cxnId="{0B6BE7D8-787E-4CF0-AAAE-80FCF5AF6D4F}">
      <dgm:prSet/>
      <dgm:spPr/>
      <dgm:t>
        <a:bodyPr/>
        <a:lstStyle/>
        <a:p>
          <a:endParaRPr lang="en-US"/>
        </a:p>
      </dgm:t>
    </dgm:pt>
    <dgm:pt modelId="{0A830360-C43B-43CD-9233-7C04EF914BCD}" type="sibTrans" cxnId="{0B6BE7D8-787E-4CF0-AAAE-80FCF5AF6D4F}">
      <dgm:prSet/>
      <dgm:spPr/>
      <dgm:t>
        <a:bodyPr/>
        <a:lstStyle/>
        <a:p>
          <a:endParaRPr lang="en-US"/>
        </a:p>
      </dgm:t>
    </dgm:pt>
    <dgm:pt modelId="{BFCB197B-EEF9-4C4C-8013-A5A4C27986F2}">
      <dgm:prSet/>
      <dgm:spPr/>
      <dgm:t>
        <a:bodyPr/>
        <a:lstStyle/>
        <a:p>
          <a:r>
            <a:rPr lang="en-US"/>
            <a:t>Konflikter</a:t>
          </a:r>
        </a:p>
      </dgm:t>
    </dgm:pt>
    <dgm:pt modelId="{10535E8D-7C51-45CF-834B-1C1F2918C650}" type="parTrans" cxnId="{AFD6957F-EFC8-4AD4-A718-CAD9D50ED822}">
      <dgm:prSet/>
      <dgm:spPr/>
      <dgm:t>
        <a:bodyPr/>
        <a:lstStyle/>
        <a:p>
          <a:endParaRPr lang="en-US"/>
        </a:p>
      </dgm:t>
    </dgm:pt>
    <dgm:pt modelId="{FB0FD6DB-4C31-413D-A7D3-A9EEC3D4FABD}" type="sibTrans" cxnId="{AFD6957F-EFC8-4AD4-A718-CAD9D50ED822}">
      <dgm:prSet/>
      <dgm:spPr/>
      <dgm:t>
        <a:bodyPr/>
        <a:lstStyle/>
        <a:p>
          <a:endParaRPr lang="en-US"/>
        </a:p>
      </dgm:t>
    </dgm:pt>
    <dgm:pt modelId="{6DA7337F-751D-4FD7-9C86-C5021533F3DF}">
      <dgm:prSet/>
      <dgm:spPr/>
      <dgm:t>
        <a:bodyPr/>
        <a:lstStyle/>
        <a:p>
          <a:r>
            <a:rPr lang="en-US"/>
            <a:t>Konsekvenser av förändring</a:t>
          </a:r>
        </a:p>
      </dgm:t>
    </dgm:pt>
    <dgm:pt modelId="{BEE0A3EA-AEAF-46E1-97E8-C59A021BF364}" type="parTrans" cxnId="{7312E2A2-E7AB-46A1-8295-A7365F381E61}">
      <dgm:prSet/>
      <dgm:spPr/>
      <dgm:t>
        <a:bodyPr/>
        <a:lstStyle/>
        <a:p>
          <a:endParaRPr lang="en-US"/>
        </a:p>
      </dgm:t>
    </dgm:pt>
    <dgm:pt modelId="{D6DC60EA-F66D-4BDF-9CD5-83FC1CC7F316}" type="sibTrans" cxnId="{7312E2A2-E7AB-46A1-8295-A7365F381E61}">
      <dgm:prSet/>
      <dgm:spPr/>
      <dgm:t>
        <a:bodyPr/>
        <a:lstStyle/>
        <a:p>
          <a:endParaRPr lang="en-US"/>
        </a:p>
      </dgm:t>
    </dgm:pt>
    <dgm:pt modelId="{184A9E1D-6715-4F9C-BBE0-5B824120DD8F}">
      <dgm:prSet/>
      <dgm:spPr/>
      <dgm:t>
        <a:bodyPr/>
        <a:lstStyle/>
        <a:p>
          <a:r>
            <a:rPr lang="en-US"/>
            <a:t>Motsägelsefulla förväntningar, krav och värderingar</a:t>
          </a:r>
        </a:p>
      </dgm:t>
    </dgm:pt>
    <dgm:pt modelId="{BE811180-7474-4027-9320-A0DCD141D1E5}" type="parTrans" cxnId="{9186BA0F-A2FB-43A4-AD97-64458BF2039B}">
      <dgm:prSet/>
      <dgm:spPr/>
      <dgm:t>
        <a:bodyPr/>
        <a:lstStyle/>
        <a:p>
          <a:endParaRPr lang="en-US"/>
        </a:p>
      </dgm:t>
    </dgm:pt>
    <dgm:pt modelId="{4F32F3CC-A037-452E-A24A-E56B57FB5A99}" type="sibTrans" cxnId="{9186BA0F-A2FB-43A4-AD97-64458BF2039B}">
      <dgm:prSet/>
      <dgm:spPr/>
      <dgm:t>
        <a:bodyPr/>
        <a:lstStyle/>
        <a:p>
          <a:endParaRPr lang="en-US"/>
        </a:p>
      </dgm:t>
    </dgm:pt>
    <dgm:pt modelId="{A402CB9A-1AE1-458B-B66B-56695F3D4158}">
      <dgm:prSet/>
      <dgm:spPr/>
      <dgm:t>
        <a:bodyPr/>
        <a:lstStyle/>
        <a:p>
          <a:r>
            <a:rPr lang="en-US"/>
            <a:t>Oklara arbetsroller</a:t>
          </a:r>
        </a:p>
      </dgm:t>
    </dgm:pt>
    <dgm:pt modelId="{CBD280AD-CE4E-45B2-8BFF-614B3DC15E79}" type="parTrans" cxnId="{D7B67E02-6CAA-42CD-90BD-F1D792F95E13}">
      <dgm:prSet/>
      <dgm:spPr/>
      <dgm:t>
        <a:bodyPr/>
        <a:lstStyle/>
        <a:p>
          <a:endParaRPr lang="en-US"/>
        </a:p>
      </dgm:t>
    </dgm:pt>
    <dgm:pt modelId="{DDE9B1B2-03F5-4FB6-BD17-8C3B2EB97CB3}" type="sibTrans" cxnId="{D7B67E02-6CAA-42CD-90BD-F1D792F95E13}">
      <dgm:prSet/>
      <dgm:spPr/>
      <dgm:t>
        <a:bodyPr/>
        <a:lstStyle/>
        <a:p>
          <a:endParaRPr lang="en-US"/>
        </a:p>
      </dgm:t>
    </dgm:pt>
    <dgm:pt modelId="{4486FD84-E3CE-4B50-8D76-8B36A3524B7B}">
      <dgm:prSet/>
      <dgm:spPr/>
      <dgm:t>
        <a:bodyPr/>
        <a:lstStyle/>
        <a:p>
          <a:r>
            <a:rPr lang="en-US"/>
            <a:t>Rollkonflikt</a:t>
          </a:r>
        </a:p>
      </dgm:t>
    </dgm:pt>
    <dgm:pt modelId="{C2AAD93B-612C-4FBD-AA11-87D13A924ADD}" type="parTrans" cxnId="{F94BC9BB-9459-479B-B041-BCF06AC03DD6}">
      <dgm:prSet/>
      <dgm:spPr/>
      <dgm:t>
        <a:bodyPr/>
        <a:lstStyle/>
        <a:p>
          <a:endParaRPr lang="en-US"/>
        </a:p>
      </dgm:t>
    </dgm:pt>
    <dgm:pt modelId="{19A6F963-5145-4275-B0D5-8D3FA51876A9}" type="sibTrans" cxnId="{F94BC9BB-9459-479B-B041-BCF06AC03DD6}">
      <dgm:prSet/>
      <dgm:spPr/>
      <dgm:t>
        <a:bodyPr/>
        <a:lstStyle/>
        <a:p>
          <a:endParaRPr lang="en-US"/>
        </a:p>
      </dgm:t>
    </dgm:pt>
    <dgm:pt modelId="{79A03646-5C80-4D4C-B660-324D52FB4D66}" type="pres">
      <dgm:prSet presAssocID="{1251A62A-5819-4235-9A74-1C0A15800C56}" presName="diagram" presStyleCnt="0">
        <dgm:presLayoutVars>
          <dgm:dir/>
          <dgm:resizeHandles val="exact"/>
        </dgm:presLayoutVars>
      </dgm:prSet>
      <dgm:spPr/>
    </dgm:pt>
    <dgm:pt modelId="{833E1765-9BDD-48C0-8FFC-BEDDA3CFB472}" type="pres">
      <dgm:prSet presAssocID="{7A19CDB2-8DA2-4F56-8929-5A7E4742CAEC}" presName="node" presStyleLbl="node1" presStyleIdx="0" presStyleCnt="9">
        <dgm:presLayoutVars>
          <dgm:bulletEnabled val="1"/>
        </dgm:presLayoutVars>
      </dgm:prSet>
      <dgm:spPr/>
    </dgm:pt>
    <dgm:pt modelId="{F864A369-F4C0-470E-BB85-E26435A61227}" type="pres">
      <dgm:prSet presAssocID="{13320026-09BA-4850-B5A3-7744C161A607}" presName="sibTrans" presStyleCnt="0"/>
      <dgm:spPr/>
    </dgm:pt>
    <dgm:pt modelId="{B21600B6-1A34-40F1-951A-59D72A26D2BB}" type="pres">
      <dgm:prSet presAssocID="{47B0DCA8-490A-4BA5-A963-104846410DF0}" presName="node" presStyleLbl="node1" presStyleIdx="1" presStyleCnt="9">
        <dgm:presLayoutVars>
          <dgm:bulletEnabled val="1"/>
        </dgm:presLayoutVars>
      </dgm:prSet>
      <dgm:spPr/>
    </dgm:pt>
    <dgm:pt modelId="{731E77F3-A4FF-414F-857A-3A82E445ABF9}" type="pres">
      <dgm:prSet presAssocID="{B4F76373-C28A-4383-AF1C-46BD05A4916A}" presName="sibTrans" presStyleCnt="0"/>
      <dgm:spPr/>
    </dgm:pt>
    <dgm:pt modelId="{2EC8B2EC-FB1C-4CF7-AB0B-9B55CAA010AB}" type="pres">
      <dgm:prSet presAssocID="{6F0B2EEE-F3FF-4F48-97FE-3D12116A6ABE}" presName="node" presStyleLbl="node1" presStyleIdx="2" presStyleCnt="9">
        <dgm:presLayoutVars>
          <dgm:bulletEnabled val="1"/>
        </dgm:presLayoutVars>
      </dgm:prSet>
      <dgm:spPr/>
    </dgm:pt>
    <dgm:pt modelId="{3ACE8328-0CBF-4062-9338-347320026AE7}" type="pres">
      <dgm:prSet presAssocID="{3A6FA783-80A4-431F-8D58-83ACB117CDD5}" presName="sibTrans" presStyleCnt="0"/>
      <dgm:spPr/>
    </dgm:pt>
    <dgm:pt modelId="{53A2FF29-97FF-412F-BE83-F43C68333304}" type="pres">
      <dgm:prSet presAssocID="{4EAA352F-7EB4-4E70-9297-35AF1E72E0BB}" presName="node" presStyleLbl="node1" presStyleIdx="3" presStyleCnt="9">
        <dgm:presLayoutVars>
          <dgm:bulletEnabled val="1"/>
        </dgm:presLayoutVars>
      </dgm:prSet>
      <dgm:spPr/>
    </dgm:pt>
    <dgm:pt modelId="{0DE09438-D09D-415E-B94C-36E99032F66F}" type="pres">
      <dgm:prSet presAssocID="{0A830360-C43B-43CD-9233-7C04EF914BCD}" presName="sibTrans" presStyleCnt="0"/>
      <dgm:spPr/>
    </dgm:pt>
    <dgm:pt modelId="{1F7544A5-9249-4D1B-87B0-8926B694E645}" type="pres">
      <dgm:prSet presAssocID="{BFCB197B-EEF9-4C4C-8013-A5A4C27986F2}" presName="node" presStyleLbl="node1" presStyleIdx="4" presStyleCnt="9">
        <dgm:presLayoutVars>
          <dgm:bulletEnabled val="1"/>
        </dgm:presLayoutVars>
      </dgm:prSet>
      <dgm:spPr/>
    </dgm:pt>
    <dgm:pt modelId="{961DCD9E-1451-44FE-B628-E366D025B0E7}" type="pres">
      <dgm:prSet presAssocID="{FB0FD6DB-4C31-413D-A7D3-A9EEC3D4FABD}" presName="sibTrans" presStyleCnt="0"/>
      <dgm:spPr/>
    </dgm:pt>
    <dgm:pt modelId="{2132554E-7BEE-452E-857C-EFD75B451E7A}" type="pres">
      <dgm:prSet presAssocID="{6DA7337F-751D-4FD7-9C86-C5021533F3DF}" presName="node" presStyleLbl="node1" presStyleIdx="5" presStyleCnt="9">
        <dgm:presLayoutVars>
          <dgm:bulletEnabled val="1"/>
        </dgm:presLayoutVars>
      </dgm:prSet>
      <dgm:spPr/>
    </dgm:pt>
    <dgm:pt modelId="{6CCB9CEC-D0A5-4D8B-8522-50E7D68FA262}" type="pres">
      <dgm:prSet presAssocID="{D6DC60EA-F66D-4BDF-9CD5-83FC1CC7F316}" presName="sibTrans" presStyleCnt="0"/>
      <dgm:spPr/>
    </dgm:pt>
    <dgm:pt modelId="{07273A24-37E8-416B-ACA0-A505169FD61E}" type="pres">
      <dgm:prSet presAssocID="{184A9E1D-6715-4F9C-BBE0-5B824120DD8F}" presName="node" presStyleLbl="node1" presStyleIdx="6" presStyleCnt="9">
        <dgm:presLayoutVars>
          <dgm:bulletEnabled val="1"/>
        </dgm:presLayoutVars>
      </dgm:prSet>
      <dgm:spPr/>
    </dgm:pt>
    <dgm:pt modelId="{298DA0AA-2E48-4327-8110-1714984C4E7C}" type="pres">
      <dgm:prSet presAssocID="{4F32F3CC-A037-452E-A24A-E56B57FB5A99}" presName="sibTrans" presStyleCnt="0"/>
      <dgm:spPr/>
    </dgm:pt>
    <dgm:pt modelId="{29835D5C-AFF7-4B8C-9D3F-B9AB1D8294D3}" type="pres">
      <dgm:prSet presAssocID="{A402CB9A-1AE1-458B-B66B-56695F3D4158}" presName="node" presStyleLbl="node1" presStyleIdx="7" presStyleCnt="9">
        <dgm:presLayoutVars>
          <dgm:bulletEnabled val="1"/>
        </dgm:presLayoutVars>
      </dgm:prSet>
      <dgm:spPr/>
    </dgm:pt>
    <dgm:pt modelId="{98F8C58B-C347-4941-BB45-F0E853FC7846}" type="pres">
      <dgm:prSet presAssocID="{DDE9B1B2-03F5-4FB6-BD17-8C3B2EB97CB3}" presName="sibTrans" presStyleCnt="0"/>
      <dgm:spPr/>
    </dgm:pt>
    <dgm:pt modelId="{C8F8F900-C02A-44E9-A830-F61E50D244C6}" type="pres">
      <dgm:prSet presAssocID="{4486FD84-E3CE-4B50-8D76-8B36A3524B7B}" presName="node" presStyleLbl="node1" presStyleIdx="8" presStyleCnt="9">
        <dgm:presLayoutVars>
          <dgm:bulletEnabled val="1"/>
        </dgm:presLayoutVars>
      </dgm:prSet>
      <dgm:spPr/>
    </dgm:pt>
  </dgm:ptLst>
  <dgm:cxnLst>
    <dgm:cxn modelId="{D7B67E02-6CAA-42CD-90BD-F1D792F95E13}" srcId="{1251A62A-5819-4235-9A74-1C0A15800C56}" destId="{A402CB9A-1AE1-458B-B66B-56695F3D4158}" srcOrd="7" destOrd="0" parTransId="{CBD280AD-CE4E-45B2-8BFF-614B3DC15E79}" sibTransId="{DDE9B1B2-03F5-4FB6-BD17-8C3B2EB97CB3}"/>
    <dgm:cxn modelId="{9186BA0F-A2FB-43A4-AD97-64458BF2039B}" srcId="{1251A62A-5819-4235-9A74-1C0A15800C56}" destId="{184A9E1D-6715-4F9C-BBE0-5B824120DD8F}" srcOrd="6" destOrd="0" parTransId="{BE811180-7474-4027-9320-A0DCD141D1E5}" sibTransId="{4F32F3CC-A037-452E-A24A-E56B57FB5A99}"/>
    <dgm:cxn modelId="{35368510-4329-43BD-AEE2-F9B466C4CC19}" type="presOf" srcId="{BFCB197B-EEF9-4C4C-8013-A5A4C27986F2}" destId="{1F7544A5-9249-4D1B-87B0-8926B694E645}" srcOrd="0" destOrd="0" presId="urn:microsoft.com/office/officeart/2005/8/layout/default"/>
    <dgm:cxn modelId="{6895C117-8C21-444D-9347-CE655EE1E4B7}" srcId="{1251A62A-5819-4235-9A74-1C0A15800C56}" destId="{47B0DCA8-490A-4BA5-A963-104846410DF0}" srcOrd="1" destOrd="0" parTransId="{E4C27A94-C701-4A11-A210-2F53DC3538F3}" sibTransId="{B4F76373-C28A-4383-AF1C-46BD05A4916A}"/>
    <dgm:cxn modelId="{9966F231-8DF9-401B-A2C1-B72A543D160F}" type="presOf" srcId="{4EAA352F-7EB4-4E70-9297-35AF1E72E0BB}" destId="{53A2FF29-97FF-412F-BE83-F43C68333304}" srcOrd="0" destOrd="0" presId="urn:microsoft.com/office/officeart/2005/8/layout/default"/>
    <dgm:cxn modelId="{F9D27167-E883-46D1-A26D-78491B100E94}" type="presOf" srcId="{7A19CDB2-8DA2-4F56-8929-5A7E4742CAEC}" destId="{833E1765-9BDD-48C0-8FFC-BEDDA3CFB472}" srcOrd="0" destOrd="0" presId="urn:microsoft.com/office/officeart/2005/8/layout/default"/>
    <dgm:cxn modelId="{BD274E54-B772-457D-B95C-A4200491C4E5}" srcId="{1251A62A-5819-4235-9A74-1C0A15800C56}" destId="{6F0B2EEE-F3FF-4F48-97FE-3D12116A6ABE}" srcOrd="2" destOrd="0" parTransId="{3351B06F-FDD5-4130-B43D-882987C2309D}" sibTransId="{3A6FA783-80A4-431F-8D58-83ACB117CDD5}"/>
    <dgm:cxn modelId="{75A51976-AE22-4C18-B8D6-EF12AC749F57}" type="presOf" srcId="{6F0B2EEE-F3FF-4F48-97FE-3D12116A6ABE}" destId="{2EC8B2EC-FB1C-4CF7-AB0B-9B55CAA010AB}" srcOrd="0" destOrd="0" presId="urn:microsoft.com/office/officeart/2005/8/layout/default"/>
    <dgm:cxn modelId="{1E1B9779-7703-49AF-8BCB-4F80D619EC61}" type="presOf" srcId="{6DA7337F-751D-4FD7-9C86-C5021533F3DF}" destId="{2132554E-7BEE-452E-857C-EFD75B451E7A}" srcOrd="0" destOrd="0" presId="urn:microsoft.com/office/officeart/2005/8/layout/default"/>
    <dgm:cxn modelId="{AFD6957F-EFC8-4AD4-A718-CAD9D50ED822}" srcId="{1251A62A-5819-4235-9A74-1C0A15800C56}" destId="{BFCB197B-EEF9-4C4C-8013-A5A4C27986F2}" srcOrd="4" destOrd="0" parTransId="{10535E8D-7C51-45CF-834B-1C1F2918C650}" sibTransId="{FB0FD6DB-4C31-413D-A7D3-A9EEC3D4FABD}"/>
    <dgm:cxn modelId="{00012397-7767-4B14-825B-B17834A3768B}" type="presOf" srcId="{A402CB9A-1AE1-458B-B66B-56695F3D4158}" destId="{29835D5C-AFF7-4B8C-9D3F-B9AB1D8294D3}" srcOrd="0" destOrd="0" presId="urn:microsoft.com/office/officeart/2005/8/layout/default"/>
    <dgm:cxn modelId="{2EBF9CA2-5E31-4BB0-9C9E-C8BC0F8E455E}" type="presOf" srcId="{47B0DCA8-490A-4BA5-A963-104846410DF0}" destId="{B21600B6-1A34-40F1-951A-59D72A26D2BB}" srcOrd="0" destOrd="0" presId="urn:microsoft.com/office/officeart/2005/8/layout/default"/>
    <dgm:cxn modelId="{7312E2A2-E7AB-46A1-8295-A7365F381E61}" srcId="{1251A62A-5819-4235-9A74-1C0A15800C56}" destId="{6DA7337F-751D-4FD7-9C86-C5021533F3DF}" srcOrd="5" destOrd="0" parTransId="{BEE0A3EA-AEAF-46E1-97E8-C59A021BF364}" sibTransId="{D6DC60EA-F66D-4BDF-9CD5-83FC1CC7F316}"/>
    <dgm:cxn modelId="{DF075DA6-D774-4228-95ED-3CE9EE356C97}" type="presOf" srcId="{4486FD84-E3CE-4B50-8D76-8B36A3524B7B}" destId="{C8F8F900-C02A-44E9-A830-F61E50D244C6}" srcOrd="0" destOrd="0" presId="urn:microsoft.com/office/officeart/2005/8/layout/default"/>
    <dgm:cxn modelId="{F94BC9BB-9459-479B-B041-BCF06AC03DD6}" srcId="{1251A62A-5819-4235-9A74-1C0A15800C56}" destId="{4486FD84-E3CE-4B50-8D76-8B36A3524B7B}" srcOrd="8" destOrd="0" parTransId="{C2AAD93B-612C-4FBD-AA11-87D13A924ADD}" sibTransId="{19A6F963-5145-4275-B0D5-8D3FA51876A9}"/>
    <dgm:cxn modelId="{72737CBD-56D5-4F8F-9C57-90D4EAE76608}" type="presOf" srcId="{1251A62A-5819-4235-9A74-1C0A15800C56}" destId="{79A03646-5C80-4D4C-B660-324D52FB4D66}" srcOrd="0" destOrd="0" presId="urn:microsoft.com/office/officeart/2005/8/layout/default"/>
    <dgm:cxn modelId="{AC70B4D1-BE83-46D8-B8F8-6EFB54A98E2C}" type="presOf" srcId="{184A9E1D-6715-4F9C-BBE0-5B824120DD8F}" destId="{07273A24-37E8-416B-ACA0-A505169FD61E}" srcOrd="0" destOrd="0" presId="urn:microsoft.com/office/officeart/2005/8/layout/default"/>
    <dgm:cxn modelId="{0B6BE7D8-787E-4CF0-AAAE-80FCF5AF6D4F}" srcId="{1251A62A-5819-4235-9A74-1C0A15800C56}" destId="{4EAA352F-7EB4-4E70-9297-35AF1E72E0BB}" srcOrd="3" destOrd="0" parTransId="{BF61AD29-57D2-47C7-AE45-453AADF39485}" sibTransId="{0A830360-C43B-43CD-9233-7C04EF914BCD}"/>
    <dgm:cxn modelId="{0630C4E3-FA14-473E-92A1-35E8B68B7F7F}" srcId="{1251A62A-5819-4235-9A74-1C0A15800C56}" destId="{7A19CDB2-8DA2-4F56-8929-5A7E4742CAEC}" srcOrd="0" destOrd="0" parTransId="{D2344022-771A-4784-9B56-F29E1B35F0C0}" sibTransId="{13320026-09BA-4850-B5A3-7744C161A607}"/>
    <dgm:cxn modelId="{0C9F27A9-CBD9-47DA-9871-0A0AFD4E7DBB}" type="presParOf" srcId="{79A03646-5C80-4D4C-B660-324D52FB4D66}" destId="{833E1765-9BDD-48C0-8FFC-BEDDA3CFB472}" srcOrd="0" destOrd="0" presId="urn:microsoft.com/office/officeart/2005/8/layout/default"/>
    <dgm:cxn modelId="{6BCBCF91-1756-421C-BB11-ED25973C5F22}" type="presParOf" srcId="{79A03646-5C80-4D4C-B660-324D52FB4D66}" destId="{F864A369-F4C0-470E-BB85-E26435A61227}" srcOrd="1" destOrd="0" presId="urn:microsoft.com/office/officeart/2005/8/layout/default"/>
    <dgm:cxn modelId="{AA60DBD9-9ACB-4C14-8265-F938F8825867}" type="presParOf" srcId="{79A03646-5C80-4D4C-B660-324D52FB4D66}" destId="{B21600B6-1A34-40F1-951A-59D72A26D2BB}" srcOrd="2" destOrd="0" presId="urn:microsoft.com/office/officeart/2005/8/layout/default"/>
    <dgm:cxn modelId="{252405AD-69DF-41A3-BFBA-CE9863C14A82}" type="presParOf" srcId="{79A03646-5C80-4D4C-B660-324D52FB4D66}" destId="{731E77F3-A4FF-414F-857A-3A82E445ABF9}" srcOrd="3" destOrd="0" presId="urn:microsoft.com/office/officeart/2005/8/layout/default"/>
    <dgm:cxn modelId="{51FEDDCA-5F76-4D96-BA0B-C7C56BD75257}" type="presParOf" srcId="{79A03646-5C80-4D4C-B660-324D52FB4D66}" destId="{2EC8B2EC-FB1C-4CF7-AB0B-9B55CAA010AB}" srcOrd="4" destOrd="0" presId="urn:microsoft.com/office/officeart/2005/8/layout/default"/>
    <dgm:cxn modelId="{8949578D-6265-4674-B425-1FAAD7CCC778}" type="presParOf" srcId="{79A03646-5C80-4D4C-B660-324D52FB4D66}" destId="{3ACE8328-0CBF-4062-9338-347320026AE7}" srcOrd="5" destOrd="0" presId="urn:microsoft.com/office/officeart/2005/8/layout/default"/>
    <dgm:cxn modelId="{7BB61921-182A-47ED-A3E4-35F835087BD2}" type="presParOf" srcId="{79A03646-5C80-4D4C-B660-324D52FB4D66}" destId="{53A2FF29-97FF-412F-BE83-F43C68333304}" srcOrd="6" destOrd="0" presId="urn:microsoft.com/office/officeart/2005/8/layout/default"/>
    <dgm:cxn modelId="{8FBC6A6D-D3B4-4EFF-AB34-FCD89E8E7D18}" type="presParOf" srcId="{79A03646-5C80-4D4C-B660-324D52FB4D66}" destId="{0DE09438-D09D-415E-B94C-36E99032F66F}" srcOrd="7" destOrd="0" presId="urn:microsoft.com/office/officeart/2005/8/layout/default"/>
    <dgm:cxn modelId="{4F2190F9-35A6-42C4-9E1B-1E5D40AAABA7}" type="presParOf" srcId="{79A03646-5C80-4D4C-B660-324D52FB4D66}" destId="{1F7544A5-9249-4D1B-87B0-8926B694E645}" srcOrd="8" destOrd="0" presId="urn:microsoft.com/office/officeart/2005/8/layout/default"/>
    <dgm:cxn modelId="{2439D929-99E3-4EEB-9CB9-711B1FA7EE0C}" type="presParOf" srcId="{79A03646-5C80-4D4C-B660-324D52FB4D66}" destId="{961DCD9E-1451-44FE-B628-E366D025B0E7}" srcOrd="9" destOrd="0" presId="urn:microsoft.com/office/officeart/2005/8/layout/default"/>
    <dgm:cxn modelId="{7D4BB285-AD49-48DE-BE92-291A0FCB9DDD}" type="presParOf" srcId="{79A03646-5C80-4D4C-B660-324D52FB4D66}" destId="{2132554E-7BEE-452E-857C-EFD75B451E7A}" srcOrd="10" destOrd="0" presId="urn:microsoft.com/office/officeart/2005/8/layout/default"/>
    <dgm:cxn modelId="{58DEF057-950D-4DC4-A10D-79FF8B7A85BC}" type="presParOf" srcId="{79A03646-5C80-4D4C-B660-324D52FB4D66}" destId="{6CCB9CEC-D0A5-4D8B-8522-50E7D68FA262}" srcOrd="11" destOrd="0" presId="urn:microsoft.com/office/officeart/2005/8/layout/default"/>
    <dgm:cxn modelId="{4A2B79AD-A1EB-4F44-8F8B-A535BDE2EB4E}" type="presParOf" srcId="{79A03646-5C80-4D4C-B660-324D52FB4D66}" destId="{07273A24-37E8-416B-ACA0-A505169FD61E}" srcOrd="12" destOrd="0" presId="urn:microsoft.com/office/officeart/2005/8/layout/default"/>
    <dgm:cxn modelId="{918F2D9F-759E-45E2-B290-14B00C6640EF}" type="presParOf" srcId="{79A03646-5C80-4D4C-B660-324D52FB4D66}" destId="{298DA0AA-2E48-4327-8110-1714984C4E7C}" srcOrd="13" destOrd="0" presId="urn:microsoft.com/office/officeart/2005/8/layout/default"/>
    <dgm:cxn modelId="{8DC35839-2E79-4D21-AA59-53FF801E2DC9}" type="presParOf" srcId="{79A03646-5C80-4D4C-B660-324D52FB4D66}" destId="{29835D5C-AFF7-4B8C-9D3F-B9AB1D8294D3}" srcOrd="14" destOrd="0" presId="urn:microsoft.com/office/officeart/2005/8/layout/default"/>
    <dgm:cxn modelId="{7A7B797F-864C-4993-8C2A-94F0EFCFE824}" type="presParOf" srcId="{79A03646-5C80-4D4C-B660-324D52FB4D66}" destId="{98F8C58B-C347-4941-BB45-F0E853FC7846}" srcOrd="15" destOrd="0" presId="urn:microsoft.com/office/officeart/2005/8/layout/default"/>
    <dgm:cxn modelId="{E1318DE5-9F23-47B0-A84C-323DB98E3C1A}" type="presParOf" srcId="{79A03646-5C80-4D4C-B660-324D52FB4D66}" destId="{C8F8F900-C02A-44E9-A830-F61E50D244C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C4C10-3C9A-4F2D-9DC8-468CD827B028}" type="doc">
      <dgm:prSet loTypeId="urn:microsoft.com/office/officeart/2009/layout/CircleArrowProcess" loCatId="process" qsTypeId="urn:microsoft.com/office/officeart/2005/8/quickstyle/simple5" qsCatId="simple" csTypeId="urn:microsoft.com/office/officeart/2005/8/colors/accent3_2" csCatId="accent3" phldr="1"/>
      <dgm:spPr/>
      <dgm:t>
        <a:bodyPr/>
        <a:lstStyle/>
        <a:p>
          <a:endParaRPr lang="sv-SE"/>
        </a:p>
      </dgm:t>
    </dgm:pt>
    <dgm:pt modelId="{4A615213-40D5-44BE-AD7F-B6F7751E5D71}">
      <dgm:prSet phldrT="[Text]"/>
      <dgm:spPr/>
      <dgm:t>
        <a:bodyPr/>
        <a:lstStyle/>
        <a:p>
          <a:r>
            <a:rPr lang="sv-SE" dirty="0"/>
            <a:t>Hög belastning</a:t>
          </a:r>
        </a:p>
      </dgm:t>
    </dgm:pt>
    <dgm:pt modelId="{CA33A428-4F9F-4E16-A2EE-430924DD5360}" type="parTrans" cxnId="{5421D8B0-B453-4A4D-9035-6C23CEA118B5}">
      <dgm:prSet/>
      <dgm:spPr/>
      <dgm:t>
        <a:bodyPr/>
        <a:lstStyle/>
        <a:p>
          <a:endParaRPr lang="sv-SE"/>
        </a:p>
      </dgm:t>
    </dgm:pt>
    <dgm:pt modelId="{2D84AB77-6AD7-416A-9E3F-1EE7BC502FC0}" type="sibTrans" cxnId="{5421D8B0-B453-4A4D-9035-6C23CEA118B5}">
      <dgm:prSet/>
      <dgm:spPr/>
      <dgm:t>
        <a:bodyPr/>
        <a:lstStyle/>
        <a:p>
          <a:endParaRPr lang="sv-SE"/>
        </a:p>
      </dgm:t>
    </dgm:pt>
    <dgm:pt modelId="{BD0D8C91-B13E-43DC-B8A0-18A514F3B7BA}">
      <dgm:prSet phldrT="[Text]"/>
      <dgm:spPr/>
      <dgm:t>
        <a:bodyPr/>
        <a:lstStyle/>
        <a:p>
          <a:r>
            <a:rPr lang="sv-SE" dirty="0"/>
            <a:t>Konflikter</a:t>
          </a:r>
        </a:p>
      </dgm:t>
    </dgm:pt>
    <dgm:pt modelId="{5BFCDA67-1A8F-4AC0-B67E-2401CC5AE90C}" type="parTrans" cxnId="{0F053E8A-511C-45CC-85D9-AF23F8B76192}">
      <dgm:prSet/>
      <dgm:spPr/>
      <dgm:t>
        <a:bodyPr/>
        <a:lstStyle/>
        <a:p>
          <a:endParaRPr lang="sv-SE"/>
        </a:p>
      </dgm:t>
    </dgm:pt>
    <dgm:pt modelId="{58483B44-2BF0-481A-828E-EED5B0AC6411}" type="sibTrans" cxnId="{0F053E8A-511C-45CC-85D9-AF23F8B76192}">
      <dgm:prSet/>
      <dgm:spPr/>
      <dgm:t>
        <a:bodyPr/>
        <a:lstStyle/>
        <a:p>
          <a:endParaRPr lang="sv-SE"/>
        </a:p>
      </dgm:t>
    </dgm:pt>
    <dgm:pt modelId="{EC737B5C-27EA-4CA3-B190-BE61E17EEDC4}">
      <dgm:prSet phldrT="[Text]"/>
      <dgm:spPr/>
      <dgm:t>
        <a:bodyPr/>
        <a:lstStyle/>
        <a:p>
          <a:r>
            <a:rPr lang="sv-SE" dirty="0"/>
            <a:t>Kränkande särbehandling</a:t>
          </a:r>
        </a:p>
      </dgm:t>
    </dgm:pt>
    <dgm:pt modelId="{93BBC947-0C7B-4EF4-BA78-47F1B4608205}" type="parTrans" cxnId="{527F6812-1445-4A57-8A81-049F278D468D}">
      <dgm:prSet/>
      <dgm:spPr/>
      <dgm:t>
        <a:bodyPr/>
        <a:lstStyle/>
        <a:p>
          <a:endParaRPr lang="sv-SE"/>
        </a:p>
      </dgm:t>
    </dgm:pt>
    <dgm:pt modelId="{E96D59FC-3E5E-4267-94C1-7C3BB58C99B8}" type="sibTrans" cxnId="{527F6812-1445-4A57-8A81-049F278D468D}">
      <dgm:prSet/>
      <dgm:spPr/>
      <dgm:t>
        <a:bodyPr/>
        <a:lstStyle/>
        <a:p>
          <a:endParaRPr lang="sv-SE"/>
        </a:p>
      </dgm:t>
    </dgm:pt>
    <dgm:pt modelId="{3A2583C4-8FF0-4973-AD73-8BA7C0924521}" type="pres">
      <dgm:prSet presAssocID="{971C4C10-3C9A-4F2D-9DC8-468CD827B028}" presName="Name0" presStyleCnt="0">
        <dgm:presLayoutVars>
          <dgm:chMax val="7"/>
          <dgm:chPref val="7"/>
          <dgm:dir/>
          <dgm:animLvl val="lvl"/>
        </dgm:presLayoutVars>
      </dgm:prSet>
      <dgm:spPr/>
    </dgm:pt>
    <dgm:pt modelId="{5F798941-1341-4A70-895E-B479AA47A03D}" type="pres">
      <dgm:prSet presAssocID="{4A615213-40D5-44BE-AD7F-B6F7751E5D71}" presName="Accent1" presStyleCnt="0"/>
      <dgm:spPr/>
    </dgm:pt>
    <dgm:pt modelId="{6CE2798E-BDC4-4271-8227-4E69161D8421}" type="pres">
      <dgm:prSet presAssocID="{4A615213-40D5-44BE-AD7F-B6F7751E5D71}" presName="Accent" presStyleLbl="node1" presStyleIdx="0" presStyleCnt="3"/>
      <dgm:spPr/>
    </dgm:pt>
    <dgm:pt modelId="{BD6C7216-8424-4A71-9802-0A8EF89BA27B}" type="pres">
      <dgm:prSet presAssocID="{4A615213-40D5-44BE-AD7F-B6F7751E5D71}" presName="Parent1" presStyleLbl="revTx" presStyleIdx="0" presStyleCnt="3">
        <dgm:presLayoutVars>
          <dgm:chMax val="1"/>
          <dgm:chPref val="1"/>
          <dgm:bulletEnabled val="1"/>
        </dgm:presLayoutVars>
      </dgm:prSet>
      <dgm:spPr/>
    </dgm:pt>
    <dgm:pt modelId="{3AC0D67B-2896-4E05-9381-A0DCB51B49D0}" type="pres">
      <dgm:prSet presAssocID="{BD0D8C91-B13E-43DC-B8A0-18A514F3B7BA}" presName="Accent2" presStyleCnt="0"/>
      <dgm:spPr/>
    </dgm:pt>
    <dgm:pt modelId="{0F137C1F-5A33-4C9C-8720-CB00470EC081}" type="pres">
      <dgm:prSet presAssocID="{BD0D8C91-B13E-43DC-B8A0-18A514F3B7BA}" presName="Accent" presStyleLbl="node1" presStyleIdx="1" presStyleCnt="3"/>
      <dgm:spPr/>
    </dgm:pt>
    <dgm:pt modelId="{BC9189BB-B21E-4B93-81B1-1AB97F45CC88}" type="pres">
      <dgm:prSet presAssocID="{BD0D8C91-B13E-43DC-B8A0-18A514F3B7BA}" presName="Parent2" presStyleLbl="revTx" presStyleIdx="1" presStyleCnt="3">
        <dgm:presLayoutVars>
          <dgm:chMax val="1"/>
          <dgm:chPref val="1"/>
          <dgm:bulletEnabled val="1"/>
        </dgm:presLayoutVars>
      </dgm:prSet>
      <dgm:spPr/>
    </dgm:pt>
    <dgm:pt modelId="{4022889F-1FE9-4478-99A1-A6F69942B6C7}" type="pres">
      <dgm:prSet presAssocID="{EC737B5C-27EA-4CA3-B190-BE61E17EEDC4}" presName="Accent3" presStyleCnt="0"/>
      <dgm:spPr/>
    </dgm:pt>
    <dgm:pt modelId="{DA316CBF-904D-4924-9489-836193A5D81B}" type="pres">
      <dgm:prSet presAssocID="{EC737B5C-27EA-4CA3-B190-BE61E17EEDC4}" presName="Accent" presStyleLbl="node1" presStyleIdx="2" presStyleCnt="3"/>
      <dgm:spPr/>
    </dgm:pt>
    <dgm:pt modelId="{D344A504-C6B5-4BB1-8423-5D16C0274D91}" type="pres">
      <dgm:prSet presAssocID="{EC737B5C-27EA-4CA3-B190-BE61E17EEDC4}" presName="Parent3" presStyleLbl="revTx" presStyleIdx="2" presStyleCnt="3">
        <dgm:presLayoutVars>
          <dgm:chMax val="1"/>
          <dgm:chPref val="1"/>
          <dgm:bulletEnabled val="1"/>
        </dgm:presLayoutVars>
      </dgm:prSet>
      <dgm:spPr/>
    </dgm:pt>
  </dgm:ptLst>
  <dgm:cxnLst>
    <dgm:cxn modelId="{527F6812-1445-4A57-8A81-049F278D468D}" srcId="{971C4C10-3C9A-4F2D-9DC8-468CD827B028}" destId="{EC737B5C-27EA-4CA3-B190-BE61E17EEDC4}" srcOrd="2" destOrd="0" parTransId="{93BBC947-0C7B-4EF4-BA78-47F1B4608205}" sibTransId="{E96D59FC-3E5E-4267-94C1-7C3BB58C99B8}"/>
    <dgm:cxn modelId="{B1306A20-AA08-45DA-BD10-63543E4CAF68}" type="presOf" srcId="{4A615213-40D5-44BE-AD7F-B6F7751E5D71}" destId="{BD6C7216-8424-4A71-9802-0A8EF89BA27B}" srcOrd="0" destOrd="0" presId="urn:microsoft.com/office/officeart/2009/layout/CircleArrowProcess"/>
    <dgm:cxn modelId="{1D233931-7F63-4B89-A6AD-D4B9D35EF613}" type="presOf" srcId="{971C4C10-3C9A-4F2D-9DC8-468CD827B028}" destId="{3A2583C4-8FF0-4973-AD73-8BA7C0924521}" srcOrd="0" destOrd="0" presId="urn:microsoft.com/office/officeart/2009/layout/CircleArrowProcess"/>
    <dgm:cxn modelId="{0F053E8A-511C-45CC-85D9-AF23F8B76192}" srcId="{971C4C10-3C9A-4F2D-9DC8-468CD827B028}" destId="{BD0D8C91-B13E-43DC-B8A0-18A514F3B7BA}" srcOrd="1" destOrd="0" parTransId="{5BFCDA67-1A8F-4AC0-B67E-2401CC5AE90C}" sibTransId="{58483B44-2BF0-481A-828E-EED5B0AC6411}"/>
    <dgm:cxn modelId="{A7FB01A9-E416-498B-B61E-89D5BBA8C48A}" type="presOf" srcId="{EC737B5C-27EA-4CA3-B190-BE61E17EEDC4}" destId="{D344A504-C6B5-4BB1-8423-5D16C0274D91}" srcOrd="0" destOrd="0" presId="urn:microsoft.com/office/officeart/2009/layout/CircleArrowProcess"/>
    <dgm:cxn modelId="{5421D8B0-B453-4A4D-9035-6C23CEA118B5}" srcId="{971C4C10-3C9A-4F2D-9DC8-468CD827B028}" destId="{4A615213-40D5-44BE-AD7F-B6F7751E5D71}" srcOrd="0" destOrd="0" parTransId="{CA33A428-4F9F-4E16-A2EE-430924DD5360}" sibTransId="{2D84AB77-6AD7-416A-9E3F-1EE7BC502FC0}"/>
    <dgm:cxn modelId="{4EFC47B5-890B-4C82-931C-6934E4C9E1B7}" type="presOf" srcId="{BD0D8C91-B13E-43DC-B8A0-18A514F3B7BA}" destId="{BC9189BB-B21E-4B93-81B1-1AB97F45CC88}" srcOrd="0" destOrd="0" presId="urn:microsoft.com/office/officeart/2009/layout/CircleArrowProcess"/>
    <dgm:cxn modelId="{784BD302-7E95-4C42-9BB6-049DDD2A7F5F}" type="presParOf" srcId="{3A2583C4-8FF0-4973-AD73-8BA7C0924521}" destId="{5F798941-1341-4A70-895E-B479AA47A03D}" srcOrd="0" destOrd="0" presId="urn:microsoft.com/office/officeart/2009/layout/CircleArrowProcess"/>
    <dgm:cxn modelId="{81C79193-6E73-4D27-918E-4F143BFEC665}" type="presParOf" srcId="{5F798941-1341-4A70-895E-B479AA47A03D}" destId="{6CE2798E-BDC4-4271-8227-4E69161D8421}" srcOrd="0" destOrd="0" presId="urn:microsoft.com/office/officeart/2009/layout/CircleArrowProcess"/>
    <dgm:cxn modelId="{462395A9-4417-48F7-A406-581CCC7946EA}" type="presParOf" srcId="{3A2583C4-8FF0-4973-AD73-8BA7C0924521}" destId="{BD6C7216-8424-4A71-9802-0A8EF89BA27B}" srcOrd="1" destOrd="0" presId="urn:microsoft.com/office/officeart/2009/layout/CircleArrowProcess"/>
    <dgm:cxn modelId="{906A083B-29F0-4CF5-BD5B-B71D1D7F5419}" type="presParOf" srcId="{3A2583C4-8FF0-4973-AD73-8BA7C0924521}" destId="{3AC0D67B-2896-4E05-9381-A0DCB51B49D0}" srcOrd="2" destOrd="0" presId="urn:microsoft.com/office/officeart/2009/layout/CircleArrowProcess"/>
    <dgm:cxn modelId="{661F4F49-C73F-4347-9491-41CD705B4C0E}" type="presParOf" srcId="{3AC0D67B-2896-4E05-9381-A0DCB51B49D0}" destId="{0F137C1F-5A33-4C9C-8720-CB00470EC081}" srcOrd="0" destOrd="0" presId="urn:microsoft.com/office/officeart/2009/layout/CircleArrowProcess"/>
    <dgm:cxn modelId="{28FF8467-381C-438B-97BD-A9E46E4047D5}" type="presParOf" srcId="{3A2583C4-8FF0-4973-AD73-8BA7C0924521}" destId="{BC9189BB-B21E-4B93-81B1-1AB97F45CC88}" srcOrd="3" destOrd="0" presId="urn:microsoft.com/office/officeart/2009/layout/CircleArrowProcess"/>
    <dgm:cxn modelId="{ABE1761E-6699-44A8-95F5-C92FCF7FAB14}" type="presParOf" srcId="{3A2583C4-8FF0-4973-AD73-8BA7C0924521}" destId="{4022889F-1FE9-4478-99A1-A6F69942B6C7}" srcOrd="4" destOrd="0" presId="urn:microsoft.com/office/officeart/2009/layout/CircleArrowProcess"/>
    <dgm:cxn modelId="{DAFD5106-9F58-4842-9859-A0987135C8C7}" type="presParOf" srcId="{4022889F-1FE9-4478-99A1-A6F69942B6C7}" destId="{DA316CBF-904D-4924-9489-836193A5D81B}" srcOrd="0" destOrd="0" presId="urn:microsoft.com/office/officeart/2009/layout/CircleArrowProcess"/>
    <dgm:cxn modelId="{F86AE5E6-3234-4FCF-BF4F-05E46DE7CD48}" type="presParOf" srcId="{3A2583C4-8FF0-4973-AD73-8BA7C0924521}" destId="{D344A504-C6B5-4BB1-8423-5D16C0274D91}"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E1765-9BDD-48C0-8FFC-BEDDA3CFB472}">
      <dsp:nvSpPr>
        <dsp:cNvPr id="0" name=""/>
        <dsp:cNvSpPr/>
      </dsp:nvSpPr>
      <dsp:spPr>
        <a:xfrm>
          <a:off x="291847" y="240"/>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Arbetsfördelning</a:t>
          </a:r>
        </a:p>
      </dsp:txBody>
      <dsp:txXfrm>
        <a:off x="291847" y="240"/>
        <a:ext cx="3961559" cy="2376935"/>
      </dsp:txXfrm>
    </dsp:sp>
    <dsp:sp modelId="{B21600B6-1A34-40F1-951A-59D72A26D2BB}">
      <dsp:nvSpPr>
        <dsp:cNvPr id="0" name=""/>
        <dsp:cNvSpPr/>
      </dsp:nvSpPr>
      <dsp:spPr>
        <a:xfrm>
          <a:off x="4649562" y="240"/>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Arbetsbelastning</a:t>
          </a:r>
        </a:p>
      </dsp:txBody>
      <dsp:txXfrm>
        <a:off x="4649562" y="240"/>
        <a:ext cx="3961559" cy="2376935"/>
      </dsp:txXfrm>
    </dsp:sp>
    <dsp:sp modelId="{2EC8B2EC-FB1C-4CF7-AB0B-9B55CAA010AB}">
      <dsp:nvSpPr>
        <dsp:cNvPr id="0" name=""/>
        <dsp:cNvSpPr/>
      </dsp:nvSpPr>
      <dsp:spPr>
        <a:xfrm>
          <a:off x="9007277" y="240"/>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Avsaknad av klara mål </a:t>
          </a:r>
        </a:p>
      </dsp:txBody>
      <dsp:txXfrm>
        <a:off x="9007277" y="240"/>
        <a:ext cx="3961559" cy="2376935"/>
      </dsp:txXfrm>
    </dsp:sp>
    <dsp:sp modelId="{53A2FF29-97FF-412F-BE83-F43C68333304}">
      <dsp:nvSpPr>
        <dsp:cNvPr id="0" name=""/>
        <dsp:cNvSpPr/>
      </dsp:nvSpPr>
      <dsp:spPr>
        <a:xfrm>
          <a:off x="13364993" y="240"/>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Förutsättningar för samarbete</a:t>
          </a:r>
        </a:p>
      </dsp:txBody>
      <dsp:txXfrm>
        <a:off x="13364993" y="240"/>
        <a:ext cx="3961559" cy="2376935"/>
      </dsp:txXfrm>
    </dsp:sp>
    <dsp:sp modelId="{1F7544A5-9249-4D1B-87B0-8926B694E645}">
      <dsp:nvSpPr>
        <dsp:cNvPr id="0" name=""/>
        <dsp:cNvSpPr/>
      </dsp:nvSpPr>
      <dsp:spPr>
        <a:xfrm>
          <a:off x="291847" y="2773332"/>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Konflikter</a:t>
          </a:r>
        </a:p>
      </dsp:txBody>
      <dsp:txXfrm>
        <a:off x="291847" y="2773332"/>
        <a:ext cx="3961559" cy="2376935"/>
      </dsp:txXfrm>
    </dsp:sp>
    <dsp:sp modelId="{2132554E-7BEE-452E-857C-EFD75B451E7A}">
      <dsp:nvSpPr>
        <dsp:cNvPr id="0" name=""/>
        <dsp:cNvSpPr/>
      </dsp:nvSpPr>
      <dsp:spPr>
        <a:xfrm>
          <a:off x="4649562" y="2773332"/>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Konsekvenser av förändring</a:t>
          </a:r>
        </a:p>
      </dsp:txBody>
      <dsp:txXfrm>
        <a:off x="4649562" y="2773332"/>
        <a:ext cx="3961559" cy="2376935"/>
      </dsp:txXfrm>
    </dsp:sp>
    <dsp:sp modelId="{07273A24-37E8-416B-ACA0-A505169FD61E}">
      <dsp:nvSpPr>
        <dsp:cNvPr id="0" name=""/>
        <dsp:cNvSpPr/>
      </dsp:nvSpPr>
      <dsp:spPr>
        <a:xfrm>
          <a:off x="9007277" y="2773332"/>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Motsägelsefulla förväntningar, krav och värderingar</a:t>
          </a:r>
        </a:p>
      </dsp:txBody>
      <dsp:txXfrm>
        <a:off x="9007277" y="2773332"/>
        <a:ext cx="3961559" cy="2376935"/>
      </dsp:txXfrm>
    </dsp:sp>
    <dsp:sp modelId="{29835D5C-AFF7-4B8C-9D3F-B9AB1D8294D3}">
      <dsp:nvSpPr>
        <dsp:cNvPr id="0" name=""/>
        <dsp:cNvSpPr/>
      </dsp:nvSpPr>
      <dsp:spPr>
        <a:xfrm>
          <a:off x="13364993" y="2773332"/>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Oklara arbetsroller</a:t>
          </a:r>
        </a:p>
      </dsp:txBody>
      <dsp:txXfrm>
        <a:off x="13364993" y="2773332"/>
        <a:ext cx="3961559" cy="2376935"/>
      </dsp:txXfrm>
    </dsp:sp>
    <dsp:sp modelId="{C8F8F900-C02A-44E9-A830-F61E50D244C6}">
      <dsp:nvSpPr>
        <dsp:cNvPr id="0" name=""/>
        <dsp:cNvSpPr/>
      </dsp:nvSpPr>
      <dsp:spPr>
        <a:xfrm>
          <a:off x="6828420" y="5546423"/>
          <a:ext cx="3961559" cy="23769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Rollkonflikt</a:t>
          </a:r>
        </a:p>
      </dsp:txBody>
      <dsp:txXfrm>
        <a:off x="6828420" y="5546423"/>
        <a:ext cx="3961559" cy="237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2798E-BDC4-4271-8227-4E69161D8421}">
      <dsp:nvSpPr>
        <dsp:cNvPr id="0" name=""/>
        <dsp:cNvSpPr/>
      </dsp:nvSpPr>
      <dsp:spPr>
        <a:xfrm>
          <a:off x="7431920" y="0"/>
          <a:ext cx="3813840" cy="3814421"/>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D6C7216-8424-4A71-9802-0A8EF89BA27B}">
      <dsp:nvSpPr>
        <dsp:cNvPr id="0" name=""/>
        <dsp:cNvSpPr/>
      </dsp:nvSpPr>
      <dsp:spPr>
        <a:xfrm>
          <a:off x="8274904" y="1377121"/>
          <a:ext cx="2119277" cy="105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dirty="0"/>
            <a:t>Hög belastning</a:t>
          </a:r>
        </a:p>
      </dsp:txBody>
      <dsp:txXfrm>
        <a:off x="8274904" y="1377121"/>
        <a:ext cx="2119277" cy="1059385"/>
      </dsp:txXfrm>
    </dsp:sp>
    <dsp:sp modelId="{0F137C1F-5A33-4C9C-8720-CB00470EC081}">
      <dsp:nvSpPr>
        <dsp:cNvPr id="0" name=""/>
        <dsp:cNvSpPr/>
      </dsp:nvSpPr>
      <dsp:spPr>
        <a:xfrm>
          <a:off x="6372639" y="2191667"/>
          <a:ext cx="3813840" cy="3814421"/>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C9189BB-B21E-4B93-81B1-1AB97F45CC88}">
      <dsp:nvSpPr>
        <dsp:cNvPr id="0" name=""/>
        <dsp:cNvSpPr/>
      </dsp:nvSpPr>
      <dsp:spPr>
        <a:xfrm>
          <a:off x="7219920" y="3581467"/>
          <a:ext cx="2119277" cy="105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dirty="0"/>
            <a:t>Konflikter</a:t>
          </a:r>
        </a:p>
      </dsp:txBody>
      <dsp:txXfrm>
        <a:off x="7219920" y="3581467"/>
        <a:ext cx="2119277" cy="1059385"/>
      </dsp:txXfrm>
    </dsp:sp>
    <dsp:sp modelId="{DA316CBF-904D-4924-9489-836193A5D81B}">
      <dsp:nvSpPr>
        <dsp:cNvPr id="0" name=""/>
        <dsp:cNvSpPr/>
      </dsp:nvSpPr>
      <dsp:spPr>
        <a:xfrm>
          <a:off x="7703365" y="4645606"/>
          <a:ext cx="3276679" cy="3277993"/>
        </a:xfrm>
        <a:prstGeom prst="blockArc">
          <a:avLst>
            <a:gd name="adj1" fmla="val 13500000"/>
            <a:gd name="adj2" fmla="val 10800000"/>
            <a:gd name="adj3" fmla="val 1274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44A504-C6B5-4BB1-8423-5D16C0274D91}">
      <dsp:nvSpPr>
        <dsp:cNvPr id="0" name=""/>
        <dsp:cNvSpPr/>
      </dsp:nvSpPr>
      <dsp:spPr>
        <a:xfrm>
          <a:off x="8279917" y="5788982"/>
          <a:ext cx="2119277" cy="1059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v-SE" sz="2800" kern="1200" dirty="0"/>
            <a:t>Kränkande särbehandling</a:t>
          </a:r>
        </a:p>
      </dsp:txBody>
      <dsp:txXfrm>
        <a:off x="8279917" y="5788982"/>
        <a:ext cx="2119277" cy="10593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991EA50A-7ED8-4297-A6D8-C39D2C596180}" type="datetimeFigureOut">
              <a:rPr lang="sv-SE" smtClean="0"/>
              <a:t>2024-02-01</a:t>
            </a:fld>
            <a:endParaRPr lang="sv-SE"/>
          </a:p>
        </p:txBody>
      </p:sp>
      <p:sp>
        <p:nvSpPr>
          <p:cNvPr id="4" name="Platshållare för bildobjekt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B733DB10-64AD-4478-BAF2-10592BD0BA82}" type="slidenum">
              <a:rPr lang="sv-SE" smtClean="0"/>
              <a:t>‹#›</a:t>
            </a:fld>
            <a:endParaRPr lang="sv-SE"/>
          </a:p>
        </p:txBody>
      </p:sp>
    </p:spTree>
    <p:extLst>
      <p:ext uri="{BB962C8B-B14F-4D97-AF65-F5344CB8AC3E}">
        <p14:creationId xmlns:p14="http://schemas.microsoft.com/office/powerpoint/2010/main" val="1857310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1</a:t>
            </a:fld>
            <a:endParaRPr lang="sv-SE"/>
          </a:p>
        </p:txBody>
      </p:sp>
    </p:spTree>
    <p:extLst>
      <p:ext uri="{BB962C8B-B14F-4D97-AF65-F5344CB8AC3E}">
        <p14:creationId xmlns:p14="http://schemas.microsoft.com/office/powerpoint/2010/main" val="1372838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Kränkande särbehandling hänger ofta ihop med brister i den organisatoriska och sociala arbetsmiljön. När till exempel roller och ansvar är otydliga eller arbetsbelastningen är hög över lång tid, så ökar risken för irritation, frustration och konflikter som är grogrund för kränkande särbehandling. Det är därför viktigt att tydliggöra var och ens uppdrag, roll och ansvar och hur ohälsosam arbetsbelastning över tid kan förhindras.</a:t>
            </a:r>
          </a:p>
        </p:txBody>
      </p:sp>
      <p:sp>
        <p:nvSpPr>
          <p:cNvPr id="4" name="Platshållare för bildnummer 3"/>
          <p:cNvSpPr>
            <a:spLocks noGrp="1"/>
          </p:cNvSpPr>
          <p:nvPr>
            <p:ph type="sldNum" sz="quarter" idx="10"/>
          </p:nvPr>
        </p:nvSpPr>
        <p:spPr/>
        <p:txBody>
          <a:bodyPr/>
          <a:lstStyle/>
          <a:p>
            <a:fld id="{E7B941F6-5AA6-4760-AEBD-7E72FEF70F86}" type="slidenum">
              <a:rPr lang="sv-SE" smtClean="0"/>
              <a:t>14</a:t>
            </a:fld>
            <a:endParaRPr lang="sv-SE"/>
          </a:p>
        </p:txBody>
      </p:sp>
    </p:spTree>
    <p:extLst>
      <p:ext uri="{BB962C8B-B14F-4D97-AF65-F5344CB8AC3E}">
        <p14:creationId xmlns:p14="http://schemas.microsoft.com/office/powerpoint/2010/main" val="91222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5362CF7-CABF-4664-8BED-906E71D89CAA}" type="slidenum">
              <a:rPr lang="sv-SE" smtClean="0"/>
              <a:t>15</a:t>
            </a:fld>
            <a:endParaRPr lang="sv-SE"/>
          </a:p>
        </p:txBody>
      </p:sp>
    </p:spTree>
    <p:extLst>
      <p:ext uri="{BB962C8B-B14F-4D97-AF65-F5344CB8AC3E}">
        <p14:creationId xmlns:p14="http://schemas.microsoft.com/office/powerpoint/2010/main" val="347278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Riskfaktorer i den organisatoriska och sociala arbetsmiljön, att systematisk arbeta med arbetsmiljön förhindrar i stor utsträckning att kränkande särbehandling förekommer. </a:t>
            </a:r>
          </a:p>
        </p:txBody>
      </p:sp>
      <p:sp>
        <p:nvSpPr>
          <p:cNvPr id="4" name="Platshållare för bildnummer 3"/>
          <p:cNvSpPr>
            <a:spLocks noGrp="1"/>
          </p:cNvSpPr>
          <p:nvPr>
            <p:ph type="sldNum" sz="quarter" idx="10"/>
          </p:nvPr>
        </p:nvSpPr>
        <p:spPr/>
        <p:txBody>
          <a:bodyPr/>
          <a:lstStyle/>
          <a:p>
            <a:fld id="{45362CF7-CABF-4664-8BED-906E71D89CAA}" type="slidenum">
              <a:rPr lang="sv-SE" smtClean="0"/>
              <a:t>16</a:t>
            </a:fld>
            <a:endParaRPr lang="sv-SE"/>
          </a:p>
        </p:txBody>
      </p:sp>
    </p:spTree>
    <p:extLst>
      <p:ext uri="{BB962C8B-B14F-4D97-AF65-F5344CB8AC3E}">
        <p14:creationId xmlns:p14="http://schemas.microsoft.com/office/powerpoint/2010/main" val="30008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Riskfaktorer i den organisatoriska och sociala arbetsmiljön, att systematisk arbeta med arbetsmiljön förhindrar i stor utsträckning att kränkande särbehandling förekommer. </a:t>
            </a:r>
          </a:p>
        </p:txBody>
      </p:sp>
      <p:sp>
        <p:nvSpPr>
          <p:cNvPr id="4" name="Platshållare för bildnummer 3"/>
          <p:cNvSpPr>
            <a:spLocks noGrp="1"/>
          </p:cNvSpPr>
          <p:nvPr>
            <p:ph type="sldNum" sz="quarter" idx="10"/>
          </p:nvPr>
        </p:nvSpPr>
        <p:spPr/>
        <p:txBody>
          <a:bodyPr/>
          <a:lstStyle/>
          <a:p>
            <a:fld id="{45362CF7-CABF-4664-8BED-906E71D89CAA}" type="slidenum">
              <a:rPr lang="sv-SE" smtClean="0"/>
              <a:t>17</a:t>
            </a:fld>
            <a:endParaRPr lang="sv-SE"/>
          </a:p>
        </p:txBody>
      </p:sp>
    </p:spTree>
    <p:extLst>
      <p:ext uri="{BB962C8B-B14F-4D97-AF65-F5344CB8AC3E}">
        <p14:creationId xmlns:p14="http://schemas.microsoft.com/office/powerpoint/2010/main" val="61917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Hög belastning t ex Otydligt arbetsinnehåll, stor arbetsmängd,  ont om tid, otydlig arbetsfördelning riskerar i hög grad att konflikter uppstår som i sin tur riskerar att kränkande särbehandling förekommer.</a:t>
            </a:r>
          </a:p>
        </p:txBody>
      </p:sp>
      <p:sp>
        <p:nvSpPr>
          <p:cNvPr id="4" name="Platshållare för bildnummer 3"/>
          <p:cNvSpPr>
            <a:spLocks noGrp="1"/>
          </p:cNvSpPr>
          <p:nvPr>
            <p:ph type="sldNum" sz="quarter" idx="10"/>
          </p:nvPr>
        </p:nvSpPr>
        <p:spPr/>
        <p:txBody>
          <a:bodyPr/>
          <a:lstStyle/>
          <a:p>
            <a:fld id="{89D18069-3C8E-4960-BB65-88579A809942}" type="slidenum">
              <a:rPr lang="sv-SE" smtClean="0">
                <a:solidFill>
                  <a:prstClr val="black"/>
                </a:solidFill>
              </a:rPr>
              <a:pPr/>
              <a:t>18</a:t>
            </a:fld>
            <a:endParaRPr lang="sv-SE">
              <a:solidFill>
                <a:prstClr val="black"/>
              </a:solidFill>
            </a:endParaRPr>
          </a:p>
        </p:txBody>
      </p:sp>
    </p:spTree>
    <p:extLst>
      <p:ext uri="{BB962C8B-B14F-4D97-AF65-F5344CB8AC3E}">
        <p14:creationId xmlns:p14="http://schemas.microsoft.com/office/powerpoint/2010/main" val="3561263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solidFill>
                  <a:srgbClr val="670F3B"/>
                </a:solidFill>
                <a:effectLst/>
                <a:latin typeface="Roboto Condensed" panose="02000000000000000000" pitchFamily="2" charset="0"/>
              </a:rPr>
              <a:t>Vad handlar det om?</a:t>
            </a:r>
          </a:p>
          <a:p>
            <a:pPr algn="l"/>
            <a:r>
              <a:rPr lang="sv-SE" b="0" i="0" dirty="0">
                <a:solidFill>
                  <a:srgbClr val="495058"/>
                </a:solidFill>
                <a:effectLst/>
                <a:latin typeface="Source Sans Pro" panose="020B0503030403020204" pitchFamily="34" charset="0"/>
              </a:rPr>
              <a:t>Att vi har en öppen och rättvis organisation med lika villkor och möjligheter för alla samt att ta tillvara på olikheter och erfarenheter. Kränkande särbehandling, trakasserier eller sexuella trakasserier får inte förekomma på arbetsplatsen.</a:t>
            </a:r>
          </a:p>
          <a:p>
            <a:pPr algn="l"/>
            <a:r>
              <a:rPr lang="sv-SE" b="0" i="0" dirty="0">
                <a:solidFill>
                  <a:srgbClr val="495058"/>
                </a:solidFill>
                <a:effectLst/>
                <a:latin typeface="Source Sans Pro" panose="020B0503030403020204" pitchFamily="34" charset="0"/>
              </a:rPr>
              <a:t>Att kränka betyder att genom ord eller handling förnedra någon eller några. Särbehandling innebär att bli behandlad annorlunda än andra på ett obegripligt och orättvist sätt. Det kan få till följd att man hamnar utanför arbetsplatsens gemenskap, vilket i sin tur kan leda till ohälsa. Chefen ska agera omgående vid misstänkta fall, för att göra en initial bedömning av situationen och förhindra att den förvärras. Chefen följer instruktionen som du kan hitta i ledningssystemet.</a:t>
            </a:r>
          </a:p>
          <a:p>
            <a:pPr algn="l"/>
            <a:endParaRPr lang="sv-SE" b="0" i="0" dirty="0">
              <a:solidFill>
                <a:srgbClr val="495058"/>
              </a:solidFill>
              <a:effectLst/>
              <a:latin typeface="Source Sans Pro" panose="020B0503030403020204" pitchFamily="34" charset="0"/>
            </a:endParaRPr>
          </a:p>
          <a:p>
            <a:pPr algn="l"/>
            <a:r>
              <a:rPr lang="sv-SE" b="1" i="0" dirty="0">
                <a:solidFill>
                  <a:srgbClr val="670F3B"/>
                </a:solidFill>
                <a:effectLst/>
                <a:latin typeface="Roboto Condensed" panose="02000000000000000000" pitchFamily="2" charset="0"/>
              </a:rPr>
              <a:t>Detta kan du göra som medarbetare</a:t>
            </a:r>
          </a:p>
          <a:p>
            <a:pPr algn="l"/>
            <a:r>
              <a:rPr lang="sv-SE" b="0" i="0" dirty="0">
                <a:solidFill>
                  <a:srgbClr val="495058"/>
                </a:solidFill>
                <a:effectLst/>
                <a:latin typeface="Source Sans Pro" panose="020B0503030403020204" pitchFamily="34" charset="0"/>
              </a:rPr>
              <a:t>Bidra till en arbetsplats fri från kränkningar och trakasserier, respektera varandra och varandras olikheter. Agera så att ingen hamnar utanför arbetsplatsens gemenskap. Uppmärksamma och säg ifrån om någon beter sig illa mot andra.</a:t>
            </a:r>
          </a:p>
          <a:p>
            <a:pPr algn="l"/>
            <a:r>
              <a:rPr lang="sv-SE" b="0" i="0" dirty="0">
                <a:solidFill>
                  <a:srgbClr val="495058"/>
                </a:solidFill>
                <a:effectLst/>
                <a:latin typeface="Source Sans Pro" panose="020B0503030403020204" pitchFamily="34" charset="0"/>
              </a:rPr>
              <a:t>Om du själv skulle bli utsatt, säg ifrån till den du blir utsatt av och klargör att beteendet är ovälkommet. Om du inte kan säga ifrån, eller om det oönskade beteendet inte upphör, ska du lyfta problemet i första hand med din närmaste chef. Om du inte kan vända dig till din närmaste chef kan du kontakta din närmaste högre chef och även skyddsombud/facklig representant.</a:t>
            </a:r>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4</a:t>
            </a:fld>
            <a:endParaRPr lang="sv-SE"/>
          </a:p>
        </p:txBody>
      </p:sp>
    </p:spTree>
    <p:extLst>
      <p:ext uri="{BB962C8B-B14F-4D97-AF65-F5344CB8AC3E}">
        <p14:creationId xmlns:p14="http://schemas.microsoft.com/office/powerpoint/2010/main" val="3211953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Klistra in en eller fler dialogkort som du bedömer relevanta att diskutera utifrån din grupp (se alla kort på nästa bild)</a:t>
            </a:r>
          </a:p>
          <a:p>
            <a:endParaRPr lang="sv-SE" dirty="0"/>
          </a:p>
          <a:p>
            <a:r>
              <a:rPr lang="sv-SE" dirty="0"/>
              <a:t>Dela in gruppen i små grupper om 2-5 personer, varje grupp utser någon som fångar upp svaren</a:t>
            </a:r>
          </a:p>
          <a:p>
            <a:endParaRPr lang="sv-SE" dirty="0"/>
          </a:p>
          <a:p>
            <a:r>
              <a:rPr lang="sv-SE" dirty="0"/>
              <a:t>Bestäm hur lång tid diskussionen får ta</a:t>
            </a:r>
          </a:p>
          <a:p>
            <a:endParaRPr lang="sv-SE" dirty="0"/>
          </a:p>
          <a:p>
            <a:r>
              <a:rPr lang="sv-SE" dirty="0"/>
              <a:t>Återkoppla i storgrupp </a:t>
            </a:r>
          </a:p>
          <a:p>
            <a:endParaRPr lang="sv-SE" dirty="0"/>
          </a:p>
          <a:p>
            <a:r>
              <a:rPr lang="sv-SE" dirty="0"/>
              <a:t>Hitta former för uppföljning av det ni ser att ni behöver arbeta vidare med. </a:t>
            </a:r>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5</a:t>
            </a:fld>
            <a:endParaRPr lang="sv-SE"/>
          </a:p>
        </p:txBody>
      </p:sp>
    </p:spTree>
    <p:extLst>
      <p:ext uri="{BB962C8B-B14F-4D97-AF65-F5344CB8AC3E}">
        <p14:creationId xmlns:p14="http://schemas.microsoft.com/office/powerpoint/2010/main" val="247006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7</a:t>
            </a:fld>
            <a:endParaRPr lang="sv-SE"/>
          </a:p>
        </p:txBody>
      </p:sp>
    </p:spTree>
    <p:extLst>
      <p:ext uri="{BB962C8B-B14F-4D97-AF65-F5344CB8AC3E}">
        <p14:creationId xmlns:p14="http://schemas.microsoft.com/office/powerpoint/2010/main" val="394648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Regionen ska vara en hälsofrämjande arbetsplats.​ Det innebär att verksamhetsmål uppnås samtidigt som en god arbetsmiljö och förutsättningar skapas för ett hållbart arbetsliv för regionens medarbetare hela arbetslivet. Utgångspunkten för arbetet är framgångsfaktorer för en hälsofrämjande arbetsplats. Arbetsmiljöarbetet är en viktig del i att vara en attraktiv arbetsgivare och ska bidra till att människor vill börja och stanna i Region Västmanland. </a:t>
            </a:r>
            <a:r>
              <a:rPr lang="sv-SE"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Syftet med denna policy är att tydliggöra målen för arbetsmiljöarbetet så att detta uppnås. </a:t>
            </a:r>
            <a:endParaRPr lang="sv-SE" sz="180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B733DB10-64AD-4478-BAF2-10592BD0BA82}" type="slidenum">
              <a:rPr lang="sv-SE" smtClean="0"/>
              <a:t>8</a:t>
            </a:fld>
            <a:endParaRPr lang="sv-SE"/>
          </a:p>
        </p:txBody>
      </p:sp>
    </p:spTree>
    <p:extLst>
      <p:ext uri="{BB962C8B-B14F-4D97-AF65-F5344CB8AC3E}">
        <p14:creationId xmlns:p14="http://schemas.microsoft.com/office/powerpoint/2010/main" val="3404992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9D18069-3C8E-4960-BB65-88579A809942}" type="slidenum">
              <a:rPr lang="sv-SE" smtClean="0">
                <a:solidFill>
                  <a:prstClr val="black"/>
                </a:solidFill>
              </a:rPr>
              <a:pPr/>
              <a:t>9</a:t>
            </a:fld>
            <a:endParaRPr lang="sv-SE">
              <a:solidFill>
                <a:prstClr val="black"/>
              </a:solidFill>
            </a:endParaRPr>
          </a:p>
        </p:txBody>
      </p:sp>
    </p:spTree>
    <p:extLst>
      <p:ext uri="{BB962C8B-B14F-4D97-AF65-F5344CB8AC3E}">
        <p14:creationId xmlns:p14="http://schemas.microsoft.com/office/powerpoint/2010/main" val="1494709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Kränkande särbehandling kan ske på olika sätt. Tex</a:t>
            </a:r>
            <a:r>
              <a:rPr lang="sv-SE" sz="1200" dirty="0"/>
              <a:t> genom ord och handlingar, men också i digital form som mejl, sms eller i sociala medier. Handlingarna kan komma från chefer och kollegor eller från en hel arbetsgrupp.</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t>Eftersom upplevelsen av kränkande särbehandling är individuell </a:t>
            </a:r>
            <a:r>
              <a:rPr lang="sv-SE" dirty="0"/>
              <a:t>är det viktigt att prata om dessa frågor och ha en levande dialog om vilka normer och värderingar som gäller på arbetsplatsen. Det tydliggör var gränserna går. </a:t>
            </a:r>
          </a:p>
        </p:txBody>
      </p:sp>
      <p:sp>
        <p:nvSpPr>
          <p:cNvPr id="4" name="Platshållare för bildnummer 3"/>
          <p:cNvSpPr>
            <a:spLocks noGrp="1"/>
          </p:cNvSpPr>
          <p:nvPr>
            <p:ph type="sldNum" sz="quarter" idx="10"/>
          </p:nvPr>
        </p:nvSpPr>
        <p:spPr/>
        <p:txBody>
          <a:bodyPr/>
          <a:lstStyle/>
          <a:p>
            <a:fld id="{E7B941F6-5AA6-4760-AEBD-7E72FEF70F86}" type="slidenum">
              <a:rPr lang="sv-SE" smtClean="0"/>
              <a:t>10</a:t>
            </a:fld>
            <a:endParaRPr lang="sv-SE"/>
          </a:p>
        </p:txBody>
      </p:sp>
    </p:spTree>
    <p:extLst>
      <p:ext uri="{BB962C8B-B14F-4D97-AF65-F5344CB8AC3E}">
        <p14:creationId xmlns:p14="http://schemas.microsoft.com/office/powerpoint/2010/main" val="3856547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Handlingar som beskrivs som diskrimineringar är olagliga. Det gäller följande 7 grunder. Om man upplever att man är utsatt för diskriminering är det viktigt att man har sagt till personen som utsatt en att man upplever handlingen/ar som obehagliga/lustiga. </a:t>
            </a:r>
          </a:p>
        </p:txBody>
      </p:sp>
      <p:sp>
        <p:nvSpPr>
          <p:cNvPr id="4" name="Platshållare för bildnummer 3"/>
          <p:cNvSpPr>
            <a:spLocks noGrp="1"/>
          </p:cNvSpPr>
          <p:nvPr>
            <p:ph type="sldNum" sz="quarter" idx="10"/>
          </p:nvPr>
        </p:nvSpPr>
        <p:spPr/>
        <p:txBody>
          <a:bodyPr/>
          <a:lstStyle/>
          <a:p>
            <a:fld id="{EB850194-0879-413B-B4B9-CE25DBBC6BF8}" type="slidenum">
              <a:rPr lang="sv-SE" smtClean="0"/>
              <a:t>11</a:t>
            </a:fld>
            <a:endParaRPr lang="sv-SE"/>
          </a:p>
        </p:txBody>
      </p:sp>
    </p:spTree>
    <p:extLst>
      <p:ext uri="{BB962C8B-B14F-4D97-AF65-F5344CB8AC3E}">
        <p14:creationId xmlns:p14="http://schemas.microsoft.com/office/powerpoint/2010/main" val="3120541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5362CF7-CABF-4664-8BED-906E71D89CAA}" type="slidenum">
              <a:rPr lang="sv-SE" smtClean="0"/>
              <a:t>12</a:t>
            </a:fld>
            <a:endParaRPr lang="sv-SE"/>
          </a:p>
        </p:txBody>
      </p:sp>
    </p:spTree>
    <p:extLst>
      <p:ext uri="{BB962C8B-B14F-4D97-AF65-F5344CB8AC3E}">
        <p14:creationId xmlns:p14="http://schemas.microsoft.com/office/powerpoint/2010/main" val="1597559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AEDF2"/>
        </a:solidFill>
        <a:effectLst/>
      </p:bgPr>
    </p:bg>
    <p:spTree>
      <p:nvGrpSpPr>
        <p:cNvPr id="1" name=""/>
        <p:cNvGrpSpPr/>
        <p:nvPr/>
      </p:nvGrpSpPr>
      <p:grpSpPr>
        <a:xfrm>
          <a:off x="0" y="0"/>
          <a:ext cx="0" cy="0"/>
          <a:chOff x="0" y="0"/>
          <a:chExt cx="0" cy="0"/>
        </a:xfrm>
      </p:grpSpPr>
      <p:pic>
        <p:nvPicPr>
          <p:cNvPr id="113" name="Bildobjekt 112">
            <a:extLst>
              <a:ext uri="{FF2B5EF4-FFF2-40B4-BE49-F238E27FC236}">
                <a16:creationId xmlns:a16="http://schemas.microsoft.com/office/drawing/2014/main" id="{213F865A-82E0-4DE6-BBD6-DA7B3D8F00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88" r="6671" b="4223"/>
          <a:stretch/>
        </p:blipFill>
        <p:spPr>
          <a:xfrm>
            <a:off x="10814050" y="-1"/>
            <a:ext cx="9290050" cy="11309351"/>
          </a:xfrm>
          <a:prstGeom prst="rect">
            <a:avLst/>
          </a:prstGeom>
        </p:spPr>
      </p:pic>
      <p:sp>
        <p:nvSpPr>
          <p:cNvPr id="2" name="Rubrik 1">
            <a:extLst>
              <a:ext uri="{FF2B5EF4-FFF2-40B4-BE49-F238E27FC236}">
                <a16:creationId xmlns:a16="http://schemas.microsoft.com/office/drawing/2014/main" id="{57016142-5590-4F09-AF8B-DB6FD618E5BC}"/>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lvl1pPr>
          </a:lstStyle>
          <a:p>
            <a:r>
              <a:rPr lang="sv-SE"/>
              <a:t>Rubrik på en eller två rader</a:t>
            </a:r>
          </a:p>
        </p:txBody>
      </p:sp>
      <p:sp>
        <p:nvSpPr>
          <p:cNvPr id="3" name="Underrubrik 2">
            <a:extLst>
              <a:ext uri="{FF2B5EF4-FFF2-40B4-BE49-F238E27FC236}">
                <a16:creationId xmlns:a16="http://schemas.microsoft.com/office/drawing/2014/main" id="{D27A8EE4-92AA-495F-86F9-6A5C4BD31BDC}"/>
              </a:ext>
            </a:extLst>
          </p:cNvPr>
          <p:cNvSpPr>
            <a:spLocks noGrp="1"/>
          </p:cNvSpPr>
          <p:nvPr>
            <p:ph type="subTitle" idx="1" hasCustomPrompt="1"/>
          </p:nvPr>
        </p:nvSpPr>
        <p:spPr>
          <a:xfrm>
            <a:off x="2513013" y="6279773"/>
            <a:ext cx="13635037"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
        <p:nvSpPr>
          <p:cNvPr id="115" name="object 38">
            <a:extLst>
              <a:ext uri="{FF2B5EF4-FFF2-40B4-BE49-F238E27FC236}">
                <a16:creationId xmlns:a16="http://schemas.microsoft.com/office/drawing/2014/main" id="{9BDBBCB9-81A0-4B48-8D85-87FE05F29E71}"/>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32130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7E25708F-A6F2-4D28-886A-05F63F7F1F5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3" r="88989" b="40999"/>
          <a:stretch/>
        </p:blipFill>
        <p:spPr>
          <a:xfrm>
            <a:off x="19008000" y="0"/>
            <a:ext cx="1096100" cy="2395475"/>
          </a:xfrm>
          <a:prstGeom prst="rect">
            <a:avLst/>
          </a:prstGeom>
        </p:spPr>
      </p:pic>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82AB491C-47DC-4E17-80D1-CDD4BAF30723}" type="datetime1">
              <a:rPr lang="sv-SE" smtClean="0"/>
              <a:t>2024-02-01</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5" name="Rektangel 14">
            <a:extLst>
              <a:ext uri="{FF2B5EF4-FFF2-40B4-BE49-F238E27FC236}">
                <a16:creationId xmlns:a16="http://schemas.microsoft.com/office/drawing/2014/main" id="{EB7B88AC-ED67-40FC-B207-9A82E4376643}"/>
              </a:ext>
            </a:extLst>
          </p:cNvPr>
          <p:cNvSpPr/>
          <p:nvPr userDrawn="1"/>
        </p:nvSpPr>
        <p:spPr>
          <a:xfrm>
            <a:off x="1245600" y="2491200"/>
            <a:ext cx="17618400" cy="79236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6">
            <a:extLst>
              <a:ext uri="{FF2B5EF4-FFF2-40B4-BE49-F238E27FC236}">
                <a16:creationId xmlns:a16="http://schemas.microsoft.com/office/drawing/2014/main" id="{7C6CF22E-C600-40EB-BB5D-A71AE04A4CA3}"/>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625363474"/>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Anpassad layou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3291435" y="2298648"/>
            <a:ext cx="13459939" cy="1686571"/>
          </a:xfrm>
        </p:spPr>
        <p:txBody>
          <a:bodyPr anchor="b">
            <a:normAutofit/>
          </a:bodyPr>
          <a:lstStyle>
            <a:lvl1pPr>
              <a:lnSpc>
                <a:spcPct val="80000"/>
              </a:lnSpc>
              <a:defRPr sz="5936"/>
            </a:lvl1pPr>
          </a:lstStyle>
          <a:p>
            <a:r>
              <a:rPr lang="sv-SE"/>
              <a:t>Klicka här för att lägga till rubrik</a:t>
            </a:r>
          </a:p>
        </p:txBody>
      </p:sp>
      <p:sp>
        <p:nvSpPr>
          <p:cNvPr id="5" name="Platshållare för innehåll 2"/>
          <p:cNvSpPr>
            <a:spLocks noGrp="1"/>
          </p:cNvSpPr>
          <p:nvPr>
            <p:ph idx="1" hasCustomPrompt="1"/>
          </p:nvPr>
        </p:nvSpPr>
        <p:spPr>
          <a:xfrm>
            <a:off x="3291435" y="4133672"/>
            <a:ext cx="13459939" cy="655044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2024-02-01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62661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2700994" y="2298648"/>
            <a:ext cx="15315525" cy="1686571"/>
          </a:xfrm>
        </p:spPr>
        <p:txBody>
          <a:bodyPr anchor="b">
            <a:normAutofit/>
          </a:bodyPr>
          <a:lstStyle>
            <a:lvl1pPr>
              <a:lnSpc>
                <a:spcPct val="100000"/>
              </a:lnSpc>
              <a:defRPr sz="5936"/>
            </a:lvl1pPr>
          </a:lstStyle>
          <a:p>
            <a:r>
              <a:rPr lang="sv-SE"/>
              <a:t>Klicka här för att lägga till rubrik</a:t>
            </a:r>
          </a:p>
        </p:txBody>
      </p:sp>
      <p:sp>
        <p:nvSpPr>
          <p:cNvPr id="5" name="Platshållare för innehåll 2"/>
          <p:cNvSpPr>
            <a:spLocks noGrp="1"/>
          </p:cNvSpPr>
          <p:nvPr>
            <p:ph idx="1" hasCustomPrompt="1"/>
          </p:nvPr>
        </p:nvSpPr>
        <p:spPr>
          <a:xfrm>
            <a:off x="2700994" y="4155667"/>
            <a:ext cx="15315525" cy="6530333"/>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08176BD1-A56A-405D-BBE7-4874BB21E688}" type="datetimeFigureOut">
              <a:rPr lang="sv-SE" smtClean="0"/>
              <a:pPr/>
              <a:t>2024-02-01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417290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Anpassad layout">
    <p:spTree>
      <p:nvGrpSpPr>
        <p:cNvPr id="1" name=""/>
        <p:cNvGrpSpPr/>
        <p:nvPr/>
      </p:nvGrpSpPr>
      <p:grpSpPr>
        <a:xfrm>
          <a:off x="0" y="0"/>
          <a:ext cx="0" cy="0"/>
          <a:chOff x="0" y="0"/>
          <a:chExt cx="0" cy="0"/>
        </a:xfrm>
      </p:grpSpPr>
      <p:sp>
        <p:nvSpPr>
          <p:cNvPr id="4" name="Rubrik 1"/>
          <p:cNvSpPr>
            <a:spLocks noGrp="1"/>
          </p:cNvSpPr>
          <p:nvPr>
            <p:ph type="title" hasCustomPrompt="1"/>
          </p:nvPr>
        </p:nvSpPr>
        <p:spPr>
          <a:xfrm>
            <a:off x="2923677" y="2298648"/>
            <a:ext cx="15280341" cy="1686571"/>
          </a:xfrm>
        </p:spPr>
        <p:txBody>
          <a:bodyPr anchor="b">
            <a:normAutofit/>
          </a:bodyPr>
          <a:lstStyle>
            <a:lvl1pPr algn="ctr">
              <a:lnSpc>
                <a:spcPct val="80000"/>
              </a:lnSpc>
              <a:defRPr sz="5936"/>
            </a:lvl1pPr>
          </a:lstStyle>
          <a:p>
            <a:r>
              <a:rPr lang="sv-SE"/>
              <a:t>Klicka här för att lägga till rubrik</a:t>
            </a:r>
          </a:p>
        </p:txBody>
      </p:sp>
      <p:sp>
        <p:nvSpPr>
          <p:cNvPr id="6" name="Platshållare för innehåll 2"/>
          <p:cNvSpPr>
            <a:spLocks noGrp="1"/>
          </p:cNvSpPr>
          <p:nvPr>
            <p:ph idx="1" hasCustomPrompt="1"/>
          </p:nvPr>
        </p:nvSpPr>
        <p:spPr>
          <a:xfrm>
            <a:off x="2923676"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p:cNvSpPr>
            <a:spLocks noGrp="1"/>
          </p:cNvSpPr>
          <p:nvPr>
            <p:ph idx="10" hasCustomPrompt="1"/>
          </p:nvPr>
        </p:nvSpPr>
        <p:spPr>
          <a:xfrm>
            <a:off x="10756921" y="4133671"/>
            <a:ext cx="7447097" cy="7175679"/>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a:t>Klicka här för att lägga till innehåll</a:t>
            </a:r>
          </a:p>
          <a:p>
            <a:pPr lvl="1"/>
            <a:r>
              <a:rPr lang="sv-SE"/>
              <a:t>Nivå två</a:t>
            </a:r>
          </a:p>
          <a:p>
            <a:pPr lvl="2"/>
            <a:r>
              <a:rPr lang="sv-SE"/>
              <a:t>Nivå tre</a:t>
            </a:r>
          </a:p>
          <a:p>
            <a:pPr lvl="3"/>
            <a:r>
              <a:rPr lang="sv-SE"/>
              <a:t>Nivå fyra</a:t>
            </a:r>
          </a:p>
          <a:p>
            <a:pPr lvl="4"/>
            <a:r>
              <a:rPr lang="sv-SE"/>
              <a:t>Nivå fem</a:t>
            </a:r>
          </a:p>
        </p:txBody>
      </p:sp>
      <p:sp>
        <p:nvSpPr>
          <p:cNvPr id="10" name="Platshållare för datum 9"/>
          <p:cNvSpPr>
            <a:spLocks noGrp="1"/>
          </p:cNvSpPr>
          <p:nvPr>
            <p:ph type="dt" sz="half" idx="11"/>
          </p:nvPr>
        </p:nvSpPr>
        <p:spPr/>
        <p:txBody>
          <a:bodyPr/>
          <a:lstStyle/>
          <a:p>
            <a:fld id="{08176BD1-A56A-405D-BBE7-4874BB21E688}" type="datetimeFigureOut">
              <a:rPr lang="sv-SE" smtClean="0"/>
              <a:pPr/>
              <a:t>2024-02-01</a:t>
            </a:fld>
            <a:endParaRPr lang="sv-SE"/>
          </a:p>
        </p:txBody>
      </p:sp>
      <p:sp>
        <p:nvSpPr>
          <p:cNvPr id="11" name="Platshållare för sidfot 10"/>
          <p:cNvSpPr>
            <a:spLocks noGrp="1"/>
          </p:cNvSpPr>
          <p:nvPr>
            <p:ph type="ftr" sz="quarter" idx="12"/>
          </p:nvPr>
        </p:nvSpPr>
        <p:spPr/>
        <p:txBody>
          <a:bodyPr/>
          <a:lstStyle/>
          <a:p>
            <a:endParaRPr lang="sv-SE"/>
          </a:p>
        </p:txBody>
      </p:sp>
      <p:sp>
        <p:nvSpPr>
          <p:cNvPr id="12" name="Platshållare för bildnummer 11"/>
          <p:cNvSpPr>
            <a:spLocks noGrp="1"/>
          </p:cNvSpPr>
          <p:nvPr>
            <p:ph type="sldNum" sz="quarter" idx="13"/>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102334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013" y="1996900"/>
            <a:ext cx="15078075" cy="6910171"/>
          </a:xfrm>
        </p:spPr>
        <p:txBody>
          <a:bodyPr anchor="ctr">
            <a:normAutofit/>
          </a:bodyPr>
          <a:lstStyle>
            <a:lvl1pPr algn="ctr">
              <a:lnSpc>
                <a:spcPct val="80000"/>
              </a:lnSpc>
              <a:defRPr sz="5936" b="0">
                <a:solidFill>
                  <a:schemeClr val="tx1"/>
                </a:solidFill>
              </a:defRPr>
            </a:lvl1pPr>
          </a:lstStyle>
          <a:p>
            <a:r>
              <a:rPr lang="sv-SE"/>
              <a:t>Klicka här för att lägga till rubrik</a:t>
            </a:r>
          </a:p>
        </p:txBody>
      </p:sp>
      <p:sp>
        <p:nvSpPr>
          <p:cNvPr id="6" name="Platshållare för datum 5"/>
          <p:cNvSpPr>
            <a:spLocks noGrp="1"/>
          </p:cNvSpPr>
          <p:nvPr>
            <p:ph type="dt" sz="half" idx="10"/>
          </p:nvPr>
        </p:nvSpPr>
        <p:spPr/>
        <p:txBody>
          <a:bodyPr/>
          <a:lstStyle/>
          <a:p>
            <a:fld id="{08176BD1-A56A-405D-BBE7-4874BB21E688}" type="datetimeFigureOut">
              <a:rPr lang="sv-SE" smtClean="0"/>
              <a:pPr/>
              <a:t>2024-02-01</a:t>
            </a:fld>
            <a:endParaRPr lang="sv-SE"/>
          </a:p>
        </p:txBody>
      </p:sp>
      <p:sp>
        <p:nvSpPr>
          <p:cNvPr id="7" name="Platshållare för sidfot 6"/>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488AD97-2061-449E-AA65-AEC810C32205}" type="slidenum">
              <a:rPr lang="sv-SE" smtClean="0"/>
              <a:t>‹#›</a:t>
            </a:fld>
            <a:endParaRPr lang="sv-SE"/>
          </a:p>
        </p:txBody>
      </p:sp>
    </p:spTree>
    <p:extLst>
      <p:ext uri="{BB962C8B-B14F-4D97-AF65-F5344CB8AC3E}">
        <p14:creationId xmlns:p14="http://schemas.microsoft.com/office/powerpoint/2010/main" val="301985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Underskötersk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5810576" y="2077980"/>
            <a:ext cx="13459939" cy="1907240"/>
          </a:xfrm>
        </p:spPr>
        <p:txBody>
          <a:bodyPr anchor="b"/>
          <a:lstStyle>
            <a:lvl1pPr>
              <a:lnSpc>
                <a:spcPct val="80000"/>
              </a:lnSpc>
              <a:defRPr/>
            </a:lvl1pPr>
          </a:lstStyle>
          <a:p>
            <a:r>
              <a:rPr lang="sv-SE" dirty="0"/>
              <a:t>Klicka här för att lägga till rubrik</a:t>
            </a:r>
          </a:p>
        </p:txBody>
      </p:sp>
      <p:sp>
        <p:nvSpPr>
          <p:cNvPr id="6" name="Platshållare för innehåll 2"/>
          <p:cNvSpPr>
            <a:spLocks noGrp="1"/>
          </p:cNvSpPr>
          <p:nvPr>
            <p:ph idx="10" hasCustomPrompt="1"/>
          </p:nvPr>
        </p:nvSpPr>
        <p:spPr>
          <a:xfrm>
            <a:off x="5810576" y="4133672"/>
            <a:ext cx="13459939" cy="629299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7" name="textruta 6"/>
          <p:cNvSpPr txBox="1"/>
          <p:nvPr/>
        </p:nvSpPr>
        <p:spPr>
          <a:xfrm>
            <a:off x="3441601" y="1546962"/>
            <a:ext cx="5568468" cy="396904"/>
          </a:xfrm>
          <a:prstGeom prst="rect">
            <a:avLst/>
          </a:prstGeom>
          <a:noFill/>
        </p:spPr>
        <p:txBody>
          <a:bodyPr wrap="square" rtlCol="0">
            <a:spAutoFit/>
          </a:bodyPr>
          <a:lstStyle/>
          <a:p>
            <a:r>
              <a:rPr lang="sv-SE" sz="1979" dirty="0">
                <a:solidFill>
                  <a:srgbClr val="FF0000"/>
                </a:solidFill>
              </a:rPr>
              <a:t>regionvastmanland.se</a:t>
            </a:r>
          </a:p>
        </p:txBody>
      </p:sp>
      <p:sp>
        <p:nvSpPr>
          <p:cNvPr id="8" name="Platshållare för datum 7"/>
          <p:cNvSpPr>
            <a:spLocks noGrp="1"/>
          </p:cNvSpPr>
          <p:nvPr>
            <p:ph type="dt" sz="half" idx="11"/>
          </p:nvPr>
        </p:nvSpPr>
        <p:spPr>
          <a:xfrm>
            <a:off x="3441600" y="1225989"/>
            <a:ext cx="4523423" cy="184666"/>
          </a:xfrm>
        </p:spPr>
        <p:txBody>
          <a:bodyPr/>
          <a:lstStyle/>
          <a:p>
            <a:fld id="{08176BD1-A56A-405D-BBE7-4874BB21E688}" type="datetimeFigureOut">
              <a:rPr lang="sv-SE" smtClean="0">
                <a:solidFill>
                  <a:prstClr val="black"/>
                </a:solidFill>
              </a:rPr>
              <a:pPr/>
              <a:t>2024-02-01</a:t>
            </a:fld>
            <a:endParaRPr lang="sv-SE" dirty="0">
              <a:solidFill>
                <a:prstClr val="black"/>
              </a:solidFill>
            </a:endParaRPr>
          </a:p>
        </p:txBody>
      </p:sp>
      <p:sp>
        <p:nvSpPr>
          <p:cNvPr id="9" name="Platshållare för sidfot 8"/>
          <p:cNvSpPr>
            <a:spLocks noGrp="1"/>
          </p:cNvSpPr>
          <p:nvPr>
            <p:ph type="ftr" sz="quarter" idx="12"/>
          </p:nvPr>
        </p:nvSpPr>
        <p:spPr>
          <a:xfrm>
            <a:off x="3441600" y="803411"/>
            <a:ext cx="6785134" cy="184666"/>
          </a:xfrm>
        </p:spPr>
        <p:txBody>
          <a:bodyPr/>
          <a:lstStyle/>
          <a:p>
            <a:endParaRPr lang="sv-SE" dirty="0">
              <a:solidFill>
                <a:prstClr val="black"/>
              </a:solidFill>
            </a:endParaRPr>
          </a:p>
        </p:txBody>
      </p:sp>
      <p:sp>
        <p:nvSpPr>
          <p:cNvPr id="10" name="Platshållare för bildnummer 9"/>
          <p:cNvSpPr>
            <a:spLocks noGrp="1"/>
          </p:cNvSpPr>
          <p:nvPr>
            <p:ph type="sldNum" sz="quarter" idx="13"/>
          </p:nvPr>
        </p:nvSpPr>
        <p:spPr/>
        <p:txBody>
          <a:bodyPr/>
          <a:lstStyle/>
          <a:p>
            <a:fld id="{9CE9ED36-69B7-4FC7-B177-7D229E9A6663}" type="slidenum">
              <a:rPr lang="sv-SE" smtClean="0">
                <a:solidFill>
                  <a:prstClr val="black">
                    <a:tint val="75000"/>
                  </a:prstClr>
                </a:solidFill>
              </a:rPr>
              <a:pPr/>
              <a:t>‹#›</a:t>
            </a:fld>
            <a:endParaRPr lang="sv-SE">
              <a:solidFill>
                <a:prstClr val="black">
                  <a:tint val="75000"/>
                </a:prstClr>
              </a:solidFill>
            </a:endParaRPr>
          </a:p>
        </p:txBody>
      </p:sp>
      <p:sp>
        <p:nvSpPr>
          <p:cNvPr id="12" name="Rektangel 11">
            <a:extLst>
              <a:ext uri="{FF2B5EF4-FFF2-40B4-BE49-F238E27FC236}">
                <a16:creationId xmlns:a16="http://schemas.microsoft.com/office/drawing/2014/main" id="{7D72B485-824A-4049-BDA0-F1FA56DB215D}"/>
              </a:ext>
            </a:extLst>
          </p:cNvPr>
          <p:cNvSpPr/>
          <p:nvPr userDrawn="1"/>
        </p:nvSpPr>
        <p:spPr>
          <a:xfrm>
            <a:off x="3585386" y="1624566"/>
            <a:ext cx="2640447" cy="30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Tree>
    <p:extLst>
      <p:ext uri="{BB962C8B-B14F-4D97-AF65-F5344CB8AC3E}">
        <p14:creationId xmlns:p14="http://schemas.microsoft.com/office/powerpoint/2010/main" val="342107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Ko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5810576" y="2077980"/>
            <a:ext cx="13459939" cy="1907240"/>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5810576" y="4133672"/>
            <a:ext cx="13459939" cy="629299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3441600" y="1225989"/>
            <a:ext cx="4523423" cy="184666"/>
          </a:xfrm>
        </p:spPr>
        <p:txBody>
          <a:bodyPr/>
          <a:lstStyle/>
          <a:p>
            <a:fld id="{08176BD1-A56A-405D-BBE7-4874BB21E688}" type="datetimeFigureOut">
              <a:rPr lang="sv-SE" smtClean="0">
                <a:solidFill>
                  <a:prstClr val="black"/>
                </a:solidFill>
              </a:rPr>
              <a:pPr/>
              <a:t>2024-02-01</a:t>
            </a:fld>
            <a:endParaRPr lang="sv-SE" dirty="0">
              <a:solidFill>
                <a:prstClr val="black"/>
              </a:solidFill>
            </a:endParaRPr>
          </a:p>
        </p:txBody>
      </p:sp>
      <p:sp>
        <p:nvSpPr>
          <p:cNvPr id="12" name="Platshållare för sidfot 8"/>
          <p:cNvSpPr>
            <a:spLocks noGrp="1"/>
          </p:cNvSpPr>
          <p:nvPr>
            <p:ph type="ftr" sz="quarter" idx="12"/>
          </p:nvPr>
        </p:nvSpPr>
        <p:spPr>
          <a:xfrm>
            <a:off x="3441600" y="803411"/>
            <a:ext cx="6785134" cy="184666"/>
          </a:xfrm>
        </p:spPr>
        <p:txBody>
          <a:bodyPr/>
          <a:lstStyle/>
          <a:p>
            <a:endParaRPr lang="sv-SE" dirty="0">
              <a:solidFill>
                <a:prstClr val="black"/>
              </a:solidFill>
            </a:endParaRPr>
          </a:p>
        </p:txBody>
      </p:sp>
      <p:sp>
        <p:nvSpPr>
          <p:cNvPr id="13" name="textruta 12"/>
          <p:cNvSpPr txBox="1"/>
          <p:nvPr/>
        </p:nvSpPr>
        <p:spPr>
          <a:xfrm>
            <a:off x="3441601" y="1546962"/>
            <a:ext cx="5568468" cy="396904"/>
          </a:xfrm>
          <a:prstGeom prst="rect">
            <a:avLst/>
          </a:prstGeom>
          <a:noFill/>
        </p:spPr>
        <p:txBody>
          <a:bodyPr wrap="square" rtlCol="0">
            <a:spAutoFit/>
          </a:bodyPr>
          <a:lstStyle/>
          <a:p>
            <a:r>
              <a:rPr lang="sv-SE" sz="1979" dirty="0">
                <a:solidFill>
                  <a:srgbClr val="FF0000"/>
                </a:solidFill>
              </a:rPr>
              <a:t>regionvastmanland.se</a:t>
            </a:r>
          </a:p>
        </p:txBody>
      </p:sp>
      <p:sp>
        <p:nvSpPr>
          <p:cNvPr id="3" name="Platshållare för bildnummer 2"/>
          <p:cNvSpPr>
            <a:spLocks noGrp="1"/>
          </p:cNvSpPr>
          <p:nvPr>
            <p:ph type="sldNum" sz="quarter" idx="13"/>
          </p:nvPr>
        </p:nvSpPr>
        <p:spPr/>
        <p:txBody>
          <a:bodyPr/>
          <a:lstStyle/>
          <a:p>
            <a:fld id="{9CE9ED36-69B7-4FC7-B177-7D229E9A6663}" type="slidenum">
              <a:rPr lang="sv-SE" smtClean="0">
                <a:solidFill>
                  <a:prstClr val="black">
                    <a:tint val="75000"/>
                  </a:prstClr>
                </a:solidFill>
              </a:rPr>
              <a:pPr/>
              <a:t>‹#›</a:t>
            </a:fld>
            <a:endParaRPr lang="sv-SE">
              <a:solidFill>
                <a:prstClr val="black">
                  <a:tint val="75000"/>
                </a:prstClr>
              </a:solidFill>
            </a:endParaRPr>
          </a:p>
        </p:txBody>
      </p:sp>
      <p:sp>
        <p:nvSpPr>
          <p:cNvPr id="10" name="Rektangel 9">
            <a:extLst>
              <a:ext uri="{FF2B5EF4-FFF2-40B4-BE49-F238E27FC236}">
                <a16:creationId xmlns:a16="http://schemas.microsoft.com/office/drawing/2014/main" id="{75BBF769-59BA-4271-8278-4F976B57188C}"/>
              </a:ext>
            </a:extLst>
          </p:cNvPr>
          <p:cNvSpPr/>
          <p:nvPr userDrawn="1"/>
        </p:nvSpPr>
        <p:spPr>
          <a:xfrm>
            <a:off x="3585386" y="1624566"/>
            <a:ext cx="2640447" cy="30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
        <p:nvSpPr>
          <p:cNvPr id="14" name="Rektangel 13">
            <a:extLst>
              <a:ext uri="{FF2B5EF4-FFF2-40B4-BE49-F238E27FC236}">
                <a16:creationId xmlns:a16="http://schemas.microsoft.com/office/drawing/2014/main" id="{ACCC3988-D009-463B-A566-92CD2EE3434F}"/>
              </a:ext>
            </a:extLst>
          </p:cNvPr>
          <p:cNvSpPr/>
          <p:nvPr userDrawn="1"/>
        </p:nvSpPr>
        <p:spPr>
          <a:xfrm>
            <a:off x="3441602" y="1624566"/>
            <a:ext cx="14446478" cy="379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Tree>
    <p:extLst>
      <p:ext uri="{BB962C8B-B14F-4D97-AF65-F5344CB8AC3E}">
        <p14:creationId xmlns:p14="http://schemas.microsoft.com/office/powerpoint/2010/main" val="8611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Fysioterape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5810576" y="2077980"/>
            <a:ext cx="13459939" cy="1907240"/>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5810576" y="4133672"/>
            <a:ext cx="13459939" cy="629299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datum 7"/>
          <p:cNvSpPr>
            <a:spLocks noGrp="1"/>
          </p:cNvSpPr>
          <p:nvPr>
            <p:ph type="dt" sz="half" idx="11"/>
          </p:nvPr>
        </p:nvSpPr>
        <p:spPr>
          <a:xfrm>
            <a:off x="3441600" y="1225989"/>
            <a:ext cx="4523423" cy="184666"/>
          </a:xfrm>
        </p:spPr>
        <p:txBody>
          <a:bodyPr/>
          <a:lstStyle/>
          <a:p>
            <a:fld id="{08176BD1-A56A-405D-BBE7-4874BB21E688}" type="datetimeFigureOut">
              <a:rPr lang="sv-SE" smtClean="0">
                <a:solidFill>
                  <a:prstClr val="black"/>
                </a:solidFill>
              </a:rPr>
              <a:pPr/>
              <a:t>2024-02-01</a:t>
            </a:fld>
            <a:endParaRPr lang="sv-SE" dirty="0">
              <a:solidFill>
                <a:prstClr val="black"/>
              </a:solidFill>
            </a:endParaRPr>
          </a:p>
        </p:txBody>
      </p:sp>
      <p:sp>
        <p:nvSpPr>
          <p:cNvPr id="12" name="Platshållare för sidfot 8"/>
          <p:cNvSpPr>
            <a:spLocks noGrp="1"/>
          </p:cNvSpPr>
          <p:nvPr>
            <p:ph type="ftr" sz="quarter" idx="12"/>
          </p:nvPr>
        </p:nvSpPr>
        <p:spPr>
          <a:xfrm>
            <a:off x="3441600" y="803411"/>
            <a:ext cx="6785134" cy="184666"/>
          </a:xfrm>
        </p:spPr>
        <p:txBody>
          <a:bodyPr/>
          <a:lstStyle/>
          <a:p>
            <a:endParaRPr lang="sv-SE" dirty="0">
              <a:solidFill>
                <a:prstClr val="black"/>
              </a:solidFill>
            </a:endParaRPr>
          </a:p>
        </p:txBody>
      </p:sp>
      <p:sp>
        <p:nvSpPr>
          <p:cNvPr id="13" name="textruta 12"/>
          <p:cNvSpPr txBox="1"/>
          <p:nvPr/>
        </p:nvSpPr>
        <p:spPr>
          <a:xfrm>
            <a:off x="3441601" y="1546962"/>
            <a:ext cx="5568468" cy="396904"/>
          </a:xfrm>
          <a:prstGeom prst="rect">
            <a:avLst/>
          </a:prstGeom>
          <a:noFill/>
        </p:spPr>
        <p:txBody>
          <a:bodyPr wrap="square" rtlCol="0">
            <a:spAutoFit/>
          </a:bodyPr>
          <a:lstStyle/>
          <a:p>
            <a:r>
              <a:rPr lang="sv-SE" sz="1979" dirty="0">
                <a:solidFill>
                  <a:srgbClr val="FF0000"/>
                </a:solidFill>
              </a:rPr>
              <a:t>regionvastmanland.se</a:t>
            </a:r>
          </a:p>
        </p:txBody>
      </p:sp>
      <p:sp>
        <p:nvSpPr>
          <p:cNvPr id="3" name="Platshållare för bildnummer 2"/>
          <p:cNvSpPr>
            <a:spLocks noGrp="1"/>
          </p:cNvSpPr>
          <p:nvPr>
            <p:ph type="sldNum" sz="quarter" idx="13"/>
          </p:nvPr>
        </p:nvSpPr>
        <p:spPr/>
        <p:txBody>
          <a:bodyPr/>
          <a:lstStyle/>
          <a:p>
            <a:fld id="{9CE9ED36-69B7-4FC7-B177-7D229E9A6663}" type="slidenum">
              <a:rPr lang="sv-SE" smtClean="0">
                <a:solidFill>
                  <a:prstClr val="black">
                    <a:tint val="75000"/>
                  </a:prstClr>
                </a:solidFill>
              </a:rPr>
              <a:pPr/>
              <a:t>‹#›</a:t>
            </a:fld>
            <a:endParaRPr lang="sv-SE">
              <a:solidFill>
                <a:prstClr val="black">
                  <a:tint val="75000"/>
                </a:prstClr>
              </a:solidFill>
            </a:endParaRPr>
          </a:p>
        </p:txBody>
      </p:sp>
      <p:sp>
        <p:nvSpPr>
          <p:cNvPr id="10" name="Rektangel 9">
            <a:extLst>
              <a:ext uri="{FF2B5EF4-FFF2-40B4-BE49-F238E27FC236}">
                <a16:creationId xmlns:a16="http://schemas.microsoft.com/office/drawing/2014/main" id="{768E260D-B1E9-44FA-AA16-D47506526A0B}"/>
              </a:ext>
            </a:extLst>
          </p:cNvPr>
          <p:cNvSpPr/>
          <p:nvPr userDrawn="1"/>
        </p:nvSpPr>
        <p:spPr>
          <a:xfrm>
            <a:off x="3585386" y="1624566"/>
            <a:ext cx="2640447" cy="30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
        <p:nvSpPr>
          <p:cNvPr id="14" name="Rektangel 13">
            <a:extLst>
              <a:ext uri="{FF2B5EF4-FFF2-40B4-BE49-F238E27FC236}">
                <a16:creationId xmlns:a16="http://schemas.microsoft.com/office/drawing/2014/main" id="{C8864670-A5CD-49DD-9545-84537D3289B2}"/>
              </a:ext>
            </a:extLst>
          </p:cNvPr>
          <p:cNvSpPr/>
          <p:nvPr userDrawn="1"/>
        </p:nvSpPr>
        <p:spPr>
          <a:xfrm>
            <a:off x="3441602" y="1624566"/>
            <a:ext cx="14446478" cy="379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Tree>
    <p:extLst>
      <p:ext uri="{BB962C8B-B14F-4D97-AF65-F5344CB8AC3E}">
        <p14:creationId xmlns:p14="http://schemas.microsoft.com/office/powerpoint/2010/main" val="12981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Kollektivtraf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ubrik 2"/>
          <p:cNvSpPr>
            <a:spLocks noGrp="1"/>
          </p:cNvSpPr>
          <p:nvPr>
            <p:ph type="title" hasCustomPrompt="1"/>
          </p:nvPr>
        </p:nvSpPr>
        <p:spPr>
          <a:xfrm>
            <a:off x="5810576" y="2077980"/>
            <a:ext cx="13459939" cy="1907240"/>
          </a:xfrm>
        </p:spPr>
        <p:txBody>
          <a:bodyPr anchor="b"/>
          <a:lstStyle>
            <a:lvl1pPr>
              <a:lnSpc>
                <a:spcPct val="80000"/>
              </a:lnSpc>
              <a:defRPr/>
            </a:lvl1pPr>
          </a:lstStyle>
          <a:p>
            <a:r>
              <a:rPr lang="sv-SE" dirty="0"/>
              <a:t>Klicka här för att lägga till rubrik</a:t>
            </a:r>
          </a:p>
        </p:txBody>
      </p:sp>
      <p:sp>
        <p:nvSpPr>
          <p:cNvPr id="9" name="Platshållare för innehåll 2"/>
          <p:cNvSpPr>
            <a:spLocks noGrp="1"/>
          </p:cNvSpPr>
          <p:nvPr>
            <p:ph idx="10" hasCustomPrompt="1"/>
          </p:nvPr>
        </p:nvSpPr>
        <p:spPr>
          <a:xfrm>
            <a:off x="5810576" y="4133672"/>
            <a:ext cx="13459939" cy="6292997"/>
          </a:xfrm>
        </p:spPr>
        <p:txBody>
          <a:bodyPr anchor="t" anchorCtr="0">
            <a:noAutofit/>
          </a:bodyPr>
          <a:lstStyle>
            <a:lvl1pPr>
              <a:defRPr sz="3298"/>
            </a:lvl1pPr>
            <a:lvl2pPr>
              <a:defRPr sz="3298"/>
            </a:lvl2pPr>
            <a:lvl3pPr>
              <a:defRPr sz="2968"/>
            </a:lvl3pPr>
            <a:lvl4pPr>
              <a:defRPr sz="2638"/>
            </a:lvl4pPr>
            <a:lvl5pPr>
              <a:defRPr sz="2638"/>
            </a:lvl5pPr>
          </a:lstStyle>
          <a:p>
            <a:pPr lvl="0"/>
            <a:r>
              <a:rPr lang="sv-SE" dirty="0"/>
              <a:t>Klicka här för att lägga till innehåll</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p:cNvSpPr txBox="1"/>
          <p:nvPr/>
        </p:nvSpPr>
        <p:spPr>
          <a:xfrm>
            <a:off x="17122195" y="10583776"/>
            <a:ext cx="5568468" cy="396904"/>
          </a:xfrm>
          <a:prstGeom prst="rect">
            <a:avLst/>
          </a:prstGeom>
          <a:noFill/>
        </p:spPr>
        <p:txBody>
          <a:bodyPr wrap="square" rtlCol="0">
            <a:spAutoFit/>
          </a:bodyPr>
          <a:lstStyle/>
          <a:p>
            <a:r>
              <a:rPr lang="sv-SE" sz="1979" dirty="0">
                <a:solidFill>
                  <a:srgbClr val="FF0000"/>
                </a:solidFill>
              </a:rPr>
              <a:t>regionvastmanland.se</a:t>
            </a:r>
          </a:p>
        </p:txBody>
      </p:sp>
      <p:sp>
        <p:nvSpPr>
          <p:cNvPr id="11" name="Platshållare för datum 7"/>
          <p:cNvSpPr>
            <a:spLocks noGrp="1"/>
          </p:cNvSpPr>
          <p:nvPr>
            <p:ph type="dt" sz="half" idx="11"/>
          </p:nvPr>
        </p:nvSpPr>
        <p:spPr>
          <a:xfrm>
            <a:off x="3441600" y="1225989"/>
            <a:ext cx="4523423" cy="184666"/>
          </a:xfrm>
        </p:spPr>
        <p:txBody>
          <a:bodyPr/>
          <a:lstStyle/>
          <a:p>
            <a:fld id="{08176BD1-A56A-405D-BBE7-4874BB21E688}" type="datetimeFigureOut">
              <a:rPr lang="sv-SE" smtClean="0">
                <a:solidFill>
                  <a:prstClr val="black"/>
                </a:solidFill>
              </a:rPr>
              <a:pPr/>
              <a:t>2024-02-01</a:t>
            </a:fld>
            <a:endParaRPr lang="sv-SE" dirty="0">
              <a:solidFill>
                <a:prstClr val="black"/>
              </a:solidFill>
            </a:endParaRPr>
          </a:p>
        </p:txBody>
      </p:sp>
      <p:sp>
        <p:nvSpPr>
          <p:cNvPr id="12" name="Platshållare för sidfot 8"/>
          <p:cNvSpPr>
            <a:spLocks noGrp="1"/>
          </p:cNvSpPr>
          <p:nvPr>
            <p:ph type="ftr" sz="quarter" idx="12"/>
          </p:nvPr>
        </p:nvSpPr>
        <p:spPr>
          <a:xfrm>
            <a:off x="3441600" y="803411"/>
            <a:ext cx="6785134" cy="184666"/>
          </a:xfrm>
        </p:spPr>
        <p:txBody>
          <a:bodyPr/>
          <a:lstStyle/>
          <a:p>
            <a:endParaRPr lang="sv-SE" dirty="0">
              <a:solidFill>
                <a:prstClr val="black"/>
              </a:solidFill>
            </a:endParaRPr>
          </a:p>
        </p:txBody>
      </p:sp>
      <p:sp>
        <p:nvSpPr>
          <p:cNvPr id="16" name="textruta 15"/>
          <p:cNvSpPr txBox="1"/>
          <p:nvPr/>
        </p:nvSpPr>
        <p:spPr>
          <a:xfrm>
            <a:off x="3441601" y="1546962"/>
            <a:ext cx="5568468" cy="396904"/>
          </a:xfrm>
          <a:prstGeom prst="rect">
            <a:avLst/>
          </a:prstGeom>
          <a:noFill/>
        </p:spPr>
        <p:txBody>
          <a:bodyPr wrap="square" rtlCol="0">
            <a:spAutoFit/>
          </a:bodyPr>
          <a:lstStyle/>
          <a:p>
            <a:r>
              <a:rPr lang="sv-SE" sz="1979" dirty="0">
                <a:solidFill>
                  <a:srgbClr val="FF0000"/>
                </a:solidFill>
              </a:rPr>
              <a:t>regionvastmanland.se</a:t>
            </a:r>
          </a:p>
        </p:txBody>
      </p:sp>
      <p:sp>
        <p:nvSpPr>
          <p:cNvPr id="13" name="Rektangel 12">
            <a:extLst>
              <a:ext uri="{FF2B5EF4-FFF2-40B4-BE49-F238E27FC236}">
                <a16:creationId xmlns:a16="http://schemas.microsoft.com/office/drawing/2014/main" id="{3907BE45-4B82-4005-9A7D-59EC3A6E31C1}"/>
              </a:ext>
            </a:extLst>
          </p:cNvPr>
          <p:cNvSpPr/>
          <p:nvPr userDrawn="1"/>
        </p:nvSpPr>
        <p:spPr>
          <a:xfrm>
            <a:off x="3585386" y="1624566"/>
            <a:ext cx="2640447" cy="304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
        <p:nvSpPr>
          <p:cNvPr id="14" name="Rektangel 13">
            <a:extLst>
              <a:ext uri="{FF2B5EF4-FFF2-40B4-BE49-F238E27FC236}">
                <a16:creationId xmlns:a16="http://schemas.microsoft.com/office/drawing/2014/main" id="{7C15F88E-CE1C-4A47-9551-BB6D5549E437}"/>
              </a:ext>
            </a:extLst>
          </p:cNvPr>
          <p:cNvSpPr/>
          <p:nvPr userDrawn="1"/>
        </p:nvSpPr>
        <p:spPr>
          <a:xfrm>
            <a:off x="3441602" y="1624566"/>
            <a:ext cx="14446478" cy="379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968"/>
          </a:p>
        </p:txBody>
      </p:sp>
    </p:spTree>
    <p:extLst>
      <p:ext uri="{BB962C8B-B14F-4D97-AF65-F5344CB8AC3E}">
        <p14:creationId xmlns:p14="http://schemas.microsoft.com/office/powerpoint/2010/main" val="3018234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5FBC21F-AA3A-4105-A762-7A4A8EE1E9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64" b="4216"/>
          <a:stretch/>
        </p:blipFill>
        <p:spPr>
          <a:xfrm>
            <a:off x="10814401" y="0"/>
            <a:ext cx="9289700" cy="11309350"/>
          </a:xfrm>
          <a:prstGeom prst="rect">
            <a:avLst/>
          </a:prstGeom>
        </p:spPr>
      </p:pic>
      <p:sp>
        <p:nvSpPr>
          <p:cNvPr id="7" name="object 38">
            <a:extLst>
              <a:ext uri="{FF2B5EF4-FFF2-40B4-BE49-F238E27FC236}">
                <a16:creationId xmlns:a16="http://schemas.microsoft.com/office/drawing/2014/main" id="{58F464F6-1029-4CBD-B3D1-11214085E2B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8" name="Rubrik 1">
            <a:extLst>
              <a:ext uri="{FF2B5EF4-FFF2-40B4-BE49-F238E27FC236}">
                <a16:creationId xmlns:a16="http://schemas.microsoft.com/office/drawing/2014/main" id="{03BB08C3-1CD7-4C53-9E96-43671982CE92}"/>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9" name="Underrubrik 2">
            <a:extLst>
              <a:ext uri="{FF2B5EF4-FFF2-40B4-BE49-F238E27FC236}">
                <a16:creationId xmlns:a16="http://schemas.microsoft.com/office/drawing/2014/main" id="{78CC841C-AA65-43FA-BB0E-1A120EBFED78}"/>
              </a:ext>
            </a:extLst>
          </p:cNvPr>
          <p:cNvSpPr>
            <a:spLocks noGrp="1"/>
          </p:cNvSpPr>
          <p:nvPr>
            <p:ph type="subTitle" idx="1" hasCustomPrompt="1"/>
          </p:nvPr>
        </p:nvSpPr>
        <p:spPr>
          <a:xfrm>
            <a:off x="2513013" y="6279773"/>
            <a:ext cx="13635037" cy="2406650"/>
          </a:xfrm>
          <a:prstGeom prst="rect">
            <a:avLst/>
          </a:prstGeo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258731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E90990-52D6-401D-B150-7B54C658090C}"/>
              </a:ext>
            </a:extLst>
          </p:cNvPr>
          <p:cNvSpPr>
            <a:spLocks noGrp="1"/>
          </p:cNvSpPr>
          <p:nvPr>
            <p:ph type="title"/>
          </p:nvPr>
        </p:nvSpPr>
        <p:spPr/>
        <p:txBody>
          <a:bodyPr/>
          <a:lstStyle>
            <a:lvl1pPr>
              <a:defRPr>
                <a:solidFill>
                  <a:schemeClr val="accent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92F10B09-3181-4055-A46D-4599230801B3}"/>
              </a:ext>
            </a:extLst>
          </p:cNvPr>
          <p:cNvSpPr>
            <a:spLocks noGrp="1"/>
          </p:cNvSpPr>
          <p:nvPr>
            <p:ph type="dt" sz="half" idx="10"/>
          </p:nvPr>
        </p:nvSpPr>
        <p:spPr/>
        <p:txBody>
          <a:bodyPr/>
          <a:lstStyle/>
          <a:p>
            <a:fld id="{22A7701B-8AEB-47E6-B4CC-5A851E887FD1}" type="datetime1">
              <a:rPr lang="sv-SE" smtClean="0"/>
              <a:t>2024-02-01</a:t>
            </a:fld>
            <a:endParaRPr lang="sv-SE"/>
          </a:p>
        </p:txBody>
      </p:sp>
      <p:sp>
        <p:nvSpPr>
          <p:cNvPr id="5" name="Platshållare för sidfot 4">
            <a:extLst>
              <a:ext uri="{FF2B5EF4-FFF2-40B4-BE49-F238E27FC236}">
                <a16:creationId xmlns:a16="http://schemas.microsoft.com/office/drawing/2014/main" id="{C14280DC-5966-49BD-AB8E-60113DB565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409115-4960-4246-9D14-439564AD91D1}"/>
              </a:ext>
            </a:extLst>
          </p:cNvPr>
          <p:cNvSpPr>
            <a:spLocks noGrp="1"/>
          </p:cNvSpPr>
          <p:nvPr>
            <p:ph type="sldNum" sz="quarter" idx="12"/>
          </p:nvPr>
        </p:nvSpPr>
        <p:spPr/>
        <p:txBody>
          <a:bodyPr/>
          <a:lstStyle/>
          <a:p>
            <a:fld id="{38480145-259A-47DA-A30D-C906B9DB5C99}" type="slidenum">
              <a:rPr lang="sv-SE" smtClean="0"/>
              <a:t>‹#›</a:t>
            </a:fld>
            <a:endParaRPr lang="sv-SE"/>
          </a:p>
        </p:txBody>
      </p:sp>
      <p:pic>
        <p:nvPicPr>
          <p:cNvPr id="8" name="Bildobjekt 7">
            <a:extLst>
              <a:ext uri="{FF2B5EF4-FFF2-40B4-BE49-F238E27FC236}">
                <a16:creationId xmlns:a16="http://schemas.microsoft.com/office/drawing/2014/main" id="{14FA10E6-DC00-4A4C-A2EE-A3F53C17D5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60" r="88999" b="40995"/>
          <a:stretch/>
        </p:blipFill>
        <p:spPr>
          <a:xfrm>
            <a:off x="19009056" y="1"/>
            <a:ext cx="1095044" cy="3216274"/>
          </a:xfrm>
          <a:prstGeom prst="rect">
            <a:avLst/>
          </a:prstGeom>
        </p:spPr>
      </p:pic>
      <p:sp>
        <p:nvSpPr>
          <p:cNvPr id="11" name="Platshållare för text 10">
            <a:extLst>
              <a:ext uri="{FF2B5EF4-FFF2-40B4-BE49-F238E27FC236}">
                <a16:creationId xmlns:a16="http://schemas.microsoft.com/office/drawing/2014/main" id="{7A2CC002-8FB6-40A7-A6F3-C046623D4712}"/>
              </a:ext>
            </a:extLst>
          </p:cNvPr>
          <p:cNvSpPr>
            <a:spLocks noGrp="1"/>
          </p:cNvSpPr>
          <p:nvPr>
            <p:ph type="body" sz="quarter" idx="13" hasCustomPrompt="1"/>
          </p:nvPr>
        </p:nvSpPr>
        <p:spPr>
          <a:xfrm>
            <a:off x="1243766" y="3399671"/>
            <a:ext cx="17616566"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74316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Platshållare för datum 3">
            <a:extLst>
              <a:ext uri="{FF2B5EF4-FFF2-40B4-BE49-F238E27FC236}">
                <a16:creationId xmlns:a16="http://schemas.microsoft.com/office/drawing/2014/main" id="{6EBC20DB-E92A-4595-958F-8F6E1877F275}"/>
              </a:ext>
            </a:extLst>
          </p:cNvPr>
          <p:cNvSpPr>
            <a:spLocks noGrp="1"/>
          </p:cNvSpPr>
          <p:nvPr>
            <p:ph type="dt" sz="half" idx="10"/>
          </p:nvPr>
        </p:nvSpPr>
        <p:spPr>
          <a:xfrm>
            <a:off x="1368502" y="478617"/>
            <a:ext cx="792000" cy="187200"/>
          </a:xfrm>
        </p:spPr>
        <p:txBody>
          <a:bodyPr/>
          <a:lstStyle/>
          <a:p>
            <a:fld id="{27129ABF-34AF-4771-8C65-17474087DDAF}" type="datetime1">
              <a:rPr lang="sv-SE" smtClean="0"/>
              <a:t>2024-02-01</a:t>
            </a:fld>
            <a:endParaRPr lang="sv-SE"/>
          </a:p>
        </p:txBody>
      </p:sp>
      <p:sp>
        <p:nvSpPr>
          <p:cNvPr id="12" name="Platshållare för sidfot 4">
            <a:extLst>
              <a:ext uri="{FF2B5EF4-FFF2-40B4-BE49-F238E27FC236}">
                <a16:creationId xmlns:a16="http://schemas.microsoft.com/office/drawing/2014/main" id="{5382FAD0-A98D-43B4-B432-3582AE5A57A5}"/>
              </a:ext>
            </a:extLst>
          </p:cNvPr>
          <p:cNvSpPr>
            <a:spLocks noGrp="1"/>
          </p:cNvSpPr>
          <p:nvPr>
            <p:ph type="ftr" sz="quarter" idx="11"/>
          </p:nvPr>
        </p:nvSpPr>
        <p:spPr>
          <a:xfrm>
            <a:off x="2333903" y="478617"/>
            <a:ext cx="7704000" cy="187200"/>
          </a:xfrm>
        </p:spPr>
        <p:txBody>
          <a:bodyPr/>
          <a:lstStyle/>
          <a:p>
            <a:endParaRPr lang="sv-SE"/>
          </a:p>
        </p:txBody>
      </p:sp>
      <p:sp>
        <p:nvSpPr>
          <p:cNvPr id="13" name="Platshållare för bildnummer 5">
            <a:extLst>
              <a:ext uri="{FF2B5EF4-FFF2-40B4-BE49-F238E27FC236}">
                <a16:creationId xmlns:a16="http://schemas.microsoft.com/office/drawing/2014/main" id="{50F28032-0600-4C8E-B007-13E1C8110B26}"/>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pic>
        <p:nvPicPr>
          <p:cNvPr id="14" name="Bildobjekt 13">
            <a:extLst>
              <a:ext uri="{FF2B5EF4-FFF2-40B4-BE49-F238E27FC236}">
                <a16:creationId xmlns:a16="http://schemas.microsoft.com/office/drawing/2014/main" id="{55FC54DA-D224-4D4F-9D60-B924CADB66F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7" b="40999"/>
          <a:stretch/>
        </p:blipFill>
        <p:spPr>
          <a:xfrm>
            <a:off x="19008000" y="0"/>
            <a:ext cx="1096100" cy="3216275"/>
          </a:xfrm>
          <a:prstGeom prst="rect">
            <a:avLst/>
          </a:prstGeom>
        </p:spPr>
      </p:pic>
      <p:sp>
        <p:nvSpPr>
          <p:cNvPr id="15" name="Platshållare för text 10">
            <a:extLst>
              <a:ext uri="{FF2B5EF4-FFF2-40B4-BE49-F238E27FC236}">
                <a16:creationId xmlns:a16="http://schemas.microsoft.com/office/drawing/2014/main" id="{36B6AA50-8739-41DE-A23A-5E3ECC548288}"/>
              </a:ext>
            </a:extLst>
          </p:cNvPr>
          <p:cNvSpPr>
            <a:spLocks noGrp="1"/>
          </p:cNvSpPr>
          <p:nvPr>
            <p:ph type="body" sz="quarter" idx="13"/>
          </p:nvPr>
        </p:nvSpPr>
        <p:spPr>
          <a:xfrm>
            <a:off x="1245600" y="3399671"/>
            <a:ext cx="17618075" cy="59832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EF4246BC-36B1-4971-8889-F163FD2A05A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7776257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11" name="Platshållare för innehåll 2">
            <a:extLst>
              <a:ext uri="{FF2B5EF4-FFF2-40B4-BE49-F238E27FC236}">
                <a16:creationId xmlns:a16="http://schemas.microsoft.com/office/drawing/2014/main" id="{93B712EA-797A-4EA2-BEB0-D486B28AB1CC}"/>
              </a:ext>
            </a:extLst>
          </p:cNvPr>
          <p:cNvSpPr>
            <a:spLocks noGrp="1"/>
          </p:cNvSpPr>
          <p:nvPr>
            <p:ph sz="half" idx="1"/>
          </p:nvPr>
        </p:nvSpPr>
        <p:spPr>
          <a:xfrm>
            <a:off x="1243766" y="3406775"/>
            <a:ext cx="8638421" cy="5976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3">
            <a:extLst>
              <a:ext uri="{FF2B5EF4-FFF2-40B4-BE49-F238E27FC236}">
                <a16:creationId xmlns:a16="http://schemas.microsoft.com/office/drawing/2014/main" id="{70C7B567-D67A-42BC-B7FD-E667F05832E1}"/>
              </a:ext>
            </a:extLst>
          </p:cNvPr>
          <p:cNvSpPr>
            <a:spLocks noGrp="1"/>
          </p:cNvSpPr>
          <p:nvPr>
            <p:ph sz="half" idx="2"/>
          </p:nvPr>
        </p:nvSpPr>
        <p:spPr>
          <a:xfrm>
            <a:off x="10221911" y="3406775"/>
            <a:ext cx="8638421" cy="5976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13" name="Bildobjekt 12">
            <a:extLst>
              <a:ext uri="{FF2B5EF4-FFF2-40B4-BE49-F238E27FC236}">
                <a16:creationId xmlns:a16="http://schemas.microsoft.com/office/drawing/2014/main" id="{EB806AAA-D73D-4CEE-9B56-C22AE8A5376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7674" t="51033" b="-60375"/>
          <a:stretch/>
        </p:blipFill>
        <p:spPr>
          <a:xfrm>
            <a:off x="-19050" y="6264274"/>
            <a:ext cx="1260000" cy="5045075"/>
          </a:xfrm>
          <a:prstGeom prst="rect">
            <a:avLst/>
          </a:prstGeom>
        </p:spPr>
      </p:pic>
      <p:sp>
        <p:nvSpPr>
          <p:cNvPr id="4" name="Platshållare för datum 3">
            <a:extLst>
              <a:ext uri="{FF2B5EF4-FFF2-40B4-BE49-F238E27FC236}">
                <a16:creationId xmlns:a16="http://schemas.microsoft.com/office/drawing/2014/main" id="{A390AB69-5BC0-46B0-B233-B8ED7CBC0C3B}"/>
              </a:ext>
            </a:extLst>
          </p:cNvPr>
          <p:cNvSpPr>
            <a:spLocks noGrp="1"/>
          </p:cNvSpPr>
          <p:nvPr>
            <p:ph type="dt" sz="half" idx="10"/>
          </p:nvPr>
        </p:nvSpPr>
        <p:spPr/>
        <p:txBody>
          <a:bodyPr/>
          <a:lstStyle/>
          <a:p>
            <a:fld id="{DD91084E-ABA3-4AA4-9862-3A3A8F7AC594}" type="datetime1">
              <a:rPr lang="sv-SE" smtClean="0"/>
              <a:t>2024-02-01</a:t>
            </a:fld>
            <a:endParaRPr lang="en-US"/>
          </a:p>
        </p:txBody>
      </p:sp>
      <p:sp>
        <p:nvSpPr>
          <p:cNvPr id="5" name="Platshållare för sidfot 4">
            <a:extLst>
              <a:ext uri="{FF2B5EF4-FFF2-40B4-BE49-F238E27FC236}">
                <a16:creationId xmlns:a16="http://schemas.microsoft.com/office/drawing/2014/main" id="{1E6FFAF7-903A-4658-BEDF-CDBF6357E38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32E55E-6E21-45F6-AFF0-C03FD2EA4084}"/>
              </a:ext>
            </a:extLst>
          </p:cNvPr>
          <p:cNvSpPr>
            <a:spLocks noGrp="1"/>
          </p:cNvSpPr>
          <p:nvPr>
            <p:ph type="sldNum" sz="quarter" idx="12"/>
          </p:nvPr>
        </p:nvSpPr>
        <p:spPr/>
        <p:txBody>
          <a:bodyPr/>
          <a:lstStyle/>
          <a:p>
            <a:fld id="{B6F15528-21DE-4FAA-801E-634DDDAF4B2B}" type="slidenum">
              <a:rPr lang="sv-SE" smtClean="0"/>
              <a:pPr/>
              <a:t>‹#›</a:t>
            </a:fld>
            <a:endParaRPr lang="sv-SE"/>
          </a:p>
        </p:txBody>
      </p:sp>
      <p:sp>
        <p:nvSpPr>
          <p:cNvPr id="2" name="Rubrik 1">
            <a:extLst>
              <a:ext uri="{FF2B5EF4-FFF2-40B4-BE49-F238E27FC236}">
                <a16:creationId xmlns:a16="http://schemas.microsoft.com/office/drawing/2014/main" id="{2391A92F-5622-40E4-B88A-05148A90088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2372529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88FBE5C1-E706-49C0-BC48-7432DD593723}"/>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4" name="object 38">
            <a:extLst>
              <a:ext uri="{FF2B5EF4-FFF2-40B4-BE49-F238E27FC236}">
                <a16:creationId xmlns:a16="http://schemas.microsoft.com/office/drawing/2014/main" id="{1A5E282F-FC28-45E5-81A7-A28557C59E47}"/>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3" name="Platshållare för sidfot 2">
            <a:extLst>
              <a:ext uri="{FF2B5EF4-FFF2-40B4-BE49-F238E27FC236}">
                <a16:creationId xmlns:a16="http://schemas.microsoft.com/office/drawing/2014/main" id="{F19CC616-6A81-4F3E-BF5F-34271257EE96}"/>
              </a:ext>
            </a:extLst>
          </p:cNvPr>
          <p:cNvSpPr>
            <a:spLocks noGrp="1"/>
          </p:cNvSpPr>
          <p:nvPr>
            <p:ph type="ftr" sz="quarter" idx="16"/>
          </p:nvPr>
        </p:nvSpPr>
        <p:spPr/>
        <p:txBody>
          <a:bodyPr/>
          <a:lstStyle/>
          <a:p>
            <a:endParaRPr lang="sv-SE"/>
          </a:p>
        </p:txBody>
      </p:sp>
      <p:sp>
        <p:nvSpPr>
          <p:cNvPr id="2" name="Platshållare för datum 1">
            <a:extLst>
              <a:ext uri="{FF2B5EF4-FFF2-40B4-BE49-F238E27FC236}">
                <a16:creationId xmlns:a16="http://schemas.microsoft.com/office/drawing/2014/main" id="{50D26B19-8998-4002-9818-0406EEBB00B5}"/>
              </a:ext>
            </a:extLst>
          </p:cNvPr>
          <p:cNvSpPr>
            <a:spLocks noGrp="1"/>
          </p:cNvSpPr>
          <p:nvPr>
            <p:ph type="dt" sz="half" idx="15"/>
          </p:nvPr>
        </p:nvSpPr>
        <p:spPr/>
        <p:txBody>
          <a:bodyPr/>
          <a:lstStyle/>
          <a:p>
            <a:fld id="{3E32E934-0E34-41D0-99D0-BBB1DE02E0D8}" type="datetime1">
              <a:rPr lang="sv-SE" smtClean="0"/>
              <a:t>2024-02-01</a:t>
            </a:fld>
            <a:endParaRPr lang="en-US"/>
          </a:p>
        </p:txBody>
      </p:sp>
      <p:sp>
        <p:nvSpPr>
          <p:cNvPr id="4" name="Platshållare för bildnummer 3">
            <a:extLst>
              <a:ext uri="{FF2B5EF4-FFF2-40B4-BE49-F238E27FC236}">
                <a16:creationId xmlns:a16="http://schemas.microsoft.com/office/drawing/2014/main" id="{90D7DA48-029C-41BC-BD3D-A195A10DF343}"/>
              </a:ext>
            </a:extLst>
          </p:cNvPr>
          <p:cNvSpPr>
            <a:spLocks noGrp="1"/>
          </p:cNvSpPr>
          <p:nvPr>
            <p:ph type="sldNum" sz="quarter" idx="17"/>
          </p:nvPr>
        </p:nvSpPr>
        <p:spPr/>
        <p:txBody>
          <a:bodyPr/>
          <a:lstStyle/>
          <a:p>
            <a:fld id="{B6F15528-21DE-4FAA-801E-634DDDAF4B2B}" type="slidenum">
              <a:rPr lang="sv-SE" smtClean="0"/>
              <a:pPr/>
              <a:t>‹#›</a:t>
            </a:fld>
            <a:endParaRPr lang="sv-SE"/>
          </a:p>
        </p:txBody>
      </p:sp>
      <p:sp>
        <p:nvSpPr>
          <p:cNvPr id="11" name="Rektangel 10">
            <a:extLst>
              <a:ext uri="{FF2B5EF4-FFF2-40B4-BE49-F238E27FC236}">
                <a16:creationId xmlns:a16="http://schemas.microsoft.com/office/drawing/2014/main" id="{51345448-A017-46A4-AAEE-65BAAA13935B}"/>
              </a:ext>
            </a:extLst>
          </p:cNvPr>
          <p:cNvSpPr/>
          <p:nvPr userDrawn="1"/>
        </p:nvSpPr>
        <p:spPr>
          <a:xfrm>
            <a:off x="10404000" y="702000"/>
            <a:ext cx="9007200" cy="99072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C261A0B5-3A30-4187-8CDB-DBD6610369E0}"/>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5" name="Platshållare för text 2">
            <a:extLst>
              <a:ext uri="{FF2B5EF4-FFF2-40B4-BE49-F238E27FC236}">
                <a16:creationId xmlns:a16="http://schemas.microsoft.com/office/drawing/2014/main" id="{3DEFBAF8-794C-4460-BDFB-4AFAF7A4B315}"/>
              </a:ext>
            </a:extLst>
          </p:cNvPr>
          <p:cNvSpPr>
            <a:spLocks noGrp="1"/>
          </p:cNvSpPr>
          <p:nvPr>
            <p:ph type="body" sz="quarter" idx="13"/>
          </p:nvPr>
        </p:nvSpPr>
        <p:spPr>
          <a:xfrm>
            <a:off x="1243767" y="3408147"/>
            <a:ext cx="7828734" cy="5400000"/>
          </a:xfrm>
          <a:prstGeom prst="rect">
            <a:avLst/>
          </a:prstGeo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Rubrik 7">
            <a:extLst>
              <a:ext uri="{FF2B5EF4-FFF2-40B4-BE49-F238E27FC236}">
                <a16:creationId xmlns:a16="http://schemas.microsoft.com/office/drawing/2014/main" id="{6A68B911-846D-40C0-89C1-092024565A98}"/>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494721313"/>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7EC5BF2F-A06E-4DBE-BE34-10563FBAB941}"/>
              </a:ext>
            </a:extLst>
          </p:cNvPr>
          <p:cNvSpPr/>
          <p:nvPr userDrawn="1"/>
        </p:nvSpPr>
        <p:spPr>
          <a:xfrm>
            <a:off x="1245600" y="2491200"/>
            <a:ext cx="17618400" cy="7923600"/>
          </a:xfrm>
          <a:prstGeom prst="rect">
            <a:avLst/>
          </a:prstGeom>
          <a:solidFill>
            <a:srgbClr val="DCE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Platshållare för innehåll 2">
            <a:extLst>
              <a:ext uri="{FF2B5EF4-FFF2-40B4-BE49-F238E27FC236}">
                <a16:creationId xmlns:a16="http://schemas.microsoft.com/office/drawing/2014/main" id="{76D3E448-F04D-42F2-A71F-AB7E9594DFAE}"/>
              </a:ext>
            </a:extLst>
          </p:cNvPr>
          <p:cNvSpPr>
            <a:spLocks noGrp="1"/>
          </p:cNvSpPr>
          <p:nvPr>
            <p:ph idx="1" hasCustomPrompt="1"/>
          </p:nvPr>
        </p:nvSpPr>
        <p:spPr>
          <a:xfrm>
            <a:off x="1245600" y="2491200"/>
            <a:ext cx="17618400" cy="79236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pic>
        <p:nvPicPr>
          <p:cNvPr id="19" name="Bildobjekt 18">
            <a:extLst>
              <a:ext uri="{FF2B5EF4-FFF2-40B4-BE49-F238E27FC236}">
                <a16:creationId xmlns:a16="http://schemas.microsoft.com/office/drawing/2014/main" id="{1F92EFCA-73A8-4BBA-8B6E-84A516257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66" r="88987" b="40999"/>
          <a:stretch/>
        </p:blipFill>
        <p:spPr>
          <a:xfrm>
            <a:off x="19008000" y="0"/>
            <a:ext cx="1096100" cy="2393950"/>
          </a:xfrm>
          <a:prstGeom prst="rect">
            <a:avLst/>
          </a:prstGeom>
        </p:spPr>
      </p:pic>
      <p:sp>
        <p:nvSpPr>
          <p:cNvPr id="21" name="Rubrik 12">
            <a:extLst>
              <a:ext uri="{FF2B5EF4-FFF2-40B4-BE49-F238E27FC236}">
                <a16:creationId xmlns:a16="http://schemas.microsoft.com/office/drawing/2014/main" id="{56F830A9-B7E5-4459-9325-1EB46228AF10}"/>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sp>
        <p:nvSpPr>
          <p:cNvPr id="12" name="Platshållare för text 6">
            <a:extLst>
              <a:ext uri="{FF2B5EF4-FFF2-40B4-BE49-F238E27FC236}">
                <a16:creationId xmlns:a16="http://schemas.microsoft.com/office/drawing/2014/main" id="{75DB120C-DE3F-4D0F-9C20-C0178B697AC8}"/>
              </a:ext>
            </a:extLst>
          </p:cNvPr>
          <p:cNvSpPr>
            <a:spLocks noGrp="1"/>
          </p:cNvSpPr>
          <p:nvPr>
            <p:ph type="body" sz="quarter" idx="14" hasCustomPrompt="1"/>
          </p:nvPr>
        </p:nvSpPr>
        <p:spPr>
          <a:xfrm>
            <a:off x="17640000" y="8791200"/>
            <a:ext cx="1987200" cy="1987200"/>
          </a:xfrm>
          <a:prstGeom prst="rect">
            <a:avLst/>
          </a:prstGeom>
          <a:blipFill>
            <a:blip r:embed="rId3" cstate="print"/>
            <a:stretch>
              <a:fillRect/>
            </a:stretch>
          </a:blipFill>
        </p:spPr>
        <p:txBody>
          <a:bodyPr>
            <a:normAutofit/>
          </a:bodyPr>
          <a:lstStyle>
            <a:lvl1pPr>
              <a:buNone/>
              <a:defRPr sz="200"/>
            </a:lvl1pPr>
          </a:lstStyle>
          <a:p>
            <a:pPr lvl="0"/>
            <a:r>
              <a:rPr lang="sv-SE"/>
              <a:t> 4,42</a:t>
            </a:r>
          </a:p>
          <a:p>
            <a:pPr lvl="0"/>
            <a:endParaRPr lang="sv-SE"/>
          </a:p>
        </p:txBody>
      </p:sp>
      <p:sp>
        <p:nvSpPr>
          <p:cNvPr id="3" name="Platshållare för datum 2">
            <a:extLst>
              <a:ext uri="{FF2B5EF4-FFF2-40B4-BE49-F238E27FC236}">
                <a16:creationId xmlns:a16="http://schemas.microsoft.com/office/drawing/2014/main" id="{209B9E0E-3BE5-4815-9771-B94D5C0DE40C}"/>
              </a:ext>
            </a:extLst>
          </p:cNvPr>
          <p:cNvSpPr>
            <a:spLocks noGrp="1"/>
          </p:cNvSpPr>
          <p:nvPr>
            <p:ph type="dt" sz="half" idx="15"/>
          </p:nvPr>
        </p:nvSpPr>
        <p:spPr/>
        <p:txBody>
          <a:bodyPr/>
          <a:lstStyle/>
          <a:p>
            <a:fld id="{6EF6D5CF-9778-494C-91EA-967A5AD360D0}" type="datetime1">
              <a:rPr lang="sv-SE" smtClean="0"/>
              <a:t>2024-02-01</a:t>
            </a:fld>
            <a:endParaRPr lang="en-US"/>
          </a:p>
        </p:txBody>
      </p:sp>
      <p:sp>
        <p:nvSpPr>
          <p:cNvPr id="4" name="Platshållare för sidfot 3">
            <a:extLst>
              <a:ext uri="{FF2B5EF4-FFF2-40B4-BE49-F238E27FC236}">
                <a16:creationId xmlns:a16="http://schemas.microsoft.com/office/drawing/2014/main" id="{6EF21FC5-B1ED-41D6-83B6-FD9D859FF93F}"/>
              </a:ext>
            </a:extLst>
          </p:cNvPr>
          <p:cNvSpPr>
            <a:spLocks noGrp="1"/>
          </p:cNvSpPr>
          <p:nvPr>
            <p:ph type="ftr" sz="quarter" idx="16"/>
          </p:nvPr>
        </p:nvSpPr>
        <p:spPr/>
        <p:txBody>
          <a:bodyPr/>
          <a:lstStyle/>
          <a:p>
            <a:endParaRPr lang="sv-SE"/>
          </a:p>
        </p:txBody>
      </p:sp>
      <p:sp>
        <p:nvSpPr>
          <p:cNvPr id="5" name="Platshållare för bildnummer 4">
            <a:extLst>
              <a:ext uri="{FF2B5EF4-FFF2-40B4-BE49-F238E27FC236}">
                <a16:creationId xmlns:a16="http://schemas.microsoft.com/office/drawing/2014/main" id="{4605CF9C-A296-49D6-8F7C-7E99496CBACA}"/>
              </a:ext>
            </a:extLst>
          </p:cNvPr>
          <p:cNvSpPr>
            <a:spLocks noGrp="1"/>
          </p:cNvSpPr>
          <p:nvPr>
            <p:ph type="sldNum" sz="quarter" idx="17"/>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3670029104"/>
      </p:ext>
    </p:extLst>
  </p:cSld>
  <p:clrMapOvr>
    <a:masterClrMapping/>
  </p:clrMapOvr>
  <p:extLst>
    <p:ext uri="{DCECCB84-F9BA-43D5-87BE-67443E8EF086}">
      <p15:sldGuideLst xmlns:p15="http://schemas.microsoft.com/office/powerpoint/2012/main">
        <p15:guide id="1" orient="horz" pos="1258" userDrawn="1">
          <p15:clr>
            <a:srgbClr val="FBAE40"/>
          </p15:clr>
        </p15:guide>
        <p15:guide id="2" pos="6332">
          <p15:clr>
            <a:srgbClr val="FBAE40"/>
          </p15:clr>
        </p15:guide>
        <p15:guide id="3" pos="24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2513013" y="1996900"/>
            <a:ext cx="15078075" cy="6910171"/>
          </a:xfrm>
        </p:spPr>
        <p:txBody>
          <a:bodyPr anchor="ctr">
            <a:normAutofit/>
          </a:bodyPr>
          <a:lstStyle>
            <a:lvl1pPr algn="ctr">
              <a:lnSpc>
                <a:spcPct val="80000"/>
              </a:lnSpc>
              <a:defRPr sz="5936" b="0">
                <a:solidFill>
                  <a:schemeClr val="tx1"/>
                </a:solidFill>
              </a:defRPr>
            </a:lvl1pPr>
          </a:lstStyle>
          <a:p>
            <a:r>
              <a:rPr lang="sv-SE"/>
              <a:t>Klicka här för att lägga till rubrik</a:t>
            </a:r>
          </a:p>
        </p:txBody>
      </p:sp>
      <p:sp>
        <p:nvSpPr>
          <p:cNvPr id="6" name="textruta 5"/>
          <p:cNvSpPr txBox="1"/>
          <p:nvPr/>
        </p:nvSpPr>
        <p:spPr>
          <a:xfrm>
            <a:off x="334047" y="1540107"/>
            <a:ext cx="5568468" cy="396904"/>
          </a:xfrm>
          <a:prstGeom prst="rect">
            <a:avLst/>
          </a:prstGeom>
          <a:noFill/>
        </p:spPr>
        <p:txBody>
          <a:bodyPr wrap="square" rtlCol="0">
            <a:spAutoFit/>
          </a:bodyPr>
          <a:lstStyle/>
          <a:p>
            <a:r>
              <a:rPr lang="sv-SE" sz="1979" b="0">
                <a:solidFill>
                  <a:srgbClr val="FF0000"/>
                </a:solidFill>
              </a:rPr>
              <a:t>regionvastmanland.se</a:t>
            </a:r>
            <a:endParaRPr lang="sv-SE" sz="1979" b="0" baseline="0">
              <a:solidFill>
                <a:srgbClr val="FF0000"/>
              </a:solidFill>
            </a:endParaRPr>
          </a:p>
        </p:txBody>
      </p:sp>
      <p:sp>
        <p:nvSpPr>
          <p:cNvPr id="3" name="Platshållare för datum 2"/>
          <p:cNvSpPr>
            <a:spLocks noGrp="1"/>
          </p:cNvSpPr>
          <p:nvPr>
            <p:ph type="dt" sz="half" idx="10"/>
          </p:nvPr>
        </p:nvSpPr>
        <p:spPr/>
        <p:txBody>
          <a:bodyPr/>
          <a:lstStyle/>
          <a:p>
            <a:fld id="{08176BD1-A56A-405D-BBE7-4874BB21E688}" type="datetimeFigureOut">
              <a:rPr lang="sv-SE" smtClean="0"/>
              <a:pPr/>
              <a:t>2024-02-01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E9ED36-69B7-4FC7-B177-7D229E9A6663}" type="slidenum">
              <a:rPr lang="sv-SE" smtClean="0"/>
              <a:t>‹#›</a:t>
            </a:fld>
            <a:endParaRPr lang="sv-SE"/>
          </a:p>
        </p:txBody>
      </p:sp>
    </p:spTree>
    <p:extLst>
      <p:ext uri="{BB962C8B-B14F-4D97-AF65-F5344CB8AC3E}">
        <p14:creationId xmlns:p14="http://schemas.microsoft.com/office/powerpoint/2010/main" val="173368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pic>
        <p:nvPicPr>
          <p:cNvPr id="72" name="Bildobjekt 71">
            <a:extLst>
              <a:ext uri="{FF2B5EF4-FFF2-40B4-BE49-F238E27FC236}">
                <a16:creationId xmlns:a16="http://schemas.microsoft.com/office/drawing/2014/main" id="{F9214C34-71FC-4B3B-B2DA-532B9C36A5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004" t="51088" b="-60520"/>
          <a:stretch/>
        </p:blipFill>
        <p:spPr>
          <a:xfrm>
            <a:off x="0" y="6264274"/>
            <a:ext cx="1247156" cy="5045075"/>
          </a:xfrm>
          <a:prstGeom prst="rect">
            <a:avLst/>
          </a:prstGeom>
        </p:spPr>
      </p:pic>
      <p:sp>
        <p:nvSpPr>
          <p:cNvPr id="3" name="Platshållare för innehåll 2">
            <a:extLst>
              <a:ext uri="{FF2B5EF4-FFF2-40B4-BE49-F238E27FC236}">
                <a16:creationId xmlns:a16="http://schemas.microsoft.com/office/drawing/2014/main" id="{2ACC9BDD-2A63-4704-82E4-11575AE2554E}"/>
              </a:ext>
            </a:extLst>
          </p:cNvPr>
          <p:cNvSpPr>
            <a:spLocks noGrp="1"/>
          </p:cNvSpPr>
          <p:nvPr>
            <p:ph sz="half" idx="1"/>
          </p:nvPr>
        </p:nvSpPr>
        <p:spPr>
          <a:xfrm>
            <a:off x="1243766"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7763FE-5C0D-4543-80BD-2B9936FC6C8E}"/>
              </a:ext>
            </a:extLst>
          </p:cNvPr>
          <p:cNvSpPr>
            <a:spLocks noGrp="1"/>
          </p:cNvSpPr>
          <p:nvPr>
            <p:ph type="title"/>
          </p:nvPr>
        </p:nvSpPr>
        <p:spPr/>
        <p:txBody>
          <a:bodyPr/>
          <a:lstStyle/>
          <a:p>
            <a:r>
              <a:rPr lang="sv-SE"/>
              <a:t>Klicka här för att ändra mall för rubrikformat</a:t>
            </a:r>
          </a:p>
        </p:txBody>
      </p:sp>
      <p:sp>
        <p:nvSpPr>
          <p:cNvPr id="4" name="Platshållare för innehåll 3">
            <a:extLst>
              <a:ext uri="{FF2B5EF4-FFF2-40B4-BE49-F238E27FC236}">
                <a16:creationId xmlns:a16="http://schemas.microsoft.com/office/drawing/2014/main" id="{9E9CB98B-6CDA-4906-9342-37A4C0ABF24E}"/>
              </a:ext>
            </a:extLst>
          </p:cNvPr>
          <p:cNvSpPr>
            <a:spLocks noGrp="1"/>
          </p:cNvSpPr>
          <p:nvPr>
            <p:ph sz="half" idx="2"/>
          </p:nvPr>
        </p:nvSpPr>
        <p:spPr>
          <a:xfrm>
            <a:off x="10221911"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C9495B9-D494-4909-B0F6-C282E34AD721}"/>
              </a:ext>
            </a:extLst>
          </p:cNvPr>
          <p:cNvSpPr>
            <a:spLocks noGrp="1"/>
          </p:cNvSpPr>
          <p:nvPr>
            <p:ph type="dt" sz="half" idx="10"/>
          </p:nvPr>
        </p:nvSpPr>
        <p:spPr/>
        <p:txBody>
          <a:bodyPr/>
          <a:lstStyle/>
          <a:p>
            <a:fld id="{37F15F43-7351-4340-AB7C-1EB441B903A0}" type="datetime1">
              <a:rPr lang="sv-SE" smtClean="0"/>
              <a:t>2024-02-01</a:t>
            </a:fld>
            <a:endParaRPr lang="sv-SE"/>
          </a:p>
        </p:txBody>
      </p:sp>
      <p:sp>
        <p:nvSpPr>
          <p:cNvPr id="6" name="Platshållare för sidfot 5">
            <a:extLst>
              <a:ext uri="{FF2B5EF4-FFF2-40B4-BE49-F238E27FC236}">
                <a16:creationId xmlns:a16="http://schemas.microsoft.com/office/drawing/2014/main" id="{A040E90E-D655-44FC-9710-9E80B045248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CD1362-079A-44DB-8854-F2DD36BF5797}"/>
              </a:ext>
            </a:extLst>
          </p:cNvPr>
          <p:cNvSpPr>
            <a:spLocks noGrp="1"/>
          </p:cNvSpPr>
          <p:nvPr>
            <p:ph type="sldNum" sz="quarter" idx="12"/>
          </p:nvPr>
        </p:nvSpPr>
        <p:spPr/>
        <p:txBody>
          <a:bodyPr/>
          <a:lstStyle/>
          <a:p>
            <a:fld id="{38480145-259A-47DA-A30D-C906B9DB5C99}" type="slidenum">
              <a:rPr lang="sv-SE" smtClean="0"/>
              <a:t>‹#›</a:t>
            </a:fld>
            <a:endParaRPr lang="sv-SE"/>
          </a:p>
        </p:txBody>
      </p:sp>
    </p:spTree>
    <p:extLst>
      <p:ext uri="{BB962C8B-B14F-4D97-AF65-F5344CB8AC3E}">
        <p14:creationId xmlns:p14="http://schemas.microsoft.com/office/powerpoint/2010/main" val="363925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06" name="Bildobjekt 105">
            <a:extLst>
              <a:ext uri="{FF2B5EF4-FFF2-40B4-BE49-F238E27FC236}">
                <a16:creationId xmlns:a16="http://schemas.microsoft.com/office/drawing/2014/main" id="{BEF2884E-1FD5-4C14-8812-60610C2A38CA}"/>
              </a:ext>
            </a:extLst>
          </p:cNvPr>
          <p:cNvPicPr>
            <a:picLocks noChangeAspect="1"/>
          </p:cNvPicPr>
          <p:nvPr userDrawn="1"/>
        </p:nvPicPr>
        <p:blipFill rotWithShape="1">
          <a:blip r:embed="rId2"/>
          <a:srcRect l="-135146" t="64200" r="1"/>
          <a:stretch/>
        </p:blipFill>
        <p:spPr>
          <a:xfrm>
            <a:off x="0" y="0"/>
            <a:ext cx="6240627" cy="979488"/>
          </a:xfrm>
          <a:prstGeom prst="rect">
            <a:avLst/>
          </a:prstGeom>
        </p:spPr>
      </p:pic>
      <p:sp>
        <p:nvSpPr>
          <p:cNvPr id="15" name="object 38">
            <a:extLst>
              <a:ext uri="{FF2B5EF4-FFF2-40B4-BE49-F238E27FC236}">
                <a16:creationId xmlns:a16="http://schemas.microsoft.com/office/drawing/2014/main" id="{FCB10ADE-7E5E-400B-8AA1-BCE8B82F9AC2}"/>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62DD169D-E447-4789-8673-AFA93CC4C0FC}" type="datetime1">
              <a:rPr lang="sv-SE" smtClean="0"/>
              <a:t>2024-02-01</a:t>
            </a:fld>
            <a:endParaRPr lang="sv-SE"/>
          </a:p>
        </p:txBody>
      </p:sp>
      <p:sp>
        <p:nvSpPr>
          <p:cNvPr id="12" name="Rektangel 11">
            <a:extLst>
              <a:ext uri="{FF2B5EF4-FFF2-40B4-BE49-F238E27FC236}">
                <a16:creationId xmlns:a16="http://schemas.microsoft.com/office/drawing/2014/main" id="{669B40A8-44D8-445B-8C02-75F7336F6216}"/>
              </a:ext>
            </a:extLst>
          </p:cNvPr>
          <p:cNvSpPr/>
          <p:nvPr userDrawn="1"/>
        </p:nvSpPr>
        <p:spPr>
          <a:xfrm>
            <a:off x="10404000" y="702000"/>
            <a:ext cx="9000000" cy="9900000"/>
          </a:xfrm>
          <a:prstGeom prst="rect">
            <a:avLst/>
          </a:prstGeom>
          <a:solidFill>
            <a:srgbClr val="FAED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4" name="Platshållare för innehåll 2">
            <a:extLst>
              <a:ext uri="{FF2B5EF4-FFF2-40B4-BE49-F238E27FC236}">
                <a16:creationId xmlns:a16="http://schemas.microsoft.com/office/drawing/2014/main" id="{29954143-B55D-450D-940A-BB896C139DC6}"/>
              </a:ext>
            </a:extLst>
          </p:cNvPr>
          <p:cNvSpPr>
            <a:spLocks noGrp="1"/>
          </p:cNvSpPr>
          <p:nvPr>
            <p:ph idx="1" hasCustomPrompt="1"/>
          </p:nvPr>
        </p:nvSpPr>
        <p:spPr>
          <a:xfrm>
            <a:off x="10404000" y="701676"/>
            <a:ext cx="9000000" cy="99000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1" name="Platshållare för text 2">
            <a:extLst>
              <a:ext uri="{FF2B5EF4-FFF2-40B4-BE49-F238E27FC236}">
                <a16:creationId xmlns:a16="http://schemas.microsoft.com/office/drawing/2014/main" id="{F05E6BAC-F8CD-4D8F-BF33-F04A9C43E4B1}"/>
              </a:ext>
            </a:extLst>
          </p:cNvPr>
          <p:cNvSpPr>
            <a:spLocks noGrp="1"/>
          </p:cNvSpPr>
          <p:nvPr>
            <p:ph type="body" sz="quarter" idx="13"/>
          </p:nvPr>
        </p:nvSpPr>
        <p:spPr>
          <a:xfrm>
            <a:off x="1243767" y="3408147"/>
            <a:ext cx="7828733"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7" name="Rubrik 106">
            <a:extLst>
              <a:ext uri="{FF2B5EF4-FFF2-40B4-BE49-F238E27FC236}">
                <a16:creationId xmlns:a16="http://schemas.microsoft.com/office/drawing/2014/main" id="{6CA9850E-4638-497B-BFB1-76C714BE18EA}"/>
              </a:ext>
            </a:extLst>
          </p:cNvPr>
          <p:cNvSpPr>
            <a:spLocks noGrp="1"/>
          </p:cNvSpPr>
          <p:nvPr>
            <p:ph type="title"/>
          </p:nvPr>
        </p:nvSpPr>
        <p:spPr>
          <a:xfrm>
            <a:off x="1243767" y="1227047"/>
            <a:ext cx="7828734" cy="2043642"/>
          </a:xfrm>
        </p:spPr>
        <p:txBody>
          <a:bodyPr/>
          <a:lstStyle/>
          <a:p>
            <a:r>
              <a:rPr lang="sv-SE"/>
              <a:t>Klicka här för att ändra mall för rubrikformat</a:t>
            </a:r>
          </a:p>
        </p:txBody>
      </p:sp>
    </p:spTree>
    <p:extLst>
      <p:ext uri="{BB962C8B-B14F-4D97-AF65-F5344CB8AC3E}">
        <p14:creationId xmlns:p14="http://schemas.microsoft.com/office/powerpoint/2010/main" val="4204256718"/>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 underrubrik och helbi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FD1A21D7-B31B-493C-B65C-16FC60C929B3}"/>
              </a:ext>
            </a:extLst>
          </p:cNvPr>
          <p:cNvSpPr>
            <a:spLocks noGrp="1"/>
          </p:cNvSpPr>
          <p:nvPr>
            <p:ph idx="1" hasCustomPrompt="1"/>
          </p:nvPr>
        </p:nvSpPr>
        <p:spPr>
          <a:xfrm>
            <a:off x="1245600" y="2491200"/>
            <a:ext cx="17618400" cy="7923600"/>
          </a:xfrm>
          <a:solidFill>
            <a:srgbClr val="FAEDF2"/>
          </a:solid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5" name="Platshållare för datum 4">
            <a:extLst>
              <a:ext uri="{FF2B5EF4-FFF2-40B4-BE49-F238E27FC236}">
                <a16:creationId xmlns:a16="http://schemas.microsoft.com/office/drawing/2014/main" id="{68B261CB-FEFC-4868-A181-B9DE8D0EA876}"/>
              </a:ext>
            </a:extLst>
          </p:cNvPr>
          <p:cNvSpPr>
            <a:spLocks noGrp="1"/>
          </p:cNvSpPr>
          <p:nvPr>
            <p:ph type="dt" sz="half" idx="10"/>
          </p:nvPr>
        </p:nvSpPr>
        <p:spPr/>
        <p:txBody>
          <a:bodyPr/>
          <a:lstStyle/>
          <a:p>
            <a:fld id="{F5A06FC7-5FC7-4CA8-94E2-9DAA9984D6D0}" type="datetime1">
              <a:rPr lang="sv-SE" smtClean="0"/>
              <a:t>2024-02-01</a:t>
            </a:fld>
            <a:endParaRPr lang="sv-SE"/>
          </a:p>
        </p:txBody>
      </p:sp>
      <p:sp>
        <p:nvSpPr>
          <p:cNvPr id="6" name="Platshållare för sidfot 5">
            <a:extLst>
              <a:ext uri="{FF2B5EF4-FFF2-40B4-BE49-F238E27FC236}">
                <a16:creationId xmlns:a16="http://schemas.microsoft.com/office/drawing/2014/main" id="{A8A76C47-4FA5-4279-B7ED-1F6CD04EF7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C73F62-C798-47FE-A71E-BE7E86BC30E0}"/>
              </a:ext>
            </a:extLst>
          </p:cNvPr>
          <p:cNvSpPr>
            <a:spLocks noGrp="1"/>
          </p:cNvSpPr>
          <p:nvPr>
            <p:ph type="sldNum" sz="quarter" idx="12"/>
          </p:nvPr>
        </p:nvSpPr>
        <p:spPr/>
        <p:txBody>
          <a:bodyPr/>
          <a:lstStyle/>
          <a:p>
            <a:fld id="{38480145-259A-47DA-A30D-C906B9DB5C99}" type="slidenum">
              <a:rPr lang="sv-SE" smtClean="0"/>
              <a:t>‹#›</a:t>
            </a:fld>
            <a:endParaRPr lang="sv-SE"/>
          </a:p>
        </p:txBody>
      </p:sp>
      <p:sp>
        <p:nvSpPr>
          <p:cNvPr id="13" name="Rubrik 12">
            <a:extLst>
              <a:ext uri="{FF2B5EF4-FFF2-40B4-BE49-F238E27FC236}">
                <a16:creationId xmlns:a16="http://schemas.microsoft.com/office/drawing/2014/main" id="{F6711148-5B47-460E-BB58-D02960E37817}"/>
              </a:ext>
            </a:extLst>
          </p:cNvPr>
          <p:cNvSpPr>
            <a:spLocks noGrp="1"/>
          </p:cNvSpPr>
          <p:nvPr>
            <p:ph type="title"/>
          </p:nvPr>
        </p:nvSpPr>
        <p:spPr>
          <a:xfrm>
            <a:off x="1243766" y="877615"/>
            <a:ext cx="17616567" cy="1043260"/>
          </a:xfrm>
        </p:spPr>
        <p:txBody>
          <a:bodyPr/>
          <a:lstStyle>
            <a:lvl1pPr>
              <a:defRPr>
                <a:solidFill>
                  <a:schemeClr val="accent1"/>
                </a:solidFill>
              </a:defRPr>
            </a:lvl1pPr>
          </a:lstStyle>
          <a:p>
            <a:r>
              <a:rPr lang="sv-SE"/>
              <a:t>Klicka här för att ändra mall för rubrikformat</a:t>
            </a:r>
          </a:p>
        </p:txBody>
      </p:sp>
      <p:pic>
        <p:nvPicPr>
          <p:cNvPr id="16" name="Bildobjekt 15">
            <a:extLst>
              <a:ext uri="{FF2B5EF4-FFF2-40B4-BE49-F238E27FC236}">
                <a16:creationId xmlns:a16="http://schemas.microsoft.com/office/drawing/2014/main" id="{959AE0B8-EF77-4FED-9065-2B19EFE2C1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458" r="88999" b="40995"/>
          <a:stretch/>
        </p:blipFill>
        <p:spPr>
          <a:xfrm>
            <a:off x="19009056" y="0"/>
            <a:ext cx="1095044" cy="2395474"/>
          </a:xfrm>
          <a:prstGeom prst="rect">
            <a:avLst/>
          </a:prstGeom>
        </p:spPr>
      </p:pic>
      <p:sp>
        <p:nvSpPr>
          <p:cNvPr id="14" name="Platshållare för text 6">
            <a:extLst>
              <a:ext uri="{FF2B5EF4-FFF2-40B4-BE49-F238E27FC236}">
                <a16:creationId xmlns:a16="http://schemas.microsoft.com/office/drawing/2014/main" id="{4EB1276E-26FE-4592-99D9-92C82CD70701}"/>
              </a:ext>
            </a:extLst>
          </p:cNvPr>
          <p:cNvSpPr>
            <a:spLocks noGrp="1"/>
          </p:cNvSpPr>
          <p:nvPr>
            <p:ph type="body" sz="quarter" idx="14" hasCustomPrompt="1"/>
          </p:nvPr>
        </p:nvSpPr>
        <p:spPr>
          <a:xfrm>
            <a:off x="17640000" y="8791200"/>
            <a:ext cx="1987200" cy="1987200"/>
          </a:xfrm>
          <a:blipFill>
            <a:blip r:embed="rId3" cstate="print"/>
            <a:stretch>
              <a:fillRect/>
            </a:stretch>
          </a:blipFill>
        </p:spPr>
        <p:txBody>
          <a:bodyPr>
            <a:normAutofit/>
          </a:bodyPr>
          <a:lstStyle>
            <a:lvl1pPr>
              <a:buNone/>
              <a:defRPr sz="200"/>
            </a:lvl1pPr>
          </a:lstStyle>
          <a:p>
            <a:pPr lvl="0"/>
            <a:r>
              <a:rPr lang="sv-SE"/>
              <a:t> 4,42</a:t>
            </a:r>
          </a:p>
          <a:p>
            <a:pPr lvl="0"/>
            <a:endParaRPr lang="sv-SE"/>
          </a:p>
        </p:txBody>
      </p:sp>
    </p:spTree>
    <p:extLst>
      <p:ext uri="{BB962C8B-B14F-4D97-AF65-F5344CB8AC3E}">
        <p14:creationId xmlns:p14="http://schemas.microsoft.com/office/powerpoint/2010/main" val="2702392017"/>
      </p:ext>
    </p:extLst>
  </p:cSld>
  <p:clrMapOvr>
    <a:masterClrMapping/>
  </p:clrMapOvr>
  <p:extLst>
    <p:ext uri="{DCECCB84-F9BA-43D5-87BE-67443E8EF086}">
      <p15:sldGuideLst xmlns:p15="http://schemas.microsoft.com/office/powerpoint/2012/main">
        <p15:guide id="1" orient="horz" pos="1210">
          <p15:clr>
            <a:srgbClr val="FBAE40"/>
          </p15:clr>
        </p15:guide>
        <p15:guide id="2" pos="6332">
          <p15:clr>
            <a:srgbClr val="FBAE40"/>
          </p15:clr>
        </p15:guide>
        <p15:guide id="3" pos="24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E9F6F7"/>
        </a:solidFill>
        <a:effectLst/>
      </p:bgPr>
    </p:bg>
    <p:spTree>
      <p:nvGrpSpPr>
        <p:cNvPr id="1" name=""/>
        <p:cNvGrpSpPr/>
        <p:nvPr/>
      </p:nvGrpSpPr>
      <p:grpSpPr>
        <a:xfrm>
          <a:off x="0" y="0"/>
          <a:ext cx="0" cy="0"/>
          <a:chOff x="0" y="0"/>
          <a:chExt cx="0" cy="0"/>
        </a:xfrm>
      </p:grpSpPr>
      <p:pic>
        <p:nvPicPr>
          <p:cNvPr id="117" name="Bildobjekt 116">
            <a:extLst>
              <a:ext uri="{FF2B5EF4-FFF2-40B4-BE49-F238E27FC236}">
                <a16:creationId xmlns:a16="http://schemas.microsoft.com/office/drawing/2014/main" id="{33477E7E-42C3-4788-A1BB-FDC82EC597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496" r="6674" b="4216"/>
          <a:stretch/>
        </p:blipFill>
        <p:spPr>
          <a:xfrm>
            <a:off x="10814400" y="0"/>
            <a:ext cx="9289700" cy="11309350"/>
          </a:xfrm>
          <a:prstGeom prst="rect">
            <a:avLst/>
          </a:prstGeom>
        </p:spPr>
      </p:pic>
      <p:sp>
        <p:nvSpPr>
          <p:cNvPr id="118" name="object 38">
            <a:extLst>
              <a:ext uri="{FF2B5EF4-FFF2-40B4-BE49-F238E27FC236}">
                <a16:creationId xmlns:a16="http://schemas.microsoft.com/office/drawing/2014/main" id="{72F77CA4-0BCE-4432-8426-61300A583404}"/>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9" name="Rubrik 1">
            <a:extLst>
              <a:ext uri="{FF2B5EF4-FFF2-40B4-BE49-F238E27FC236}">
                <a16:creationId xmlns:a16="http://schemas.microsoft.com/office/drawing/2014/main" id="{656A818D-9B35-4279-A10A-068A34BAA297}"/>
              </a:ext>
            </a:extLst>
          </p:cNvPr>
          <p:cNvSpPr>
            <a:spLocks noGrp="1"/>
          </p:cNvSpPr>
          <p:nvPr>
            <p:ph type="ctrTitle" hasCustomPrompt="1"/>
          </p:nvPr>
        </p:nvSpPr>
        <p:spPr>
          <a:xfrm>
            <a:off x="2513013" y="2378075"/>
            <a:ext cx="13635037" cy="3409950"/>
          </a:xfrm>
        </p:spPr>
        <p:txBody>
          <a:bodyPr anchor="b">
            <a:normAutofit/>
          </a:bodyPr>
          <a:lstStyle>
            <a:lvl1pPr algn="l">
              <a:lnSpc>
                <a:spcPct val="75000"/>
              </a:lnSpc>
              <a:defRPr sz="11900" spc="-400" baseline="0">
                <a:solidFill>
                  <a:schemeClr val="accent1"/>
                </a:solidFill>
              </a:defRPr>
            </a:lvl1pPr>
          </a:lstStyle>
          <a:p>
            <a:r>
              <a:rPr lang="sv-SE"/>
              <a:t>Rubrik på en eller två rader</a:t>
            </a:r>
          </a:p>
        </p:txBody>
      </p:sp>
      <p:sp>
        <p:nvSpPr>
          <p:cNvPr id="120" name="Underrubrik 2">
            <a:extLst>
              <a:ext uri="{FF2B5EF4-FFF2-40B4-BE49-F238E27FC236}">
                <a16:creationId xmlns:a16="http://schemas.microsoft.com/office/drawing/2014/main" id="{3DE99F72-0CDC-477B-85F2-1E356EF224FA}"/>
              </a:ext>
            </a:extLst>
          </p:cNvPr>
          <p:cNvSpPr>
            <a:spLocks noGrp="1"/>
          </p:cNvSpPr>
          <p:nvPr>
            <p:ph type="subTitle" idx="1" hasCustomPrompt="1"/>
          </p:nvPr>
        </p:nvSpPr>
        <p:spPr>
          <a:xfrm>
            <a:off x="2513013" y="6279773"/>
            <a:ext cx="13635037" cy="2406650"/>
          </a:xfrm>
        </p:spPr>
        <p:txBody>
          <a:bodyPr>
            <a:normAutofit/>
          </a:bodyPr>
          <a:lstStyle>
            <a:lvl1pPr marL="0" indent="0" algn="l">
              <a:spcAft>
                <a:spcPts val="0"/>
              </a:spcAft>
              <a:buNone/>
              <a:defRPr sz="4500" spc="-2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a:t>
            </a:r>
          </a:p>
        </p:txBody>
      </p:sp>
    </p:spTree>
    <p:extLst>
      <p:ext uri="{BB962C8B-B14F-4D97-AF65-F5344CB8AC3E}">
        <p14:creationId xmlns:p14="http://schemas.microsoft.com/office/powerpoint/2010/main" val="1148575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4A2BB9E4-4D0C-429C-86B2-73D19EAEC80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755" r="88989" b="40999"/>
          <a:stretch/>
        </p:blipFill>
        <p:spPr>
          <a:xfrm>
            <a:off x="19008000" y="0"/>
            <a:ext cx="1096100" cy="3216275"/>
          </a:xfrm>
          <a:prstGeom prst="rect">
            <a:avLst/>
          </a:prstGeom>
        </p:spPr>
      </p:pic>
      <p:sp>
        <p:nvSpPr>
          <p:cNvPr id="17" name="Platshållare för text 10">
            <a:extLst>
              <a:ext uri="{FF2B5EF4-FFF2-40B4-BE49-F238E27FC236}">
                <a16:creationId xmlns:a16="http://schemas.microsoft.com/office/drawing/2014/main" id="{C9E204E3-63A1-4474-A22C-5B6EBCE2EED5}"/>
              </a:ext>
            </a:extLst>
          </p:cNvPr>
          <p:cNvSpPr>
            <a:spLocks noGrp="1"/>
          </p:cNvSpPr>
          <p:nvPr>
            <p:ph type="body" sz="quarter" idx="13"/>
          </p:nvPr>
        </p:nvSpPr>
        <p:spPr>
          <a:xfrm>
            <a:off x="1243766" y="3399671"/>
            <a:ext cx="17616566" cy="59832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DA9A8E34-5052-4F38-988C-0D97C66154EB}"/>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307201E-B19A-4211-B823-348FBA9EC29E}"/>
              </a:ext>
            </a:extLst>
          </p:cNvPr>
          <p:cNvSpPr>
            <a:spLocks noGrp="1"/>
          </p:cNvSpPr>
          <p:nvPr>
            <p:ph type="dt" sz="half" idx="14"/>
          </p:nvPr>
        </p:nvSpPr>
        <p:spPr/>
        <p:txBody>
          <a:bodyPr/>
          <a:lstStyle/>
          <a:p>
            <a:fld id="{995C967C-67C7-4621-A3F4-421FC821AE41}" type="datetime1">
              <a:rPr lang="sv-SE" smtClean="0"/>
              <a:t>2024-02-01</a:t>
            </a:fld>
            <a:endParaRPr lang="en-US"/>
          </a:p>
        </p:txBody>
      </p:sp>
      <p:sp>
        <p:nvSpPr>
          <p:cNvPr id="4" name="Platshållare för sidfot 3">
            <a:extLst>
              <a:ext uri="{FF2B5EF4-FFF2-40B4-BE49-F238E27FC236}">
                <a16:creationId xmlns:a16="http://schemas.microsoft.com/office/drawing/2014/main" id="{30AA7B2E-985F-4673-A4FB-6FC32C2C34ED}"/>
              </a:ext>
            </a:extLst>
          </p:cNvPr>
          <p:cNvSpPr>
            <a:spLocks noGrp="1"/>
          </p:cNvSpPr>
          <p:nvPr>
            <p:ph type="ftr" sz="quarter" idx="15"/>
          </p:nvPr>
        </p:nvSpPr>
        <p:spPr/>
        <p:txBody>
          <a:bodyPr/>
          <a:lstStyle/>
          <a:p>
            <a:endParaRPr lang="sv-SE"/>
          </a:p>
        </p:txBody>
      </p:sp>
      <p:sp>
        <p:nvSpPr>
          <p:cNvPr id="5" name="Platshållare för bildnummer 4">
            <a:extLst>
              <a:ext uri="{FF2B5EF4-FFF2-40B4-BE49-F238E27FC236}">
                <a16:creationId xmlns:a16="http://schemas.microsoft.com/office/drawing/2014/main" id="{9B649E5A-1919-43B2-BBF2-01932005A467}"/>
              </a:ext>
            </a:extLst>
          </p:cNvPr>
          <p:cNvSpPr>
            <a:spLocks noGrp="1"/>
          </p:cNvSpPr>
          <p:nvPr>
            <p:ph type="sldNum" sz="quarter" idx="16"/>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420024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85" name="AutoShape 18">
            <a:extLst>
              <a:ext uri="{FF2B5EF4-FFF2-40B4-BE49-F238E27FC236}">
                <a16:creationId xmlns:a16="http://schemas.microsoft.com/office/drawing/2014/main" id="{3137100E-AD01-4413-A769-147ED2DBD7FF}"/>
              </a:ext>
            </a:extLst>
          </p:cNvPr>
          <p:cNvSpPr>
            <a:spLocks noChangeAspect="1" noChangeArrowheads="1" noTextEdit="1"/>
          </p:cNvSpPr>
          <p:nvPr userDrawn="1"/>
        </p:nvSpPr>
        <p:spPr bwMode="auto">
          <a:xfrm>
            <a:off x="0" y="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6" name="AutoShape 18">
            <a:extLst>
              <a:ext uri="{FF2B5EF4-FFF2-40B4-BE49-F238E27FC236}">
                <a16:creationId xmlns:a16="http://schemas.microsoft.com/office/drawing/2014/main" id="{72A7E8A6-C02F-4DDB-893A-A2DE3452A3B3}"/>
              </a:ext>
            </a:extLst>
          </p:cNvPr>
          <p:cNvSpPr>
            <a:spLocks noChangeAspect="1" noChangeArrowheads="1" noTextEdit="1"/>
          </p:cNvSpPr>
          <p:nvPr userDrawn="1"/>
        </p:nvSpPr>
        <p:spPr bwMode="auto">
          <a:xfrm>
            <a:off x="152400" y="1524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7" name="AutoShape 18">
            <a:extLst>
              <a:ext uri="{FF2B5EF4-FFF2-40B4-BE49-F238E27FC236}">
                <a16:creationId xmlns:a16="http://schemas.microsoft.com/office/drawing/2014/main" id="{B680042A-CED3-424E-BC74-1F9AD53398B7}"/>
              </a:ext>
            </a:extLst>
          </p:cNvPr>
          <p:cNvSpPr>
            <a:spLocks noChangeAspect="1" noChangeArrowheads="1" noTextEdit="1"/>
          </p:cNvSpPr>
          <p:nvPr userDrawn="1"/>
        </p:nvSpPr>
        <p:spPr bwMode="auto">
          <a:xfrm>
            <a:off x="304800" y="304800"/>
            <a:ext cx="1214438" cy="851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8" name="Platshållare för innehåll 2">
            <a:extLst>
              <a:ext uri="{FF2B5EF4-FFF2-40B4-BE49-F238E27FC236}">
                <a16:creationId xmlns:a16="http://schemas.microsoft.com/office/drawing/2014/main" id="{EDEB1E76-DA8C-4821-B2EB-EED0A44C494E}"/>
              </a:ext>
            </a:extLst>
          </p:cNvPr>
          <p:cNvSpPr>
            <a:spLocks noGrp="1"/>
          </p:cNvSpPr>
          <p:nvPr>
            <p:ph sz="half" idx="1"/>
          </p:nvPr>
        </p:nvSpPr>
        <p:spPr>
          <a:xfrm>
            <a:off x="1243766" y="3406775"/>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0" name="Bildobjekt 89">
            <a:extLst>
              <a:ext uri="{FF2B5EF4-FFF2-40B4-BE49-F238E27FC236}">
                <a16:creationId xmlns:a16="http://schemas.microsoft.com/office/drawing/2014/main" id="{52C1F324-DEFA-416F-B72F-6051C31AFF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8221" t="51033" b="-60375"/>
          <a:stretch/>
        </p:blipFill>
        <p:spPr>
          <a:xfrm>
            <a:off x="0" y="6264276"/>
            <a:ext cx="1238643" cy="5045074"/>
          </a:xfrm>
          <a:prstGeom prst="rect">
            <a:avLst/>
          </a:prstGeom>
        </p:spPr>
      </p:pic>
      <p:sp>
        <p:nvSpPr>
          <p:cNvPr id="2" name="Rubrik 1">
            <a:extLst>
              <a:ext uri="{FF2B5EF4-FFF2-40B4-BE49-F238E27FC236}">
                <a16:creationId xmlns:a16="http://schemas.microsoft.com/office/drawing/2014/main" id="{199169CA-2D7A-43B7-AB45-92143F3B1B07}"/>
              </a:ext>
            </a:extLst>
          </p:cNvPr>
          <p:cNvSpPr>
            <a:spLocks noGrp="1"/>
          </p:cNvSpPr>
          <p:nvPr>
            <p:ph type="title"/>
          </p:nvPr>
        </p:nvSpPr>
        <p:spPr/>
        <p:txBody>
          <a:bodyPr/>
          <a:lstStyle/>
          <a:p>
            <a:r>
              <a:rPr lang="sv-SE"/>
              <a:t>Klicka här för att ändra mall för rubrikformat</a:t>
            </a:r>
          </a:p>
        </p:txBody>
      </p:sp>
      <p:sp>
        <p:nvSpPr>
          <p:cNvPr id="12" name="Platshållare för innehåll 2">
            <a:extLst>
              <a:ext uri="{FF2B5EF4-FFF2-40B4-BE49-F238E27FC236}">
                <a16:creationId xmlns:a16="http://schemas.microsoft.com/office/drawing/2014/main" id="{C2266FDE-E7E1-4894-A463-420093AA5D7B}"/>
              </a:ext>
            </a:extLst>
          </p:cNvPr>
          <p:cNvSpPr>
            <a:spLocks noGrp="1"/>
          </p:cNvSpPr>
          <p:nvPr>
            <p:ph sz="half" idx="12"/>
          </p:nvPr>
        </p:nvSpPr>
        <p:spPr>
          <a:xfrm>
            <a:off x="10221915" y="3406776"/>
            <a:ext cx="8638421" cy="5976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AFD0371-4BC2-4B1E-AF08-C39AD685810B}"/>
              </a:ext>
            </a:extLst>
          </p:cNvPr>
          <p:cNvSpPr>
            <a:spLocks noGrp="1"/>
          </p:cNvSpPr>
          <p:nvPr>
            <p:ph type="dt" sz="half" idx="13"/>
          </p:nvPr>
        </p:nvSpPr>
        <p:spPr/>
        <p:txBody>
          <a:bodyPr/>
          <a:lstStyle/>
          <a:p>
            <a:fld id="{3929E917-5370-4653-ABC0-4F0AA954FE77}" type="datetime1">
              <a:rPr lang="sv-SE" smtClean="0"/>
              <a:t>2024-02-01</a:t>
            </a:fld>
            <a:endParaRPr lang="en-US"/>
          </a:p>
        </p:txBody>
      </p:sp>
      <p:sp>
        <p:nvSpPr>
          <p:cNvPr id="8" name="Platshållare för sidfot 7">
            <a:extLst>
              <a:ext uri="{FF2B5EF4-FFF2-40B4-BE49-F238E27FC236}">
                <a16:creationId xmlns:a16="http://schemas.microsoft.com/office/drawing/2014/main" id="{9B503087-80B1-4939-BF99-75E89592FC50}"/>
              </a:ext>
            </a:extLst>
          </p:cNvPr>
          <p:cNvSpPr>
            <a:spLocks noGrp="1"/>
          </p:cNvSpPr>
          <p:nvPr>
            <p:ph type="ftr" sz="quarter" idx="14"/>
          </p:nvPr>
        </p:nvSpPr>
        <p:spPr/>
        <p:txBody>
          <a:bodyPr/>
          <a:lstStyle/>
          <a:p>
            <a:endParaRPr lang="sv-SE"/>
          </a:p>
        </p:txBody>
      </p:sp>
      <p:sp>
        <p:nvSpPr>
          <p:cNvPr id="9" name="Platshållare för bildnummer 8">
            <a:extLst>
              <a:ext uri="{FF2B5EF4-FFF2-40B4-BE49-F238E27FC236}">
                <a16:creationId xmlns:a16="http://schemas.microsoft.com/office/drawing/2014/main" id="{67DA98C4-0904-4159-B0D2-48927D0D4B23}"/>
              </a:ext>
            </a:extLst>
          </p:cNvPr>
          <p:cNvSpPr>
            <a:spLocks noGrp="1"/>
          </p:cNvSpPr>
          <p:nvPr>
            <p:ph type="sldNum" sz="quarter" idx="15"/>
          </p:nvPr>
        </p:nvSpPr>
        <p:spPr/>
        <p:txBody>
          <a:bodyPr/>
          <a:lstStyle/>
          <a:p>
            <a:fld id="{B6F15528-21DE-4FAA-801E-634DDDAF4B2B}" type="slidenum">
              <a:rPr lang="sv-SE" smtClean="0"/>
              <a:pPr/>
              <a:t>‹#›</a:t>
            </a:fld>
            <a:endParaRPr lang="sv-SE"/>
          </a:p>
        </p:txBody>
      </p:sp>
    </p:spTree>
    <p:extLst>
      <p:ext uri="{BB962C8B-B14F-4D97-AF65-F5344CB8AC3E}">
        <p14:creationId xmlns:p14="http://schemas.microsoft.com/office/powerpoint/2010/main" val="2957901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med bildtext">
    <p:spTree>
      <p:nvGrpSpPr>
        <p:cNvPr id="1" name=""/>
        <p:cNvGrpSpPr/>
        <p:nvPr/>
      </p:nvGrpSpPr>
      <p:grpSpPr>
        <a:xfrm>
          <a:off x="0" y="0"/>
          <a:ext cx="0" cy="0"/>
          <a:chOff x="0" y="0"/>
          <a:chExt cx="0" cy="0"/>
        </a:xfrm>
      </p:grpSpPr>
      <p:pic>
        <p:nvPicPr>
          <p:cNvPr id="116" name="Bildobjekt 115">
            <a:extLst>
              <a:ext uri="{FF2B5EF4-FFF2-40B4-BE49-F238E27FC236}">
                <a16:creationId xmlns:a16="http://schemas.microsoft.com/office/drawing/2014/main" id="{C737B2F4-9EA7-4502-85F3-D663E2EA07D1}"/>
              </a:ext>
            </a:extLst>
          </p:cNvPr>
          <p:cNvPicPr>
            <a:picLocks noChangeAspect="1"/>
          </p:cNvPicPr>
          <p:nvPr userDrawn="1"/>
        </p:nvPicPr>
        <p:blipFill rotWithShape="1">
          <a:blip r:embed="rId2"/>
          <a:srcRect l="-135106" t="64211"/>
          <a:stretch/>
        </p:blipFill>
        <p:spPr>
          <a:xfrm>
            <a:off x="0" y="0"/>
            <a:ext cx="6239526" cy="979200"/>
          </a:xfrm>
          <a:prstGeom prst="rect">
            <a:avLst/>
          </a:prstGeom>
        </p:spPr>
      </p:pic>
      <p:sp>
        <p:nvSpPr>
          <p:cNvPr id="17" name="object 38">
            <a:extLst>
              <a:ext uri="{FF2B5EF4-FFF2-40B4-BE49-F238E27FC236}">
                <a16:creationId xmlns:a16="http://schemas.microsoft.com/office/drawing/2014/main" id="{ED408A77-E9D9-4ECD-9EAC-8F17AA6FF688}"/>
              </a:ext>
            </a:extLst>
          </p:cNvPr>
          <p:cNvSpPr/>
          <p:nvPr userDrawn="1"/>
        </p:nvSpPr>
        <p:spPr>
          <a:xfrm>
            <a:off x="523543" y="8791287"/>
            <a:ext cx="1988494" cy="1988483"/>
          </a:xfrm>
          <a:prstGeom prst="rect">
            <a:avLst/>
          </a:prstGeom>
          <a:blipFill>
            <a:blip r:embed="rId3" cstate="print"/>
            <a:stretch>
              <a:fillRect/>
            </a:stretch>
          </a:blipFill>
        </p:spPr>
        <p:txBody>
          <a:bodyPr wrap="square" lIns="0" tIns="0" rIns="0" bIns="0" rtlCol="0"/>
          <a:lstStyle/>
          <a:p>
            <a:endParaRPr/>
          </a:p>
        </p:txBody>
      </p:sp>
      <p:sp>
        <p:nvSpPr>
          <p:cNvPr id="113" name="Platshållare för sidfot 5">
            <a:extLst>
              <a:ext uri="{FF2B5EF4-FFF2-40B4-BE49-F238E27FC236}">
                <a16:creationId xmlns:a16="http://schemas.microsoft.com/office/drawing/2014/main" id="{BB34CA2A-42E7-429D-A977-94E73516AD85}"/>
              </a:ext>
            </a:extLst>
          </p:cNvPr>
          <p:cNvSpPr>
            <a:spLocks noGrp="1"/>
          </p:cNvSpPr>
          <p:nvPr>
            <p:ph type="ftr" sz="quarter" idx="11"/>
          </p:nvPr>
        </p:nvSpPr>
        <p:spPr>
          <a:xfrm>
            <a:off x="2333903" y="478617"/>
            <a:ext cx="7704000" cy="187200"/>
          </a:xfrm>
        </p:spPr>
        <p:txBody>
          <a:bodyPr/>
          <a:lstStyle/>
          <a:p>
            <a:endParaRPr lang="sv-SE"/>
          </a:p>
        </p:txBody>
      </p:sp>
      <p:sp>
        <p:nvSpPr>
          <p:cNvPr id="112" name="Platshållare för datum 4">
            <a:extLst>
              <a:ext uri="{FF2B5EF4-FFF2-40B4-BE49-F238E27FC236}">
                <a16:creationId xmlns:a16="http://schemas.microsoft.com/office/drawing/2014/main" id="{D2CC2258-1CAC-42DF-AA86-10F59DEC79B5}"/>
              </a:ext>
            </a:extLst>
          </p:cNvPr>
          <p:cNvSpPr>
            <a:spLocks noGrp="1"/>
          </p:cNvSpPr>
          <p:nvPr>
            <p:ph type="dt" sz="half" idx="10"/>
          </p:nvPr>
        </p:nvSpPr>
        <p:spPr>
          <a:xfrm>
            <a:off x="1368502" y="478617"/>
            <a:ext cx="792000" cy="187200"/>
          </a:xfrm>
        </p:spPr>
        <p:txBody>
          <a:bodyPr/>
          <a:lstStyle/>
          <a:p>
            <a:fld id="{9D00964E-CD7C-4BCA-A53D-05A9094492BF}" type="datetime1">
              <a:rPr lang="sv-SE" smtClean="0"/>
              <a:t>2024-02-01</a:t>
            </a:fld>
            <a:endParaRPr lang="sv-SE"/>
          </a:p>
        </p:txBody>
      </p:sp>
      <p:sp>
        <p:nvSpPr>
          <p:cNvPr id="114" name="Platshållare för bildnummer 6">
            <a:extLst>
              <a:ext uri="{FF2B5EF4-FFF2-40B4-BE49-F238E27FC236}">
                <a16:creationId xmlns:a16="http://schemas.microsoft.com/office/drawing/2014/main" id="{0CFDA38F-887E-4A37-9D96-25B2B6B67F63}"/>
              </a:ext>
            </a:extLst>
          </p:cNvPr>
          <p:cNvSpPr>
            <a:spLocks noGrp="1"/>
          </p:cNvSpPr>
          <p:nvPr>
            <p:ph type="sldNum" sz="quarter" idx="12"/>
          </p:nvPr>
        </p:nvSpPr>
        <p:spPr>
          <a:xfrm>
            <a:off x="835102" y="478617"/>
            <a:ext cx="360000" cy="187200"/>
          </a:xfrm>
        </p:spPr>
        <p:txBody>
          <a:bodyPr/>
          <a:lstStyle/>
          <a:p>
            <a:fld id="{38480145-259A-47DA-A30D-C906B9DB5C99}" type="slidenum">
              <a:rPr lang="sv-SE" smtClean="0"/>
              <a:t>‹#›</a:t>
            </a:fld>
            <a:endParaRPr lang="sv-SE"/>
          </a:p>
        </p:txBody>
      </p:sp>
      <p:sp>
        <p:nvSpPr>
          <p:cNvPr id="12" name="Rektangel 11">
            <a:extLst>
              <a:ext uri="{FF2B5EF4-FFF2-40B4-BE49-F238E27FC236}">
                <a16:creationId xmlns:a16="http://schemas.microsoft.com/office/drawing/2014/main" id="{5E9C919A-0768-457E-8FE4-A8E97EA955FB}"/>
              </a:ext>
            </a:extLst>
          </p:cNvPr>
          <p:cNvSpPr/>
          <p:nvPr userDrawn="1"/>
        </p:nvSpPr>
        <p:spPr>
          <a:xfrm>
            <a:off x="10404000" y="702000"/>
            <a:ext cx="9007200" cy="9907200"/>
          </a:xfrm>
          <a:prstGeom prst="rect">
            <a:avLst/>
          </a:prstGeom>
          <a:solidFill>
            <a:srgbClr val="DFEC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Platshållare för innehåll 2">
            <a:extLst>
              <a:ext uri="{FF2B5EF4-FFF2-40B4-BE49-F238E27FC236}">
                <a16:creationId xmlns:a16="http://schemas.microsoft.com/office/drawing/2014/main" id="{A9A918AC-8D77-44A2-A4FE-5285D4086A12}"/>
              </a:ext>
            </a:extLst>
          </p:cNvPr>
          <p:cNvSpPr>
            <a:spLocks noGrp="1"/>
          </p:cNvSpPr>
          <p:nvPr>
            <p:ph idx="1" hasCustomPrompt="1"/>
          </p:nvPr>
        </p:nvSpPr>
        <p:spPr>
          <a:xfrm>
            <a:off x="10404000" y="702000"/>
            <a:ext cx="9007200" cy="9907200"/>
          </a:xfrm>
          <a:prstGeom prst="rect">
            <a:avLst/>
          </a:prstGeom>
          <a:noFill/>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på en ikon för att infoga innehåll</a:t>
            </a:r>
          </a:p>
        </p:txBody>
      </p:sp>
      <p:sp>
        <p:nvSpPr>
          <p:cNvPr id="14" name="Platshållare för text 2">
            <a:extLst>
              <a:ext uri="{FF2B5EF4-FFF2-40B4-BE49-F238E27FC236}">
                <a16:creationId xmlns:a16="http://schemas.microsoft.com/office/drawing/2014/main" id="{F2DA647D-DDF5-4570-9F2E-0535FAD82AEC}"/>
              </a:ext>
            </a:extLst>
          </p:cNvPr>
          <p:cNvSpPr>
            <a:spLocks noGrp="1"/>
          </p:cNvSpPr>
          <p:nvPr>
            <p:ph type="body" sz="quarter" idx="13"/>
          </p:nvPr>
        </p:nvSpPr>
        <p:spPr>
          <a:xfrm>
            <a:off x="1243767" y="3408147"/>
            <a:ext cx="7828734" cy="5400000"/>
          </a:xfrm>
        </p:spPr>
        <p:txBody>
          <a:bodyPr vert="horz" lIns="0" tIns="0" rIns="0" bIns="0" rtlCol="0">
            <a:normAutofit/>
          </a:bodyPr>
          <a:lstStyle>
            <a:lvl1pPr>
              <a:defRPr lang="sv-SE" dirty="0"/>
            </a:lvl1pPr>
            <a:lvl2pPr>
              <a:defRPr lang="sv-SE" dirty="0"/>
            </a:lvl2pPr>
            <a:lvl3pPr>
              <a:defRPr lang="sv-SE" dirty="0"/>
            </a:lvl3pPr>
            <a:lvl4pPr>
              <a:defRPr lang="sv-SE" dirty="0"/>
            </a:lvl4pPr>
            <a:lvl5pPr>
              <a:defRPr lang="sv-SE" dirty="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7" name="Rubrik 7">
            <a:extLst>
              <a:ext uri="{FF2B5EF4-FFF2-40B4-BE49-F238E27FC236}">
                <a16:creationId xmlns:a16="http://schemas.microsoft.com/office/drawing/2014/main" id="{A8C94F33-3648-4C31-AEF3-2EBA538581A4}"/>
              </a:ext>
            </a:extLst>
          </p:cNvPr>
          <p:cNvSpPr>
            <a:spLocks noGrp="1"/>
          </p:cNvSpPr>
          <p:nvPr>
            <p:ph type="title"/>
          </p:nvPr>
        </p:nvSpPr>
        <p:spPr>
          <a:xfrm>
            <a:off x="1243767" y="1227047"/>
            <a:ext cx="7828734" cy="2043642"/>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871591192"/>
      </p:ext>
    </p:extLst>
  </p:cSld>
  <p:clrMapOvr>
    <a:masterClrMapping/>
  </p:clrMapOvr>
  <p:extLst>
    <p:ext uri="{DCECCB84-F9BA-43D5-87BE-67443E8EF086}">
      <p15:sldGuideLst xmlns:p15="http://schemas.microsoft.com/office/powerpoint/2012/main">
        <p15:guide id="1" orient="horz" pos="1210" userDrawn="1">
          <p15:clr>
            <a:srgbClr val="FBAE40"/>
          </p15:clr>
        </p15:guide>
        <p15:guide id="2" pos="6332" userDrawn="1">
          <p15:clr>
            <a:srgbClr val="FBAE40"/>
          </p15:clr>
        </p15:guide>
        <p15:guide id="3" pos="244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image" Target="../media/image7.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3.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noProof="0"/>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93E1DA4E-B23A-42CD-82EE-75C65057215D}" type="datetime1">
              <a:rPr lang="sv-SE" noProof="0" smtClean="0"/>
              <a:t>2024-02-01</a:t>
            </a:fld>
            <a:endParaRPr lang="sv-SE" noProof="0"/>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noProof="0" smtClean="0"/>
              <a:pPr/>
              <a:t>‹#›</a:t>
            </a:fld>
            <a:endParaRPr lang="sv-SE" noProof="0"/>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noProof="0"/>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773209084"/>
      </p:ext>
    </p:extLst>
  </p:cSld>
  <p:clrMap bg1="lt1" tx1="dk1" bg2="lt2" tx2="dk2" accent1="accent1" accent2="accent2" accent3="accent3" accent4="accent4" accent5="accent5" accent6="accent6" hlink="hlink" folHlink="folHlink"/>
  <p:sldLayoutIdLst>
    <p:sldLayoutId id="2147483729" r:id="rId1"/>
    <p:sldLayoutId id="2147483732" r:id="rId2"/>
    <p:sldLayoutId id="2147483735" r:id="rId3"/>
    <p:sldLayoutId id="2147483738" r:id="rId4"/>
    <p:sldLayoutId id="2147483741" r:id="rId5"/>
  </p:sldLayoutIdLst>
  <p:hf hdr="0" ftr="0"/>
  <p:txStyles>
    <p:titleStyle>
      <a:lvl1pPr eaLnBrk="1" hangingPunct="1">
        <a:lnSpc>
          <a:spcPct val="85000"/>
        </a:lnSpc>
        <a:defRPr sz="6450" b="1" spc="-280" baseline="0">
          <a:solidFill>
            <a:schemeClr val="accent1"/>
          </a:solidFill>
          <a:latin typeface="+mj-lt"/>
          <a:ea typeface="+mj-ea"/>
          <a:cs typeface="+mj-cs"/>
        </a:defRPr>
      </a:lvl1pPr>
    </p:titleStyle>
    <p:bodyStyle>
      <a:lvl1pPr marL="345600" indent="-345600" eaLnBrk="1" hangingPunct="1">
        <a:lnSpc>
          <a:spcPct val="84000"/>
        </a:lnSpc>
        <a:spcAft>
          <a:spcPts val="2300"/>
        </a:spcAft>
        <a:buSzPct val="100000"/>
        <a:buFontTx/>
        <a:buBlip>
          <a:blip r:embed="rId8"/>
        </a:buBlip>
        <a:tabLst/>
        <a:defRPr sz="4250" spc="-110" baseline="0">
          <a:latin typeface="+mn-lt"/>
          <a:ea typeface="+mn-ea"/>
          <a:cs typeface="+mn-cs"/>
        </a:defRPr>
      </a:lvl1pPr>
      <a:lvl2pPr marL="756000" indent="-324000" eaLnBrk="1" hangingPunct="1">
        <a:lnSpc>
          <a:spcPct val="84000"/>
        </a:lnSpc>
        <a:spcAft>
          <a:spcPts val="2400"/>
        </a:spcAft>
        <a:buFontTx/>
        <a:buBlip>
          <a:blip r:embed="rId8"/>
        </a:buBlip>
        <a:defRPr sz="3850" spc="-110" baseline="0">
          <a:latin typeface="+mn-lt"/>
          <a:ea typeface="+mn-ea"/>
          <a:cs typeface="+mn-cs"/>
        </a:defRPr>
      </a:lvl2pPr>
      <a:lvl3pPr marL="1116000" indent="-288000" eaLnBrk="1" hangingPunct="1">
        <a:lnSpc>
          <a:spcPct val="84000"/>
        </a:lnSpc>
        <a:spcAft>
          <a:spcPts val="2500"/>
        </a:spcAft>
        <a:buFontTx/>
        <a:buBlip>
          <a:blip r:embed="rId8"/>
        </a:buBlip>
        <a:defRPr sz="3400" spc="-110" baseline="0">
          <a:latin typeface="+mn-lt"/>
          <a:ea typeface="+mn-ea"/>
          <a:cs typeface="+mn-cs"/>
        </a:defRPr>
      </a:lvl3pPr>
      <a:lvl4pPr marL="1458000" indent="-259200" eaLnBrk="1" hangingPunct="1">
        <a:lnSpc>
          <a:spcPct val="84000"/>
        </a:lnSpc>
        <a:spcAft>
          <a:spcPts val="2600"/>
        </a:spcAft>
        <a:buFontTx/>
        <a:buBlip>
          <a:blip r:embed="rId8"/>
        </a:buBlip>
        <a:defRPr sz="3000" spc="-110" baseline="0">
          <a:latin typeface="+mn-lt"/>
          <a:ea typeface="+mn-ea"/>
          <a:cs typeface="+mn-cs"/>
        </a:defRPr>
      </a:lvl4pPr>
      <a:lvl5pPr marL="1764000" indent="-252000" eaLnBrk="1" hangingPunct="1">
        <a:lnSpc>
          <a:spcPct val="86000"/>
        </a:lnSpc>
        <a:spcAft>
          <a:spcPts val="1500"/>
        </a:spcAft>
        <a:buFontTx/>
        <a:buBlip>
          <a:blip r:embed="rId8"/>
        </a:buBlip>
        <a:defRPr sz="2800" spc="-110" baseline="0">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 name="Platshållare för text 2">
            <a:extLst>
              <a:ext uri="{FF2B5EF4-FFF2-40B4-BE49-F238E27FC236}">
                <a16:creationId xmlns:a16="http://schemas.microsoft.com/office/drawing/2014/main" id="{098AE977-5D5B-4533-993B-CA82249B2963}"/>
              </a:ext>
            </a:extLst>
          </p:cNvPr>
          <p:cNvSpPr>
            <a:spLocks noGrp="1"/>
          </p:cNvSpPr>
          <p:nvPr>
            <p:ph type="body" idx="1"/>
          </p:nvPr>
        </p:nvSpPr>
        <p:spPr>
          <a:xfrm>
            <a:off x="1243766" y="3401568"/>
            <a:ext cx="17616567" cy="5986907"/>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3CB3D5FD-A08D-49A7-8412-76F29BA46CE4}" type="datetime1">
              <a:rPr lang="sv-SE" smtClean="0"/>
              <a:t>2024-02-01</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15"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81" r:id="rId3"/>
    <p:sldLayoutId id="2147483685" r:id="rId4"/>
    <p:sldLayoutId id="2147483701" r:id="rId5"/>
    <p:sldLayoutId id="2147483702" r:id="rId6"/>
    <p:sldLayoutId id="2147483743" r:id="rId7"/>
    <p:sldLayoutId id="2147483744" r:id="rId8"/>
    <p:sldLayoutId id="2147483745" r:id="rId9"/>
    <p:sldLayoutId id="2147483746" r:id="rId10"/>
    <p:sldLayoutId id="2147483747" r:id="rId11"/>
    <p:sldLayoutId id="2147483748" r:id="rId12"/>
    <p:sldLayoutId id="2147483749" r:id="rId13"/>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16"/>
        </a:buBlip>
        <a:tabLst/>
        <a:defRPr sz="4250" spc="-110" baseline="0">
          <a:latin typeface="+mn-lt"/>
          <a:ea typeface="+mn-ea"/>
          <a:cs typeface="+mn-cs"/>
        </a:defRPr>
      </a:lvl1pPr>
      <a:lvl2pPr marL="756000" indent="-324000">
        <a:lnSpc>
          <a:spcPct val="84000"/>
        </a:lnSpc>
        <a:spcAft>
          <a:spcPts val="2400"/>
        </a:spcAft>
        <a:buFontTx/>
        <a:buBlip>
          <a:blip r:embed="rId16"/>
        </a:buBlip>
        <a:defRPr sz="3850" spc="-110" baseline="0">
          <a:latin typeface="+mn-lt"/>
          <a:ea typeface="+mn-ea"/>
          <a:cs typeface="+mn-cs"/>
        </a:defRPr>
      </a:lvl2pPr>
      <a:lvl3pPr marL="1116000" indent="-288000">
        <a:lnSpc>
          <a:spcPct val="84000"/>
        </a:lnSpc>
        <a:spcAft>
          <a:spcPts val="2500"/>
        </a:spcAft>
        <a:buFontTx/>
        <a:buBlip>
          <a:blip r:embed="rId16"/>
        </a:buBlip>
        <a:defRPr sz="3400" spc="-110" baseline="0">
          <a:latin typeface="+mn-lt"/>
          <a:ea typeface="+mn-ea"/>
          <a:cs typeface="+mn-cs"/>
        </a:defRPr>
      </a:lvl3pPr>
      <a:lvl4pPr marL="1458000" indent="-259200">
        <a:lnSpc>
          <a:spcPct val="84000"/>
        </a:lnSpc>
        <a:spcAft>
          <a:spcPts val="2600"/>
        </a:spcAft>
        <a:buFontTx/>
        <a:buBlip>
          <a:blip r:embed="rId16"/>
        </a:buBlip>
        <a:defRPr sz="3000" spc="-110" baseline="0">
          <a:latin typeface="+mn-lt"/>
          <a:ea typeface="+mn-ea"/>
          <a:cs typeface="+mn-cs"/>
        </a:defRPr>
      </a:lvl4pPr>
      <a:lvl5pPr marL="1764000" indent="-252000">
        <a:lnSpc>
          <a:spcPct val="86000"/>
        </a:lnSpc>
        <a:spcAft>
          <a:spcPts val="1500"/>
        </a:spcAft>
        <a:buFontTx/>
        <a:buBlip>
          <a:blip r:embed="rId16"/>
        </a:buBlip>
        <a:defRPr sz="2800" spc="-110" baseline="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Holder 4"/>
          <p:cNvSpPr>
            <a:spLocks noGrp="1"/>
          </p:cNvSpPr>
          <p:nvPr>
            <p:ph type="ftr" sz="quarter" idx="5"/>
          </p:nvPr>
        </p:nvSpPr>
        <p:spPr>
          <a:xfrm>
            <a:off x="2333903" y="478617"/>
            <a:ext cx="7704000" cy="187200"/>
          </a:xfrm>
          <a:prstGeom prst="rect">
            <a:avLst/>
          </a:prstGeom>
        </p:spPr>
        <p:txBody>
          <a:bodyPr wrap="square" lIns="0" tIns="0" rIns="0" bIns="0">
            <a:spAutoFit/>
          </a:bodyPr>
          <a:lstStyle>
            <a:lvl1pPr algn="l">
              <a:defRPr sz="1200">
                <a:solidFill>
                  <a:schemeClr val="tx1">
                    <a:tint val="75000"/>
                  </a:schemeClr>
                </a:solidFill>
              </a:defRPr>
            </a:lvl1pPr>
          </a:lstStyle>
          <a:p>
            <a:endParaRPr lang="sv-SE"/>
          </a:p>
        </p:txBody>
      </p:sp>
      <p:sp>
        <p:nvSpPr>
          <p:cNvPr id="5" name="Holder 5"/>
          <p:cNvSpPr>
            <a:spLocks noGrp="1"/>
          </p:cNvSpPr>
          <p:nvPr>
            <p:ph type="dt" sz="half" idx="6"/>
          </p:nvPr>
        </p:nvSpPr>
        <p:spPr>
          <a:xfrm>
            <a:off x="1368502" y="478617"/>
            <a:ext cx="792000" cy="187200"/>
          </a:xfrm>
          <a:prstGeom prst="rect">
            <a:avLst/>
          </a:prstGeom>
        </p:spPr>
        <p:txBody>
          <a:bodyPr wrap="square" lIns="0" tIns="0" rIns="0" bIns="0">
            <a:spAutoFit/>
          </a:bodyPr>
          <a:lstStyle>
            <a:lvl1pPr algn="l">
              <a:defRPr sz="1200">
                <a:solidFill>
                  <a:schemeClr val="tx1">
                    <a:tint val="75000"/>
                  </a:schemeClr>
                </a:solidFill>
              </a:defRPr>
            </a:lvl1pPr>
          </a:lstStyle>
          <a:p>
            <a:fld id="{0D5C8A90-D85D-4561-9F0D-D91F6DA549C8}" type="datetime1">
              <a:rPr lang="sv-SE" smtClean="0"/>
              <a:t>2024-02-01</a:t>
            </a:fld>
            <a:endParaRPr lang="en-US"/>
          </a:p>
        </p:txBody>
      </p:sp>
      <p:sp>
        <p:nvSpPr>
          <p:cNvPr id="6" name="Holder 6"/>
          <p:cNvSpPr>
            <a:spLocks noGrp="1"/>
          </p:cNvSpPr>
          <p:nvPr>
            <p:ph type="sldNum" sz="quarter" idx="7"/>
          </p:nvPr>
        </p:nvSpPr>
        <p:spPr>
          <a:xfrm>
            <a:off x="835102" y="478617"/>
            <a:ext cx="360000" cy="187200"/>
          </a:xfrm>
          <a:prstGeom prst="rect">
            <a:avLst/>
          </a:prstGeom>
        </p:spPr>
        <p:txBody>
          <a:bodyPr wrap="square" lIns="0" tIns="0" rIns="0" bIns="0">
            <a:spAutoFit/>
          </a:bodyPr>
          <a:lstStyle>
            <a:lvl1pPr algn="r">
              <a:defRPr sz="1200">
                <a:solidFill>
                  <a:schemeClr val="tx1">
                    <a:tint val="75000"/>
                  </a:schemeClr>
                </a:solidFill>
              </a:defRPr>
            </a:lvl1pPr>
          </a:lstStyle>
          <a:p>
            <a:fld id="{B6F15528-21DE-4FAA-801E-634DDDAF4B2B}" type="slidenum">
              <a:rPr lang="sv-SE" smtClean="0"/>
              <a:pPr/>
              <a:t>‹#›</a:t>
            </a:fld>
            <a:endParaRPr lang="sv-SE"/>
          </a:p>
        </p:txBody>
      </p:sp>
      <p:sp>
        <p:nvSpPr>
          <p:cNvPr id="33" name="Platshållare för rubrik 32">
            <a:extLst>
              <a:ext uri="{FF2B5EF4-FFF2-40B4-BE49-F238E27FC236}">
                <a16:creationId xmlns:a16="http://schemas.microsoft.com/office/drawing/2014/main" id="{C491F119-4C65-4AD3-AE6A-6BA07AAF833D}"/>
              </a:ext>
            </a:extLst>
          </p:cNvPr>
          <p:cNvSpPr>
            <a:spLocks noGrp="1"/>
          </p:cNvSpPr>
          <p:nvPr>
            <p:ph type="title"/>
          </p:nvPr>
        </p:nvSpPr>
        <p:spPr>
          <a:xfrm>
            <a:off x="1243766" y="1227047"/>
            <a:ext cx="17616567" cy="2043642"/>
          </a:xfrm>
          <a:prstGeom prst="rect">
            <a:avLst/>
          </a:prstGeom>
        </p:spPr>
        <p:txBody>
          <a:bodyPr vert="horz" lIns="0" tIns="0" rIns="0" bIns="72000" rtlCol="0" anchor="b" anchorCtr="0">
            <a:normAutofit/>
          </a:bodyPr>
          <a:lstStyle/>
          <a:p>
            <a:r>
              <a:rPr lang="sv-SE"/>
              <a:t>Klicka här för att ändra mall för rubrikformat</a:t>
            </a:r>
          </a:p>
        </p:txBody>
      </p:sp>
      <p:sp>
        <p:nvSpPr>
          <p:cNvPr id="49" name="object 15">
            <a:extLst>
              <a:ext uri="{FF2B5EF4-FFF2-40B4-BE49-F238E27FC236}">
                <a16:creationId xmlns:a16="http://schemas.microsoft.com/office/drawing/2014/main" id="{0CDE3574-CF15-4481-A3BF-AC8D9DEC1C1C}"/>
              </a:ext>
            </a:extLst>
          </p:cNvPr>
          <p:cNvSpPr/>
          <p:nvPr userDrawn="1"/>
        </p:nvSpPr>
        <p:spPr>
          <a:xfrm>
            <a:off x="18273025" y="9528509"/>
            <a:ext cx="1302292" cy="1251281"/>
          </a:xfrm>
          <a:prstGeom prst="rect">
            <a:avLst/>
          </a:prstGeom>
          <a:blipFill>
            <a:blip r:embed="rId7" cstate="print"/>
            <a:stretch>
              <a:fillRect/>
            </a:stretch>
          </a:blipFill>
        </p:spPr>
        <p:txBody>
          <a:bodyPr wrap="square" lIns="0" tIns="0" rIns="0" bIns="0" rtlCol="0"/>
          <a:lstStyle/>
          <a:p>
            <a:endParaRPr/>
          </a:p>
        </p:txBody>
      </p:sp>
      <p:sp>
        <p:nvSpPr>
          <p:cNvPr id="2" name="Platshållare för text 1">
            <a:extLst>
              <a:ext uri="{FF2B5EF4-FFF2-40B4-BE49-F238E27FC236}">
                <a16:creationId xmlns:a16="http://schemas.microsoft.com/office/drawing/2014/main" id="{A5BA178A-7D73-4B39-A47A-E9668CC0BE49}"/>
              </a:ext>
            </a:extLst>
          </p:cNvPr>
          <p:cNvSpPr>
            <a:spLocks noGrp="1"/>
          </p:cNvSpPr>
          <p:nvPr>
            <p:ph type="body" idx="1"/>
          </p:nvPr>
        </p:nvSpPr>
        <p:spPr>
          <a:xfrm>
            <a:off x="1243766" y="3402000"/>
            <a:ext cx="17618400" cy="5986800"/>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78783608"/>
      </p:ext>
    </p:extLst>
  </p:cSld>
  <p:clrMap bg1="lt1" tx1="dk1" bg2="lt2" tx2="dk2" accent1="accent1" accent2="accent2" accent3="accent3" accent4="accent4" accent5="accent5" accent6="accent6" hlink="hlink" folHlink="folHlink"/>
  <p:sldLayoutIdLst>
    <p:sldLayoutId id="2147483704" r:id="rId1"/>
    <p:sldLayoutId id="2147483707" r:id="rId2"/>
    <p:sldLayoutId id="2147483710" r:id="rId3"/>
    <p:sldLayoutId id="2147483713" r:id="rId4"/>
    <p:sldLayoutId id="2147483716" r:id="rId5"/>
  </p:sldLayoutIdLst>
  <p:hf hdr="0" ftr="0"/>
  <p:txStyles>
    <p:titleStyle>
      <a:lvl1pPr>
        <a:lnSpc>
          <a:spcPct val="85000"/>
        </a:lnSpc>
        <a:defRPr sz="6450" b="1" spc="-280" baseline="0">
          <a:solidFill>
            <a:schemeClr val="accent1"/>
          </a:solidFill>
          <a:latin typeface="+mj-lt"/>
          <a:ea typeface="+mj-ea"/>
          <a:cs typeface="+mj-cs"/>
        </a:defRPr>
      </a:lvl1pPr>
    </p:titleStyle>
    <p:bodyStyle>
      <a:lvl1pPr marL="345600" indent="-345600">
        <a:lnSpc>
          <a:spcPct val="84000"/>
        </a:lnSpc>
        <a:spcAft>
          <a:spcPts val="2300"/>
        </a:spcAft>
        <a:buSzPct val="100000"/>
        <a:buFontTx/>
        <a:buBlip>
          <a:blip r:embed="rId8"/>
        </a:buBlip>
        <a:tabLst/>
        <a:defRPr lang="sv-SE" sz="4250" spc="-110" baseline="0" dirty="0" smtClean="0">
          <a:latin typeface="+mn-lt"/>
          <a:ea typeface="+mn-ea"/>
          <a:cs typeface="+mn-cs"/>
        </a:defRPr>
      </a:lvl1pPr>
      <a:lvl2pPr marL="756000" indent="-324000">
        <a:lnSpc>
          <a:spcPct val="84000"/>
        </a:lnSpc>
        <a:spcAft>
          <a:spcPts val="2400"/>
        </a:spcAft>
        <a:buFontTx/>
        <a:buBlip>
          <a:blip r:embed="rId8"/>
        </a:buBlip>
        <a:defRPr lang="sv-SE" sz="3850" spc="-110" baseline="0" dirty="0" smtClean="0">
          <a:latin typeface="+mn-lt"/>
          <a:ea typeface="+mn-ea"/>
          <a:cs typeface="+mn-cs"/>
        </a:defRPr>
      </a:lvl2pPr>
      <a:lvl3pPr marL="1116000" indent="-288000">
        <a:lnSpc>
          <a:spcPct val="84000"/>
        </a:lnSpc>
        <a:spcAft>
          <a:spcPts val="2500"/>
        </a:spcAft>
        <a:buFontTx/>
        <a:buBlip>
          <a:blip r:embed="rId8"/>
        </a:buBlip>
        <a:defRPr lang="sv-SE" sz="3400" spc="-110" baseline="0" dirty="0" smtClean="0">
          <a:latin typeface="+mn-lt"/>
          <a:ea typeface="+mn-ea"/>
          <a:cs typeface="+mn-cs"/>
        </a:defRPr>
      </a:lvl3pPr>
      <a:lvl4pPr marL="1458000" indent="-259200">
        <a:lnSpc>
          <a:spcPct val="84000"/>
        </a:lnSpc>
        <a:spcAft>
          <a:spcPts val="2600"/>
        </a:spcAft>
        <a:buFontTx/>
        <a:buBlip>
          <a:blip r:embed="rId8"/>
        </a:buBlip>
        <a:defRPr lang="sv-SE" sz="3000" spc="-110" baseline="0" dirty="0" smtClean="0">
          <a:latin typeface="+mn-lt"/>
          <a:ea typeface="+mn-ea"/>
          <a:cs typeface="+mn-cs"/>
        </a:defRPr>
      </a:lvl4pPr>
      <a:lvl5pPr marL="1764000" indent="-252000">
        <a:lnSpc>
          <a:spcPct val="86000"/>
        </a:lnSpc>
        <a:spcAft>
          <a:spcPts val="1500"/>
        </a:spcAft>
        <a:buFontTx/>
        <a:buBlip>
          <a:blip r:embed="rId8"/>
        </a:buBlip>
        <a:defRPr lang="sv-SE" sz="2800" spc="-110" baseline="0" dirty="0" smtClean="0">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1382157" y="4947306"/>
            <a:ext cx="17339786" cy="7175679"/>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rubrik 1"/>
          <p:cNvSpPr>
            <a:spLocks noGrp="1"/>
          </p:cNvSpPr>
          <p:nvPr>
            <p:ph type="title"/>
          </p:nvPr>
        </p:nvSpPr>
        <p:spPr>
          <a:xfrm>
            <a:off x="1382157" y="2538834"/>
            <a:ext cx="17339786" cy="2185952"/>
          </a:xfrm>
          <a:prstGeom prst="rect">
            <a:avLst/>
          </a:prstGeom>
        </p:spPr>
        <p:txBody>
          <a:bodyPr vert="horz" lIns="91440" tIns="45720" rIns="91440" bIns="45720" rtlCol="0" anchor="ctr">
            <a:normAutofit/>
          </a:bodyPr>
          <a:lstStyle/>
          <a:p>
            <a:r>
              <a:rPr lang="sv-SE"/>
              <a:t>Klicka här för att ändra format</a:t>
            </a:r>
          </a:p>
        </p:txBody>
      </p:sp>
      <p:sp>
        <p:nvSpPr>
          <p:cNvPr id="5" name="Platshållare för datum 18"/>
          <p:cNvSpPr>
            <a:spLocks noGrp="1"/>
          </p:cNvSpPr>
          <p:nvPr>
            <p:ph type="dt" sz="half" idx="2"/>
          </p:nvPr>
        </p:nvSpPr>
        <p:spPr>
          <a:xfrm>
            <a:off x="334046" y="1225989"/>
            <a:ext cx="4523423" cy="346312"/>
          </a:xfrm>
          <a:prstGeom prst="rect">
            <a:avLst/>
          </a:prstGeom>
        </p:spPr>
        <p:txBody>
          <a:bodyPr vert="horz" lIns="91440" tIns="45720" rIns="91440" bIns="45720" rtlCol="0" anchor="ctr"/>
          <a:lstStyle>
            <a:lvl1pPr algn="l">
              <a:defRPr sz="1979">
                <a:solidFill>
                  <a:schemeClr val="tx1"/>
                </a:solidFill>
              </a:defRPr>
            </a:lvl1pPr>
          </a:lstStyle>
          <a:p>
            <a:fld id="{08176BD1-A56A-405D-BBE7-4874BB21E688}" type="datetimeFigureOut">
              <a:rPr lang="sv-SE" smtClean="0"/>
              <a:pPr/>
              <a:t>2024-02-01</a:t>
            </a:fld>
            <a:endParaRPr lang="sv-SE"/>
          </a:p>
        </p:txBody>
      </p:sp>
      <p:sp>
        <p:nvSpPr>
          <p:cNvPr id="6" name="Platshållare för sidfot 19"/>
          <p:cNvSpPr>
            <a:spLocks noGrp="1"/>
          </p:cNvSpPr>
          <p:nvPr>
            <p:ph type="ftr" sz="quarter" idx="3"/>
          </p:nvPr>
        </p:nvSpPr>
        <p:spPr>
          <a:xfrm>
            <a:off x="334046" y="803411"/>
            <a:ext cx="6785134" cy="382790"/>
          </a:xfrm>
          <a:prstGeom prst="rect">
            <a:avLst/>
          </a:prstGeom>
        </p:spPr>
        <p:txBody>
          <a:bodyPr vert="horz" lIns="91440" tIns="45720" rIns="91440" bIns="45720" rtlCol="0" anchor="ctr"/>
          <a:lstStyle>
            <a:lvl1pPr algn="l">
              <a:defRPr sz="1979">
                <a:solidFill>
                  <a:schemeClr val="tx1"/>
                </a:solidFill>
                <a:latin typeface="+mn-lt"/>
              </a:defRPr>
            </a:lvl1pPr>
          </a:lstStyle>
          <a:p>
            <a:endParaRPr lang="sv-SE"/>
          </a:p>
        </p:txBody>
      </p:sp>
      <p:sp>
        <p:nvSpPr>
          <p:cNvPr id="4" name="Platshållare för bildnummer 3"/>
          <p:cNvSpPr>
            <a:spLocks noGrp="1"/>
          </p:cNvSpPr>
          <p:nvPr>
            <p:ph type="sldNum" sz="quarter" idx="4"/>
          </p:nvPr>
        </p:nvSpPr>
        <p:spPr>
          <a:xfrm>
            <a:off x="15580677" y="1070723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fld id="{9CE9ED36-69B7-4FC7-B177-7D229E9A6663}" type="slidenum">
              <a:rPr lang="sv-SE" smtClean="0"/>
              <a:t>‹#›</a:t>
            </a:fld>
            <a:endParaRPr lang="sv-SE"/>
          </a:p>
        </p:txBody>
      </p:sp>
    </p:spTree>
    <p:extLst>
      <p:ext uri="{BB962C8B-B14F-4D97-AF65-F5344CB8AC3E}">
        <p14:creationId xmlns:p14="http://schemas.microsoft.com/office/powerpoint/2010/main" val="909399215"/>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80000"/>
        <a:buFont typeface="Wingdings" panose="05000000000000000000" pitchFamily="2" charset="2"/>
        <a:buChar char="è"/>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SzPct val="80000"/>
        <a:buFont typeface="Wingdings" panose="05000000000000000000" pitchFamily="2" charset="2"/>
        <a:buChar char="è"/>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ledningssystemet.regionvastmanland.se/RegNo/6237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44AACD5-1BCD-4E6F-94DA-C0ED5FC0C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2387" y="1516063"/>
            <a:ext cx="6791325" cy="6791325"/>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C675BC0-13C7-4CD0-95E9-711396D5691C}"/>
              </a:ext>
            </a:extLst>
          </p:cNvPr>
          <p:cNvSpPr>
            <a:spLocks noGrp="1"/>
          </p:cNvSpPr>
          <p:nvPr>
            <p:ph type="ctrTitle"/>
          </p:nvPr>
        </p:nvSpPr>
        <p:spPr/>
        <p:txBody>
          <a:bodyPr>
            <a:normAutofit/>
          </a:bodyPr>
          <a:lstStyle/>
          <a:p>
            <a:r>
              <a:rPr lang="sv-SE" sz="8800" dirty="0"/>
              <a:t>Tema – likabehandling och jämställdhet</a:t>
            </a:r>
          </a:p>
        </p:txBody>
      </p:sp>
      <p:sp>
        <p:nvSpPr>
          <p:cNvPr id="3" name="Underrubrik 2">
            <a:extLst>
              <a:ext uri="{FF2B5EF4-FFF2-40B4-BE49-F238E27FC236}">
                <a16:creationId xmlns:a16="http://schemas.microsoft.com/office/drawing/2014/main" id="{C7C963DF-CBCB-4A13-BE98-23F87AB2DDB3}"/>
              </a:ext>
            </a:extLst>
          </p:cNvPr>
          <p:cNvSpPr>
            <a:spLocks noGrp="1"/>
          </p:cNvSpPr>
          <p:nvPr>
            <p:ph type="subTitle" idx="1"/>
          </p:nvPr>
        </p:nvSpPr>
        <p:spPr/>
        <p:txBody>
          <a:bodyPr/>
          <a:lstStyle/>
          <a:p>
            <a:r>
              <a:rPr lang="sv-SE" dirty="0"/>
              <a:t>Dialogmaterial till APT</a:t>
            </a:r>
          </a:p>
        </p:txBody>
      </p:sp>
    </p:spTree>
    <p:extLst>
      <p:ext uri="{BB962C8B-B14F-4D97-AF65-F5344CB8AC3E}">
        <p14:creationId xmlns:p14="http://schemas.microsoft.com/office/powerpoint/2010/main" val="394763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4CECDEC-38ED-4320-8EF6-B17D30BF38EE}"/>
              </a:ext>
            </a:extLst>
          </p:cNvPr>
          <p:cNvSpPr>
            <a:spLocks noGrp="1"/>
          </p:cNvSpPr>
          <p:nvPr>
            <p:ph type="body" sz="quarter" idx="13"/>
          </p:nvPr>
        </p:nvSpPr>
        <p:spPr/>
        <p:txBody>
          <a:bodyPr/>
          <a:lstStyle/>
          <a:p>
            <a:pPr marL="0" indent="0" algn="ctr">
              <a:buNone/>
            </a:pPr>
            <a:r>
              <a:rPr lang="sv-SE" sz="3463" b="1" dirty="0"/>
              <a:t>”Handling/ar som riktas mot en eller flera arbetstagare på </a:t>
            </a:r>
            <a:br>
              <a:rPr lang="sv-SE" sz="3463" b="1" dirty="0"/>
            </a:br>
            <a:r>
              <a:rPr lang="sv-SE" sz="3463" b="1" dirty="0"/>
              <a:t>ett kränkande sätt och som kan leda till ohälsa eller att dessa </a:t>
            </a:r>
            <a:br>
              <a:rPr lang="sv-SE" sz="3463" b="1" dirty="0"/>
            </a:br>
            <a:r>
              <a:rPr lang="sv-SE" sz="3463" b="1" dirty="0"/>
              <a:t>ställs utanför arbetsplatsens gemenskap”. </a:t>
            </a:r>
          </a:p>
          <a:p>
            <a:pPr marL="0" indent="0">
              <a:buNone/>
            </a:pPr>
            <a:endParaRPr lang="sv-SE" sz="2968" dirty="0"/>
          </a:p>
          <a:p>
            <a:pPr marL="0" indent="0">
              <a:buNone/>
            </a:pPr>
            <a:r>
              <a:rPr lang="sv-SE" sz="2800" dirty="0"/>
              <a:t>Kränkande särbehandling kan vara att bli: exkluderad från möten, ignorerad, utsatt för sexistiska skämt, nedsättande ord, ryktesspridning eller förlöjliganden.</a:t>
            </a:r>
          </a:p>
          <a:p>
            <a:r>
              <a:rPr lang="sv-SE" sz="2800" dirty="0"/>
              <a:t>Det räcker med </a:t>
            </a:r>
            <a:r>
              <a:rPr lang="sv-SE" sz="2800" u="sng" dirty="0"/>
              <a:t>en</a:t>
            </a:r>
            <a:r>
              <a:rPr lang="sv-SE" sz="2800" dirty="0"/>
              <a:t> gång. Om någon som inte kan försvara sig utsätts flera gånger kan det handla om mobbning.</a:t>
            </a:r>
          </a:p>
          <a:p>
            <a:r>
              <a:rPr lang="sv-SE" sz="2800" dirty="0"/>
              <a:t>Upplevelsen av kränkande särbehandling är individuell. Det som upplevs kränkande för en person kanske inte alls upplevs på samma sätt av en annan.</a:t>
            </a:r>
          </a:p>
        </p:txBody>
      </p:sp>
      <p:sp>
        <p:nvSpPr>
          <p:cNvPr id="2" name="Rubrik 1">
            <a:extLst>
              <a:ext uri="{FF2B5EF4-FFF2-40B4-BE49-F238E27FC236}">
                <a16:creationId xmlns:a16="http://schemas.microsoft.com/office/drawing/2014/main" id="{07758FB5-A4C8-46A3-BA9C-45F96C6C3B19}"/>
              </a:ext>
            </a:extLst>
          </p:cNvPr>
          <p:cNvSpPr>
            <a:spLocks noGrp="1"/>
          </p:cNvSpPr>
          <p:nvPr>
            <p:ph type="title"/>
          </p:nvPr>
        </p:nvSpPr>
        <p:spPr/>
        <p:txBody>
          <a:bodyPr/>
          <a:lstStyle/>
          <a:p>
            <a:r>
              <a:rPr lang="sv-SE" dirty="0"/>
              <a:t>Vad är kränkande särbehandling?</a:t>
            </a:r>
          </a:p>
        </p:txBody>
      </p:sp>
    </p:spTree>
    <p:extLst>
      <p:ext uri="{BB962C8B-B14F-4D97-AF65-F5344CB8AC3E}">
        <p14:creationId xmlns:p14="http://schemas.microsoft.com/office/powerpoint/2010/main" val="870251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a:xfrm>
            <a:off x="1243766" y="3399670"/>
            <a:ext cx="17616566" cy="6682633"/>
          </a:xfrm>
        </p:spPr>
        <p:txBody>
          <a:bodyPr>
            <a:normAutofit lnSpcReduction="10000"/>
          </a:bodyPr>
          <a:lstStyle/>
          <a:p>
            <a:pPr marL="0" indent="0">
              <a:buNone/>
            </a:pPr>
            <a:r>
              <a:rPr lang="sv-SE" sz="3800" dirty="0"/>
              <a:t>Diskriminering kan ske via mejl, sms eller sociala medier såväl som fysiskt i fikarummet eller på arbetsplatsen. Diskriminering betyder att någon missgynnas eller kränks och att det har samband med någon av de sju diskrimineringsgrunderna:</a:t>
            </a:r>
          </a:p>
          <a:p>
            <a:r>
              <a:rPr lang="sv-SE" sz="3800" dirty="0"/>
              <a:t>Kön</a:t>
            </a:r>
          </a:p>
          <a:p>
            <a:r>
              <a:rPr lang="sv-SE" sz="3800" dirty="0"/>
              <a:t>Könsidentitet eller könsuttryck</a:t>
            </a:r>
          </a:p>
          <a:p>
            <a:r>
              <a:rPr lang="sv-SE" sz="3800" dirty="0"/>
              <a:t>Etnisk tillhörighet</a:t>
            </a:r>
          </a:p>
          <a:p>
            <a:r>
              <a:rPr lang="sv-SE" sz="3800" dirty="0"/>
              <a:t>Religion eller annan trosuppfattning</a:t>
            </a:r>
          </a:p>
          <a:p>
            <a:r>
              <a:rPr lang="sv-SE" sz="3800" dirty="0"/>
              <a:t>Fysisk eller psykisk funktionsnedsättning eller intellektuell funktionsförmåga</a:t>
            </a:r>
          </a:p>
          <a:p>
            <a:r>
              <a:rPr lang="sv-SE" sz="3800" dirty="0"/>
              <a:t>Sexuell läggning</a:t>
            </a:r>
          </a:p>
          <a:p>
            <a:r>
              <a:rPr lang="sv-SE" sz="3800" dirty="0"/>
              <a:t>Ålder</a:t>
            </a:r>
          </a:p>
          <a:p>
            <a:pPr marL="1507846" lvl="2" indent="0">
              <a:buNone/>
            </a:pPr>
            <a:endParaRPr lang="sv-SE" dirty="0"/>
          </a:p>
        </p:txBody>
      </p:sp>
      <p:sp>
        <p:nvSpPr>
          <p:cNvPr id="2" name="Rubrik 1"/>
          <p:cNvSpPr>
            <a:spLocks noGrp="1"/>
          </p:cNvSpPr>
          <p:nvPr>
            <p:ph type="title"/>
          </p:nvPr>
        </p:nvSpPr>
        <p:spPr/>
        <p:txBody>
          <a:bodyPr/>
          <a:lstStyle/>
          <a:p>
            <a:r>
              <a:rPr lang="sv-SE" dirty="0"/>
              <a:t>Vad är diskriminering?</a:t>
            </a:r>
          </a:p>
        </p:txBody>
      </p:sp>
    </p:spTree>
    <p:extLst>
      <p:ext uri="{BB962C8B-B14F-4D97-AF65-F5344CB8AC3E}">
        <p14:creationId xmlns:p14="http://schemas.microsoft.com/office/powerpoint/2010/main" val="212859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rundade hörn 5">
            <a:extLst>
              <a:ext uri="{FF2B5EF4-FFF2-40B4-BE49-F238E27FC236}">
                <a16:creationId xmlns:a16="http://schemas.microsoft.com/office/drawing/2014/main" id="{6A2AE282-4841-4607-BCA1-C9EF5F97A851}"/>
              </a:ext>
            </a:extLst>
          </p:cNvPr>
          <p:cNvSpPr/>
          <p:nvPr/>
        </p:nvSpPr>
        <p:spPr>
          <a:xfrm>
            <a:off x="5630443" y="4160824"/>
            <a:ext cx="7614627" cy="5705475"/>
          </a:xfrm>
          <a:prstGeom prst="roundRect">
            <a:avLst>
              <a:gd name="adj" fmla="val 12499"/>
            </a:avLst>
          </a:prstGeom>
          <a:solidFill>
            <a:schemeClr val="bg1">
              <a:lumMod val="8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sz="2968"/>
          </a:p>
        </p:txBody>
      </p:sp>
      <p:sp>
        <p:nvSpPr>
          <p:cNvPr id="7" name="Platshållare för innehåll 3">
            <a:extLst>
              <a:ext uri="{FF2B5EF4-FFF2-40B4-BE49-F238E27FC236}">
                <a16:creationId xmlns:a16="http://schemas.microsoft.com/office/drawing/2014/main" id="{374075D6-1CD3-40F1-BDE7-663BA27B4404}"/>
              </a:ext>
            </a:extLst>
          </p:cNvPr>
          <p:cNvSpPr txBox="1">
            <a:spLocks/>
          </p:cNvSpPr>
          <p:nvPr/>
        </p:nvSpPr>
        <p:spPr>
          <a:xfrm>
            <a:off x="5810744" y="4485339"/>
            <a:ext cx="7254023" cy="4713546"/>
          </a:xfrm>
          <a:prstGeom prst="rect">
            <a:avLst/>
          </a:prstGeom>
        </p:spPr>
        <p:txBody>
          <a:bodyPr vert="horz" lIns="150781" tIns="75390" rIns="150781" bIns="75390" rtlCol="0" anchor="ctr"/>
          <a:lstStyle>
            <a:defPPr>
              <a:defRPr lang="sv-SE"/>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sz="3298" dirty="0"/>
              <a:t>Inte bli hälsad på</a:t>
            </a:r>
          </a:p>
          <a:p>
            <a:pPr algn="ctr"/>
            <a:r>
              <a:rPr lang="sv-SE" sz="3298" dirty="0"/>
              <a:t>Bli kallad för öknamn</a:t>
            </a:r>
          </a:p>
          <a:p>
            <a:pPr algn="ctr"/>
            <a:r>
              <a:rPr lang="sv-SE" sz="3298" dirty="0"/>
              <a:t>Bli utfryst</a:t>
            </a:r>
          </a:p>
          <a:p>
            <a:pPr algn="ctr"/>
            <a:r>
              <a:rPr lang="sv-SE" sz="3298" dirty="0"/>
              <a:t>Exkluderas från möten man borde få</a:t>
            </a:r>
            <a:br>
              <a:rPr lang="sv-SE" sz="3298" dirty="0"/>
            </a:br>
            <a:r>
              <a:rPr lang="sv-SE" sz="3298" dirty="0"/>
              <a:t>vara med på</a:t>
            </a:r>
          </a:p>
          <a:p>
            <a:pPr algn="ctr"/>
            <a:r>
              <a:rPr lang="sv-SE" sz="3298" dirty="0"/>
              <a:t>Bli orättvist anklagad</a:t>
            </a:r>
          </a:p>
          <a:p>
            <a:pPr algn="ctr"/>
            <a:r>
              <a:rPr lang="sv-SE" sz="3298" dirty="0"/>
              <a:t>Bli personligt uthängd eller kallad för elaka saker framför andra </a:t>
            </a:r>
          </a:p>
        </p:txBody>
      </p:sp>
      <p:sp>
        <p:nvSpPr>
          <p:cNvPr id="8" name="Rubrik 7">
            <a:extLst>
              <a:ext uri="{FF2B5EF4-FFF2-40B4-BE49-F238E27FC236}">
                <a16:creationId xmlns:a16="http://schemas.microsoft.com/office/drawing/2014/main" id="{C5874CE0-3AFF-43E8-AC3A-8A3EA652D116}"/>
              </a:ext>
            </a:extLst>
          </p:cNvPr>
          <p:cNvSpPr>
            <a:spLocks noGrp="1"/>
          </p:cNvSpPr>
          <p:nvPr>
            <p:ph type="title"/>
          </p:nvPr>
        </p:nvSpPr>
        <p:spPr>
          <a:xfrm>
            <a:off x="1700966" y="1895787"/>
            <a:ext cx="17616567" cy="1401853"/>
          </a:xfrm>
        </p:spPr>
        <p:txBody>
          <a:bodyPr/>
          <a:lstStyle/>
          <a:p>
            <a:r>
              <a:rPr lang="sv-SE" dirty="0"/>
              <a:t>Exempel på kränkande särbehandling</a:t>
            </a:r>
          </a:p>
        </p:txBody>
      </p:sp>
    </p:spTree>
    <p:extLst>
      <p:ext uri="{BB962C8B-B14F-4D97-AF65-F5344CB8AC3E}">
        <p14:creationId xmlns:p14="http://schemas.microsoft.com/office/powerpoint/2010/main" val="1796535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8A5A126B-FB5C-1426-3D48-E6B2F36E77EF}"/>
              </a:ext>
            </a:extLst>
          </p:cNvPr>
          <p:cNvSpPr>
            <a:spLocks noGrp="1"/>
          </p:cNvSpPr>
          <p:nvPr>
            <p:ph type="body" sz="quarter" idx="13"/>
          </p:nvPr>
        </p:nvSpPr>
        <p:spPr/>
        <p:txBody>
          <a:bodyPr vert="horz" lIns="0" tIns="0" rIns="0" bIns="0" rtlCol="0" anchor="t">
            <a:normAutofit/>
          </a:bodyPr>
          <a:lstStyle/>
          <a:p>
            <a:pPr marL="345440" indent="-345440"/>
            <a:r>
              <a:rPr lang="sv-SE" sz="3600">
                <a:solidFill>
                  <a:srgbClr val="222222"/>
                </a:solidFill>
                <a:ea typeface="+mn-lt"/>
                <a:cs typeface="+mn-lt"/>
              </a:rPr>
              <a:t>Det kan vara en stor skillnad på vad en enskild person upplever som kränkande särbehandling och vad som är faktiskt är kränkande särbehandling enligt gängse definition. Varje enskilt ärende är unikt ska bedömas utifrån ärendets specifika förutsättningar. Nedan beskrivna situationer är därför inte absoluta utan ska ses som vägledande exempel.</a:t>
            </a:r>
            <a:endParaRPr lang="sv-SE" sz="3600">
              <a:solidFill>
                <a:srgbClr val="000000"/>
              </a:solidFill>
              <a:ea typeface="+mn-lt"/>
              <a:cs typeface="+mn-lt"/>
            </a:endParaRPr>
          </a:p>
          <a:p>
            <a:pPr marL="345440" indent="-345440"/>
            <a:r>
              <a:rPr lang="sv-SE" sz="3600"/>
              <a:t>Detta kan vara exempel som bedöms som att det inte varit frågan om kränkande särbehandling:</a:t>
            </a:r>
            <a:br>
              <a:rPr lang="sv-SE" sz="3600"/>
            </a:br>
            <a:br>
              <a:rPr lang="sv-SE" sz="3600"/>
            </a:br>
            <a:r>
              <a:rPr lang="sv-SE" sz="3600"/>
              <a:t>- anställd har fått underbyggd och rimlig kritisk återkoppling på sitt sätt att sköta jobbet</a:t>
            </a:r>
            <a:br>
              <a:rPr lang="sv-SE" sz="3600">
                <a:solidFill>
                  <a:srgbClr val="000000"/>
                </a:solidFill>
                <a:latin typeface="Calibri Light"/>
                <a:cs typeface="Calibri Light"/>
              </a:rPr>
            </a:br>
            <a:br>
              <a:rPr lang="sv-SE" sz="3600"/>
            </a:br>
            <a:r>
              <a:rPr lang="sv-SE" sz="3600"/>
              <a:t>- anställd har inte fått önskemål om arbetstider, fortbildning, förmåner, löneförhöjning eller liknande beviljat när det finns sakliga grunder.</a:t>
            </a:r>
            <a:br>
              <a:rPr lang="sv-SE" sz="3600">
                <a:solidFill>
                  <a:srgbClr val="000000"/>
                </a:solidFill>
                <a:latin typeface="Calibri Light"/>
                <a:cs typeface="Calibri Light"/>
              </a:rPr>
            </a:br>
            <a:br>
              <a:rPr lang="sv-SE" sz="3600">
                <a:solidFill>
                  <a:srgbClr val="000000"/>
                </a:solidFill>
                <a:latin typeface="Calibri Light"/>
                <a:cs typeface="Calibri Light"/>
              </a:rPr>
            </a:br>
            <a:r>
              <a:rPr lang="sv-SE" sz="3600">
                <a:solidFill>
                  <a:srgbClr val="000000"/>
                </a:solidFill>
                <a:latin typeface="Calibri Light"/>
                <a:cs typeface="Calibri Light"/>
              </a:rPr>
              <a:t>- en person har vid flera tillfällen inte blivit inbjuden till privata fester som flera kollegor deltagit i.</a:t>
            </a:r>
          </a:p>
        </p:txBody>
      </p:sp>
      <p:sp>
        <p:nvSpPr>
          <p:cNvPr id="3" name="Rubrik 2">
            <a:extLst>
              <a:ext uri="{FF2B5EF4-FFF2-40B4-BE49-F238E27FC236}">
                <a16:creationId xmlns:a16="http://schemas.microsoft.com/office/drawing/2014/main" id="{7CF3955B-045E-23F2-5C7A-9452556E159C}"/>
              </a:ext>
            </a:extLst>
          </p:cNvPr>
          <p:cNvSpPr>
            <a:spLocks noGrp="1"/>
          </p:cNvSpPr>
          <p:nvPr>
            <p:ph type="title"/>
          </p:nvPr>
        </p:nvSpPr>
        <p:spPr/>
        <p:txBody>
          <a:bodyPr/>
          <a:lstStyle/>
          <a:p>
            <a:r>
              <a:rPr lang="sv-SE" dirty="0">
                <a:cs typeface="Calibri"/>
              </a:rPr>
              <a:t>Vad är inte kränkande särbehandling?</a:t>
            </a:r>
            <a:endParaRPr lang="sv-SE" dirty="0"/>
          </a:p>
        </p:txBody>
      </p:sp>
      <p:sp>
        <p:nvSpPr>
          <p:cNvPr id="4" name="Platshållare för datum 3">
            <a:extLst>
              <a:ext uri="{FF2B5EF4-FFF2-40B4-BE49-F238E27FC236}">
                <a16:creationId xmlns:a16="http://schemas.microsoft.com/office/drawing/2014/main" id="{3E0E8830-ED39-79E5-622B-BC4DCF1A2B3F}"/>
              </a:ext>
            </a:extLst>
          </p:cNvPr>
          <p:cNvSpPr>
            <a:spLocks noGrp="1"/>
          </p:cNvSpPr>
          <p:nvPr>
            <p:ph type="dt" sz="half" idx="14"/>
          </p:nvPr>
        </p:nvSpPr>
        <p:spPr/>
        <p:txBody>
          <a:bodyPr/>
          <a:lstStyle/>
          <a:p>
            <a:fld id="{995C967C-67C7-4621-A3F4-421FC821AE41}" type="datetime1">
              <a:rPr lang="sv-SE" smtClean="0"/>
              <a:t>2024-02-01</a:t>
            </a:fld>
            <a:endParaRPr lang="en-US"/>
          </a:p>
        </p:txBody>
      </p:sp>
      <p:sp>
        <p:nvSpPr>
          <p:cNvPr id="5" name="Platshållare för bildnummer 4">
            <a:extLst>
              <a:ext uri="{FF2B5EF4-FFF2-40B4-BE49-F238E27FC236}">
                <a16:creationId xmlns:a16="http://schemas.microsoft.com/office/drawing/2014/main" id="{B8BEA1E7-988D-7E30-CC33-92336A117988}"/>
              </a:ext>
            </a:extLst>
          </p:cNvPr>
          <p:cNvSpPr>
            <a:spLocks noGrp="1"/>
          </p:cNvSpPr>
          <p:nvPr>
            <p:ph type="sldNum" sz="quarter" idx="16"/>
          </p:nvPr>
        </p:nvSpPr>
        <p:spPr/>
        <p:txBody>
          <a:bodyPr/>
          <a:lstStyle/>
          <a:p>
            <a:fld id="{B6F15528-21DE-4FAA-801E-634DDDAF4B2B}" type="slidenum">
              <a:rPr lang="sv-SE" smtClean="0"/>
              <a:pPr/>
              <a:t>13</a:t>
            </a:fld>
            <a:endParaRPr lang="sv-SE"/>
          </a:p>
        </p:txBody>
      </p:sp>
    </p:spTree>
    <p:extLst>
      <p:ext uri="{BB962C8B-B14F-4D97-AF65-F5344CB8AC3E}">
        <p14:creationId xmlns:p14="http://schemas.microsoft.com/office/powerpoint/2010/main" val="190769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1">
            <a:extLst>
              <a:ext uri="{FF2B5EF4-FFF2-40B4-BE49-F238E27FC236}">
                <a16:creationId xmlns:a16="http://schemas.microsoft.com/office/drawing/2014/main" id="{0DE7CDEE-6677-ADE7-02F2-BA73FFB2181F}"/>
              </a:ext>
            </a:extLst>
          </p:cNvPr>
          <p:cNvSpPr>
            <a:spLocks noGrp="1"/>
          </p:cNvSpPr>
          <p:nvPr>
            <p:ph type="dt" sz="half" idx="10"/>
          </p:nvPr>
        </p:nvSpPr>
        <p:spPr>
          <a:xfrm>
            <a:off x="1368502" y="478617"/>
            <a:ext cx="792000" cy="187200"/>
          </a:xfrm>
        </p:spPr>
        <p:txBody>
          <a:bodyPr/>
          <a:lstStyle/>
          <a:p>
            <a:pPr>
              <a:spcAft>
                <a:spcPts val="600"/>
              </a:spcAft>
            </a:pPr>
            <a:fld id="{82AB491C-47DC-4E17-80D1-CDD4BAF30723}" type="datetime1">
              <a:rPr lang="sv-SE" smtClean="0"/>
              <a:pPr>
                <a:spcAft>
                  <a:spcPts val="600"/>
                </a:spcAft>
              </a:pPr>
              <a:t>2024-02-01</a:t>
            </a:fld>
            <a:endParaRPr lang="sv-SE"/>
          </a:p>
        </p:txBody>
      </p:sp>
      <p:sp>
        <p:nvSpPr>
          <p:cNvPr id="21" name="Slide Number Placeholder 2">
            <a:extLst>
              <a:ext uri="{FF2B5EF4-FFF2-40B4-BE49-F238E27FC236}">
                <a16:creationId xmlns:a16="http://schemas.microsoft.com/office/drawing/2014/main" id="{830C168A-EC55-DCDF-2DC5-ECB9CC924B65}"/>
              </a:ext>
            </a:extLst>
          </p:cNvPr>
          <p:cNvSpPr>
            <a:spLocks noGrp="1"/>
          </p:cNvSpPr>
          <p:nvPr>
            <p:ph type="sldNum" sz="quarter" idx="12"/>
          </p:nvPr>
        </p:nvSpPr>
        <p:spPr>
          <a:xfrm>
            <a:off x="835102" y="478617"/>
            <a:ext cx="360000" cy="187200"/>
          </a:xfrm>
        </p:spPr>
        <p:txBody>
          <a:bodyPr/>
          <a:lstStyle/>
          <a:p>
            <a:pPr>
              <a:spcAft>
                <a:spcPts val="600"/>
              </a:spcAft>
            </a:pPr>
            <a:fld id="{38480145-259A-47DA-A30D-C906B9DB5C99}" type="slidenum">
              <a:rPr lang="sv-SE" smtClean="0"/>
              <a:pPr>
                <a:spcAft>
                  <a:spcPts val="600"/>
                </a:spcAft>
              </a:pPr>
              <a:t>14</a:t>
            </a:fld>
            <a:endParaRPr lang="sv-SE"/>
          </a:p>
        </p:txBody>
      </p:sp>
      <p:sp>
        <p:nvSpPr>
          <p:cNvPr id="2" name="Rubrik 1">
            <a:extLst>
              <a:ext uri="{FF2B5EF4-FFF2-40B4-BE49-F238E27FC236}">
                <a16:creationId xmlns:a16="http://schemas.microsoft.com/office/drawing/2014/main" id="{2C8D327F-84BF-4B42-A93F-5153AAAA8887}"/>
              </a:ext>
            </a:extLst>
          </p:cNvPr>
          <p:cNvSpPr>
            <a:spLocks noGrp="1"/>
          </p:cNvSpPr>
          <p:nvPr>
            <p:ph type="title"/>
          </p:nvPr>
        </p:nvSpPr>
        <p:spPr>
          <a:xfrm>
            <a:off x="1243766" y="877615"/>
            <a:ext cx="17616567" cy="1043260"/>
          </a:xfrm>
        </p:spPr>
        <p:txBody>
          <a:bodyPr anchor="b">
            <a:normAutofit/>
          </a:bodyPr>
          <a:lstStyle/>
          <a:p>
            <a:r>
              <a:rPr lang="sv-SE" sz="4400" dirty="0"/>
              <a:t>Faktorer som ökar risken för en miljö där kränkande särbehandling förekommer:</a:t>
            </a:r>
          </a:p>
        </p:txBody>
      </p:sp>
      <p:sp>
        <p:nvSpPr>
          <p:cNvPr id="23" name="Text Placeholder 5">
            <a:extLst>
              <a:ext uri="{FF2B5EF4-FFF2-40B4-BE49-F238E27FC236}">
                <a16:creationId xmlns:a16="http://schemas.microsoft.com/office/drawing/2014/main" id="{9A277854-D81C-B058-2AA7-14CB25A5F41A}"/>
              </a:ext>
            </a:extLst>
          </p:cNvPr>
          <p:cNvSpPr>
            <a:spLocks noGrp="1"/>
          </p:cNvSpPr>
          <p:nvPr>
            <p:ph type="body" sz="quarter" idx="14"/>
          </p:nvPr>
        </p:nvSpPr>
        <p:spPr>
          <a:xfrm>
            <a:off x="17640000" y="8791200"/>
            <a:ext cx="1987200" cy="1987200"/>
          </a:xfrm>
        </p:spPr>
        <p:txBody>
          <a:bodyPr/>
          <a:lstStyle/>
          <a:p>
            <a:endParaRPr lang="en-US"/>
          </a:p>
        </p:txBody>
      </p:sp>
      <p:graphicFrame>
        <p:nvGraphicFramePr>
          <p:cNvPr id="15" name="Platshållare för innehåll 12">
            <a:extLst>
              <a:ext uri="{FF2B5EF4-FFF2-40B4-BE49-F238E27FC236}">
                <a16:creationId xmlns:a16="http://schemas.microsoft.com/office/drawing/2014/main" id="{D30EE055-8815-8B7D-F2A3-D710D61C2B79}"/>
              </a:ext>
            </a:extLst>
          </p:cNvPr>
          <p:cNvGraphicFramePr/>
          <p:nvPr>
            <p:extLst>
              <p:ext uri="{D42A27DB-BD31-4B8C-83A1-F6EECF244321}">
                <p14:modId xmlns:p14="http://schemas.microsoft.com/office/powerpoint/2010/main" val="2003514766"/>
              </p:ext>
            </p:extLst>
          </p:nvPr>
        </p:nvGraphicFramePr>
        <p:xfrm>
          <a:off x="1245600" y="2491200"/>
          <a:ext cx="17618400" cy="792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208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p:txBody>
          <a:bodyPr>
            <a:normAutofit/>
          </a:bodyPr>
          <a:lstStyle/>
          <a:p>
            <a:pPr marL="583767" indent="-583767"/>
            <a:r>
              <a:rPr lang="sv-SE" sz="3600" dirty="0"/>
              <a:t>Vi accepterar inte kränkande särbehandling på arbetsplatsen</a:t>
            </a:r>
          </a:p>
          <a:p>
            <a:pPr marL="583767" indent="-583767"/>
            <a:r>
              <a:rPr lang="sv-SE" sz="3600" u="sng" dirty="0"/>
              <a:t>Alla</a:t>
            </a:r>
            <a:r>
              <a:rPr lang="sv-SE" sz="3600" dirty="0"/>
              <a:t> tar ansvar för att kränkande särbehandling inte förekommer och att man uppmärksammar om det gör det. </a:t>
            </a:r>
          </a:p>
          <a:p>
            <a:pPr marL="583767" indent="-583767"/>
            <a:r>
              <a:rPr lang="sv-SE" sz="3600" dirty="0"/>
              <a:t>Vi pratar med varandra och inte om varandra</a:t>
            </a:r>
          </a:p>
          <a:p>
            <a:pPr marL="583767" indent="-583767"/>
            <a:r>
              <a:rPr lang="sv-SE" sz="3600" dirty="0"/>
              <a:t>Vi lyfter problem i ett tidigt skede tillsammans</a:t>
            </a:r>
          </a:p>
          <a:p>
            <a:pPr marL="583767" indent="-583767"/>
            <a:r>
              <a:rPr lang="sv-SE" sz="3600" dirty="0"/>
              <a:t>Vår värdegrund, spelregler och liknande är ”levande dokument”</a:t>
            </a:r>
          </a:p>
          <a:p>
            <a:pPr marL="583767" indent="-583767"/>
            <a:r>
              <a:rPr lang="sv-SE" sz="3600" dirty="0"/>
              <a:t>Vi tar hand om våra nyanställda och ger dem en god introduktion</a:t>
            </a:r>
          </a:p>
          <a:p>
            <a:pPr marL="583767" indent="-583767"/>
            <a:r>
              <a:rPr lang="sv-SE" sz="3600" dirty="0"/>
              <a:t>Vi har ett aktivt hälsoteam</a:t>
            </a:r>
          </a:p>
          <a:p>
            <a:pPr marL="0" indent="0">
              <a:buNone/>
            </a:pPr>
            <a:endParaRPr lang="sv-SE" dirty="0"/>
          </a:p>
        </p:txBody>
      </p:sp>
      <p:sp>
        <p:nvSpPr>
          <p:cNvPr id="2" name="Rubrik 1"/>
          <p:cNvSpPr>
            <a:spLocks noGrp="1"/>
          </p:cNvSpPr>
          <p:nvPr>
            <p:ph type="title"/>
          </p:nvPr>
        </p:nvSpPr>
        <p:spPr/>
        <p:txBody>
          <a:bodyPr/>
          <a:lstStyle/>
          <a:p>
            <a:r>
              <a:rPr lang="sv-SE" dirty="0"/>
              <a:t>Hur förbygger/främjar vi att kränkande särbehandling inte förekommer hos oss?</a:t>
            </a:r>
          </a:p>
        </p:txBody>
      </p:sp>
    </p:spTree>
    <p:extLst>
      <p:ext uri="{BB962C8B-B14F-4D97-AF65-F5344CB8AC3E}">
        <p14:creationId xmlns:p14="http://schemas.microsoft.com/office/powerpoint/2010/main" val="2158849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a:xfrm>
            <a:off x="1243766" y="2876550"/>
            <a:ext cx="17616566" cy="7205753"/>
          </a:xfrm>
        </p:spPr>
        <p:txBody>
          <a:bodyPr>
            <a:normAutofit fontScale="62500" lnSpcReduction="20000"/>
          </a:bodyPr>
          <a:lstStyle/>
          <a:p>
            <a:pPr marL="0" indent="0">
              <a:buNone/>
            </a:pPr>
            <a:r>
              <a:rPr lang="sv-SE" sz="5800" dirty="0"/>
              <a:t>Att ha en god social och organisatorisk arbetsmiljö förebygger att kränkande särbehandling uppkommer. Att systematisk arbeta med arbetsmiljön och ställa sig dessa frågor är därför viktigt: </a:t>
            </a:r>
          </a:p>
          <a:p>
            <a:pPr marL="583767" indent="-583767"/>
            <a:r>
              <a:rPr lang="sv-SE" sz="5800" dirty="0"/>
              <a:t>Är vi tydliga med att kränkande särbehandling inte accepteras?</a:t>
            </a:r>
          </a:p>
          <a:p>
            <a:pPr marL="583767" indent="-583767"/>
            <a:r>
              <a:rPr lang="sv-SE" sz="5800" dirty="0"/>
              <a:t>Hur ser vår arbetsbelastning ut?</a:t>
            </a:r>
          </a:p>
          <a:p>
            <a:pPr marL="583767" indent="-583767"/>
            <a:r>
              <a:rPr lang="sv-SE" sz="5800" dirty="0"/>
              <a:t>Hur ser vår arbetsfördelning ut?</a:t>
            </a:r>
          </a:p>
          <a:p>
            <a:pPr marL="583767" indent="-583767"/>
            <a:r>
              <a:rPr lang="sv-SE" sz="5800" dirty="0"/>
              <a:t>Har vi förutsättningar för ett gott samarbete?</a:t>
            </a:r>
          </a:p>
          <a:p>
            <a:pPr marL="583767" indent="-583767"/>
            <a:r>
              <a:rPr lang="sv-SE" sz="5800" dirty="0"/>
              <a:t>Är vi i förändring? Vad får det för konsekvenser? </a:t>
            </a:r>
          </a:p>
          <a:p>
            <a:pPr marL="583767" indent="-583767"/>
            <a:r>
              <a:rPr lang="sv-SE" sz="5800" dirty="0"/>
              <a:t>Har vi tydliga roller?</a:t>
            </a:r>
          </a:p>
          <a:p>
            <a:pPr marL="583767" indent="-583767"/>
            <a:r>
              <a:rPr lang="sv-SE" sz="5800" dirty="0"/>
              <a:t>Har vi tydliga mål för vårt arbete?</a:t>
            </a:r>
          </a:p>
          <a:p>
            <a:pPr marL="583767" indent="-583767"/>
            <a:r>
              <a:rPr lang="sv-SE" sz="5800" dirty="0"/>
              <a:t>Är de krav, förväntningar och värderingar vi har motsägelsefulla? </a:t>
            </a:r>
          </a:p>
          <a:p>
            <a:pPr marL="583767" indent="-583767"/>
            <a:r>
              <a:rPr lang="sv-SE" sz="5800" dirty="0"/>
              <a:t>Hur ser ledarskapet ut hos oss?  Ett auktoritärt eller ”låt-gå” ledarskap ?</a:t>
            </a:r>
          </a:p>
          <a:p>
            <a:endParaRPr lang="sv-SE" dirty="0"/>
          </a:p>
        </p:txBody>
      </p:sp>
      <p:sp>
        <p:nvSpPr>
          <p:cNvPr id="2" name="Rubrik 1"/>
          <p:cNvSpPr>
            <a:spLocks noGrp="1"/>
          </p:cNvSpPr>
          <p:nvPr>
            <p:ph type="title"/>
          </p:nvPr>
        </p:nvSpPr>
        <p:spPr>
          <a:xfrm>
            <a:off x="1243766" y="1227047"/>
            <a:ext cx="17616567" cy="1363753"/>
          </a:xfrm>
        </p:spPr>
        <p:txBody>
          <a:bodyPr>
            <a:normAutofit/>
          </a:bodyPr>
          <a:lstStyle/>
          <a:p>
            <a:r>
              <a:rPr lang="sv-SE" dirty="0"/>
              <a:t>Vårt förebyggande arbete</a:t>
            </a:r>
          </a:p>
        </p:txBody>
      </p:sp>
      <p:sp>
        <p:nvSpPr>
          <p:cNvPr id="4" name="textruta 3">
            <a:extLst>
              <a:ext uri="{FF2B5EF4-FFF2-40B4-BE49-F238E27FC236}">
                <a16:creationId xmlns:a16="http://schemas.microsoft.com/office/drawing/2014/main" id="{DA894D00-7434-E44A-6A5C-FE7FF93FADD9}"/>
              </a:ext>
            </a:extLst>
          </p:cNvPr>
          <p:cNvSpPr txBox="1"/>
          <p:nvPr/>
        </p:nvSpPr>
        <p:spPr>
          <a:xfrm flipH="1">
            <a:off x="1243766" y="9890999"/>
            <a:ext cx="15769245" cy="954107"/>
          </a:xfrm>
          <a:prstGeom prst="rect">
            <a:avLst/>
          </a:prstGeom>
          <a:noFill/>
        </p:spPr>
        <p:txBody>
          <a:bodyPr wrap="square" rtlCol="0">
            <a:spAutoFit/>
          </a:bodyPr>
          <a:lstStyle/>
          <a:p>
            <a:r>
              <a:rPr lang="sv-SE" sz="2800" dirty="0"/>
              <a:t>* Fördjupad undersökning av arbetsplatsens förebyggande arbete kan med fördel göras genom att använda </a:t>
            </a:r>
            <a:r>
              <a:rPr lang="sv-SE" sz="2800" dirty="0">
                <a:hlinkClick r:id="rId3"/>
              </a:rPr>
              <a:t>Mall </a:t>
            </a:r>
            <a:r>
              <a:rPr lang="sv-SE" sz="2800" dirty="0" err="1">
                <a:hlinkClick r:id="rId3"/>
              </a:rPr>
              <a:t>Skyddrond</a:t>
            </a:r>
            <a:r>
              <a:rPr lang="sv-SE" sz="2800" dirty="0">
                <a:hlinkClick r:id="rId3"/>
              </a:rPr>
              <a:t> Kränkande särbehandling</a:t>
            </a:r>
            <a:r>
              <a:rPr lang="sv-SE" sz="2800" dirty="0"/>
              <a:t> </a:t>
            </a:r>
          </a:p>
        </p:txBody>
      </p:sp>
    </p:spTree>
    <p:extLst>
      <p:ext uri="{BB962C8B-B14F-4D97-AF65-F5344CB8AC3E}">
        <p14:creationId xmlns:p14="http://schemas.microsoft.com/office/powerpoint/2010/main" val="2235002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a:xfrm>
            <a:off x="1243766" y="2876551"/>
            <a:ext cx="17616566" cy="6343650"/>
          </a:xfrm>
        </p:spPr>
        <p:txBody>
          <a:bodyPr>
            <a:normAutofit fontScale="92500"/>
          </a:bodyPr>
          <a:lstStyle/>
          <a:p>
            <a:pPr marL="0" indent="0">
              <a:buNone/>
            </a:pPr>
            <a:r>
              <a:rPr lang="sv-SE" sz="3900" dirty="0"/>
              <a:t>Arbetsgivaren ska se till att det finns särskilda rutiner för hur kränkande särbehandling ska hanteras samt se till att arbetstagarna känner till dessa rutiner. Frågor som kan vara bra att ställa sig är:</a:t>
            </a:r>
          </a:p>
          <a:p>
            <a:pPr marL="583767" indent="-583767"/>
            <a:r>
              <a:rPr lang="sv-SE" sz="3900" dirty="0"/>
              <a:t>Finns det kunskaper hos chefer och medarbetare om vad kränkande särbehandling är?</a:t>
            </a:r>
          </a:p>
          <a:p>
            <a:pPr marL="583767" indent="-583767"/>
            <a:r>
              <a:rPr lang="sv-SE" sz="3900" dirty="0"/>
              <a:t>Är det tydligt att det inte är accepterat?</a:t>
            </a:r>
          </a:p>
          <a:p>
            <a:pPr marL="583767" indent="-583767"/>
            <a:r>
              <a:rPr lang="sv-SE" sz="3900" dirty="0"/>
              <a:t>Har vi kännedom om vad som kan orsaka kränkande särbehandling?</a:t>
            </a:r>
          </a:p>
          <a:p>
            <a:pPr marL="583767" indent="-583767"/>
            <a:r>
              <a:rPr lang="sv-SE" sz="3900" dirty="0"/>
              <a:t>Finns det tillvägagångssätt som är tydliga gällande vem eller vilka man ska prata med om man upplever sig utsatt för kränkande särbehandling?</a:t>
            </a:r>
          </a:p>
          <a:p>
            <a:pPr marL="583767" indent="-583767"/>
            <a:r>
              <a:rPr lang="sv-SE" sz="3900" dirty="0"/>
              <a:t>Vet dessa i sin tur vad de ska göra med informationen? </a:t>
            </a:r>
          </a:p>
          <a:p>
            <a:pPr marL="583767" indent="-583767"/>
            <a:r>
              <a:rPr lang="sv-SE" sz="3900" dirty="0"/>
              <a:t>Är det känt var den som upplever </a:t>
            </a:r>
            <a:r>
              <a:rPr lang="sv-SE" sz="3900"/>
              <a:t>sig utsatt </a:t>
            </a:r>
            <a:r>
              <a:rPr lang="sv-SE" sz="3900" dirty="0"/>
              <a:t>kan få hjälp och stöd?</a:t>
            </a:r>
          </a:p>
          <a:p>
            <a:pPr marL="0" indent="0">
              <a:buNone/>
            </a:pPr>
            <a:endParaRPr lang="sv-SE" dirty="0"/>
          </a:p>
        </p:txBody>
      </p:sp>
      <p:sp>
        <p:nvSpPr>
          <p:cNvPr id="2" name="Rubrik 1"/>
          <p:cNvSpPr>
            <a:spLocks noGrp="1"/>
          </p:cNvSpPr>
          <p:nvPr>
            <p:ph type="title"/>
          </p:nvPr>
        </p:nvSpPr>
        <p:spPr>
          <a:xfrm>
            <a:off x="1243766" y="1227047"/>
            <a:ext cx="17616567" cy="1363753"/>
          </a:xfrm>
        </p:spPr>
        <p:txBody>
          <a:bodyPr>
            <a:normAutofit/>
          </a:bodyPr>
          <a:lstStyle/>
          <a:p>
            <a:r>
              <a:rPr lang="sv-SE" dirty="0"/>
              <a:t>Vårt förebyggande arbete</a:t>
            </a:r>
          </a:p>
        </p:txBody>
      </p:sp>
    </p:spTree>
    <p:extLst>
      <p:ext uri="{BB962C8B-B14F-4D97-AF65-F5344CB8AC3E}">
        <p14:creationId xmlns:p14="http://schemas.microsoft.com/office/powerpoint/2010/main" val="1714584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1">
            <a:extLst>
              <a:ext uri="{FF2B5EF4-FFF2-40B4-BE49-F238E27FC236}">
                <a16:creationId xmlns:a16="http://schemas.microsoft.com/office/drawing/2014/main" id="{30F68EB0-FB54-D854-0744-34CC03B8D61E}"/>
              </a:ext>
            </a:extLst>
          </p:cNvPr>
          <p:cNvSpPr>
            <a:spLocks noGrp="1"/>
          </p:cNvSpPr>
          <p:nvPr>
            <p:ph type="dt" sz="half" idx="10"/>
          </p:nvPr>
        </p:nvSpPr>
        <p:spPr>
          <a:xfrm>
            <a:off x="1368502" y="478617"/>
            <a:ext cx="792000" cy="187200"/>
          </a:xfrm>
        </p:spPr>
        <p:txBody>
          <a:bodyPr/>
          <a:lstStyle/>
          <a:p>
            <a:pPr>
              <a:spcAft>
                <a:spcPts val="600"/>
              </a:spcAft>
            </a:pPr>
            <a:fld id="{82AB491C-47DC-4E17-80D1-CDD4BAF30723}" type="datetime1">
              <a:rPr lang="sv-SE" smtClean="0"/>
              <a:pPr>
                <a:spcAft>
                  <a:spcPts val="600"/>
                </a:spcAft>
              </a:pPr>
              <a:t>2024-02-01</a:t>
            </a:fld>
            <a:endParaRPr lang="sv-SE"/>
          </a:p>
        </p:txBody>
      </p:sp>
      <p:sp>
        <p:nvSpPr>
          <p:cNvPr id="11" name="Slide Number Placeholder 2">
            <a:extLst>
              <a:ext uri="{FF2B5EF4-FFF2-40B4-BE49-F238E27FC236}">
                <a16:creationId xmlns:a16="http://schemas.microsoft.com/office/drawing/2014/main" id="{433E043C-FB50-0B2C-82C8-F96E2F72EAFB}"/>
              </a:ext>
            </a:extLst>
          </p:cNvPr>
          <p:cNvSpPr>
            <a:spLocks noGrp="1"/>
          </p:cNvSpPr>
          <p:nvPr>
            <p:ph type="sldNum" sz="quarter" idx="12"/>
          </p:nvPr>
        </p:nvSpPr>
        <p:spPr>
          <a:xfrm>
            <a:off x="835102" y="478617"/>
            <a:ext cx="360000" cy="187200"/>
          </a:xfrm>
        </p:spPr>
        <p:txBody>
          <a:bodyPr/>
          <a:lstStyle/>
          <a:p>
            <a:pPr>
              <a:spcAft>
                <a:spcPts val="600"/>
              </a:spcAft>
            </a:pPr>
            <a:fld id="{38480145-259A-47DA-A30D-C906B9DB5C99}" type="slidenum">
              <a:rPr lang="sv-SE" smtClean="0"/>
              <a:pPr>
                <a:spcAft>
                  <a:spcPts val="600"/>
                </a:spcAft>
              </a:pPr>
              <a:t>18</a:t>
            </a:fld>
            <a:endParaRPr lang="sv-SE"/>
          </a:p>
        </p:txBody>
      </p:sp>
      <p:sp>
        <p:nvSpPr>
          <p:cNvPr id="2" name="Rubrik 1"/>
          <p:cNvSpPr>
            <a:spLocks noGrp="1"/>
          </p:cNvSpPr>
          <p:nvPr>
            <p:ph type="title"/>
          </p:nvPr>
        </p:nvSpPr>
        <p:spPr>
          <a:xfrm>
            <a:off x="1243766" y="877615"/>
            <a:ext cx="17616567" cy="1043260"/>
          </a:xfrm>
        </p:spPr>
        <p:txBody>
          <a:bodyPr anchor="b">
            <a:normAutofit/>
          </a:bodyPr>
          <a:lstStyle/>
          <a:p>
            <a:r>
              <a:rPr lang="sv-SE" dirty="0"/>
              <a:t>Riskkällor</a:t>
            </a:r>
            <a:endParaRPr lang="sv-SE"/>
          </a:p>
        </p:txBody>
      </p:sp>
      <p:sp>
        <p:nvSpPr>
          <p:cNvPr id="13" name="Text Placeholder 5">
            <a:extLst>
              <a:ext uri="{FF2B5EF4-FFF2-40B4-BE49-F238E27FC236}">
                <a16:creationId xmlns:a16="http://schemas.microsoft.com/office/drawing/2014/main" id="{46CD5997-30FE-D77E-6B56-040E0DCE9F40}"/>
              </a:ext>
            </a:extLst>
          </p:cNvPr>
          <p:cNvSpPr>
            <a:spLocks noGrp="1"/>
          </p:cNvSpPr>
          <p:nvPr>
            <p:ph type="body" sz="quarter" idx="14"/>
          </p:nvPr>
        </p:nvSpPr>
        <p:spPr>
          <a:xfrm>
            <a:off x="17640000" y="8791200"/>
            <a:ext cx="1987200" cy="1987200"/>
          </a:xfrm>
        </p:spPr>
        <p:txBody>
          <a:bodyPr/>
          <a:lstStyle/>
          <a:p>
            <a:endParaRPr lang="en-US"/>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1547791616"/>
              </p:ext>
            </p:extLst>
          </p:nvPr>
        </p:nvGraphicFramePr>
        <p:xfrm>
          <a:off x="1245600" y="2491200"/>
          <a:ext cx="17618400" cy="792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6051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7B11A51-96B5-4F75-AE57-8946718E7270}"/>
              </a:ext>
            </a:extLst>
          </p:cNvPr>
          <p:cNvSpPr>
            <a:spLocks noGrp="1"/>
          </p:cNvSpPr>
          <p:nvPr>
            <p:ph type="dt" sz="half" idx="10"/>
          </p:nvPr>
        </p:nvSpPr>
        <p:spPr>
          <a:xfrm>
            <a:off x="1368502" y="478617"/>
            <a:ext cx="792000" cy="187200"/>
          </a:xfrm>
        </p:spPr>
        <p:txBody>
          <a:bodyPr wrap="square">
            <a:normAutofit/>
          </a:bodyPr>
          <a:lstStyle/>
          <a:p>
            <a:pPr>
              <a:spcAft>
                <a:spcPts val="600"/>
              </a:spcAft>
            </a:pPr>
            <a:fld id="{F5A06FC7-5FC7-4CA8-94E2-9DAA9984D6D0}" type="datetime1">
              <a:rPr lang="sv-SE" smtClean="0"/>
              <a:pPr>
                <a:spcAft>
                  <a:spcPts val="600"/>
                </a:spcAft>
              </a:pPr>
              <a:t>2024-02-01</a:t>
            </a:fld>
            <a:endParaRPr lang="sv-SE"/>
          </a:p>
        </p:txBody>
      </p:sp>
      <p:sp>
        <p:nvSpPr>
          <p:cNvPr id="4" name="Platshållare för bildnummer 3">
            <a:extLst>
              <a:ext uri="{FF2B5EF4-FFF2-40B4-BE49-F238E27FC236}">
                <a16:creationId xmlns:a16="http://schemas.microsoft.com/office/drawing/2014/main" id="{534F6F88-0633-407D-906B-AD40C6114290}"/>
              </a:ext>
            </a:extLst>
          </p:cNvPr>
          <p:cNvSpPr>
            <a:spLocks noGrp="1"/>
          </p:cNvSpPr>
          <p:nvPr>
            <p:ph type="sldNum" sz="quarter" idx="12"/>
          </p:nvPr>
        </p:nvSpPr>
        <p:spPr>
          <a:xfrm>
            <a:off x="835102" y="478617"/>
            <a:ext cx="360000" cy="187200"/>
          </a:xfrm>
        </p:spPr>
        <p:txBody>
          <a:bodyPr wrap="square">
            <a:normAutofit/>
          </a:bodyPr>
          <a:lstStyle/>
          <a:p>
            <a:pPr>
              <a:spcAft>
                <a:spcPts val="600"/>
              </a:spcAft>
            </a:pPr>
            <a:fld id="{38480145-259A-47DA-A30D-C906B9DB5C99}" type="slidenum">
              <a:rPr lang="sv-SE" smtClean="0"/>
              <a:pPr>
                <a:spcAft>
                  <a:spcPts val="600"/>
                </a:spcAft>
              </a:pPr>
              <a:t>2</a:t>
            </a:fld>
            <a:endParaRPr lang="sv-SE"/>
          </a:p>
        </p:txBody>
      </p:sp>
      <p:pic>
        <p:nvPicPr>
          <p:cNvPr id="14" name="Picture 2">
            <a:extLst>
              <a:ext uri="{FF2B5EF4-FFF2-40B4-BE49-F238E27FC236}">
                <a16:creationId xmlns:a16="http://schemas.microsoft.com/office/drawing/2014/main" id="{EE8F34AC-8ECD-483E-8C27-E51500DFFAD5}"/>
              </a:ext>
            </a:extLst>
          </p:cNvPr>
          <p:cNvPicPr>
            <a:picLocks noGrp="1"/>
          </p:cNvPicPr>
          <p:nvPr>
            <p:ph idx="1"/>
          </p:nvPr>
        </p:nvPicPr>
        <p:blipFill rotWithShape="1">
          <a:blip r:embed="rId2">
            <a:extLst>
              <a:ext uri="{28A0092B-C50C-407E-A947-70E740481C1C}">
                <a14:useLocalDpi xmlns:a14="http://schemas.microsoft.com/office/drawing/2010/main" val="0"/>
              </a:ext>
            </a:extLst>
          </a:blip>
          <a:stretch/>
        </p:blipFill>
        <p:spPr bwMode="auto">
          <a:xfrm>
            <a:off x="10404000" y="1511677"/>
            <a:ext cx="9000000" cy="8279998"/>
          </a:xfrm>
          <a:prstGeom prst="rect">
            <a:avLst/>
          </a:prstGeom>
          <a:noFill/>
        </p:spPr>
      </p:pic>
      <p:sp>
        <p:nvSpPr>
          <p:cNvPr id="15" name="Platshållare för innehåll 1">
            <a:extLst>
              <a:ext uri="{FF2B5EF4-FFF2-40B4-BE49-F238E27FC236}">
                <a16:creationId xmlns:a16="http://schemas.microsoft.com/office/drawing/2014/main" id="{077003F9-B0FC-4F47-80F4-240F92A4B30C}"/>
              </a:ext>
            </a:extLst>
          </p:cNvPr>
          <p:cNvSpPr>
            <a:spLocks noGrp="1"/>
          </p:cNvSpPr>
          <p:nvPr>
            <p:ph type="body" sz="quarter" idx="13"/>
          </p:nvPr>
        </p:nvSpPr>
        <p:spPr>
          <a:xfrm>
            <a:off x="1253007" y="3056126"/>
            <a:ext cx="7828733" cy="5191100"/>
          </a:xfrm>
        </p:spPr>
        <p:txBody>
          <a:bodyPr vert="horz" lIns="0" tIns="0" rIns="0" bIns="0" rtlCol="0" anchor="t">
            <a:normAutofit/>
          </a:bodyPr>
          <a:lstStyle/>
          <a:p>
            <a:pPr marL="345440" indent="-345440" rtl="0"/>
            <a:endParaRPr lang="sv-SE" sz="2000" dirty="0"/>
          </a:p>
          <a:p>
            <a:pPr marL="345440" indent="-345440" rtl="0"/>
            <a:r>
              <a:rPr lang="sv-SE" sz="3200" dirty="0"/>
              <a:t>Hälsofrämjande arbetsplats är vår ledstjärna i arbetsmiljöarbetet</a:t>
            </a:r>
          </a:p>
          <a:p>
            <a:pPr marL="345440" indent="-345440" rtl="0"/>
            <a:r>
              <a:rPr lang="sv-SE" sz="3200"/>
              <a:t>En modell med åtta evidensbaserade friskfaktorer för ett hållbart arbetsliv för </a:t>
            </a:r>
            <a:r>
              <a:rPr lang="sv-SE" sz="3200" dirty="0"/>
              <a:t>regionens medarbetare</a:t>
            </a:r>
          </a:p>
          <a:p>
            <a:pPr marL="345440" indent="-345440" rtl="0"/>
            <a:r>
              <a:rPr lang="sv-SE" sz="3200" dirty="0"/>
              <a:t>Modellen hjälper oss att skapa och behålla hälsofrämjande arbetsplatser med låg sjukfrånvaro, som kan behålla medarbetare och vara en attraktiv arbetsgivare</a:t>
            </a:r>
            <a:endParaRPr lang="en-US" sz="3200" dirty="0"/>
          </a:p>
          <a:p>
            <a:pPr marL="0" indent="0" rtl="0">
              <a:buNone/>
            </a:pPr>
            <a:endParaRPr lang="sv-SE" sz="3200" dirty="0"/>
          </a:p>
          <a:p>
            <a:pPr marL="0" indent="0" rtl="0">
              <a:buNone/>
            </a:pPr>
            <a:endParaRPr lang="en-US" sz="3200" dirty="0"/>
          </a:p>
          <a:p>
            <a:pPr marL="0" indent="0" rtl="0">
              <a:buNone/>
            </a:pPr>
            <a:endParaRPr lang="sv-SE" sz="1100" dirty="0"/>
          </a:p>
        </p:txBody>
      </p:sp>
      <p:sp>
        <p:nvSpPr>
          <p:cNvPr id="5" name="Rubrik 4">
            <a:extLst>
              <a:ext uri="{FF2B5EF4-FFF2-40B4-BE49-F238E27FC236}">
                <a16:creationId xmlns:a16="http://schemas.microsoft.com/office/drawing/2014/main" id="{1E76F1DB-83D3-4434-A063-125190676E86}"/>
              </a:ext>
            </a:extLst>
          </p:cNvPr>
          <p:cNvSpPr>
            <a:spLocks noGrp="1"/>
          </p:cNvSpPr>
          <p:nvPr>
            <p:ph type="title"/>
          </p:nvPr>
        </p:nvSpPr>
        <p:spPr>
          <a:xfrm>
            <a:off x="1195102" y="2110317"/>
            <a:ext cx="7828734" cy="1129250"/>
          </a:xfrm>
        </p:spPr>
        <p:txBody>
          <a:bodyPr anchor="b">
            <a:normAutofit fontScale="90000"/>
          </a:bodyPr>
          <a:lstStyle/>
          <a:p>
            <a:r>
              <a:rPr lang="sv-SE" sz="6000" dirty="0"/>
              <a:t>Region Västmanlands modell </a:t>
            </a:r>
          </a:p>
        </p:txBody>
      </p:sp>
    </p:spTree>
    <p:extLst>
      <p:ext uri="{BB962C8B-B14F-4D97-AF65-F5344CB8AC3E}">
        <p14:creationId xmlns:p14="http://schemas.microsoft.com/office/powerpoint/2010/main" val="369429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5879C3FE-DD5B-481B-A608-14A32D5E0470}"/>
              </a:ext>
            </a:extLst>
          </p:cNvPr>
          <p:cNvSpPr>
            <a:spLocks noGrp="1"/>
          </p:cNvSpPr>
          <p:nvPr>
            <p:ph type="title"/>
          </p:nvPr>
        </p:nvSpPr>
        <p:spPr>
          <a:xfrm>
            <a:off x="1189049" y="548352"/>
            <a:ext cx="17655333" cy="1008118"/>
          </a:xfrm>
        </p:spPr>
        <p:txBody>
          <a:bodyPr anchor="b">
            <a:normAutofit/>
          </a:bodyPr>
          <a:lstStyle/>
          <a:p>
            <a:r>
              <a:rPr lang="sv-SE" dirty="0">
                <a:cs typeface="Calibri"/>
              </a:rPr>
              <a:t>Det handlar om… </a:t>
            </a:r>
          </a:p>
        </p:txBody>
      </p:sp>
      <p:pic>
        <p:nvPicPr>
          <p:cNvPr id="8" name="Picture 2" descr="En bild som visar text, visitkort&#10;&#10;Automatiskt genererad beskrivning">
            <a:extLst>
              <a:ext uri="{FF2B5EF4-FFF2-40B4-BE49-F238E27FC236}">
                <a16:creationId xmlns:a16="http://schemas.microsoft.com/office/drawing/2014/main" id="{3AE6C20F-6E0E-4E38-9F3F-649579FD879E}"/>
              </a:ext>
            </a:extLst>
          </p:cNvPr>
          <p:cNvPicPr>
            <a:picLocks/>
          </p:cNvPicPr>
          <p:nvPr/>
        </p:nvPicPr>
        <p:blipFill rotWithShape="1">
          <a:blip r:embed="rId2">
            <a:extLst>
              <a:ext uri="{28A0092B-C50C-407E-A947-70E740481C1C}">
                <a14:useLocalDpi xmlns:a14="http://schemas.microsoft.com/office/drawing/2010/main" val="0"/>
              </a:ext>
            </a:extLst>
          </a:blip>
          <a:srcRect l="2532" r="4289" b="2"/>
          <a:stretch/>
        </p:blipFill>
        <p:spPr bwMode="auto">
          <a:xfrm>
            <a:off x="6036330" y="1857558"/>
            <a:ext cx="7691711" cy="7594233"/>
          </a:xfrm>
          <a:prstGeom prst="rect">
            <a:avLst/>
          </a:prstGeom>
          <a:noFill/>
        </p:spPr>
      </p:pic>
      <p:sp>
        <p:nvSpPr>
          <p:cNvPr id="3" name="Platshållare för datum 2">
            <a:extLst>
              <a:ext uri="{FF2B5EF4-FFF2-40B4-BE49-F238E27FC236}">
                <a16:creationId xmlns:a16="http://schemas.microsoft.com/office/drawing/2014/main" id="{09C308EF-ECEF-461D-B4E1-BF021CB8C2E7}"/>
              </a:ext>
            </a:extLst>
          </p:cNvPr>
          <p:cNvSpPr>
            <a:spLocks noGrp="1"/>
          </p:cNvSpPr>
          <p:nvPr>
            <p:ph type="dt" sz="half" idx="10"/>
          </p:nvPr>
        </p:nvSpPr>
        <p:spPr>
          <a:xfrm>
            <a:off x="1368502" y="478617"/>
            <a:ext cx="792000" cy="187200"/>
          </a:xfrm>
        </p:spPr>
        <p:txBody>
          <a:bodyPr wrap="square">
            <a:normAutofit/>
          </a:bodyPr>
          <a:lstStyle/>
          <a:p>
            <a:pPr>
              <a:spcAft>
                <a:spcPts val="600"/>
              </a:spcAft>
            </a:pPr>
            <a:fld id="{F5A06FC7-5FC7-4CA8-94E2-9DAA9984D6D0}" type="datetime1">
              <a:rPr lang="sv-SE" smtClean="0"/>
              <a:pPr>
                <a:spcAft>
                  <a:spcPts val="600"/>
                </a:spcAft>
              </a:pPr>
              <a:t>2024-02-01</a:t>
            </a:fld>
            <a:endParaRPr lang="sv-SE"/>
          </a:p>
        </p:txBody>
      </p:sp>
      <p:sp>
        <p:nvSpPr>
          <p:cNvPr id="4" name="Platshållare för bildnummer 3">
            <a:extLst>
              <a:ext uri="{FF2B5EF4-FFF2-40B4-BE49-F238E27FC236}">
                <a16:creationId xmlns:a16="http://schemas.microsoft.com/office/drawing/2014/main" id="{7BB24FDB-3A3E-4E0A-943A-197CC7C030B1}"/>
              </a:ext>
            </a:extLst>
          </p:cNvPr>
          <p:cNvSpPr>
            <a:spLocks noGrp="1"/>
          </p:cNvSpPr>
          <p:nvPr>
            <p:ph type="sldNum" sz="quarter" idx="12"/>
          </p:nvPr>
        </p:nvSpPr>
        <p:spPr>
          <a:xfrm>
            <a:off x="835102" y="478617"/>
            <a:ext cx="360000" cy="187200"/>
          </a:xfrm>
        </p:spPr>
        <p:txBody>
          <a:bodyPr wrap="square">
            <a:normAutofit/>
          </a:bodyPr>
          <a:lstStyle/>
          <a:p>
            <a:pPr>
              <a:spcAft>
                <a:spcPts val="600"/>
              </a:spcAft>
            </a:pPr>
            <a:fld id="{38480145-259A-47DA-A30D-C906B9DB5C99}" type="slidenum">
              <a:rPr lang="sv-SE" smtClean="0"/>
              <a:pPr>
                <a:spcAft>
                  <a:spcPts val="600"/>
                </a:spcAft>
              </a:pPr>
              <a:t>3</a:t>
            </a:fld>
            <a:endParaRPr lang="sv-SE"/>
          </a:p>
        </p:txBody>
      </p:sp>
      <p:sp>
        <p:nvSpPr>
          <p:cNvPr id="6" name="textruta 5">
            <a:extLst>
              <a:ext uri="{FF2B5EF4-FFF2-40B4-BE49-F238E27FC236}">
                <a16:creationId xmlns:a16="http://schemas.microsoft.com/office/drawing/2014/main" id="{CF1A905A-A5A2-4922-B0ED-41A72D8AE084}"/>
              </a:ext>
            </a:extLst>
          </p:cNvPr>
          <p:cNvSpPr txBox="1"/>
          <p:nvPr/>
        </p:nvSpPr>
        <p:spPr>
          <a:xfrm>
            <a:off x="8644605" y="480823"/>
            <a:ext cx="2980267" cy="1200329"/>
          </a:xfrm>
          <a:prstGeom prst="rect">
            <a:avLst/>
          </a:prstGeom>
          <a:noFill/>
        </p:spPr>
        <p:txBody>
          <a:bodyPr wrap="square" rtlCol="0">
            <a:spAutoFit/>
          </a:bodyPr>
          <a:lstStyle/>
          <a:p>
            <a:pPr algn="ctr"/>
            <a:r>
              <a:rPr lang="sv-SE" dirty="0"/>
              <a:t>Kända tydliga mål, veta vad som förväntas och vilka befogenheter man har, stöd i prioriteringar</a:t>
            </a:r>
          </a:p>
        </p:txBody>
      </p:sp>
      <p:sp>
        <p:nvSpPr>
          <p:cNvPr id="7" name="textruta 6">
            <a:extLst>
              <a:ext uri="{FF2B5EF4-FFF2-40B4-BE49-F238E27FC236}">
                <a16:creationId xmlns:a16="http://schemas.microsoft.com/office/drawing/2014/main" id="{240A65C4-EFF2-46B2-BAFB-77DB6CC35C09}"/>
              </a:ext>
            </a:extLst>
          </p:cNvPr>
          <p:cNvSpPr txBox="1"/>
          <p:nvPr/>
        </p:nvSpPr>
        <p:spPr>
          <a:xfrm>
            <a:off x="13277252" y="2578872"/>
            <a:ext cx="4283459" cy="1200329"/>
          </a:xfrm>
          <a:prstGeom prst="rect">
            <a:avLst/>
          </a:prstGeom>
          <a:noFill/>
        </p:spPr>
        <p:txBody>
          <a:bodyPr wrap="square" rtlCol="0">
            <a:spAutoFit/>
          </a:bodyPr>
          <a:lstStyle/>
          <a:p>
            <a:r>
              <a:rPr lang="sv-SE" dirty="0"/>
              <a:t>Chef och medarbetare har ett gemensamt förhållningssätt och ansvar för utveckling. Närvarande, tillitsfullt och engagerat ledarskap.</a:t>
            </a:r>
          </a:p>
        </p:txBody>
      </p:sp>
      <p:sp>
        <p:nvSpPr>
          <p:cNvPr id="9" name="textruta 8">
            <a:extLst>
              <a:ext uri="{FF2B5EF4-FFF2-40B4-BE49-F238E27FC236}">
                <a16:creationId xmlns:a16="http://schemas.microsoft.com/office/drawing/2014/main" id="{67D1D438-05B3-49A9-A764-108FFFA83E98}"/>
              </a:ext>
            </a:extLst>
          </p:cNvPr>
          <p:cNvSpPr txBox="1"/>
          <p:nvPr/>
        </p:nvSpPr>
        <p:spPr>
          <a:xfrm>
            <a:off x="14067772" y="4832404"/>
            <a:ext cx="3156124" cy="1477328"/>
          </a:xfrm>
          <a:prstGeom prst="rect">
            <a:avLst/>
          </a:prstGeom>
          <a:noFill/>
        </p:spPr>
        <p:txBody>
          <a:bodyPr wrap="square" rtlCol="0">
            <a:spAutoFit/>
          </a:bodyPr>
          <a:lstStyle/>
          <a:p>
            <a:r>
              <a:rPr lang="sv-SE" dirty="0"/>
              <a:t>Dialog och delaktighet genomsyrar, facklig samverkan och vi jobbar ständigt för ett stödjande klimat och gott samarbete i arbetsgruppen.</a:t>
            </a:r>
          </a:p>
        </p:txBody>
      </p:sp>
      <p:sp>
        <p:nvSpPr>
          <p:cNvPr id="10" name="textruta 9">
            <a:extLst>
              <a:ext uri="{FF2B5EF4-FFF2-40B4-BE49-F238E27FC236}">
                <a16:creationId xmlns:a16="http://schemas.microsoft.com/office/drawing/2014/main" id="{4A6514A1-A2C6-45EA-AD93-28D1325C90B8}"/>
              </a:ext>
            </a:extLst>
          </p:cNvPr>
          <p:cNvSpPr txBox="1"/>
          <p:nvPr/>
        </p:nvSpPr>
        <p:spPr>
          <a:xfrm>
            <a:off x="12940436" y="7790416"/>
            <a:ext cx="3784914" cy="923330"/>
          </a:xfrm>
          <a:prstGeom prst="rect">
            <a:avLst/>
          </a:prstGeom>
          <a:noFill/>
        </p:spPr>
        <p:txBody>
          <a:bodyPr wrap="square" rtlCol="0">
            <a:spAutoFit/>
          </a:bodyPr>
          <a:lstStyle/>
          <a:p>
            <a:r>
              <a:rPr lang="sv-SE" dirty="0"/>
              <a:t>Strukturerat mötesklimat, öppen och transparant kommunikation, tydliga kommunikationsvägar.</a:t>
            </a:r>
          </a:p>
        </p:txBody>
      </p:sp>
      <p:sp>
        <p:nvSpPr>
          <p:cNvPr id="11" name="textruta 10">
            <a:extLst>
              <a:ext uri="{FF2B5EF4-FFF2-40B4-BE49-F238E27FC236}">
                <a16:creationId xmlns:a16="http://schemas.microsoft.com/office/drawing/2014/main" id="{6958D4F9-8E24-4D4C-8497-3DEE76F5A7B2}"/>
              </a:ext>
            </a:extLst>
          </p:cNvPr>
          <p:cNvSpPr txBox="1"/>
          <p:nvPr/>
        </p:nvSpPr>
        <p:spPr>
          <a:xfrm>
            <a:off x="8450381" y="9409228"/>
            <a:ext cx="3132667" cy="1477328"/>
          </a:xfrm>
          <a:prstGeom prst="rect">
            <a:avLst/>
          </a:prstGeom>
          <a:noFill/>
        </p:spPr>
        <p:txBody>
          <a:bodyPr wrap="square" rtlCol="0">
            <a:spAutoFit/>
          </a:bodyPr>
          <a:lstStyle/>
          <a:p>
            <a:pPr algn="ctr"/>
            <a:r>
              <a:rPr lang="sv-SE" dirty="0"/>
              <a:t>Hur undersöker vi risker, hanterar dem och utvärderar i det dagliga arbetet? Utvärderar systematiken i arbetsmiljöarbetet. </a:t>
            </a:r>
          </a:p>
        </p:txBody>
      </p:sp>
      <p:sp>
        <p:nvSpPr>
          <p:cNvPr id="12" name="textruta 11">
            <a:extLst>
              <a:ext uri="{FF2B5EF4-FFF2-40B4-BE49-F238E27FC236}">
                <a16:creationId xmlns:a16="http://schemas.microsoft.com/office/drawing/2014/main" id="{FC8BB895-D47C-4244-9C58-02262873674F}"/>
              </a:ext>
            </a:extLst>
          </p:cNvPr>
          <p:cNvSpPr txBox="1"/>
          <p:nvPr/>
        </p:nvSpPr>
        <p:spPr>
          <a:xfrm>
            <a:off x="3171826" y="7790416"/>
            <a:ext cx="3936382" cy="1200329"/>
          </a:xfrm>
          <a:prstGeom prst="rect">
            <a:avLst/>
          </a:prstGeom>
          <a:noFill/>
        </p:spPr>
        <p:txBody>
          <a:bodyPr wrap="square" rtlCol="0">
            <a:spAutoFit/>
          </a:bodyPr>
          <a:lstStyle/>
          <a:p>
            <a:pPr algn="r"/>
            <a:r>
              <a:rPr lang="sv-SE" dirty="0"/>
              <a:t>Väl fungerande rehabiliteringsarbete, uppmärksamma det som fungerar väl på arbetsplatsen och jobba för att göra mer av det.</a:t>
            </a:r>
          </a:p>
        </p:txBody>
      </p:sp>
      <p:sp>
        <p:nvSpPr>
          <p:cNvPr id="13" name="textruta 12">
            <a:extLst>
              <a:ext uri="{FF2B5EF4-FFF2-40B4-BE49-F238E27FC236}">
                <a16:creationId xmlns:a16="http://schemas.microsoft.com/office/drawing/2014/main" id="{C5E3263A-4471-4161-B255-F7862DF82EEE}"/>
              </a:ext>
            </a:extLst>
          </p:cNvPr>
          <p:cNvSpPr txBox="1"/>
          <p:nvPr/>
        </p:nvSpPr>
        <p:spPr>
          <a:xfrm>
            <a:off x="9592733" y="5113867"/>
            <a:ext cx="914400" cy="914400"/>
          </a:xfrm>
          <a:prstGeom prst="rect">
            <a:avLst/>
          </a:prstGeom>
          <a:noFill/>
        </p:spPr>
        <p:txBody>
          <a:bodyPr wrap="square" rtlCol="0">
            <a:spAutoFit/>
          </a:bodyPr>
          <a:lstStyle/>
          <a:p>
            <a:endParaRPr lang="sv-SE"/>
          </a:p>
        </p:txBody>
      </p:sp>
      <p:sp>
        <p:nvSpPr>
          <p:cNvPr id="14" name="textruta 13">
            <a:extLst>
              <a:ext uri="{FF2B5EF4-FFF2-40B4-BE49-F238E27FC236}">
                <a16:creationId xmlns:a16="http://schemas.microsoft.com/office/drawing/2014/main" id="{6F27CFA4-898A-46C2-9063-5B519ED60001}"/>
              </a:ext>
            </a:extLst>
          </p:cNvPr>
          <p:cNvSpPr txBox="1"/>
          <p:nvPr/>
        </p:nvSpPr>
        <p:spPr>
          <a:xfrm>
            <a:off x="2283921" y="4777512"/>
            <a:ext cx="3752409" cy="1754326"/>
          </a:xfrm>
          <a:prstGeom prst="rect">
            <a:avLst/>
          </a:prstGeom>
          <a:noFill/>
        </p:spPr>
        <p:txBody>
          <a:bodyPr wrap="square" rtlCol="0">
            <a:spAutoFit/>
          </a:bodyPr>
          <a:lstStyle/>
          <a:p>
            <a:pPr algn="r"/>
            <a:r>
              <a:rPr lang="sv-SE" dirty="0"/>
              <a:t>Öppen och rättvis organisation med lika villkor och möjligheter för alla. Nolltolerans mot mobbning, kränkande särbehandling och trakasserier och det finns kännedom om hur det ska hanteras. </a:t>
            </a:r>
          </a:p>
        </p:txBody>
      </p:sp>
      <p:sp>
        <p:nvSpPr>
          <p:cNvPr id="15" name="textruta 14">
            <a:extLst>
              <a:ext uri="{FF2B5EF4-FFF2-40B4-BE49-F238E27FC236}">
                <a16:creationId xmlns:a16="http://schemas.microsoft.com/office/drawing/2014/main" id="{5824967A-41FD-4436-ACC4-FF0BAAA1BA06}"/>
              </a:ext>
            </a:extLst>
          </p:cNvPr>
          <p:cNvSpPr txBox="1"/>
          <p:nvPr/>
        </p:nvSpPr>
        <p:spPr>
          <a:xfrm>
            <a:off x="3039021" y="2578871"/>
            <a:ext cx="3936382" cy="1200329"/>
          </a:xfrm>
          <a:prstGeom prst="rect">
            <a:avLst/>
          </a:prstGeom>
          <a:noFill/>
        </p:spPr>
        <p:txBody>
          <a:bodyPr wrap="square" rtlCol="0">
            <a:spAutoFit/>
          </a:bodyPr>
          <a:lstStyle/>
          <a:p>
            <a:pPr algn="r"/>
            <a:r>
              <a:rPr lang="sv-SE" dirty="0"/>
              <a:t>Möjligheter att lära sig nytt och utvecklas på arbetsplatsen, vi har klimat som inbjuder till förbättringsförslag, alla ska få en god introduktion.</a:t>
            </a:r>
          </a:p>
        </p:txBody>
      </p:sp>
    </p:spTree>
    <p:extLst>
      <p:ext uri="{BB962C8B-B14F-4D97-AF65-F5344CB8AC3E}">
        <p14:creationId xmlns:p14="http://schemas.microsoft.com/office/powerpoint/2010/main" val="262172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3D3031D-E2DD-4D73-8BAD-C9CD60209167}"/>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12752387" y="1516063"/>
            <a:ext cx="6791325" cy="6791325"/>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innehåll 1">
            <a:extLst>
              <a:ext uri="{FF2B5EF4-FFF2-40B4-BE49-F238E27FC236}">
                <a16:creationId xmlns:a16="http://schemas.microsoft.com/office/drawing/2014/main" id="{2FD8E2EF-F66B-48F9-9290-21F1B1F6F78E}"/>
              </a:ext>
            </a:extLst>
          </p:cNvPr>
          <p:cNvSpPr>
            <a:spLocks noGrp="1"/>
          </p:cNvSpPr>
          <p:nvPr>
            <p:ph sz="half" idx="1"/>
          </p:nvPr>
        </p:nvSpPr>
        <p:spPr/>
        <p:txBody>
          <a:bodyPr>
            <a:normAutofit fontScale="85000" lnSpcReduction="10000"/>
          </a:bodyPr>
          <a:lstStyle/>
          <a:p>
            <a:pPr marL="0" indent="0">
              <a:buNone/>
            </a:pPr>
            <a:r>
              <a:rPr lang="sv-SE" b="1" dirty="0"/>
              <a:t>Vad handlar det om?</a:t>
            </a:r>
          </a:p>
          <a:p>
            <a:r>
              <a:rPr lang="sv-SE" dirty="0"/>
              <a:t>Att vi har en öppen och rättvis organisation med lika villkor och möjligheter</a:t>
            </a:r>
          </a:p>
          <a:p>
            <a:r>
              <a:rPr lang="sv-SE" dirty="0"/>
              <a:t>En arbetsplats där vi tar tillvara på olikheter och erfarenheter</a:t>
            </a:r>
          </a:p>
          <a:p>
            <a:r>
              <a:rPr lang="sv-SE" dirty="0"/>
              <a:t>Kränkande särbehandling, mobbning, trakasserier eller sexuella trakasserier får inte förekomma på arbetsplatsen</a:t>
            </a:r>
          </a:p>
        </p:txBody>
      </p:sp>
      <p:sp>
        <p:nvSpPr>
          <p:cNvPr id="3" name="Rubrik 2">
            <a:extLst>
              <a:ext uri="{FF2B5EF4-FFF2-40B4-BE49-F238E27FC236}">
                <a16:creationId xmlns:a16="http://schemas.microsoft.com/office/drawing/2014/main" id="{011312A0-2E2A-4F21-A02F-F1738B26E89D}"/>
              </a:ext>
            </a:extLst>
          </p:cNvPr>
          <p:cNvSpPr>
            <a:spLocks noGrp="1"/>
          </p:cNvSpPr>
          <p:nvPr>
            <p:ph type="title"/>
          </p:nvPr>
        </p:nvSpPr>
        <p:spPr/>
        <p:txBody>
          <a:bodyPr/>
          <a:lstStyle/>
          <a:p>
            <a:r>
              <a:rPr lang="sv-SE" dirty="0"/>
              <a:t>Likabehandling och jämställdhet</a:t>
            </a:r>
          </a:p>
        </p:txBody>
      </p:sp>
      <p:sp>
        <p:nvSpPr>
          <p:cNvPr id="4" name="Platshållare för innehåll 3">
            <a:extLst>
              <a:ext uri="{FF2B5EF4-FFF2-40B4-BE49-F238E27FC236}">
                <a16:creationId xmlns:a16="http://schemas.microsoft.com/office/drawing/2014/main" id="{305EDF60-D69F-4ECC-9222-5880413A5C71}"/>
              </a:ext>
            </a:extLst>
          </p:cNvPr>
          <p:cNvSpPr>
            <a:spLocks noGrp="1"/>
          </p:cNvSpPr>
          <p:nvPr>
            <p:ph sz="half" idx="2"/>
          </p:nvPr>
        </p:nvSpPr>
        <p:spPr/>
        <p:txBody>
          <a:bodyPr>
            <a:normAutofit fontScale="85000" lnSpcReduction="10000"/>
          </a:bodyPr>
          <a:lstStyle/>
          <a:p>
            <a:pPr marL="0" indent="0">
              <a:buNone/>
            </a:pPr>
            <a:r>
              <a:rPr lang="sv-SE" b="1" dirty="0"/>
              <a:t>Hur skapas det?</a:t>
            </a:r>
          </a:p>
          <a:p>
            <a:r>
              <a:rPr lang="sv-SE" dirty="0"/>
              <a:t>Alla bidrar till en arbetsplats fri från kränkningar och trakasserier</a:t>
            </a:r>
          </a:p>
          <a:p>
            <a:r>
              <a:rPr lang="sv-SE" dirty="0"/>
              <a:t>Vi respekterar varandra och varandras olikheter</a:t>
            </a:r>
          </a:p>
          <a:p>
            <a:r>
              <a:rPr lang="sv-SE" dirty="0"/>
              <a:t>När vi agerar så ingen hamnar utanför gemenskapen</a:t>
            </a:r>
          </a:p>
          <a:p>
            <a:r>
              <a:rPr lang="sv-SE" dirty="0"/>
              <a:t>När vi är uppmärksamma och säger ifrån om någon beter sig illa mot andra</a:t>
            </a:r>
          </a:p>
          <a:p>
            <a:r>
              <a:rPr lang="sv-SE" dirty="0"/>
              <a:t>Att chef får hjälp att uppmärksammas på att någon blir utsatt, så hen kan agera och förhindra att situationen förvärras</a:t>
            </a:r>
          </a:p>
        </p:txBody>
      </p:sp>
      <p:sp>
        <p:nvSpPr>
          <p:cNvPr id="5" name="Platshållare för datum 4">
            <a:extLst>
              <a:ext uri="{FF2B5EF4-FFF2-40B4-BE49-F238E27FC236}">
                <a16:creationId xmlns:a16="http://schemas.microsoft.com/office/drawing/2014/main" id="{A679547A-D36A-4042-835A-9A82CEB2E9A1}"/>
              </a:ext>
            </a:extLst>
          </p:cNvPr>
          <p:cNvSpPr>
            <a:spLocks noGrp="1"/>
          </p:cNvSpPr>
          <p:nvPr>
            <p:ph type="dt" sz="half" idx="10"/>
          </p:nvPr>
        </p:nvSpPr>
        <p:spPr/>
        <p:txBody>
          <a:bodyPr/>
          <a:lstStyle/>
          <a:p>
            <a:fld id="{37F15F43-7351-4340-AB7C-1EB441B903A0}" type="datetime1">
              <a:rPr lang="sv-SE" smtClean="0"/>
              <a:t>2024-02-01</a:t>
            </a:fld>
            <a:endParaRPr lang="sv-SE"/>
          </a:p>
        </p:txBody>
      </p:sp>
      <p:sp>
        <p:nvSpPr>
          <p:cNvPr id="6" name="Platshållare för bildnummer 5">
            <a:extLst>
              <a:ext uri="{FF2B5EF4-FFF2-40B4-BE49-F238E27FC236}">
                <a16:creationId xmlns:a16="http://schemas.microsoft.com/office/drawing/2014/main" id="{4B8F0A1D-0FAE-48CA-9142-C0256B209474}"/>
              </a:ext>
            </a:extLst>
          </p:cNvPr>
          <p:cNvSpPr>
            <a:spLocks noGrp="1"/>
          </p:cNvSpPr>
          <p:nvPr>
            <p:ph type="sldNum" sz="quarter" idx="12"/>
          </p:nvPr>
        </p:nvSpPr>
        <p:spPr/>
        <p:txBody>
          <a:bodyPr/>
          <a:lstStyle/>
          <a:p>
            <a:fld id="{38480145-259A-47DA-A30D-C906B9DB5C99}" type="slidenum">
              <a:rPr lang="sv-SE" smtClean="0"/>
              <a:t>4</a:t>
            </a:fld>
            <a:endParaRPr lang="sv-SE"/>
          </a:p>
        </p:txBody>
      </p:sp>
    </p:spTree>
    <p:extLst>
      <p:ext uri="{BB962C8B-B14F-4D97-AF65-F5344CB8AC3E}">
        <p14:creationId xmlns:p14="http://schemas.microsoft.com/office/powerpoint/2010/main" val="2682296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6F1DE6-8A42-4A87-B8D5-63F9F07F17F6}"/>
              </a:ext>
            </a:extLst>
          </p:cNvPr>
          <p:cNvSpPr>
            <a:spLocks noGrp="1"/>
          </p:cNvSpPr>
          <p:nvPr>
            <p:ph type="title"/>
          </p:nvPr>
        </p:nvSpPr>
        <p:spPr/>
        <p:txBody>
          <a:bodyPr/>
          <a:lstStyle/>
          <a:p>
            <a:r>
              <a:rPr lang="sv-SE" dirty="0"/>
              <a:t>Likabehandling och jämställdhet - diskussion</a:t>
            </a:r>
          </a:p>
        </p:txBody>
      </p:sp>
      <p:sp>
        <p:nvSpPr>
          <p:cNvPr id="3" name="Platshållare för datum 2">
            <a:extLst>
              <a:ext uri="{FF2B5EF4-FFF2-40B4-BE49-F238E27FC236}">
                <a16:creationId xmlns:a16="http://schemas.microsoft.com/office/drawing/2014/main" id="{3E7F8D77-7ABE-4F9D-8631-85C7CF9CE0B2}"/>
              </a:ext>
            </a:extLst>
          </p:cNvPr>
          <p:cNvSpPr>
            <a:spLocks noGrp="1"/>
          </p:cNvSpPr>
          <p:nvPr>
            <p:ph type="dt" sz="half" idx="10"/>
          </p:nvPr>
        </p:nvSpPr>
        <p:spPr/>
        <p:txBody>
          <a:bodyPr/>
          <a:lstStyle/>
          <a:p>
            <a:fld id="{22A7701B-8AEB-47E6-B4CC-5A851E887FD1}" type="datetime1">
              <a:rPr lang="sv-SE" smtClean="0"/>
              <a:t>2024-02-01</a:t>
            </a:fld>
            <a:endParaRPr lang="sv-SE"/>
          </a:p>
        </p:txBody>
      </p:sp>
      <p:sp>
        <p:nvSpPr>
          <p:cNvPr id="4" name="Platshållare för bildnummer 3">
            <a:extLst>
              <a:ext uri="{FF2B5EF4-FFF2-40B4-BE49-F238E27FC236}">
                <a16:creationId xmlns:a16="http://schemas.microsoft.com/office/drawing/2014/main" id="{17AA0AFA-A7D2-4AFD-8115-4AD0A3963D32}"/>
              </a:ext>
            </a:extLst>
          </p:cNvPr>
          <p:cNvSpPr>
            <a:spLocks noGrp="1"/>
          </p:cNvSpPr>
          <p:nvPr>
            <p:ph type="sldNum" sz="quarter" idx="12"/>
          </p:nvPr>
        </p:nvSpPr>
        <p:spPr/>
        <p:txBody>
          <a:bodyPr/>
          <a:lstStyle/>
          <a:p>
            <a:fld id="{38480145-259A-47DA-A30D-C906B9DB5C99}" type="slidenum">
              <a:rPr lang="sv-SE" smtClean="0"/>
              <a:t>5</a:t>
            </a:fld>
            <a:endParaRPr lang="sv-SE"/>
          </a:p>
        </p:txBody>
      </p:sp>
      <p:sp>
        <p:nvSpPr>
          <p:cNvPr id="5" name="Platshållare för text 4">
            <a:extLst>
              <a:ext uri="{FF2B5EF4-FFF2-40B4-BE49-F238E27FC236}">
                <a16:creationId xmlns:a16="http://schemas.microsoft.com/office/drawing/2014/main" id="{6D813A94-1720-4FE1-842B-F68C236E5A57}"/>
              </a:ext>
            </a:extLst>
          </p:cNvPr>
          <p:cNvSpPr>
            <a:spLocks noGrp="1"/>
          </p:cNvSpPr>
          <p:nvPr>
            <p:ph type="body" sz="quarter" idx="13"/>
          </p:nvPr>
        </p:nvSpPr>
        <p:spPr/>
        <p:txBody>
          <a:bodyPr/>
          <a:lstStyle/>
          <a:p>
            <a:endParaRPr lang="sv-SE"/>
          </a:p>
        </p:txBody>
      </p:sp>
    </p:spTree>
    <p:extLst>
      <p:ext uri="{BB962C8B-B14F-4D97-AF65-F5344CB8AC3E}">
        <p14:creationId xmlns:p14="http://schemas.microsoft.com/office/powerpoint/2010/main" val="351469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6F1DE6-8A42-4A87-B8D5-63F9F07F17F6}"/>
              </a:ext>
            </a:extLst>
          </p:cNvPr>
          <p:cNvSpPr>
            <a:spLocks noGrp="1"/>
          </p:cNvSpPr>
          <p:nvPr>
            <p:ph type="title"/>
          </p:nvPr>
        </p:nvSpPr>
        <p:spPr/>
        <p:txBody>
          <a:bodyPr/>
          <a:lstStyle/>
          <a:p>
            <a:r>
              <a:rPr lang="sv-SE" dirty="0"/>
              <a:t>Likabehandling och jämställdhet – alla dialogkort</a:t>
            </a:r>
          </a:p>
        </p:txBody>
      </p:sp>
      <p:sp>
        <p:nvSpPr>
          <p:cNvPr id="3" name="Platshållare för datum 2">
            <a:extLst>
              <a:ext uri="{FF2B5EF4-FFF2-40B4-BE49-F238E27FC236}">
                <a16:creationId xmlns:a16="http://schemas.microsoft.com/office/drawing/2014/main" id="{3E7F8D77-7ABE-4F9D-8631-85C7CF9CE0B2}"/>
              </a:ext>
            </a:extLst>
          </p:cNvPr>
          <p:cNvSpPr>
            <a:spLocks noGrp="1"/>
          </p:cNvSpPr>
          <p:nvPr>
            <p:ph type="dt" sz="half" idx="10"/>
          </p:nvPr>
        </p:nvSpPr>
        <p:spPr/>
        <p:txBody>
          <a:bodyPr/>
          <a:lstStyle/>
          <a:p>
            <a:fld id="{22A7701B-8AEB-47E6-B4CC-5A851E887FD1}" type="datetime1">
              <a:rPr lang="sv-SE" smtClean="0"/>
              <a:t>2024-02-01</a:t>
            </a:fld>
            <a:endParaRPr lang="sv-SE"/>
          </a:p>
        </p:txBody>
      </p:sp>
      <p:sp>
        <p:nvSpPr>
          <p:cNvPr id="4" name="Platshållare för bildnummer 3">
            <a:extLst>
              <a:ext uri="{FF2B5EF4-FFF2-40B4-BE49-F238E27FC236}">
                <a16:creationId xmlns:a16="http://schemas.microsoft.com/office/drawing/2014/main" id="{17AA0AFA-A7D2-4AFD-8115-4AD0A3963D32}"/>
              </a:ext>
            </a:extLst>
          </p:cNvPr>
          <p:cNvSpPr>
            <a:spLocks noGrp="1"/>
          </p:cNvSpPr>
          <p:nvPr>
            <p:ph type="sldNum" sz="quarter" idx="12"/>
          </p:nvPr>
        </p:nvSpPr>
        <p:spPr/>
        <p:txBody>
          <a:bodyPr/>
          <a:lstStyle/>
          <a:p>
            <a:fld id="{38480145-259A-47DA-A30D-C906B9DB5C99}" type="slidenum">
              <a:rPr lang="sv-SE" smtClean="0"/>
              <a:t>6</a:t>
            </a:fld>
            <a:endParaRPr lang="sv-SE"/>
          </a:p>
        </p:txBody>
      </p:sp>
      <p:pic>
        <p:nvPicPr>
          <p:cNvPr id="7" name="Bildobjekt 6">
            <a:extLst>
              <a:ext uri="{FF2B5EF4-FFF2-40B4-BE49-F238E27FC236}">
                <a16:creationId xmlns:a16="http://schemas.microsoft.com/office/drawing/2014/main" id="{23C13EAC-2AF1-4D21-940A-6694E50D230C}"/>
              </a:ext>
            </a:extLst>
          </p:cNvPr>
          <p:cNvPicPr>
            <a:picLocks noChangeAspect="1"/>
          </p:cNvPicPr>
          <p:nvPr/>
        </p:nvPicPr>
        <p:blipFill>
          <a:blip r:embed="rId2"/>
          <a:stretch>
            <a:fillRect/>
          </a:stretch>
        </p:blipFill>
        <p:spPr>
          <a:xfrm>
            <a:off x="9441830" y="4516437"/>
            <a:ext cx="3143250" cy="2276475"/>
          </a:xfrm>
          <a:prstGeom prst="rect">
            <a:avLst/>
          </a:prstGeom>
        </p:spPr>
      </p:pic>
      <p:pic>
        <p:nvPicPr>
          <p:cNvPr id="9" name="Bildobjekt 8">
            <a:extLst>
              <a:ext uri="{FF2B5EF4-FFF2-40B4-BE49-F238E27FC236}">
                <a16:creationId xmlns:a16="http://schemas.microsoft.com/office/drawing/2014/main" id="{2ADDDDE9-89F1-4807-AFE9-746E9BB0DB53}"/>
              </a:ext>
            </a:extLst>
          </p:cNvPr>
          <p:cNvPicPr>
            <a:picLocks noChangeAspect="1"/>
          </p:cNvPicPr>
          <p:nvPr/>
        </p:nvPicPr>
        <p:blipFill>
          <a:blip r:embed="rId3"/>
          <a:stretch>
            <a:fillRect/>
          </a:stretch>
        </p:blipFill>
        <p:spPr>
          <a:xfrm>
            <a:off x="5805928" y="4497386"/>
            <a:ext cx="3143250" cy="2276475"/>
          </a:xfrm>
          <a:prstGeom prst="rect">
            <a:avLst/>
          </a:prstGeom>
        </p:spPr>
      </p:pic>
      <p:pic>
        <p:nvPicPr>
          <p:cNvPr id="11" name="Bildobjekt 10">
            <a:extLst>
              <a:ext uri="{FF2B5EF4-FFF2-40B4-BE49-F238E27FC236}">
                <a16:creationId xmlns:a16="http://schemas.microsoft.com/office/drawing/2014/main" id="{DF1190A2-D0C9-4634-8CB3-D5B41A93658E}"/>
              </a:ext>
            </a:extLst>
          </p:cNvPr>
          <p:cNvPicPr>
            <a:picLocks noChangeAspect="1"/>
          </p:cNvPicPr>
          <p:nvPr/>
        </p:nvPicPr>
        <p:blipFill>
          <a:blip r:embed="rId4"/>
          <a:stretch>
            <a:fillRect/>
          </a:stretch>
        </p:blipFill>
        <p:spPr>
          <a:xfrm>
            <a:off x="2160501" y="4516437"/>
            <a:ext cx="3152775" cy="2238375"/>
          </a:xfrm>
          <a:prstGeom prst="rect">
            <a:avLst/>
          </a:prstGeom>
        </p:spPr>
      </p:pic>
      <p:pic>
        <p:nvPicPr>
          <p:cNvPr id="13" name="Bildobjekt 12">
            <a:extLst>
              <a:ext uri="{FF2B5EF4-FFF2-40B4-BE49-F238E27FC236}">
                <a16:creationId xmlns:a16="http://schemas.microsoft.com/office/drawing/2014/main" id="{598E5148-AEBB-4E4B-B12D-F54B2B850FF6}"/>
              </a:ext>
            </a:extLst>
          </p:cNvPr>
          <p:cNvPicPr>
            <a:picLocks noChangeAspect="1"/>
          </p:cNvPicPr>
          <p:nvPr/>
        </p:nvPicPr>
        <p:blipFill>
          <a:blip r:embed="rId5"/>
          <a:stretch>
            <a:fillRect/>
          </a:stretch>
        </p:blipFill>
        <p:spPr>
          <a:xfrm>
            <a:off x="2160502" y="7098827"/>
            <a:ext cx="3152775" cy="2314575"/>
          </a:xfrm>
          <a:prstGeom prst="rect">
            <a:avLst/>
          </a:prstGeom>
        </p:spPr>
      </p:pic>
      <p:pic>
        <p:nvPicPr>
          <p:cNvPr id="15" name="Bildobjekt 14">
            <a:extLst>
              <a:ext uri="{FF2B5EF4-FFF2-40B4-BE49-F238E27FC236}">
                <a16:creationId xmlns:a16="http://schemas.microsoft.com/office/drawing/2014/main" id="{C4A0CE9C-54C8-4C6F-8D20-45B0576DA9B3}"/>
              </a:ext>
            </a:extLst>
          </p:cNvPr>
          <p:cNvPicPr>
            <a:picLocks noChangeAspect="1"/>
          </p:cNvPicPr>
          <p:nvPr/>
        </p:nvPicPr>
        <p:blipFill>
          <a:blip r:embed="rId6"/>
          <a:stretch>
            <a:fillRect/>
          </a:stretch>
        </p:blipFill>
        <p:spPr>
          <a:xfrm>
            <a:off x="5805928" y="7098827"/>
            <a:ext cx="3190875" cy="2266950"/>
          </a:xfrm>
          <a:prstGeom prst="rect">
            <a:avLst/>
          </a:prstGeom>
        </p:spPr>
      </p:pic>
      <p:pic>
        <p:nvPicPr>
          <p:cNvPr id="17" name="Bildobjekt 16">
            <a:extLst>
              <a:ext uri="{FF2B5EF4-FFF2-40B4-BE49-F238E27FC236}">
                <a16:creationId xmlns:a16="http://schemas.microsoft.com/office/drawing/2014/main" id="{5C524904-FC1E-488B-B650-3C0660E9805A}"/>
              </a:ext>
            </a:extLst>
          </p:cNvPr>
          <p:cNvPicPr>
            <a:picLocks noChangeAspect="1"/>
          </p:cNvPicPr>
          <p:nvPr/>
        </p:nvPicPr>
        <p:blipFill>
          <a:blip r:embed="rId7"/>
          <a:stretch>
            <a:fillRect/>
          </a:stretch>
        </p:blipFill>
        <p:spPr>
          <a:xfrm>
            <a:off x="9422780" y="7089301"/>
            <a:ext cx="3162300" cy="2333625"/>
          </a:xfrm>
          <a:prstGeom prst="rect">
            <a:avLst/>
          </a:prstGeom>
        </p:spPr>
      </p:pic>
      <p:pic>
        <p:nvPicPr>
          <p:cNvPr id="19" name="Bildobjekt 18">
            <a:extLst>
              <a:ext uri="{FF2B5EF4-FFF2-40B4-BE49-F238E27FC236}">
                <a16:creationId xmlns:a16="http://schemas.microsoft.com/office/drawing/2014/main" id="{8D39DB6F-821E-4AE1-8799-384299684483}"/>
              </a:ext>
            </a:extLst>
          </p:cNvPr>
          <p:cNvPicPr>
            <a:picLocks noChangeAspect="1"/>
          </p:cNvPicPr>
          <p:nvPr/>
        </p:nvPicPr>
        <p:blipFill>
          <a:blip r:embed="rId8"/>
          <a:stretch>
            <a:fillRect/>
          </a:stretch>
        </p:blipFill>
        <p:spPr>
          <a:xfrm>
            <a:off x="13077732" y="4511674"/>
            <a:ext cx="3181350" cy="2286000"/>
          </a:xfrm>
          <a:prstGeom prst="rect">
            <a:avLst/>
          </a:prstGeom>
        </p:spPr>
      </p:pic>
    </p:spTree>
    <p:extLst>
      <p:ext uri="{BB962C8B-B14F-4D97-AF65-F5344CB8AC3E}">
        <p14:creationId xmlns:p14="http://schemas.microsoft.com/office/powerpoint/2010/main" val="258654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444AACD5-1BCD-4E6F-94DA-C0ED5FC0C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2387" y="1516063"/>
            <a:ext cx="6791325" cy="6791325"/>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3C675BC0-13C7-4CD0-95E9-711396D5691C}"/>
              </a:ext>
            </a:extLst>
          </p:cNvPr>
          <p:cNvSpPr>
            <a:spLocks noGrp="1"/>
          </p:cNvSpPr>
          <p:nvPr>
            <p:ph type="ctrTitle"/>
          </p:nvPr>
        </p:nvSpPr>
        <p:spPr/>
        <p:txBody>
          <a:bodyPr>
            <a:normAutofit/>
          </a:bodyPr>
          <a:lstStyle/>
          <a:p>
            <a:r>
              <a:rPr lang="sv-SE" sz="8800" dirty="0"/>
              <a:t>Tema – likabehandling och jämställdhet</a:t>
            </a:r>
          </a:p>
        </p:txBody>
      </p:sp>
      <p:sp>
        <p:nvSpPr>
          <p:cNvPr id="3" name="Underrubrik 2">
            <a:extLst>
              <a:ext uri="{FF2B5EF4-FFF2-40B4-BE49-F238E27FC236}">
                <a16:creationId xmlns:a16="http://schemas.microsoft.com/office/drawing/2014/main" id="{C7C963DF-CBCB-4A13-BE98-23F87AB2DDB3}"/>
              </a:ext>
            </a:extLst>
          </p:cNvPr>
          <p:cNvSpPr>
            <a:spLocks noGrp="1"/>
          </p:cNvSpPr>
          <p:nvPr>
            <p:ph type="subTitle" idx="1"/>
          </p:nvPr>
        </p:nvSpPr>
        <p:spPr/>
        <p:txBody>
          <a:bodyPr vert="horz" lIns="0" tIns="0" rIns="0" bIns="0" rtlCol="0" anchor="t">
            <a:normAutofit/>
          </a:bodyPr>
          <a:lstStyle/>
          <a:p>
            <a:r>
              <a:rPr lang="sv-SE" dirty="0"/>
              <a:t>Kränkande särbehandling</a:t>
            </a:r>
          </a:p>
        </p:txBody>
      </p:sp>
    </p:spTree>
    <p:extLst>
      <p:ext uri="{BB962C8B-B14F-4D97-AF65-F5344CB8AC3E}">
        <p14:creationId xmlns:p14="http://schemas.microsoft.com/office/powerpoint/2010/main" val="2705206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a:xfrm>
            <a:off x="1243766" y="3399671"/>
            <a:ext cx="17616566" cy="6548667"/>
          </a:xfrm>
        </p:spPr>
        <p:txBody>
          <a:bodyPr vert="horz" lIns="0" tIns="0" rIns="0" bIns="0" rtlCol="0" anchor="t">
            <a:normAutofit/>
          </a:bodyPr>
          <a:lstStyle/>
          <a:p>
            <a:pPr marL="0" indent="0" algn="ctr">
              <a:buNone/>
            </a:pPr>
            <a:r>
              <a:rPr lang="sv-SE" sz="3600" dirty="0">
                <a:latin typeface="Calibri"/>
                <a:cs typeface="Calibri"/>
              </a:rPr>
              <a:t>Målet för arbetsmiljöarbetet i Region Västmanland är hälsofrämjande arbetsplats med låg och stabil sjukfrånvaro samt en god, jämställd och jämlik arbetsmiljö för samtliga medarbetare. </a:t>
            </a:r>
            <a:br>
              <a:rPr lang="sv-SE" sz="3600" dirty="0">
                <a:latin typeface="Calibri"/>
                <a:cs typeface="Calibri"/>
              </a:rPr>
            </a:br>
            <a:r>
              <a:rPr lang="sv-SE" sz="3600" dirty="0">
                <a:latin typeface="Calibri"/>
                <a:cs typeface="Calibri"/>
              </a:rPr>
              <a:t>Arbetsmiljöarbetet är prioriterat och en naturlig del av arbetet på samtliga nivåer i organisationen och omfattar såväl främjande som förebyggande och åtgärdande insatser. </a:t>
            </a:r>
            <a:endParaRPr lang="sv-SE" sz="3600" dirty="0"/>
          </a:p>
          <a:p>
            <a:pPr marL="0" indent="0" algn="ctr">
              <a:buNone/>
            </a:pPr>
            <a:endParaRPr lang="sv-SE" sz="3600" dirty="0">
              <a:latin typeface="Calibri"/>
              <a:cs typeface="Calibri"/>
            </a:endParaRPr>
          </a:p>
          <a:p>
            <a:pPr marL="345440" indent="-345440" algn="ctr">
              <a:buNone/>
            </a:pPr>
            <a:r>
              <a:rPr lang="sv-SE" sz="3600" dirty="0">
                <a:latin typeface="Calibri"/>
                <a:cs typeface="Calibri"/>
              </a:rPr>
              <a:t>Alla medarbetare har ett ansvar för att bidra till en bra arbetsmiljö och en hälsofrämjande arbetsplats. </a:t>
            </a:r>
            <a:endParaRPr lang="sv-SE" sz="3600" dirty="0"/>
          </a:p>
          <a:p>
            <a:pPr marL="345440" indent="-345440" algn="ctr">
              <a:buNone/>
            </a:pPr>
            <a:endParaRPr lang="sv-SE" sz="3600" dirty="0">
              <a:latin typeface="Calibri"/>
              <a:cs typeface="Calibri"/>
            </a:endParaRPr>
          </a:p>
          <a:p>
            <a:pPr marL="0" indent="0" algn="ctr">
              <a:buNone/>
            </a:pPr>
            <a:r>
              <a:rPr lang="sv-SE" sz="3600" dirty="0">
                <a:latin typeface="Calibri"/>
                <a:cs typeface="Calibri"/>
              </a:rPr>
              <a:t>Region Västmanland ska vara en arbetsplats fri från kränkande särbehandling, trakasserier och sexuella trakasserier. Sådana händelser är inte accepterade och ska, om de uppstår, hanteras skyndsamt. Medarbetare som gjort en anmälan eller bidragit med information i en utredning får ej utsättas för repressalier.</a:t>
            </a:r>
            <a:endParaRPr lang="sv-SE" sz="3600" dirty="0"/>
          </a:p>
          <a:p>
            <a:pPr marL="0" indent="0" algn="ctr">
              <a:buNone/>
            </a:pPr>
            <a:endParaRPr lang="sv-SE" sz="4600" b="1" dirty="0"/>
          </a:p>
          <a:p>
            <a:pPr marL="0" indent="0" algn="ctr">
              <a:buNone/>
            </a:pPr>
            <a:endParaRPr lang="sv-SE" sz="4600" b="1" dirty="0"/>
          </a:p>
          <a:p>
            <a:pPr marL="0" indent="0">
              <a:buNone/>
            </a:pPr>
            <a:endParaRPr lang="sv-SE" dirty="0"/>
          </a:p>
        </p:txBody>
      </p:sp>
      <p:sp>
        <p:nvSpPr>
          <p:cNvPr id="2" name="Rubrik 1"/>
          <p:cNvSpPr>
            <a:spLocks noGrp="1"/>
          </p:cNvSpPr>
          <p:nvPr>
            <p:ph type="title"/>
          </p:nvPr>
        </p:nvSpPr>
        <p:spPr>
          <a:xfrm>
            <a:off x="1243766" y="1227047"/>
            <a:ext cx="17616567" cy="1341993"/>
          </a:xfrm>
        </p:spPr>
        <p:txBody>
          <a:bodyPr/>
          <a:lstStyle/>
          <a:p>
            <a:pPr algn="ctr"/>
            <a:r>
              <a:rPr lang="sv-SE" dirty="0"/>
              <a:t>Policy – Hälsofrämjande arbetsplats</a:t>
            </a:r>
          </a:p>
        </p:txBody>
      </p:sp>
    </p:spTree>
    <p:extLst>
      <p:ext uri="{BB962C8B-B14F-4D97-AF65-F5344CB8AC3E}">
        <p14:creationId xmlns:p14="http://schemas.microsoft.com/office/powerpoint/2010/main" val="2263508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type="body" sz="quarter" idx="13"/>
          </p:nvPr>
        </p:nvSpPr>
        <p:spPr>
          <a:xfrm>
            <a:off x="1243767" y="3978892"/>
            <a:ext cx="17616566" cy="5983200"/>
          </a:xfrm>
        </p:spPr>
        <p:txBody>
          <a:bodyPr>
            <a:normAutofit/>
          </a:bodyPr>
          <a:lstStyle/>
          <a:p>
            <a:pPr marL="0" indent="0">
              <a:buNone/>
            </a:pPr>
            <a:r>
              <a:rPr lang="sv-SE" sz="3200" b="1" dirty="0"/>
              <a:t>Kränkande</a:t>
            </a:r>
            <a:br>
              <a:rPr lang="sv-SE" sz="3200" b="1" dirty="0"/>
            </a:br>
            <a:r>
              <a:rPr lang="sv-SE" sz="3200" dirty="0"/>
              <a:t>Genom ord eller handling, förnedra någon eller några</a:t>
            </a:r>
            <a:endParaRPr lang="sv-SE" sz="3200" b="1" dirty="0"/>
          </a:p>
          <a:p>
            <a:pPr marL="0" indent="0">
              <a:buNone/>
            </a:pPr>
            <a:r>
              <a:rPr lang="sv-SE" sz="3200" b="1" dirty="0"/>
              <a:t>Särbehandling</a:t>
            </a:r>
            <a:br>
              <a:rPr lang="sv-SE" sz="3200" b="1" dirty="0"/>
            </a:br>
            <a:r>
              <a:rPr lang="sv-SE" sz="3200" dirty="0"/>
              <a:t>Bli behandlad annorlunda än andra på obegripligt eller orättvist sätt. Riskera att hamna utanför arbetsplatsens gemenskap</a:t>
            </a:r>
          </a:p>
          <a:p>
            <a:pPr marL="0" indent="0">
              <a:buNone/>
            </a:pPr>
            <a:endParaRPr lang="sv-SE" sz="3200" dirty="0"/>
          </a:p>
          <a:p>
            <a:pPr marL="0" indent="0">
              <a:buNone/>
            </a:pPr>
            <a:r>
              <a:rPr lang="sv-SE" sz="3200" dirty="0"/>
              <a:t>Dessa händelser är känslomässigt påfrestande, obehagliga, olustiga eller värre. Stor risk för att hamna i psykisk ohälsa.</a:t>
            </a:r>
          </a:p>
        </p:txBody>
      </p:sp>
      <p:sp>
        <p:nvSpPr>
          <p:cNvPr id="2" name="Rubrik 1"/>
          <p:cNvSpPr>
            <a:spLocks noGrp="1"/>
          </p:cNvSpPr>
          <p:nvPr>
            <p:ph type="title"/>
          </p:nvPr>
        </p:nvSpPr>
        <p:spPr/>
        <p:txBody>
          <a:bodyPr>
            <a:normAutofit/>
          </a:bodyPr>
          <a:lstStyle/>
          <a:p>
            <a:r>
              <a:rPr lang="sv-SE" dirty="0"/>
              <a:t>Vad betyder kränkande särbehandling?</a:t>
            </a:r>
            <a:endParaRPr lang="sv-SE" sz="4452" dirty="0"/>
          </a:p>
        </p:txBody>
      </p:sp>
    </p:spTree>
    <p:extLst>
      <p:ext uri="{BB962C8B-B14F-4D97-AF65-F5344CB8AC3E}">
        <p14:creationId xmlns:p14="http://schemas.microsoft.com/office/powerpoint/2010/main" val="1868305747"/>
      </p:ext>
    </p:extLst>
  </p:cSld>
  <p:clrMapOvr>
    <a:masterClrMapping/>
  </p:clrMapOvr>
</p:sld>
</file>

<file path=ppt/theme/theme1.xml><?xml version="1.0" encoding="utf-8"?>
<a:theme xmlns:a="http://schemas.openxmlformats.org/drawingml/2006/main" name="Region Västmanland Rosa">
  <a:themeElements>
    <a:clrScheme name="Region Västmanland Rosa">
      <a:dk1>
        <a:sysClr val="windowText" lastClr="000000"/>
      </a:dk1>
      <a:lt1>
        <a:sysClr val="window" lastClr="FFFFFF"/>
      </a:lt1>
      <a:dk2>
        <a:srgbClr val="7F7F7F"/>
      </a:dk2>
      <a:lt2>
        <a:srgbClr val="FFFFFF"/>
      </a:lt2>
      <a:accent1>
        <a:srgbClr val="670F3B"/>
      </a:accent1>
      <a:accent2>
        <a:srgbClr val="4B467D"/>
      </a:accent2>
      <a:accent3>
        <a:srgbClr val="339D94"/>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0039DAB0-7D38-4811-8BB1-C6C4965A58F0}"/>
    </a:ext>
  </a:extLst>
</a:theme>
</file>

<file path=ppt/theme/theme2.xml><?xml version="1.0" encoding="utf-8"?>
<a:theme xmlns:a="http://schemas.openxmlformats.org/drawingml/2006/main" name="Region Västmanland Blå">
  <a:themeElements>
    <a:clrScheme name="Region Västmanland Blå">
      <a:dk1>
        <a:sysClr val="windowText" lastClr="000000"/>
      </a:dk1>
      <a:lt1>
        <a:sysClr val="window" lastClr="FFFFFF"/>
      </a:lt1>
      <a:dk2>
        <a:srgbClr val="7F7F7F"/>
      </a:dk2>
      <a:lt2>
        <a:srgbClr val="FFFFFF"/>
      </a:lt2>
      <a:accent1>
        <a:srgbClr val="3C82AF"/>
      </a:accent1>
      <a:accent2>
        <a:srgbClr val="4B467D"/>
      </a:accent2>
      <a:accent3>
        <a:srgbClr val="339D94"/>
      </a:accent3>
      <a:accent4>
        <a:srgbClr val="670F3B"/>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2459BC67-DD28-465A-A611-64CAAD410A4A}"/>
    </a:ext>
  </a:extLst>
</a:theme>
</file>

<file path=ppt/theme/theme3.xml><?xml version="1.0" encoding="utf-8"?>
<a:theme xmlns:a="http://schemas.openxmlformats.org/drawingml/2006/main" name="Region Västmanland Grön">
  <a:themeElements>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fontScheme name="ReVä">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a:defPPr>
      </a:lstStyle>
      <a:style>
        <a:lnRef idx="0">
          <a:scrgbClr r="0" g="0" b="0"/>
        </a:lnRef>
        <a:fillRef idx="0">
          <a:scrgbClr r="0" g="0" b="0"/>
        </a:fillRef>
        <a:effectRef idx="0">
          <a:scrgbClr r="0" g="0" b="0"/>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2" id="{CB468A0C-3AD1-40F7-951D-9B6CF80846B1}" vid="{72B876D8-DEED-4268-B914-085C35FD99C3}"/>
    </a:ext>
  </a:extLst>
</a:theme>
</file>

<file path=ppt/theme/theme4.xml><?xml version="1.0" encoding="utf-8"?>
<a:theme xmlns:a="http://schemas.openxmlformats.org/drawingml/2006/main" name="Region Västmanland Medarbetare">
  <a:themeElements>
    <a:clrScheme name="ltv attraktivarbetsgivare">
      <a:dk1>
        <a:sysClr val="windowText" lastClr="000000"/>
      </a:dk1>
      <a:lt1>
        <a:sysClr val="window" lastClr="FFFFFF"/>
      </a:lt1>
      <a:dk2>
        <a:srgbClr val="000000"/>
      </a:dk2>
      <a:lt2>
        <a:srgbClr val="FFFFFF"/>
      </a:lt2>
      <a:accent1>
        <a:srgbClr val="CF142B"/>
      </a:accent1>
      <a:accent2>
        <a:srgbClr val="CF142B"/>
      </a:accent2>
      <a:accent3>
        <a:srgbClr val="CF142B"/>
      </a:accent3>
      <a:accent4>
        <a:srgbClr val="CF142B"/>
      </a:accent4>
      <a:accent5>
        <a:srgbClr val="CF142B"/>
      </a:accent5>
      <a:accent6>
        <a:srgbClr val="CF142B"/>
      </a:accent6>
      <a:hlink>
        <a:srgbClr val="A5A5A5"/>
      </a:hlink>
      <a:folHlink>
        <a:srgbClr val="BFBFBF"/>
      </a:folHlink>
    </a:clrScheme>
    <a:fontScheme name="ltv attraktiv">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v_attraktivarbetsgivare_v10" id="{C89DF3A4-0F3D-4889-82D1-9A52422C2AFF}" vid="{5529674B-7F77-47DD-9375-CA6717CA5E73}"/>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gion Västmanland Grön">
    <a:dk1>
      <a:sysClr val="windowText" lastClr="000000"/>
    </a:dk1>
    <a:lt1>
      <a:sysClr val="window" lastClr="FFFFFF"/>
    </a:lt1>
    <a:dk2>
      <a:srgbClr val="7F7F7F"/>
    </a:dk2>
    <a:lt2>
      <a:srgbClr val="FFFFFF"/>
    </a:lt2>
    <a:accent1>
      <a:srgbClr val="339D94"/>
    </a:accent1>
    <a:accent2>
      <a:srgbClr val="4B467D"/>
    </a:accent2>
    <a:accent3>
      <a:srgbClr val="670F3B"/>
    </a:accent3>
    <a:accent4>
      <a:srgbClr val="3C82AF"/>
    </a:accent4>
    <a:accent5>
      <a:srgbClr val="F5AA3C"/>
    </a:accent5>
    <a:accent6>
      <a:srgbClr val="B2A39A"/>
    </a:accent6>
    <a:hlink>
      <a:srgbClr val="31599B"/>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4FCCDE7D57F994D9D3FA394004A08F1" ma:contentTypeVersion="13" ma:contentTypeDescription="Skapa ett nytt dokument." ma:contentTypeScope="" ma:versionID="b55678dabd24cfca9692bccb5939b96d">
  <xsd:schema xmlns:xsd="http://www.w3.org/2001/XMLSchema" xmlns:xs="http://www.w3.org/2001/XMLSchema" xmlns:p="http://schemas.microsoft.com/office/2006/metadata/properties" xmlns:ns2="ac2d9847-aef2-400e-97c7-c6f92ab3deec" xmlns:ns3="64f620ae-91ce-4b1e-911d-ee4aae89afa4" targetNamespace="http://schemas.microsoft.com/office/2006/metadata/properties" ma:root="true" ma:fieldsID="1cc0bac1ef352058ed31388d0b4758fc" ns2:_="" ns3:_="">
    <xsd:import namespace="ac2d9847-aef2-400e-97c7-c6f92ab3deec"/>
    <xsd:import namespace="64f620ae-91ce-4b1e-911d-ee4aae89afa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d9847-aef2-400e-97c7-c6f92ab3de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Bildmarkeringar" ma:readOnly="false" ma:fieldId="{5cf76f15-5ced-4ddc-b409-7134ff3c332f}" ma:taxonomyMulti="true" ma:sspId="e12c2e29-3876-4f0c-ba25-f8f57cb655d6"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f620ae-91ce-4b1e-911d-ee4aae89afa4" elementFormDefault="qualified">
    <xsd:import namespace="http://schemas.microsoft.com/office/2006/documentManagement/types"/>
    <xsd:import namespace="http://schemas.microsoft.com/office/infopath/2007/PartnerControls"/>
    <xsd:element name="SharedWithUsers" ma:index="1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at med information" ma:internalName="SharedWithDetails" ma:readOnly="true">
      <xsd:simpleType>
        <xsd:restriction base="dms:Note">
          <xsd:maxLength value="255"/>
        </xsd:restriction>
      </xsd:simpleType>
    </xsd:element>
    <xsd:element name="TaxCatchAll" ma:index="17" nillable="true" ma:displayName="Taxonomy Catch All Column" ma:hidden="true" ma:list="{39e40317-07f4-4c50-8737-7be7aa9019fd}" ma:internalName="TaxCatchAll" ma:showField="CatchAllData" ma:web="64f620ae-91ce-4b1e-911d-ee4aae89af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2d9847-aef2-400e-97c7-c6f92ab3deec">
      <Terms xmlns="http://schemas.microsoft.com/office/infopath/2007/PartnerControls"/>
    </lcf76f155ced4ddcb4097134ff3c332f>
    <TaxCatchAll xmlns="64f620ae-91ce-4b1e-911d-ee4aae89afa4" xsi:nil="true"/>
  </documentManagement>
</p:properties>
</file>

<file path=customXml/itemProps1.xml><?xml version="1.0" encoding="utf-8"?>
<ds:datastoreItem xmlns:ds="http://schemas.openxmlformats.org/officeDocument/2006/customXml" ds:itemID="{C79A30B9-D577-4019-BFCE-2CFE4D9058A0}">
  <ds:schemaRefs>
    <ds:schemaRef ds:uri="64f620ae-91ce-4b1e-911d-ee4aae89afa4"/>
    <ds:schemaRef ds:uri="ac2d9847-aef2-400e-97c7-c6f92ab3de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41836F-050D-448E-A7B6-564A2A1A1FC4}">
  <ds:schemaRefs>
    <ds:schemaRef ds:uri="http://schemas.microsoft.com/sharepoint/v3/contenttype/forms"/>
  </ds:schemaRefs>
</ds:datastoreItem>
</file>

<file path=customXml/itemProps3.xml><?xml version="1.0" encoding="utf-8"?>
<ds:datastoreItem xmlns:ds="http://schemas.openxmlformats.org/officeDocument/2006/customXml" ds:itemID="{7D298639-A577-4F3F-91F2-8D6ABE55571D}">
  <ds:schemaRef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http://purl.org/dc/dcmitype/"/>
    <ds:schemaRef ds:uri="64f620ae-91ce-4b1e-911d-ee4aae89afa4"/>
    <ds:schemaRef ds:uri="http://schemas.microsoft.com/office/infopath/2007/PartnerControls"/>
    <ds:schemaRef ds:uri="ac2d9847-aef2-400e-97c7-c6f92ab3deec"/>
    <ds:schemaRef ds:uri="http://purl.org/dc/terms/"/>
  </ds:schemaRefs>
</ds:datastoreItem>
</file>

<file path=docProps/app.xml><?xml version="1.0" encoding="utf-8"?>
<Properties xmlns="http://schemas.openxmlformats.org/officeDocument/2006/extended-properties" xmlns:vt="http://schemas.openxmlformats.org/officeDocument/2006/docPropsVTypes">
  <Template>Powerpointmall RV (2)</Template>
  <TotalTime>5784</TotalTime>
  <Words>1931</Words>
  <Application>Microsoft Office PowerPoint</Application>
  <PresentationFormat>Anpassad</PresentationFormat>
  <Paragraphs>166</Paragraphs>
  <Slides>18</Slides>
  <Notes>14</Notes>
  <HiddenSlides>0</HiddenSlides>
  <MMClips>0</MMClips>
  <ScaleCrop>false</ScaleCrop>
  <HeadingPairs>
    <vt:vector size="4" baseType="variant">
      <vt:variant>
        <vt:lpstr>Tema</vt:lpstr>
      </vt:variant>
      <vt:variant>
        <vt:i4>4</vt:i4>
      </vt:variant>
      <vt:variant>
        <vt:lpstr>Bildrubriker</vt:lpstr>
      </vt:variant>
      <vt:variant>
        <vt:i4>18</vt:i4>
      </vt:variant>
    </vt:vector>
  </HeadingPairs>
  <TitlesOfParts>
    <vt:vector size="22" baseType="lpstr">
      <vt:lpstr>Region Västmanland Rosa</vt:lpstr>
      <vt:lpstr>Region Västmanland Blå</vt:lpstr>
      <vt:lpstr>Region Västmanland Grön</vt:lpstr>
      <vt:lpstr>Region Västmanland Medarbetare</vt:lpstr>
      <vt:lpstr>Tema – likabehandling och jämställdhet</vt:lpstr>
      <vt:lpstr>Region Västmanlands modell </vt:lpstr>
      <vt:lpstr>Det handlar om… </vt:lpstr>
      <vt:lpstr>Likabehandling och jämställdhet</vt:lpstr>
      <vt:lpstr>Likabehandling och jämställdhet - diskussion</vt:lpstr>
      <vt:lpstr>Likabehandling och jämställdhet – alla dialogkort</vt:lpstr>
      <vt:lpstr>Tema – likabehandling och jämställdhet</vt:lpstr>
      <vt:lpstr>Policy – Hälsofrämjande arbetsplats</vt:lpstr>
      <vt:lpstr>Vad betyder kränkande särbehandling?</vt:lpstr>
      <vt:lpstr>Vad är kränkande särbehandling?</vt:lpstr>
      <vt:lpstr>Vad är diskriminering?</vt:lpstr>
      <vt:lpstr>Exempel på kränkande särbehandling</vt:lpstr>
      <vt:lpstr>Vad är inte kränkande särbehandling?</vt:lpstr>
      <vt:lpstr>Faktorer som ökar risken för en miljö där kränkande särbehandling förekommer:</vt:lpstr>
      <vt:lpstr>Hur förbygger/främjar vi att kränkande särbehandling inte förekommer hos oss?</vt:lpstr>
      <vt:lpstr>Vårt förebyggande arbete</vt:lpstr>
      <vt:lpstr>Vårt förebyggande arbete</vt:lpstr>
      <vt:lpstr>Riskkällor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Anna Hamberg</dc:creator>
  <cp:lastModifiedBy>Susanne Håkansson</cp:lastModifiedBy>
  <cp:revision>128</cp:revision>
  <dcterms:created xsi:type="dcterms:W3CDTF">2021-08-23T06:31:39Z</dcterms:created>
  <dcterms:modified xsi:type="dcterms:W3CDTF">2024-02-02T07:38:25Z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0x01010064FCCDE7D57F994D9D3FA394004A08F1</vt:lpwstr>
  </property>
  <property fmtid="{D5CDD505-2E9C-101B-9397-08002B2CF9AE}" pid="3" name="MediaServiceImageTags">
    <vt:lpwstr/>
  </property>
</Properties>
</file>