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4"/>
    <p:sldMasterId id="2147483746" r:id="rId5"/>
    <p:sldMasterId id="2147483648" r:id="rId6"/>
    <p:sldMasterId id="2147483703" r:id="rId7"/>
  </p:sldMasterIdLst>
  <p:notesMasterIdLst>
    <p:notesMasterId r:id="rId18"/>
  </p:notesMasterIdLst>
  <p:sldIdLst>
    <p:sldId id="270" r:id="rId8"/>
    <p:sldId id="346" r:id="rId9"/>
    <p:sldId id="277" r:id="rId10"/>
    <p:sldId id="281" r:id="rId11"/>
    <p:sldId id="341" r:id="rId12"/>
    <p:sldId id="271" r:id="rId13"/>
    <p:sldId id="296" r:id="rId14"/>
    <p:sldId id="342" r:id="rId15"/>
    <p:sldId id="344" r:id="rId16"/>
    <p:sldId id="345" r:id="rId17"/>
  </p:sldIdLst>
  <p:sldSz cx="20104100" cy="11309350"/>
  <p:notesSz cx="20104100" cy="113093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2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EDF2"/>
    <a:srgbClr val="DFECF9"/>
    <a:srgbClr val="DCEEEB"/>
    <a:srgbClr val="E9F6F7"/>
    <a:srgbClr val="F4DEE6"/>
    <a:srgbClr val="DFFFFF"/>
    <a:srgbClr val="E1F6FF"/>
    <a:srgbClr val="D2E6F5"/>
    <a:srgbClr val="E8F5F5"/>
    <a:srgbClr val="D1E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Format med tema 2 - dekorfärg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327" autoAdjust="0"/>
  </p:normalViewPr>
  <p:slideViewPr>
    <p:cSldViewPr>
      <p:cViewPr varScale="1">
        <p:scale>
          <a:sx n="41" d="100"/>
          <a:sy n="41" d="100"/>
        </p:scale>
        <p:origin x="608" y="24"/>
      </p:cViewPr>
      <p:guideLst>
        <p:guide orient="horz" pos="2880"/>
        <p:guide pos="220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8" d="100"/>
          <a:sy n="68" d="100"/>
        </p:scale>
        <p:origin x="4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9CC93B-B1F6-4E17-A46A-12803BA9CFB1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2AB6AD6-AC77-4731-888A-FED2E85B992A}">
      <dgm:prSet custT="1"/>
      <dgm:spPr/>
      <dgm:t>
        <a:bodyPr/>
        <a:lstStyle/>
        <a:p>
          <a:r>
            <a:rPr lang="en-US" sz="2800" dirty="0"/>
            <a:t>Val av </a:t>
          </a:r>
          <a:r>
            <a:rPr lang="en-US" sz="2800" dirty="0" err="1"/>
            <a:t>leverantör</a:t>
          </a:r>
          <a:r>
            <a:rPr lang="en-US" sz="2800" dirty="0"/>
            <a:t> </a:t>
          </a:r>
          <a:r>
            <a:rPr lang="en-US" sz="2800" dirty="0" err="1"/>
            <a:t>görs</a:t>
          </a:r>
          <a:r>
            <a:rPr lang="en-US" sz="2800" dirty="0"/>
            <a:t> </a:t>
          </a:r>
          <a:r>
            <a:rPr lang="en-US" sz="2800" dirty="0" err="1"/>
            <a:t>genom</a:t>
          </a:r>
          <a:r>
            <a:rPr lang="en-US" sz="2800" dirty="0"/>
            <a:t> </a:t>
          </a:r>
          <a:r>
            <a:rPr lang="en-US" sz="2800" dirty="0" err="1"/>
            <a:t>utvärdering</a:t>
          </a:r>
          <a:r>
            <a:rPr lang="en-US" sz="2800" dirty="0"/>
            <a:t> av </a:t>
          </a:r>
          <a:r>
            <a:rPr lang="en-US" sz="2800" dirty="0" err="1"/>
            <a:t>två</a:t>
          </a:r>
          <a:r>
            <a:rPr lang="en-US" sz="2800" dirty="0"/>
            <a:t> </a:t>
          </a:r>
          <a:r>
            <a:rPr lang="en-US" sz="2800" dirty="0" err="1"/>
            <a:t>kriterier</a:t>
          </a:r>
          <a:r>
            <a:rPr lang="en-US" sz="2800" dirty="0"/>
            <a:t> </a:t>
          </a:r>
          <a:r>
            <a:rPr lang="en-US" sz="2800" dirty="0" err="1"/>
            <a:t>som</a:t>
          </a:r>
          <a:r>
            <a:rPr lang="en-US" sz="2800" dirty="0"/>
            <a:t> </a:t>
          </a:r>
          <a:r>
            <a:rPr lang="en-US" sz="2800" dirty="0" err="1"/>
            <a:t>har</a:t>
          </a:r>
          <a:r>
            <a:rPr lang="en-US" sz="2800" dirty="0"/>
            <a:t> </a:t>
          </a:r>
          <a:r>
            <a:rPr lang="en-US" sz="2800" dirty="0" err="1"/>
            <a:t>betydelse</a:t>
          </a:r>
          <a:r>
            <a:rPr lang="en-US" sz="2800" dirty="0"/>
            <a:t> för </a:t>
          </a:r>
          <a:r>
            <a:rPr lang="en-US" sz="2800" dirty="0" err="1"/>
            <a:t>hur</a:t>
          </a:r>
          <a:r>
            <a:rPr lang="en-US" sz="2800" dirty="0"/>
            <a:t> </a:t>
          </a:r>
          <a:r>
            <a:rPr lang="en-US" sz="2800" dirty="0" err="1"/>
            <a:t>väl</a:t>
          </a:r>
          <a:r>
            <a:rPr lang="en-US" sz="2800" dirty="0"/>
            <a:t> </a:t>
          </a:r>
          <a:r>
            <a:rPr lang="en-US" sz="2800" dirty="0" err="1"/>
            <a:t>uppdraget</a:t>
          </a:r>
          <a:r>
            <a:rPr lang="en-US" sz="2800" dirty="0"/>
            <a:t> </a:t>
          </a:r>
          <a:r>
            <a:rPr lang="en-US" sz="2800" dirty="0" err="1"/>
            <a:t>kan</a:t>
          </a:r>
          <a:r>
            <a:rPr lang="en-US" sz="2800" dirty="0"/>
            <a:t> </a:t>
          </a:r>
          <a:r>
            <a:rPr lang="en-US" sz="2800" dirty="0" err="1"/>
            <a:t>utföras</a:t>
          </a:r>
          <a:r>
            <a:rPr lang="en-US" sz="2800" dirty="0"/>
            <a:t>. </a:t>
          </a:r>
          <a:r>
            <a:rPr lang="en-US" sz="2800" dirty="0" err="1"/>
            <a:t>Kriterierna</a:t>
          </a:r>
          <a:r>
            <a:rPr lang="en-US" sz="2800" dirty="0"/>
            <a:t> är:</a:t>
          </a:r>
        </a:p>
      </dgm:t>
    </dgm:pt>
    <dgm:pt modelId="{76E75C09-1FEA-4251-86DD-E12BCE338E71}" type="parTrans" cxnId="{E0B66F22-EF60-46F0-BD51-C3350ABF4F83}">
      <dgm:prSet/>
      <dgm:spPr/>
      <dgm:t>
        <a:bodyPr/>
        <a:lstStyle/>
        <a:p>
          <a:endParaRPr lang="en-US"/>
        </a:p>
      </dgm:t>
    </dgm:pt>
    <dgm:pt modelId="{CEC64490-A022-4464-B791-E6B1AE5BD756}" type="sibTrans" cxnId="{E0B66F22-EF60-46F0-BD51-C3350ABF4F83}">
      <dgm:prSet/>
      <dgm:spPr/>
      <dgm:t>
        <a:bodyPr/>
        <a:lstStyle/>
        <a:p>
          <a:endParaRPr lang="en-US"/>
        </a:p>
      </dgm:t>
    </dgm:pt>
    <dgm:pt modelId="{E338A5BB-AA65-484B-9617-80FD43BCD8FA}">
      <dgm:prSet custT="1"/>
      <dgm:spPr/>
      <dgm:t>
        <a:bodyPr/>
        <a:lstStyle/>
        <a:p>
          <a:r>
            <a:rPr lang="en-US" sz="2000" b="1" i="1" dirty="0"/>
            <a:t>Antal </a:t>
          </a:r>
          <a:r>
            <a:rPr lang="en-US" sz="2000" b="1" i="1" dirty="0" err="1"/>
            <a:t>timmar</a:t>
          </a:r>
          <a:r>
            <a:rPr lang="en-US" sz="2000" b="1" i="1" dirty="0"/>
            <a:t>/pass </a:t>
          </a:r>
          <a:r>
            <a:rPr lang="en-US" sz="2000" dirty="0"/>
            <a:t>- </a:t>
          </a:r>
          <a:r>
            <a:rPr lang="en-US" sz="2000" dirty="0" err="1"/>
            <a:t>hur</a:t>
          </a:r>
          <a:r>
            <a:rPr lang="en-US" sz="2000" dirty="0"/>
            <a:t> </a:t>
          </a:r>
          <a:r>
            <a:rPr lang="en-US" sz="2000" dirty="0" err="1"/>
            <a:t>stor</a:t>
          </a:r>
          <a:r>
            <a:rPr lang="en-US" sz="2000" dirty="0"/>
            <a:t> del av </a:t>
          </a:r>
          <a:r>
            <a:rPr lang="en-US" sz="2000" dirty="0" err="1"/>
            <a:t>uppdraget</a:t>
          </a:r>
          <a:r>
            <a:rPr lang="en-US" sz="2000" dirty="0"/>
            <a:t> </a:t>
          </a:r>
          <a:r>
            <a:rPr lang="en-US" sz="2000" dirty="0" err="1"/>
            <a:t>täcker</a:t>
          </a:r>
          <a:r>
            <a:rPr lang="en-US" sz="2000" dirty="0"/>
            <a:t> </a:t>
          </a:r>
          <a:r>
            <a:rPr lang="en-US" sz="2000" dirty="0" err="1"/>
            <a:t>konsulten</a:t>
          </a:r>
          <a:r>
            <a:rPr lang="en-US" sz="2000" dirty="0"/>
            <a:t>/</a:t>
          </a:r>
          <a:r>
            <a:rPr lang="en-US" sz="2000" dirty="0" err="1"/>
            <a:t>konsulterna</a:t>
          </a:r>
          <a:r>
            <a:rPr lang="en-US" sz="2000" dirty="0"/>
            <a:t>?</a:t>
          </a:r>
        </a:p>
      </dgm:t>
    </dgm:pt>
    <dgm:pt modelId="{5BE31BAD-557F-46C1-90D8-A771CE6D0B9C}" type="parTrans" cxnId="{FDDC11DC-E044-4C88-A6CD-EEBCAC73E211}">
      <dgm:prSet/>
      <dgm:spPr/>
      <dgm:t>
        <a:bodyPr/>
        <a:lstStyle/>
        <a:p>
          <a:endParaRPr lang="en-US"/>
        </a:p>
      </dgm:t>
    </dgm:pt>
    <dgm:pt modelId="{41E09EF3-434E-47F9-AFCB-4651BDC96E90}" type="sibTrans" cxnId="{FDDC11DC-E044-4C88-A6CD-EEBCAC73E211}">
      <dgm:prSet/>
      <dgm:spPr/>
      <dgm:t>
        <a:bodyPr/>
        <a:lstStyle/>
        <a:p>
          <a:endParaRPr lang="en-US"/>
        </a:p>
      </dgm:t>
    </dgm:pt>
    <dgm:pt modelId="{7A323BE6-ECDC-4C8D-B4DF-6992232B336A}">
      <dgm:prSet custT="1"/>
      <dgm:spPr/>
      <dgm:t>
        <a:bodyPr/>
        <a:lstStyle/>
        <a:p>
          <a:r>
            <a:rPr lang="en-US" sz="2000" b="1" i="1" dirty="0" err="1"/>
            <a:t>Kontinuitet</a:t>
          </a:r>
          <a:r>
            <a:rPr lang="en-US" sz="2000" dirty="0"/>
            <a:t> – </a:t>
          </a:r>
          <a:r>
            <a:rPr lang="en-US" sz="2000" dirty="0" err="1"/>
            <a:t>hur</a:t>
          </a:r>
          <a:r>
            <a:rPr lang="en-US" sz="2000" dirty="0"/>
            <a:t> </a:t>
          </a:r>
          <a:r>
            <a:rPr lang="en-US" sz="2000" dirty="0" err="1"/>
            <a:t>stor</a:t>
          </a:r>
          <a:r>
            <a:rPr lang="en-US" sz="2000" dirty="0"/>
            <a:t> </a:t>
          </a:r>
          <a:r>
            <a:rPr lang="en-US" sz="2000" dirty="0" err="1"/>
            <a:t>erfarenhet</a:t>
          </a:r>
          <a:r>
            <a:rPr lang="en-US" sz="2000" dirty="0"/>
            <a:t> av </a:t>
          </a:r>
          <a:r>
            <a:rPr lang="en-US" sz="2000" dirty="0" err="1"/>
            <a:t>avdelningen</a:t>
          </a:r>
          <a:r>
            <a:rPr lang="en-US" sz="2000" dirty="0"/>
            <a:t>/</a:t>
          </a:r>
          <a:r>
            <a:rPr lang="en-US" sz="2000" dirty="0" err="1"/>
            <a:t>enheten</a:t>
          </a:r>
          <a:r>
            <a:rPr lang="en-US" sz="2000" dirty="0"/>
            <a:t> </a:t>
          </a:r>
          <a:r>
            <a:rPr lang="en-US" sz="2000" dirty="0" err="1"/>
            <a:t>har</a:t>
          </a:r>
          <a:r>
            <a:rPr lang="en-US" sz="2000" dirty="0"/>
            <a:t> </a:t>
          </a:r>
          <a:r>
            <a:rPr lang="en-US" sz="2000" dirty="0" err="1"/>
            <a:t>konsulten</a:t>
          </a:r>
          <a:r>
            <a:rPr lang="en-US" sz="2000" dirty="0"/>
            <a:t>/</a:t>
          </a:r>
          <a:r>
            <a:rPr lang="en-US" sz="2000" dirty="0" err="1"/>
            <a:t>konsulterna</a:t>
          </a:r>
          <a:r>
            <a:rPr lang="en-US" sz="2000" dirty="0"/>
            <a:t>?</a:t>
          </a:r>
        </a:p>
      </dgm:t>
    </dgm:pt>
    <dgm:pt modelId="{B7327388-267A-428C-8EE9-5ACE0D65E852}" type="parTrans" cxnId="{F9910F89-0E3B-4096-B093-ADE81485E481}">
      <dgm:prSet/>
      <dgm:spPr/>
      <dgm:t>
        <a:bodyPr/>
        <a:lstStyle/>
        <a:p>
          <a:endParaRPr lang="en-US"/>
        </a:p>
      </dgm:t>
    </dgm:pt>
    <dgm:pt modelId="{CA02B121-D53C-4284-BB86-78A82DEAE894}" type="sibTrans" cxnId="{F9910F89-0E3B-4096-B093-ADE81485E481}">
      <dgm:prSet/>
      <dgm:spPr/>
      <dgm:t>
        <a:bodyPr/>
        <a:lstStyle/>
        <a:p>
          <a:endParaRPr lang="en-US"/>
        </a:p>
      </dgm:t>
    </dgm:pt>
    <dgm:pt modelId="{9EE9D9F1-9A89-4768-A227-F546AF2BF24E}">
      <dgm:prSet custT="1"/>
      <dgm:spPr/>
      <dgm:t>
        <a:bodyPr/>
        <a:lstStyle/>
        <a:p>
          <a:r>
            <a:rPr lang="en-US" sz="2800" dirty="0" err="1"/>
            <a:t>Vikta</a:t>
          </a:r>
          <a:r>
            <a:rPr lang="en-US" sz="2800" dirty="0"/>
            <a:t> dessa </a:t>
          </a:r>
          <a:r>
            <a:rPr lang="en-US" sz="2800" dirty="0" err="1"/>
            <a:t>kriterier</a:t>
          </a:r>
          <a:r>
            <a:rPr lang="en-US" sz="2800" dirty="0"/>
            <a:t>, </a:t>
          </a:r>
          <a:r>
            <a:rPr lang="en-US" sz="2800" dirty="0" err="1"/>
            <a:t>utifrån</a:t>
          </a:r>
          <a:r>
            <a:rPr lang="en-US" sz="2800" dirty="0"/>
            <a:t> </a:t>
          </a:r>
          <a:r>
            <a:rPr lang="en-US" sz="2800" dirty="0" err="1"/>
            <a:t>behovet</a:t>
          </a:r>
          <a:r>
            <a:rPr lang="en-US" sz="2800" dirty="0"/>
            <a:t> </a:t>
          </a:r>
          <a:r>
            <a:rPr lang="en-US" sz="2800" dirty="0" err="1"/>
            <a:t>på</a:t>
          </a:r>
          <a:r>
            <a:rPr lang="en-US" sz="2800" dirty="0"/>
            <a:t> din </a:t>
          </a:r>
          <a:r>
            <a:rPr lang="en-US" sz="2800" dirty="0" err="1"/>
            <a:t>enhet</a:t>
          </a:r>
          <a:r>
            <a:rPr lang="en-US" sz="2800" dirty="0"/>
            <a:t>/</a:t>
          </a:r>
          <a:r>
            <a:rPr lang="en-US" sz="2800" dirty="0" err="1"/>
            <a:t>avdelning</a:t>
          </a:r>
          <a:r>
            <a:rPr lang="en-US" sz="2800" dirty="0"/>
            <a:t>. </a:t>
          </a:r>
          <a:r>
            <a:rPr lang="en-US" sz="2800" dirty="0" err="1"/>
            <a:t>Varje</a:t>
          </a:r>
          <a:r>
            <a:rPr lang="en-US" sz="2800" dirty="0"/>
            <a:t> </a:t>
          </a:r>
          <a:r>
            <a:rPr lang="en-US" sz="2800" dirty="0" err="1"/>
            <a:t>kriterium</a:t>
          </a:r>
          <a:r>
            <a:rPr lang="en-US" sz="2800" dirty="0"/>
            <a:t> ska </a:t>
          </a:r>
          <a:r>
            <a:rPr lang="en-US" sz="2800" dirty="0" err="1"/>
            <a:t>viktas</a:t>
          </a:r>
          <a:r>
            <a:rPr lang="en-US" sz="2800" dirty="0"/>
            <a:t> till 0-100 </a:t>
          </a:r>
          <a:r>
            <a:rPr lang="en-US" sz="2800" dirty="0" err="1"/>
            <a:t>procent</a:t>
          </a:r>
          <a:r>
            <a:rPr lang="en-US" sz="2800" dirty="0"/>
            <a:t>. </a:t>
          </a:r>
          <a:r>
            <a:rPr lang="en-US" sz="2800" dirty="0" err="1"/>
            <a:t>Kriteriernas</a:t>
          </a:r>
          <a:r>
            <a:rPr lang="en-US" sz="2800" dirty="0"/>
            <a:t> </a:t>
          </a:r>
          <a:r>
            <a:rPr lang="en-US" sz="2800" dirty="0" err="1"/>
            <a:t>viktning</a:t>
          </a:r>
          <a:r>
            <a:rPr lang="en-US" sz="2800" dirty="0"/>
            <a:t> ska </a:t>
          </a:r>
          <a:r>
            <a:rPr lang="en-US" sz="2800" dirty="0" err="1"/>
            <a:t>summera</a:t>
          </a:r>
          <a:r>
            <a:rPr lang="en-US" sz="2800" dirty="0"/>
            <a:t> till 100 </a:t>
          </a:r>
          <a:r>
            <a:rPr lang="en-US" sz="2800" dirty="0" err="1"/>
            <a:t>procent</a:t>
          </a:r>
          <a:r>
            <a:rPr lang="en-US" sz="2800" dirty="0"/>
            <a:t>.</a:t>
          </a:r>
        </a:p>
      </dgm:t>
    </dgm:pt>
    <dgm:pt modelId="{63588881-F33F-428A-9808-8FC3F6B35CBC}" type="parTrans" cxnId="{C12BA686-3530-4F00-B3AB-9DC62CBD75F4}">
      <dgm:prSet/>
      <dgm:spPr/>
      <dgm:t>
        <a:bodyPr/>
        <a:lstStyle/>
        <a:p>
          <a:endParaRPr lang="en-US"/>
        </a:p>
      </dgm:t>
    </dgm:pt>
    <dgm:pt modelId="{9FF4938E-3BDA-4F78-9FD7-F784E775CD7A}" type="sibTrans" cxnId="{C12BA686-3530-4F00-B3AB-9DC62CBD75F4}">
      <dgm:prSet/>
      <dgm:spPr/>
      <dgm:t>
        <a:bodyPr/>
        <a:lstStyle/>
        <a:p>
          <a:endParaRPr lang="en-US"/>
        </a:p>
      </dgm:t>
    </dgm:pt>
    <dgm:pt modelId="{795D930C-A0B0-474A-9688-81074EBE500A}">
      <dgm:prSet custT="1"/>
      <dgm:spPr/>
      <dgm:t>
        <a:bodyPr/>
        <a:lstStyle/>
        <a:p>
          <a:r>
            <a:rPr lang="en-US" sz="2800" dirty="0"/>
            <a:t>I </a:t>
          </a:r>
          <a:r>
            <a:rPr lang="en-US" sz="2800" dirty="0" err="1"/>
            <a:t>utvärderingen</a:t>
          </a:r>
          <a:r>
            <a:rPr lang="en-US" sz="2800" dirty="0"/>
            <a:t> </a:t>
          </a:r>
          <a:r>
            <a:rPr lang="en-US" sz="2800" dirty="0" err="1"/>
            <a:t>poängsätts</a:t>
          </a:r>
          <a:r>
            <a:rPr lang="en-US" sz="2800" dirty="0"/>
            <a:t> </a:t>
          </a:r>
          <a:r>
            <a:rPr lang="en-US" sz="2800" dirty="0" err="1"/>
            <a:t>leverantörerna</a:t>
          </a:r>
          <a:r>
            <a:rPr lang="en-US" sz="2800" dirty="0"/>
            <a:t> med 1-5 </a:t>
          </a:r>
          <a:r>
            <a:rPr lang="en-US" sz="2800" dirty="0" err="1"/>
            <a:t>poäng</a:t>
          </a:r>
          <a:r>
            <a:rPr lang="en-US" sz="2800" dirty="0"/>
            <a:t> </a:t>
          </a:r>
          <a:r>
            <a:rPr lang="en-US" sz="2800" dirty="0" err="1"/>
            <a:t>utifrån</a:t>
          </a:r>
          <a:r>
            <a:rPr lang="en-US" sz="2800" dirty="0"/>
            <a:t> </a:t>
          </a:r>
          <a:r>
            <a:rPr lang="en-US" sz="2800" dirty="0" err="1"/>
            <a:t>hur</a:t>
          </a:r>
          <a:r>
            <a:rPr lang="en-US" sz="2800" dirty="0"/>
            <a:t> </a:t>
          </a:r>
          <a:r>
            <a:rPr lang="en-US" sz="2800" dirty="0" err="1"/>
            <a:t>väl</a:t>
          </a:r>
          <a:r>
            <a:rPr lang="en-US" sz="2800" dirty="0"/>
            <a:t> </a:t>
          </a:r>
          <a:r>
            <a:rPr lang="en-US" sz="2800" dirty="0" err="1"/>
            <a:t>respektive</a:t>
          </a:r>
          <a:r>
            <a:rPr lang="en-US" sz="2800" dirty="0"/>
            <a:t> </a:t>
          </a:r>
          <a:r>
            <a:rPr lang="en-US" sz="2800" dirty="0" err="1"/>
            <a:t>kriterium</a:t>
          </a:r>
          <a:r>
            <a:rPr lang="en-US" sz="2800" dirty="0"/>
            <a:t> </a:t>
          </a:r>
          <a:r>
            <a:rPr lang="en-US" sz="2800" dirty="0" err="1"/>
            <a:t>uppfylls</a:t>
          </a:r>
          <a:r>
            <a:rPr lang="en-US" sz="2800" dirty="0"/>
            <a:t>.</a:t>
          </a:r>
        </a:p>
      </dgm:t>
    </dgm:pt>
    <dgm:pt modelId="{83A2D77F-CB9E-49CB-8AAA-9F47573F1F7D}" type="parTrans" cxnId="{114C45C3-D0CC-402E-AFD0-0BC70E9CC3F8}">
      <dgm:prSet/>
      <dgm:spPr/>
      <dgm:t>
        <a:bodyPr/>
        <a:lstStyle/>
        <a:p>
          <a:endParaRPr lang="en-US"/>
        </a:p>
      </dgm:t>
    </dgm:pt>
    <dgm:pt modelId="{0070EB50-F64A-4D45-BBCA-39C9AD26E7A7}" type="sibTrans" cxnId="{114C45C3-D0CC-402E-AFD0-0BC70E9CC3F8}">
      <dgm:prSet/>
      <dgm:spPr/>
      <dgm:t>
        <a:bodyPr/>
        <a:lstStyle/>
        <a:p>
          <a:endParaRPr lang="en-US"/>
        </a:p>
      </dgm:t>
    </dgm:pt>
    <dgm:pt modelId="{069D5BD6-F47E-46E6-8D2B-45C84B75DD63}" type="pres">
      <dgm:prSet presAssocID="{0A9CC93B-B1F6-4E17-A46A-12803BA9CFB1}" presName="root" presStyleCnt="0">
        <dgm:presLayoutVars>
          <dgm:dir/>
          <dgm:resizeHandles val="exact"/>
        </dgm:presLayoutVars>
      </dgm:prSet>
      <dgm:spPr/>
    </dgm:pt>
    <dgm:pt modelId="{4B718D80-1C0B-411D-AEF2-42FD73376874}" type="pres">
      <dgm:prSet presAssocID="{D2AB6AD6-AC77-4731-888A-FED2E85B992A}" presName="compNode" presStyleCnt="0"/>
      <dgm:spPr/>
    </dgm:pt>
    <dgm:pt modelId="{1B44D4F0-92B8-456C-8955-8EA3D15F8902}" type="pres">
      <dgm:prSet presAssocID="{D2AB6AD6-AC77-4731-888A-FED2E85B992A}" presName="bgRect" presStyleLbl="bgShp" presStyleIdx="0" presStyleCnt="3"/>
      <dgm:spPr/>
    </dgm:pt>
    <dgm:pt modelId="{75C720DA-0D18-4EB8-9EF2-8B744B829AC9}" type="pres">
      <dgm:prSet presAssocID="{D2AB6AD6-AC77-4731-888A-FED2E85B992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ck"/>
        </a:ext>
      </dgm:extLst>
    </dgm:pt>
    <dgm:pt modelId="{D6058FA8-62D2-42C0-A7DC-D377F8F7F89E}" type="pres">
      <dgm:prSet presAssocID="{D2AB6AD6-AC77-4731-888A-FED2E85B992A}" presName="spaceRect" presStyleCnt="0"/>
      <dgm:spPr/>
    </dgm:pt>
    <dgm:pt modelId="{4E88CCFE-C67C-4C45-9303-CA5F7FB5836A}" type="pres">
      <dgm:prSet presAssocID="{D2AB6AD6-AC77-4731-888A-FED2E85B992A}" presName="parTx" presStyleLbl="revTx" presStyleIdx="0" presStyleCnt="4">
        <dgm:presLayoutVars>
          <dgm:chMax val="0"/>
          <dgm:chPref val="0"/>
        </dgm:presLayoutVars>
      </dgm:prSet>
      <dgm:spPr/>
    </dgm:pt>
    <dgm:pt modelId="{4FC3A4EA-6470-4144-88F8-E19377961107}" type="pres">
      <dgm:prSet presAssocID="{D2AB6AD6-AC77-4731-888A-FED2E85B992A}" presName="desTx" presStyleLbl="revTx" presStyleIdx="1" presStyleCnt="4">
        <dgm:presLayoutVars/>
      </dgm:prSet>
      <dgm:spPr/>
    </dgm:pt>
    <dgm:pt modelId="{C2E2C762-9358-441A-87F1-F09ED5DCA343}" type="pres">
      <dgm:prSet presAssocID="{CEC64490-A022-4464-B791-E6B1AE5BD756}" presName="sibTrans" presStyleCnt="0"/>
      <dgm:spPr/>
    </dgm:pt>
    <dgm:pt modelId="{CE26ED84-D757-4E3B-812E-9E9BD2B5246A}" type="pres">
      <dgm:prSet presAssocID="{9EE9D9F1-9A89-4768-A227-F546AF2BF24E}" presName="compNode" presStyleCnt="0"/>
      <dgm:spPr/>
    </dgm:pt>
    <dgm:pt modelId="{9A7EDE62-20BA-48A9-B06A-7B119A0B8BD1}" type="pres">
      <dgm:prSet presAssocID="{9EE9D9F1-9A89-4768-A227-F546AF2BF24E}" presName="bgRect" presStyleLbl="bgShp" presStyleIdx="1" presStyleCnt="3"/>
      <dgm:spPr/>
    </dgm:pt>
    <dgm:pt modelId="{FA2048F8-C16B-4C3B-8804-CAA5E6A87C6B}" type="pres">
      <dgm:prSet presAssocID="{9EE9D9F1-9A89-4768-A227-F546AF2BF24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mare"/>
        </a:ext>
      </dgm:extLst>
    </dgm:pt>
    <dgm:pt modelId="{D13A7DED-7B03-4788-B5FF-D839C0DCB6A0}" type="pres">
      <dgm:prSet presAssocID="{9EE9D9F1-9A89-4768-A227-F546AF2BF24E}" presName="spaceRect" presStyleCnt="0"/>
      <dgm:spPr/>
    </dgm:pt>
    <dgm:pt modelId="{FE4E91FE-0471-4D76-84DB-DD034A3DABB6}" type="pres">
      <dgm:prSet presAssocID="{9EE9D9F1-9A89-4768-A227-F546AF2BF24E}" presName="parTx" presStyleLbl="revTx" presStyleIdx="2" presStyleCnt="4">
        <dgm:presLayoutVars>
          <dgm:chMax val="0"/>
          <dgm:chPref val="0"/>
        </dgm:presLayoutVars>
      </dgm:prSet>
      <dgm:spPr/>
    </dgm:pt>
    <dgm:pt modelId="{C973A0A9-FE9C-4815-9724-0040F11E9581}" type="pres">
      <dgm:prSet presAssocID="{9FF4938E-3BDA-4F78-9FD7-F784E775CD7A}" presName="sibTrans" presStyleCnt="0"/>
      <dgm:spPr/>
    </dgm:pt>
    <dgm:pt modelId="{0E75B2E3-5DC2-4A5C-BCDF-3C6B7FEC0059}" type="pres">
      <dgm:prSet presAssocID="{795D930C-A0B0-474A-9688-81074EBE500A}" presName="compNode" presStyleCnt="0"/>
      <dgm:spPr/>
    </dgm:pt>
    <dgm:pt modelId="{1F0B170F-8758-4206-898B-C4FFC59C833B}" type="pres">
      <dgm:prSet presAssocID="{795D930C-A0B0-474A-9688-81074EBE500A}" presName="bgRect" presStyleLbl="bgShp" presStyleIdx="2" presStyleCnt="3"/>
      <dgm:spPr/>
    </dgm:pt>
    <dgm:pt modelId="{6F4D820D-1A40-45D8-A058-F260C679D9B4}" type="pres">
      <dgm:prSet presAssocID="{795D930C-A0B0-474A-9688-81074EBE500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ål"/>
        </a:ext>
      </dgm:extLst>
    </dgm:pt>
    <dgm:pt modelId="{B477A16B-18BF-48A1-A751-A3E8A6C599C9}" type="pres">
      <dgm:prSet presAssocID="{795D930C-A0B0-474A-9688-81074EBE500A}" presName="spaceRect" presStyleCnt="0"/>
      <dgm:spPr/>
    </dgm:pt>
    <dgm:pt modelId="{3B524424-1911-4180-B6EF-F3F9970BFE3B}" type="pres">
      <dgm:prSet presAssocID="{795D930C-A0B0-474A-9688-81074EBE500A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F4EDD10A-D77F-48BA-9D0E-DD9EC8D77605}" type="presOf" srcId="{E338A5BB-AA65-484B-9617-80FD43BCD8FA}" destId="{4FC3A4EA-6470-4144-88F8-E19377961107}" srcOrd="0" destOrd="0" presId="urn:microsoft.com/office/officeart/2018/2/layout/IconVerticalSolidList"/>
    <dgm:cxn modelId="{E0B66F22-EF60-46F0-BD51-C3350ABF4F83}" srcId="{0A9CC93B-B1F6-4E17-A46A-12803BA9CFB1}" destId="{D2AB6AD6-AC77-4731-888A-FED2E85B992A}" srcOrd="0" destOrd="0" parTransId="{76E75C09-1FEA-4251-86DD-E12BCE338E71}" sibTransId="{CEC64490-A022-4464-B791-E6B1AE5BD756}"/>
    <dgm:cxn modelId="{CFF93A33-06AE-4296-99A8-964D7312C21C}" type="presOf" srcId="{7A323BE6-ECDC-4C8D-B4DF-6992232B336A}" destId="{4FC3A4EA-6470-4144-88F8-E19377961107}" srcOrd="0" destOrd="1" presId="urn:microsoft.com/office/officeart/2018/2/layout/IconVerticalSolidList"/>
    <dgm:cxn modelId="{2A927B82-12FA-4664-A9EB-935711229C52}" type="presOf" srcId="{D2AB6AD6-AC77-4731-888A-FED2E85B992A}" destId="{4E88CCFE-C67C-4C45-9303-CA5F7FB5836A}" srcOrd="0" destOrd="0" presId="urn:microsoft.com/office/officeart/2018/2/layout/IconVerticalSolidList"/>
    <dgm:cxn modelId="{C12BA686-3530-4F00-B3AB-9DC62CBD75F4}" srcId="{0A9CC93B-B1F6-4E17-A46A-12803BA9CFB1}" destId="{9EE9D9F1-9A89-4768-A227-F546AF2BF24E}" srcOrd="1" destOrd="0" parTransId="{63588881-F33F-428A-9808-8FC3F6B35CBC}" sibTransId="{9FF4938E-3BDA-4F78-9FD7-F784E775CD7A}"/>
    <dgm:cxn modelId="{F9910F89-0E3B-4096-B093-ADE81485E481}" srcId="{D2AB6AD6-AC77-4731-888A-FED2E85B992A}" destId="{7A323BE6-ECDC-4C8D-B4DF-6992232B336A}" srcOrd="1" destOrd="0" parTransId="{B7327388-267A-428C-8EE9-5ACE0D65E852}" sibTransId="{CA02B121-D53C-4284-BB86-78A82DEAE894}"/>
    <dgm:cxn modelId="{A0E5008F-13E7-4FF0-A1E8-16F75ED07EF9}" type="presOf" srcId="{0A9CC93B-B1F6-4E17-A46A-12803BA9CFB1}" destId="{069D5BD6-F47E-46E6-8D2B-45C84B75DD63}" srcOrd="0" destOrd="0" presId="urn:microsoft.com/office/officeart/2018/2/layout/IconVerticalSolidList"/>
    <dgm:cxn modelId="{50FA7193-4476-4771-9E2C-148DBFD22415}" type="presOf" srcId="{795D930C-A0B0-474A-9688-81074EBE500A}" destId="{3B524424-1911-4180-B6EF-F3F9970BFE3B}" srcOrd="0" destOrd="0" presId="urn:microsoft.com/office/officeart/2018/2/layout/IconVerticalSolidList"/>
    <dgm:cxn modelId="{64A907BB-0DF9-42D7-BD4B-035EDF7220E9}" type="presOf" srcId="{9EE9D9F1-9A89-4768-A227-F546AF2BF24E}" destId="{FE4E91FE-0471-4D76-84DB-DD034A3DABB6}" srcOrd="0" destOrd="0" presId="urn:microsoft.com/office/officeart/2018/2/layout/IconVerticalSolidList"/>
    <dgm:cxn modelId="{114C45C3-D0CC-402E-AFD0-0BC70E9CC3F8}" srcId="{0A9CC93B-B1F6-4E17-A46A-12803BA9CFB1}" destId="{795D930C-A0B0-474A-9688-81074EBE500A}" srcOrd="2" destOrd="0" parTransId="{83A2D77F-CB9E-49CB-8AAA-9F47573F1F7D}" sibTransId="{0070EB50-F64A-4D45-BBCA-39C9AD26E7A7}"/>
    <dgm:cxn modelId="{FDDC11DC-E044-4C88-A6CD-EEBCAC73E211}" srcId="{D2AB6AD6-AC77-4731-888A-FED2E85B992A}" destId="{E338A5BB-AA65-484B-9617-80FD43BCD8FA}" srcOrd="0" destOrd="0" parTransId="{5BE31BAD-557F-46C1-90D8-A771CE6D0B9C}" sibTransId="{41E09EF3-434E-47F9-AFCB-4651BDC96E90}"/>
    <dgm:cxn modelId="{0A3D31A0-B23F-4710-94B4-3C1F7BF0C788}" type="presParOf" srcId="{069D5BD6-F47E-46E6-8D2B-45C84B75DD63}" destId="{4B718D80-1C0B-411D-AEF2-42FD73376874}" srcOrd="0" destOrd="0" presId="urn:microsoft.com/office/officeart/2018/2/layout/IconVerticalSolidList"/>
    <dgm:cxn modelId="{7566F154-BEC6-435A-885A-B34256ECED9C}" type="presParOf" srcId="{4B718D80-1C0B-411D-AEF2-42FD73376874}" destId="{1B44D4F0-92B8-456C-8955-8EA3D15F8902}" srcOrd="0" destOrd="0" presId="urn:microsoft.com/office/officeart/2018/2/layout/IconVerticalSolidList"/>
    <dgm:cxn modelId="{8A4E4C5F-55CB-44AB-B128-7540EBD3DA48}" type="presParOf" srcId="{4B718D80-1C0B-411D-AEF2-42FD73376874}" destId="{75C720DA-0D18-4EB8-9EF2-8B744B829AC9}" srcOrd="1" destOrd="0" presId="urn:microsoft.com/office/officeart/2018/2/layout/IconVerticalSolidList"/>
    <dgm:cxn modelId="{C994B5A1-379A-423E-8BBA-941A147D0B37}" type="presParOf" srcId="{4B718D80-1C0B-411D-AEF2-42FD73376874}" destId="{D6058FA8-62D2-42C0-A7DC-D377F8F7F89E}" srcOrd="2" destOrd="0" presId="urn:microsoft.com/office/officeart/2018/2/layout/IconVerticalSolidList"/>
    <dgm:cxn modelId="{277BB2DD-744E-4EFF-AB5C-D228513C0E95}" type="presParOf" srcId="{4B718D80-1C0B-411D-AEF2-42FD73376874}" destId="{4E88CCFE-C67C-4C45-9303-CA5F7FB5836A}" srcOrd="3" destOrd="0" presId="urn:microsoft.com/office/officeart/2018/2/layout/IconVerticalSolidList"/>
    <dgm:cxn modelId="{348E110A-35E1-477D-9B66-787CF2B75E81}" type="presParOf" srcId="{4B718D80-1C0B-411D-AEF2-42FD73376874}" destId="{4FC3A4EA-6470-4144-88F8-E19377961107}" srcOrd="4" destOrd="0" presId="urn:microsoft.com/office/officeart/2018/2/layout/IconVerticalSolidList"/>
    <dgm:cxn modelId="{A41935ED-06FC-4A42-ABB7-B26E476C2CE7}" type="presParOf" srcId="{069D5BD6-F47E-46E6-8D2B-45C84B75DD63}" destId="{C2E2C762-9358-441A-87F1-F09ED5DCA343}" srcOrd="1" destOrd="0" presId="urn:microsoft.com/office/officeart/2018/2/layout/IconVerticalSolidList"/>
    <dgm:cxn modelId="{60EC12EE-4994-4260-89B4-FD022A2EF70C}" type="presParOf" srcId="{069D5BD6-F47E-46E6-8D2B-45C84B75DD63}" destId="{CE26ED84-D757-4E3B-812E-9E9BD2B5246A}" srcOrd="2" destOrd="0" presId="urn:microsoft.com/office/officeart/2018/2/layout/IconVerticalSolidList"/>
    <dgm:cxn modelId="{EB037E30-8719-405A-8BCD-231F913DD12C}" type="presParOf" srcId="{CE26ED84-D757-4E3B-812E-9E9BD2B5246A}" destId="{9A7EDE62-20BA-48A9-B06A-7B119A0B8BD1}" srcOrd="0" destOrd="0" presId="urn:microsoft.com/office/officeart/2018/2/layout/IconVerticalSolidList"/>
    <dgm:cxn modelId="{06DAD13D-917E-4A98-B29E-49EBDDBACB94}" type="presParOf" srcId="{CE26ED84-D757-4E3B-812E-9E9BD2B5246A}" destId="{FA2048F8-C16B-4C3B-8804-CAA5E6A87C6B}" srcOrd="1" destOrd="0" presId="urn:microsoft.com/office/officeart/2018/2/layout/IconVerticalSolidList"/>
    <dgm:cxn modelId="{115B04CE-DE7D-4673-83BA-16FD3F9F38B5}" type="presParOf" srcId="{CE26ED84-D757-4E3B-812E-9E9BD2B5246A}" destId="{D13A7DED-7B03-4788-B5FF-D839C0DCB6A0}" srcOrd="2" destOrd="0" presId="urn:microsoft.com/office/officeart/2018/2/layout/IconVerticalSolidList"/>
    <dgm:cxn modelId="{443EBDB8-BA89-4F44-BBD2-41761EF4B1E7}" type="presParOf" srcId="{CE26ED84-D757-4E3B-812E-9E9BD2B5246A}" destId="{FE4E91FE-0471-4D76-84DB-DD034A3DABB6}" srcOrd="3" destOrd="0" presId="urn:microsoft.com/office/officeart/2018/2/layout/IconVerticalSolidList"/>
    <dgm:cxn modelId="{EB71FC50-F029-4796-8CC0-8972ABF5728C}" type="presParOf" srcId="{069D5BD6-F47E-46E6-8D2B-45C84B75DD63}" destId="{C973A0A9-FE9C-4815-9724-0040F11E9581}" srcOrd="3" destOrd="0" presId="urn:microsoft.com/office/officeart/2018/2/layout/IconVerticalSolidList"/>
    <dgm:cxn modelId="{7FDC4F95-E118-4805-B9B1-CCCCE3B069E7}" type="presParOf" srcId="{069D5BD6-F47E-46E6-8D2B-45C84B75DD63}" destId="{0E75B2E3-5DC2-4A5C-BCDF-3C6B7FEC0059}" srcOrd="4" destOrd="0" presId="urn:microsoft.com/office/officeart/2018/2/layout/IconVerticalSolidList"/>
    <dgm:cxn modelId="{4995D149-9FB6-4A38-8FCF-A7E248F2356E}" type="presParOf" srcId="{0E75B2E3-5DC2-4A5C-BCDF-3C6B7FEC0059}" destId="{1F0B170F-8758-4206-898B-C4FFC59C833B}" srcOrd="0" destOrd="0" presId="urn:microsoft.com/office/officeart/2018/2/layout/IconVerticalSolidList"/>
    <dgm:cxn modelId="{9593E1CE-0267-4211-ADC2-9E8FA2086FF9}" type="presParOf" srcId="{0E75B2E3-5DC2-4A5C-BCDF-3C6B7FEC0059}" destId="{6F4D820D-1A40-45D8-A058-F260C679D9B4}" srcOrd="1" destOrd="0" presId="urn:microsoft.com/office/officeart/2018/2/layout/IconVerticalSolidList"/>
    <dgm:cxn modelId="{16ADBA69-69FD-434B-83B4-7CAD046B7C62}" type="presParOf" srcId="{0E75B2E3-5DC2-4A5C-BCDF-3C6B7FEC0059}" destId="{B477A16B-18BF-48A1-A751-A3E8A6C599C9}" srcOrd="2" destOrd="0" presId="urn:microsoft.com/office/officeart/2018/2/layout/IconVerticalSolidList"/>
    <dgm:cxn modelId="{0044D4F5-4711-4958-8239-7BEC78DAEC44}" type="presParOf" srcId="{0E75B2E3-5DC2-4A5C-BCDF-3C6B7FEC0059}" destId="{3B524424-1911-4180-B6EF-F3F9970BFE3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44D4F0-92B8-456C-8955-8EA3D15F8902}">
      <dsp:nvSpPr>
        <dsp:cNvPr id="0" name=""/>
        <dsp:cNvSpPr/>
      </dsp:nvSpPr>
      <dsp:spPr>
        <a:xfrm>
          <a:off x="0" y="666"/>
          <a:ext cx="14264837" cy="155978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C720DA-0D18-4EB8-9EF2-8B744B829AC9}">
      <dsp:nvSpPr>
        <dsp:cNvPr id="0" name=""/>
        <dsp:cNvSpPr/>
      </dsp:nvSpPr>
      <dsp:spPr>
        <a:xfrm>
          <a:off x="471833" y="351617"/>
          <a:ext cx="857879" cy="85787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88CCFE-C67C-4C45-9303-CA5F7FB5836A}">
      <dsp:nvSpPr>
        <dsp:cNvPr id="0" name=""/>
        <dsp:cNvSpPr/>
      </dsp:nvSpPr>
      <dsp:spPr>
        <a:xfrm>
          <a:off x="1801547" y="666"/>
          <a:ext cx="6419176" cy="1559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077" tIns="165077" rIns="165077" bIns="165077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Val av </a:t>
          </a:r>
          <a:r>
            <a:rPr lang="en-US" sz="2800" kern="1200" dirty="0" err="1"/>
            <a:t>leverantör</a:t>
          </a:r>
          <a:r>
            <a:rPr lang="en-US" sz="2800" kern="1200" dirty="0"/>
            <a:t> </a:t>
          </a:r>
          <a:r>
            <a:rPr lang="en-US" sz="2800" kern="1200" dirty="0" err="1"/>
            <a:t>görs</a:t>
          </a:r>
          <a:r>
            <a:rPr lang="en-US" sz="2800" kern="1200" dirty="0"/>
            <a:t> </a:t>
          </a:r>
          <a:r>
            <a:rPr lang="en-US" sz="2800" kern="1200" dirty="0" err="1"/>
            <a:t>genom</a:t>
          </a:r>
          <a:r>
            <a:rPr lang="en-US" sz="2800" kern="1200" dirty="0"/>
            <a:t> </a:t>
          </a:r>
          <a:r>
            <a:rPr lang="en-US" sz="2800" kern="1200" dirty="0" err="1"/>
            <a:t>utvärdering</a:t>
          </a:r>
          <a:r>
            <a:rPr lang="en-US" sz="2800" kern="1200" dirty="0"/>
            <a:t> av </a:t>
          </a:r>
          <a:r>
            <a:rPr lang="en-US" sz="2800" kern="1200" dirty="0" err="1"/>
            <a:t>två</a:t>
          </a:r>
          <a:r>
            <a:rPr lang="en-US" sz="2800" kern="1200" dirty="0"/>
            <a:t> </a:t>
          </a:r>
          <a:r>
            <a:rPr lang="en-US" sz="2800" kern="1200" dirty="0" err="1"/>
            <a:t>kriterier</a:t>
          </a:r>
          <a:r>
            <a:rPr lang="en-US" sz="2800" kern="1200" dirty="0"/>
            <a:t> </a:t>
          </a:r>
          <a:r>
            <a:rPr lang="en-US" sz="2800" kern="1200" dirty="0" err="1"/>
            <a:t>som</a:t>
          </a:r>
          <a:r>
            <a:rPr lang="en-US" sz="2800" kern="1200" dirty="0"/>
            <a:t> </a:t>
          </a:r>
          <a:r>
            <a:rPr lang="en-US" sz="2800" kern="1200" dirty="0" err="1"/>
            <a:t>har</a:t>
          </a:r>
          <a:r>
            <a:rPr lang="en-US" sz="2800" kern="1200" dirty="0"/>
            <a:t> </a:t>
          </a:r>
          <a:r>
            <a:rPr lang="en-US" sz="2800" kern="1200" dirty="0" err="1"/>
            <a:t>betydelse</a:t>
          </a:r>
          <a:r>
            <a:rPr lang="en-US" sz="2800" kern="1200" dirty="0"/>
            <a:t> för </a:t>
          </a:r>
          <a:r>
            <a:rPr lang="en-US" sz="2800" kern="1200" dirty="0" err="1"/>
            <a:t>hur</a:t>
          </a:r>
          <a:r>
            <a:rPr lang="en-US" sz="2800" kern="1200" dirty="0"/>
            <a:t> </a:t>
          </a:r>
          <a:r>
            <a:rPr lang="en-US" sz="2800" kern="1200" dirty="0" err="1"/>
            <a:t>väl</a:t>
          </a:r>
          <a:r>
            <a:rPr lang="en-US" sz="2800" kern="1200" dirty="0"/>
            <a:t> </a:t>
          </a:r>
          <a:r>
            <a:rPr lang="en-US" sz="2800" kern="1200" dirty="0" err="1"/>
            <a:t>uppdraget</a:t>
          </a:r>
          <a:r>
            <a:rPr lang="en-US" sz="2800" kern="1200" dirty="0"/>
            <a:t> </a:t>
          </a:r>
          <a:r>
            <a:rPr lang="en-US" sz="2800" kern="1200" dirty="0" err="1"/>
            <a:t>kan</a:t>
          </a:r>
          <a:r>
            <a:rPr lang="en-US" sz="2800" kern="1200" dirty="0"/>
            <a:t> </a:t>
          </a:r>
          <a:r>
            <a:rPr lang="en-US" sz="2800" kern="1200" dirty="0" err="1"/>
            <a:t>utföras</a:t>
          </a:r>
          <a:r>
            <a:rPr lang="en-US" sz="2800" kern="1200" dirty="0"/>
            <a:t>. </a:t>
          </a:r>
          <a:r>
            <a:rPr lang="en-US" sz="2800" kern="1200" dirty="0" err="1"/>
            <a:t>Kriterierna</a:t>
          </a:r>
          <a:r>
            <a:rPr lang="en-US" sz="2800" kern="1200" dirty="0"/>
            <a:t> är:</a:t>
          </a:r>
        </a:p>
      </dsp:txBody>
      <dsp:txXfrm>
        <a:off x="1801547" y="666"/>
        <a:ext cx="6419176" cy="1559781"/>
      </dsp:txXfrm>
    </dsp:sp>
    <dsp:sp modelId="{4FC3A4EA-6470-4144-88F8-E19377961107}">
      <dsp:nvSpPr>
        <dsp:cNvPr id="0" name=""/>
        <dsp:cNvSpPr/>
      </dsp:nvSpPr>
      <dsp:spPr>
        <a:xfrm>
          <a:off x="8220724" y="666"/>
          <a:ext cx="6044112" cy="1559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077" tIns="165077" rIns="165077" bIns="165077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1" kern="1200" dirty="0"/>
            <a:t>Antal </a:t>
          </a:r>
          <a:r>
            <a:rPr lang="en-US" sz="2000" b="1" i="1" kern="1200" dirty="0" err="1"/>
            <a:t>timmar</a:t>
          </a:r>
          <a:r>
            <a:rPr lang="en-US" sz="2000" b="1" i="1" kern="1200" dirty="0"/>
            <a:t>/pass </a:t>
          </a:r>
          <a:r>
            <a:rPr lang="en-US" sz="2000" kern="1200" dirty="0"/>
            <a:t>- </a:t>
          </a:r>
          <a:r>
            <a:rPr lang="en-US" sz="2000" kern="1200" dirty="0" err="1"/>
            <a:t>hur</a:t>
          </a:r>
          <a:r>
            <a:rPr lang="en-US" sz="2000" kern="1200" dirty="0"/>
            <a:t> </a:t>
          </a:r>
          <a:r>
            <a:rPr lang="en-US" sz="2000" kern="1200" dirty="0" err="1"/>
            <a:t>stor</a:t>
          </a:r>
          <a:r>
            <a:rPr lang="en-US" sz="2000" kern="1200" dirty="0"/>
            <a:t> del av </a:t>
          </a:r>
          <a:r>
            <a:rPr lang="en-US" sz="2000" kern="1200" dirty="0" err="1"/>
            <a:t>uppdraget</a:t>
          </a:r>
          <a:r>
            <a:rPr lang="en-US" sz="2000" kern="1200" dirty="0"/>
            <a:t> </a:t>
          </a:r>
          <a:r>
            <a:rPr lang="en-US" sz="2000" kern="1200" dirty="0" err="1"/>
            <a:t>täcker</a:t>
          </a:r>
          <a:r>
            <a:rPr lang="en-US" sz="2000" kern="1200" dirty="0"/>
            <a:t> </a:t>
          </a:r>
          <a:r>
            <a:rPr lang="en-US" sz="2000" kern="1200" dirty="0" err="1"/>
            <a:t>konsulten</a:t>
          </a:r>
          <a:r>
            <a:rPr lang="en-US" sz="2000" kern="1200" dirty="0"/>
            <a:t>/</a:t>
          </a:r>
          <a:r>
            <a:rPr lang="en-US" sz="2000" kern="1200" dirty="0" err="1"/>
            <a:t>konsulterna</a:t>
          </a:r>
          <a:r>
            <a:rPr lang="en-US" sz="2000" kern="1200" dirty="0"/>
            <a:t>?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1" kern="1200" dirty="0" err="1"/>
            <a:t>Kontinuitet</a:t>
          </a:r>
          <a:r>
            <a:rPr lang="en-US" sz="2000" kern="1200" dirty="0"/>
            <a:t> – </a:t>
          </a:r>
          <a:r>
            <a:rPr lang="en-US" sz="2000" kern="1200" dirty="0" err="1"/>
            <a:t>hur</a:t>
          </a:r>
          <a:r>
            <a:rPr lang="en-US" sz="2000" kern="1200" dirty="0"/>
            <a:t> </a:t>
          </a:r>
          <a:r>
            <a:rPr lang="en-US" sz="2000" kern="1200" dirty="0" err="1"/>
            <a:t>stor</a:t>
          </a:r>
          <a:r>
            <a:rPr lang="en-US" sz="2000" kern="1200" dirty="0"/>
            <a:t> </a:t>
          </a:r>
          <a:r>
            <a:rPr lang="en-US" sz="2000" kern="1200" dirty="0" err="1"/>
            <a:t>erfarenhet</a:t>
          </a:r>
          <a:r>
            <a:rPr lang="en-US" sz="2000" kern="1200" dirty="0"/>
            <a:t> av </a:t>
          </a:r>
          <a:r>
            <a:rPr lang="en-US" sz="2000" kern="1200" dirty="0" err="1"/>
            <a:t>avdelningen</a:t>
          </a:r>
          <a:r>
            <a:rPr lang="en-US" sz="2000" kern="1200" dirty="0"/>
            <a:t>/</a:t>
          </a:r>
          <a:r>
            <a:rPr lang="en-US" sz="2000" kern="1200" dirty="0" err="1"/>
            <a:t>enheten</a:t>
          </a:r>
          <a:r>
            <a:rPr lang="en-US" sz="2000" kern="1200" dirty="0"/>
            <a:t> </a:t>
          </a:r>
          <a:r>
            <a:rPr lang="en-US" sz="2000" kern="1200" dirty="0" err="1"/>
            <a:t>har</a:t>
          </a:r>
          <a:r>
            <a:rPr lang="en-US" sz="2000" kern="1200" dirty="0"/>
            <a:t> </a:t>
          </a:r>
          <a:r>
            <a:rPr lang="en-US" sz="2000" kern="1200" dirty="0" err="1"/>
            <a:t>konsulten</a:t>
          </a:r>
          <a:r>
            <a:rPr lang="en-US" sz="2000" kern="1200" dirty="0"/>
            <a:t>/</a:t>
          </a:r>
          <a:r>
            <a:rPr lang="en-US" sz="2000" kern="1200" dirty="0" err="1"/>
            <a:t>konsulterna</a:t>
          </a:r>
          <a:r>
            <a:rPr lang="en-US" sz="2000" kern="1200" dirty="0"/>
            <a:t>?</a:t>
          </a:r>
        </a:p>
      </dsp:txBody>
      <dsp:txXfrm>
        <a:off x="8220724" y="666"/>
        <a:ext cx="6044112" cy="1559781"/>
      </dsp:txXfrm>
    </dsp:sp>
    <dsp:sp modelId="{9A7EDE62-20BA-48A9-B06A-7B119A0B8BD1}">
      <dsp:nvSpPr>
        <dsp:cNvPr id="0" name=""/>
        <dsp:cNvSpPr/>
      </dsp:nvSpPr>
      <dsp:spPr>
        <a:xfrm>
          <a:off x="0" y="1950393"/>
          <a:ext cx="14264837" cy="155978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2048F8-C16B-4C3B-8804-CAA5E6A87C6B}">
      <dsp:nvSpPr>
        <dsp:cNvPr id="0" name=""/>
        <dsp:cNvSpPr/>
      </dsp:nvSpPr>
      <dsp:spPr>
        <a:xfrm>
          <a:off x="471833" y="2301344"/>
          <a:ext cx="857879" cy="85787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4E91FE-0471-4D76-84DB-DD034A3DABB6}">
      <dsp:nvSpPr>
        <dsp:cNvPr id="0" name=""/>
        <dsp:cNvSpPr/>
      </dsp:nvSpPr>
      <dsp:spPr>
        <a:xfrm>
          <a:off x="1801547" y="1950393"/>
          <a:ext cx="12463289" cy="1559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077" tIns="165077" rIns="165077" bIns="165077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Vikta</a:t>
          </a:r>
          <a:r>
            <a:rPr lang="en-US" sz="2800" kern="1200" dirty="0"/>
            <a:t> dessa </a:t>
          </a:r>
          <a:r>
            <a:rPr lang="en-US" sz="2800" kern="1200" dirty="0" err="1"/>
            <a:t>kriterier</a:t>
          </a:r>
          <a:r>
            <a:rPr lang="en-US" sz="2800" kern="1200" dirty="0"/>
            <a:t>, </a:t>
          </a:r>
          <a:r>
            <a:rPr lang="en-US" sz="2800" kern="1200" dirty="0" err="1"/>
            <a:t>utifrån</a:t>
          </a:r>
          <a:r>
            <a:rPr lang="en-US" sz="2800" kern="1200" dirty="0"/>
            <a:t> </a:t>
          </a:r>
          <a:r>
            <a:rPr lang="en-US" sz="2800" kern="1200" dirty="0" err="1"/>
            <a:t>behovet</a:t>
          </a:r>
          <a:r>
            <a:rPr lang="en-US" sz="2800" kern="1200" dirty="0"/>
            <a:t> </a:t>
          </a:r>
          <a:r>
            <a:rPr lang="en-US" sz="2800" kern="1200" dirty="0" err="1"/>
            <a:t>på</a:t>
          </a:r>
          <a:r>
            <a:rPr lang="en-US" sz="2800" kern="1200" dirty="0"/>
            <a:t> din </a:t>
          </a:r>
          <a:r>
            <a:rPr lang="en-US" sz="2800" kern="1200" dirty="0" err="1"/>
            <a:t>enhet</a:t>
          </a:r>
          <a:r>
            <a:rPr lang="en-US" sz="2800" kern="1200" dirty="0"/>
            <a:t>/</a:t>
          </a:r>
          <a:r>
            <a:rPr lang="en-US" sz="2800" kern="1200" dirty="0" err="1"/>
            <a:t>avdelning</a:t>
          </a:r>
          <a:r>
            <a:rPr lang="en-US" sz="2800" kern="1200" dirty="0"/>
            <a:t>. </a:t>
          </a:r>
          <a:r>
            <a:rPr lang="en-US" sz="2800" kern="1200" dirty="0" err="1"/>
            <a:t>Varje</a:t>
          </a:r>
          <a:r>
            <a:rPr lang="en-US" sz="2800" kern="1200" dirty="0"/>
            <a:t> </a:t>
          </a:r>
          <a:r>
            <a:rPr lang="en-US" sz="2800" kern="1200" dirty="0" err="1"/>
            <a:t>kriterium</a:t>
          </a:r>
          <a:r>
            <a:rPr lang="en-US" sz="2800" kern="1200" dirty="0"/>
            <a:t> ska </a:t>
          </a:r>
          <a:r>
            <a:rPr lang="en-US" sz="2800" kern="1200" dirty="0" err="1"/>
            <a:t>viktas</a:t>
          </a:r>
          <a:r>
            <a:rPr lang="en-US" sz="2800" kern="1200" dirty="0"/>
            <a:t> till 0-100 </a:t>
          </a:r>
          <a:r>
            <a:rPr lang="en-US" sz="2800" kern="1200" dirty="0" err="1"/>
            <a:t>procent</a:t>
          </a:r>
          <a:r>
            <a:rPr lang="en-US" sz="2800" kern="1200" dirty="0"/>
            <a:t>. </a:t>
          </a:r>
          <a:r>
            <a:rPr lang="en-US" sz="2800" kern="1200" dirty="0" err="1"/>
            <a:t>Kriteriernas</a:t>
          </a:r>
          <a:r>
            <a:rPr lang="en-US" sz="2800" kern="1200" dirty="0"/>
            <a:t> </a:t>
          </a:r>
          <a:r>
            <a:rPr lang="en-US" sz="2800" kern="1200" dirty="0" err="1"/>
            <a:t>viktning</a:t>
          </a:r>
          <a:r>
            <a:rPr lang="en-US" sz="2800" kern="1200" dirty="0"/>
            <a:t> ska </a:t>
          </a:r>
          <a:r>
            <a:rPr lang="en-US" sz="2800" kern="1200" dirty="0" err="1"/>
            <a:t>summera</a:t>
          </a:r>
          <a:r>
            <a:rPr lang="en-US" sz="2800" kern="1200" dirty="0"/>
            <a:t> till 100 </a:t>
          </a:r>
          <a:r>
            <a:rPr lang="en-US" sz="2800" kern="1200" dirty="0" err="1"/>
            <a:t>procent</a:t>
          </a:r>
          <a:r>
            <a:rPr lang="en-US" sz="2800" kern="1200" dirty="0"/>
            <a:t>.</a:t>
          </a:r>
        </a:p>
      </dsp:txBody>
      <dsp:txXfrm>
        <a:off x="1801547" y="1950393"/>
        <a:ext cx="12463289" cy="1559781"/>
      </dsp:txXfrm>
    </dsp:sp>
    <dsp:sp modelId="{1F0B170F-8758-4206-898B-C4FFC59C833B}">
      <dsp:nvSpPr>
        <dsp:cNvPr id="0" name=""/>
        <dsp:cNvSpPr/>
      </dsp:nvSpPr>
      <dsp:spPr>
        <a:xfrm>
          <a:off x="0" y="3900120"/>
          <a:ext cx="14264837" cy="155978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4D820D-1A40-45D8-A058-F260C679D9B4}">
      <dsp:nvSpPr>
        <dsp:cNvPr id="0" name=""/>
        <dsp:cNvSpPr/>
      </dsp:nvSpPr>
      <dsp:spPr>
        <a:xfrm>
          <a:off x="471833" y="4251070"/>
          <a:ext cx="857879" cy="85787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524424-1911-4180-B6EF-F3F9970BFE3B}">
      <dsp:nvSpPr>
        <dsp:cNvPr id="0" name=""/>
        <dsp:cNvSpPr/>
      </dsp:nvSpPr>
      <dsp:spPr>
        <a:xfrm>
          <a:off x="1801547" y="3900120"/>
          <a:ext cx="12463289" cy="1559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077" tIns="165077" rIns="165077" bIns="165077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 </a:t>
          </a:r>
          <a:r>
            <a:rPr lang="en-US" sz="2800" kern="1200" dirty="0" err="1"/>
            <a:t>utvärderingen</a:t>
          </a:r>
          <a:r>
            <a:rPr lang="en-US" sz="2800" kern="1200" dirty="0"/>
            <a:t> </a:t>
          </a:r>
          <a:r>
            <a:rPr lang="en-US" sz="2800" kern="1200" dirty="0" err="1"/>
            <a:t>poängsätts</a:t>
          </a:r>
          <a:r>
            <a:rPr lang="en-US" sz="2800" kern="1200" dirty="0"/>
            <a:t> </a:t>
          </a:r>
          <a:r>
            <a:rPr lang="en-US" sz="2800" kern="1200" dirty="0" err="1"/>
            <a:t>leverantörerna</a:t>
          </a:r>
          <a:r>
            <a:rPr lang="en-US" sz="2800" kern="1200" dirty="0"/>
            <a:t> med 1-5 </a:t>
          </a:r>
          <a:r>
            <a:rPr lang="en-US" sz="2800" kern="1200" dirty="0" err="1"/>
            <a:t>poäng</a:t>
          </a:r>
          <a:r>
            <a:rPr lang="en-US" sz="2800" kern="1200" dirty="0"/>
            <a:t> </a:t>
          </a:r>
          <a:r>
            <a:rPr lang="en-US" sz="2800" kern="1200" dirty="0" err="1"/>
            <a:t>utifrån</a:t>
          </a:r>
          <a:r>
            <a:rPr lang="en-US" sz="2800" kern="1200" dirty="0"/>
            <a:t> </a:t>
          </a:r>
          <a:r>
            <a:rPr lang="en-US" sz="2800" kern="1200" dirty="0" err="1"/>
            <a:t>hur</a:t>
          </a:r>
          <a:r>
            <a:rPr lang="en-US" sz="2800" kern="1200" dirty="0"/>
            <a:t> </a:t>
          </a:r>
          <a:r>
            <a:rPr lang="en-US" sz="2800" kern="1200" dirty="0" err="1"/>
            <a:t>väl</a:t>
          </a:r>
          <a:r>
            <a:rPr lang="en-US" sz="2800" kern="1200" dirty="0"/>
            <a:t> </a:t>
          </a:r>
          <a:r>
            <a:rPr lang="en-US" sz="2800" kern="1200" dirty="0" err="1"/>
            <a:t>respektive</a:t>
          </a:r>
          <a:r>
            <a:rPr lang="en-US" sz="2800" kern="1200" dirty="0"/>
            <a:t> </a:t>
          </a:r>
          <a:r>
            <a:rPr lang="en-US" sz="2800" kern="1200" dirty="0" err="1"/>
            <a:t>kriterium</a:t>
          </a:r>
          <a:r>
            <a:rPr lang="en-US" sz="2800" kern="1200" dirty="0"/>
            <a:t> </a:t>
          </a:r>
          <a:r>
            <a:rPr lang="en-US" sz="2800" kern="1200" dirty="0" err="1"/>
            <a:t>uppfylls</a:t>
          </a:r>
          <a:r>
            <a:rPr lang="en-US" sz="2800" kern="1200" dirty="0"/>
            <a:t>.</a:t>
          </a:r>
        </a:p>
      </dsp:txBody>
      <dsp:txXfrm>
        <a:off x="1801547" y="3900120"/>
        <a:ext cx="12463289" cy="15597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EA50A-7ED8-4297-A6D8-C39D2C596180}" type="datetimeFigureOut">
              <a:rPr lang="sv-SE" smtClean="0"/>
              <a:t>2024-01-26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3DB10-64AD-4478-BAF2-10592BD0BA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731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err="1">
                <a:cs typeface="Calibri"/>
              </a:rPr>
              <a:t>Beställning</a:t>
            </a:r>
            <a:r>
              <a:rPr lang="en-US" dirty="0">
                <a:cs typeface="Calibri"/>
              </a:rPr>
              <a:t> av </a:t>
            </a:r>
            <a:r>
              <a:rPr lang="en-US" dirty="0" err="1">
                <a:cs typeface="Calibri"/>
              </a:rPr>
              <a:t>hyrbemnning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görs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genom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ett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så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kallat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avrop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på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upphandlat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avtal</a:t>
            </a:r>
            <a:r>
              <a:rPr lang="en-US" dirty="0">
                <a:cs typeface="Calibri"/>
              </a:rPr>
              <a:t>.</a:t>
            </a:r>
          </a:p>
          <a:p>
            <a:pPr marL="171450" indent="-171450">
              <a:buFont typeface="Arial"/>
              <a:buChar char="•"/>
            </a:pPr>
            <a:r>
              <a:rPr lang="en-US" dirty="0">
                <a:cs typeface="Calibri"/>
              </a:rPr>
              <a:t>I </a:t>
            </a:r>
            <a:r>
              <a:rPr lang="en-US" dirty="0" err="1">
                <a:cs typeface="Calibri"/>
              </a:rPr>
              <a:t>avropet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väljs</a:t>
            </a:r>
            <a:r>
              <a:rPr lang="en-US" dirty="0">
                <a:cs typeface="Calibri"/>
              </a:rPr>
              <a:t> den </a:t>
            </a:r>
            <a:r>
              <a:rPr lang="en-US" dirty="0" err="1">
                <a:cs typeface="Calibri"/>
              </a:rPr>
              <a:t>leverantör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som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är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bäst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lämpad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att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utföra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uppdraget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>
                <a:cs typeface="Calibri"/>
              </a:rPr>
              <a:t>Hur </a:t>
            </a:r>
            <a:r>
              <a:rPr lang="en-US" dirty="0" err="1">
                <a:cs typeface="Calibri"/>
              </a:rPr>
              <a:t>väl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leverantören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uppfyller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kriterierna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antal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timmar</a:t>
            </a:r>
            <a:r>
              <a:rPr lang="en-US" dirty="0">
                <a:cs typeface="Calibri"/>
              </a:rPr>
              <a:t>/pass och </a:t>
            </a:r>
            <a:r>
              <a:rPr lang="en-US" dirty="0" err="1">
                <a:cs typeface="Calibri"/>
              </a:rPr>
              <a:t>kontinuitet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är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avgörande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Med </a:t>
            </a:r>
            <a:r>
              <a:rPr lang="en-US" dirty="0" err="1"/>
              <a:t>kontinuitet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avropande</a:t>
            </a:r>
            <a:r>
              <a:rPr lang="en-US" dirty="0"/>
              <a:t> </a:t>
            </a:r>
            <a:r>
              <a:rPr lang="en-US" dirty="0" err="1"/>
              <a:t>enhet</a:t>
            </a:r>
            <a:r>
              <a:rPr lang="en-US" dirty="0"/>
              <a:t>/</a:t>
            </a:r>
            <a:r>
              <a:rPr lang="en-US" dirty="0" err="1"/>
              <a:t>avdelning</a:t>
            </a:r>
            <a:r>
              <a:rPr lang="en-US" dirty="0"/>
              <a:t> </a:t>
            </a:r>
            <a:r>
              <a:rPr lang="en-US" dirty="0" err="1"/>
              <a:t>avses</a:t>
            </a:r>
            <a:r>
              <a:rPr lang="en-US" dirty="0"/>
              <a:t> </a:t>
            </a:r>
            <a:r>
              <a:rPr lang="en-US" dirty="0" err="1"/>
              <a:t>antal</a:t>
            </a:r>
            <a:r>
              <a:rPr lang="en-US" dirty="0"/>
              <a:t> </a:t>
            </a:r>
            <a:r>
              <a:rPr lang="en-US" dirty="0" err="1"/>
              <a:t>arbetade</a:t>
            </a:r>
            <a:r>
              <a:rPr lang="en-US" dirty="0"/>
              <a:t> </a:t>
            </a:r>
            <a:r>
              <a:rPr lang="en-US" dirty="0" err="1"/>
              <a:t>timmar</a:t>
            </a:r>
            <a:r>
              <a:rPr lang="en-US" dirty="0"/>
              <a:t> under de </a:t>
            </a:r>
            <a:r>
              <a:rPr lang="en-US" dirty="0" err="1"/>
              <a:t>senaste</a:t>
            </a:r>
            <a:r>
              <a:rPr lang="en-US" dirty="0"/>
              <a:t> </a:t>
            </a:r>
            <a:r>
              <a:rPr lang="en-US" dirty="0" err="1"/>
              <a:t>tolv</a:t>
            </a:r>
            <a:r>
              <a:rPr lang="en-US" dirty="0"/>
              <a:t> (12) </a:t>
            </a:r>
            <a:r>
              <a:rPr lang="en-US" dirty="0" err="1"/>
              <a:t>månaderna</a:t>
            </a:r>
            <a:r>
              <a:rPr lang="en-US" dirty="0"/>
              <a:t>, </a:t>
            </a:r>
            <a:r>
              <a:rPr lang="en-US" dirty="0" err="1"/>
              <a:t>räknat</a:t>
            </a:r>
            <a:r>
              <a:rPr lang="en-US" dirty="0"/>
              <a:t> från </a:t>
            </a:r>
            <a:r>
              <a:rPr lang="en-US" dirty="0" err="1"/>
              <a:t>tidpunkten</a:t>
            </a:r>
            <a:r>
              <a:rPr lang="en-US" dirty="0"/>
              <a:t> för </a:t>
            </a:r>
            <a:r>
              <a:rPr lang="en-US" dirty="0" err="1"/>
              <a:t>avropet</a:t>
            </a:r>
            <a:r>
              <a:rPr lang="en-US" dirty="0"/>
              <a:t>. En </a:t>
            </a:r>
            <a:r>
              <a:rPr lang="en-US" dirty="0" err="1"/>
              <a:t>konsult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tillgodogöra</a:t>
            </a:r>
            <a:r>
              <a:rPr lang="en-US" dirty="0"/>
              <a:t> sig </a:t>
            </a:r>
            <a:r>
              <a:rPr lang="en-US" dirty="0" err="1"/>
              <a:t>kontinuitet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avropande</a:t>
            </a:r>
            <a:r>
              <a:rPr lang="en-US" dirty="0"/>
              <a:t> </a:t>
            </a:r>
            <a:r>
              <a:rPr lang="en-US" dirty="0" err="1"/>
              <a:t>enhet</a:t>
            </a:r>
            <a:r>
              <a:rPr lang="en-US" dirty="0"/>
              <a:t>/</a:t>
            </a:r>
            <a:r>
              <a:rPr lang="en-US" dirty="0" err="1"/>
              <a:t>avdelning</a:t>
            </a:r>
            <a:r>
              <a:rPr lang="en-US" dirty="0"/>
              <a:t> under </a:t>
            </a:r>
            <a:r>
              <a:rPr lang="en-US" dirty="0" err="1"/>
              <a:t>maximalt</a:t>
            </a:r>
            <a:r>
              <a:rPr lang="en-US" dirty="0"/>
              <a:t> </a:t>
            </a:r>
            <a:r>
              <a:rPr lang="en-US" dirty="0" err="1"/>
              <a:t>arton</a:t>
            </a:r>
            <a:r>
              <a:rPr lang="en-US" dirty="0"/>
              <a:t> (18) </a:t>
            </a:r>
            <a:r>
              <a:rPr lang="en-US" dirty="0" err="1"/>
              <a:t>månader</a:t>
            </a:r>
            <a:r>
              <a:rPr lang="en-US" dirty="0"/>
              <a:t>, </a:t>
            </a:r>
            <a:r>
              <a:rPr lang="en-US" dirty="0" err="1"/>
              <a:t>därefter</a:t>
            </a:r>
            <a:r>
              <a:rPr lang="en-US" dirty="0"/>
              <a:t> </a:t>
            </a:r>
            <a:r>
              <a:rPr lang="en-US" dirty="0" err="1"/>
              <a:t>kommer</a:t>
            </a:r>
            <a:r>
              <a:rPr lang="en-US" dirty="0"/>
              <a:t> </a:t>
            </a:r>
            <a:r>
              <a:rPr lang="en-US" dirty="0" err="1"/>
              <a:t>leverantörens</a:t>
            </a:r>
            <a:r>
              <a:rPr lang="en-US" dirty="0"/>
              <a:t> </a:t>
            </a:r>
            <a:r>
              <a:rPr lang="en-US" dirty="0" err="1"/>
              <a:t>konsult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poängsättas</a:t>
            </a:r>
            <a:r>
              <a:rPr lang="en-US" dirty="0"/>
              <a:t> med noll (0) </a:t>
            </a:r>
            <a:r>
              <a:rPr lang="en-US" dirty="0" err="1"/>
              <a:t>poäng</a:t>
            </a:r>
            <a:r>
              <a:rPr lang="en-US" dirty="0"/>
              <a:t>.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Vid </a:t>
            </a:r>
            <a:r>
              <a:rPr lang="en-US" dirty="0" err="1"/>
              <a:t>utvärdering</a:t>
            </a:r>
            <a:r>
              <a:rPr lang="en-US" dirty="0"/>
              <a:t> </a:t>
            </a:r>
            <a:r>
              <a:rPr lang="en-US" dirty="0" err="1"/>
              <a:t>bedöms</a:t>
            </a:r>
            <a:r>
              <a:rPr lang="en-US" dirty="0"/>
              <a:t> </a:t>
            </a:r>
            <a:r>
              <a:rPr lang="en-US" dirty="0" err="1"/>
              <a:t>varje</a:t>
            </a:r>
            <a:r>
              <a:rPr lang="en-US" dirty="0"/>
              <a:t> </a:t>
            </a:r>
            <a:r>
              <a:rPr lang="en-US" dirty="0" err="1"/>
              <a:t>avropssvar</a:t>
            </a:r>
            <a:r>
              <a:rPr lang="en-US" dirty="0"/>
              <a:t> </a:t>
            </a:r>
            <a:r>
              <a:rPr lang="en-US" dirty="0" err="1"/>
              <a:t>utifrån</a:t>
            </a:r>
            <a:r>
              <a:rPr lang="en-US" dirty="0"/>
              <a:t> de i </a:t>
            </a:r>
            <a:r>
              <a:rPr lang="en-US" dirty="0" err="1"/>
              <a:t>avropet</a:t>
            </a:r>
            <a:r>
              <a:rPr lang="en-US" dirty="0"/>
              <a:t> </a:t>
            </a:r>
            <a:r>
              <a:rPr lang="en-US" dirty="0" err="1"/>
              <a:t>uppställda</a:t>
            </a:r>
            <a:r>
              <a:rPr lang="en-US" dirty="0"/>
              <a:t> </a:t>
            </a:r>
            <a:r>
              <a:rPr lang="en-US" dirty="0" err="1"/>
              <a:t>kraven</a:t>
            </a:r>
            <a:r>
              <a:rPr lang="en-US" dirty="0"/>
              <a:t> och </a:t>
            </a:r>
            <a:r>
              <a:rPr lang="en-US" dirty="0" err="1"/>
              <a:t>poäng</a:t>
            </a:r>
            <a:r>
              <a:rPr lang="en-US" dirty="0"/>
              <a:t> </a:t>
            </a:r>
            <a:r>
              <a:rPr lang="en-US" dirty="0" err="1"/>
              <a:t>utdelas</a:t>
            </a:r>
            <a:r>
              <a:rPr lang="en-US" dirty="0"/>
              <a:t> </a:t>
            </a:r>
            <a:r>
              <a:rPr lang="en-US" dirty="0" err="1"/>
              <a:t>enligt</a:t>
            </a:r>
            <a:r>
              <a:rPr lang="en-US" dirty="0"/>
              <a:t> </a:t>
            </a:r>
            <a:r>
              <a:rPr lang="en-US" dirty="0" err="1"/>
              <a:t>ovan</a:t>
            </a:r>
            <a:r>
              <a:rPr lang="en-US" dirty="0"/>
              <a:t> </a:t>
            </a:r>
            <a:r>
              <a:rPr lang="en-US" dirty="0" err="1"/>
              <a:t>angiven</a:t>
            </a:r>
            <a:r>
              <a:rPr lang="en-US" dirty="0"/>
              <a:t> </a:t>
            </a:r>
            <a:r>
              <a:rPr lang="en-US" dirty="0" err="1"/>
              <a:t>poängskala</a:t>
            </a:r>
            <a:r>
              <a:rPr lang="en-US" dirty="0"/>
              <a:t>. </a:t>
            </a:r>
          </a:p>
          <a:p>
            <a:pPr marL="171450" indent="-171450">
              <a:buFont typeface="Arial"/>
              <a:buChar char="•"/>
            </a:pPr>
            <a:r>
              <a:rPr lang="en-US" dirty="0" err="1"/>
              <a:t>Samtliga</a:t>
            </a:r>
            <a:r>
              <a:rPr lang="en-US" dirty="0"/>
              <a:t> i </a:t>
            </a:r>
            <a:r>
              <a:rPr lang="en-US" dirty="0" err="1"/>
              <a:t>avropet</a:t>
            </a:r>
            <a:r>
              <a:rPr lang="en-US" dirty="0"/>
              <a:t> </a:t>
            </a:r>
            <a:r>
              <a:rPr lang="en-US" dirty="0" err="1"/>
              <a:t>angivna</a:t>
            </a:r>
            <a:r>
              <a:rPr lang="en-US" dirty="0"/>
              <a:t> </a:t>
            </a:r>
            <a:r>
              <a:rPr lang="en-US" dirty="0" err="1"/>
              <a:t>utvärderingskriterier</a:t>
            </a:r>
            <a:r>
              <a:rPr lang="en-US" dirty="0"/>
              <a:t> </a:t>
            </a:r>
            <a:r>
              <a:rPr lang="en-US" dirty="0" err="1"/>
              <a:t>poängbedöms</a:t>
            </a:r>
            <a:r>
              <a:rPr lang="en-US" dirty="0"/>
              <a:t>. </a:t>
            </a:r>
          </a:p>
          <a:p>
            <a:pPr marL="171450" indent="-171450">
              <a:buFont typeface="Arial"/>
              <a:buChar char="•"/>
            </a:pPr>
            <a:r>
              <a:rPr lang="en-US" dirty="0" err="1"/>
              <a:t>Poängen</a:t>
            </a:r>
            <a:r>
              <a:rPr lang="en-US" dirty="0"/>
              <a:t> </a:t>
            </a:r>
            <a:r>
              <a:rPr lang="en-US" dirty="0" err="1"/>
              <a:t>multipliceras</a:t>
            </a:r>
            <a:r>
              <a:rPr lang="en-US" dirty="0"/>
              <a:t> med den </a:t>
            </a:r>
            <a:r>
              <a:rPr lang="en-US" dirty="0" err="1"/>
              <a:t>procentsats</a:t>
            </a:r>
            <a:r>
              <a:rPr lang="en-US" dirty="0"/>
              <a:t> (</a:t>
            </a:r>
            <a:r>
              <a:rPr lang="en-US" dirty="0" err="1"/>
              <a:t>viktningen</a:t>
            </a:r>
            <a:r>
              <a:rPr lang="en-US" dirty="0"/>
              <a:t>)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angivits</a:t>
            </a:r>
            <a:r>
              <a:rPr lang="en-US" dirty="0"/>
              <a:t> för </a:t>
            </a:r>
            <a:r>
              <a:rPr lang="en-US" dirty="0" err="1"/>
              <a:t>kriteriet</a:t>
            </a:r>
            <a:r>
              <a:rPr lang="en-US" dirty="0"/>
              <a:t>. 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Detta ger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kriteriepoäng</a:t>
            </a:r>
            <a:r>
              <a:rPr lang="en-US" dirty="0"/>
              <a:t> för </a:t>
            </a:r>
            <a:r>
              <a:rPr lang="en-US" dirty="0" err="1"/>
              <a:t>varje</a:t>
            </a:r>
            <a:r>
              <a:rPr lang="en-US" dirty="0"/>
              <a:t> </a:t>
            </a:r>
            <a:r>
              <a:rPr lang="en-US" dirty="0" err="1"/>
              <a:t>kriterie</a:t>
            </a:r>
            <a:r>
              <a:rPr lang="en-US" dirty="0"/>
              <a:t>. </a:t>
            </a:r>
            <a:r>
              <a:rPr lang="en-US" dirty="0" err="1"/>
              <a:t>Kriteriepoängen</a:t>
            </a:r>
            <a:r>
              <a:rPr lang="en-US" dirty="0"/>
              <a:t> </a:t>
            </a:r>
            <a:r>
              <a:rPr lang="en-US" dirty="0" err="1"/>
              <a:t>summeras</a:t>
            </a:r>
            <a:r>
              <a:rPr lang="en-US" dirty="0"/>
              <a:t> </a:t>
            </a:r>
            <a:r>
              <a:rPr lang="en-US" dirty="0" err="1"/>
              <a:t>ihop</a:t>
            </a:r>
            <a:r>
              <a:rPr lang="en-US" dirty="0"/>
              <a:t> till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slutpoäng</a:t>
            </a:r>
            <a:r>
              <a:rPr lang="en-US" dirty="0"/>
              <a:t>. Det </a:t>
            </a:r>
            <a:r>
              <a:rPr lang="en-US" dirty="0" err="1"/>
              <a:t>anbud</a:t>
            </a:r>
            <a:r>
              <a:rPr lang="en-US" dirty="0"/>
              <a:t> med </a:t>
            </a:r>
            <a:r>
              <a:rPr lang="en-US" dirty="0" err="1"/>
              <a:t>högst</a:t>
            </a:r>
            <a:r>
              <a:rPr lang="en-US" dirty="0"/>
              <a:t> </a:t>
            </a:r>
            <a:r>
              <a:rPr lang="en-US" dirty="0" err="1"/>
              <a:t>slutpoäng</a:t>
            </a:r>
            <a:r>
              <a:rPr lang="en-US" dirty="0"/>
              <a:t> </a:t>
            </a:r>
            <a:r>
              <a:rPr lang="en-US" dirty="0" err="1"/>
              <a:t>kommer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tilldelas</a:t>
            </a:r>
            <a:r>
              <a:rPr lang="en-US" dirty="0"/>
              <a:t> </a:t>
            </a:r>
            <a:r>
              <a:rPr lang="en-US" dirty="0" err="1"/>
              <a:t>uppdraget</a:t>
            </a:r>
            <a:r>
              <a:rPr lang="en-US" dirty="0"/>
              <a:t>.</a:t>
            </a:r>
            <a:endParaRPr lang="en-US" dirty="0">
              <a:cs typeface="Calibri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5BFA82-BD73-4185-B828-63168F0B5499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5061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emf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FAED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ildobjekt 112">
            <a:extLst>
              <a:ext uri="{FF2B5EF4-FFF2-40B4-BE49-F238E27FC236}">
                <a16:creationId xmlns:a16="http://schemas.microsoft.com/office/drawing/2014/main" id="{213F865A-82E0-4DE6-BBD6-DA7B3D8F00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" r="6671" b="4223"/>
          <a:stretch/>
        </p:blipFill>
        <p:spPr>
          <a:xfrm>
            <a:off x="10814050" y="-1"/>
            <a:ext cx="9290050" cy="11309351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7016142-5590-4F09-AF8B-DB6FD618E5B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Autofit/>
          </a:bodyPr>
          <a:lstStyle>
            <a:lvl1pPr algn="l">
              <a:lnSpc>
                <a:spcPct val="75000"/>
              </a:lnSpc>
              <a:defRPr sz="11900" spc="-400" baseline="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27A8EE4-92AA-495F-86F9-6A5C4BD31BD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115" name="object 38">
            <a:extLst>
              <a:ext uri="{FF2B5EF4-FFF2-40B4-BE49-F238E27FC236}">
                <a16:creationId xmlns:a16="http://schemas.microsoft.com/office/drawing/2014/main" id="{9BDBBCB9-81A0-4B48-8D85-87FE05F29E71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21304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62" userDrawn="1">
          <p15:clr>
            <a:srgbClr val="FBAE40"/>
          </p15:clr>
        </p15:guide>
        <p15:guide id="2" pos="633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AutoShape 18">
            <a:extLst>
              <a:ext uri="{FF2B5EF4-FFF2-40B4-BE49-F238E27FC236}">
                <a16:creationId xmlns:a16="http://schemas.microsoft.com/office/drawing/2014/main" id="{3137100E-AD01-4413-A769-147ED2DBD7FF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6" name="AutoShape 18">
            <a:extLst>
              <a:ext uri="{FF2B5EF4-FFF2-40B4-BE49-F238E27FC236}">
                <a16:creationId xmlns:a16="http://schemas.microsoft.com/office/drawing/2014/main" id="{72A7E8A6-C02F-4DDB-893A-A2DE3452A3B3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152400" y="1524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7" name="AutoShape 18">
            <a:extLst>
              <a:ext uri="{FF2B5EF4-FFF2-40B4-BE49-F238E27FC236}">
                <a16:creationId xmlns:a16="http://schemas.microsoft.com/office/drawing/2014/main" id="{B680042A-CED3-424E-BC74-1F9AD53398B7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304800" y="3048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8" name="Platshållare för innehåll 2">
            <a:extLst>
              <a:ext uri="{FF2B5EF4-FFF2-40B4-BE49-F238E27FC236}">
                <a16:creationId xmlns:a16="http://schemas.microsoft.com/office/drawing/2014/main" id="{EDEB1E76-DA8C-4821-B2EB-EED0A44C4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0" name="Bildobjekt 89">
            <a:extLst>
              <a:ext uri="{FF2B5EF4-FFF2-40B4-BE49-F238E27FC236}">
                <a16:creationId xmlns:a16="http://schemas.microsoft.com/office/drawing/2014/main" id="{52C1F324-DEFA-416F-B72F-6051C31AFF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21" t="51033" b="-60375"/>
          <a:stretch/>
        </p:blipFill>
        <p:spPr>
          <a:xfrm>
            <a:off x="0" y="6264276"/>
            <a:ext cx="1238643" cy="5045074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199169CA-2D7A-43B7-AB45-92143F3B1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266FDE-E7E1-4894-A463-420093AA5D7B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10221915" y="3406776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AFD0371-4BC2-4B1E-AF08-C39AD685810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929E917-5370-4653-ABC0-4F0AA954FE77}" type="datetime1">
              <a:rPr lang="sv-SE" smtClean="0"/>
              <a:t>2024-01-26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B503087-80B1-4939-BF99-75E89592FC5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7DA98C4-0904-4159-B0D2-48927D0D4B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7901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Bildobjekt 115">
            <a:extLst>
              <a:ext uri="{FF2B5EF4-FFF2-40B4-BE49-F238E27FC236}">
                <a16:creationId xmlns:a16="http://schemas.microsoft.com/office/drawing/2014/main" id="{C737B2F4-9EA7-4502-85F3-D663E2EA07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7" name="object 38">
            <a:extLst>
              <a:ext uri="{FF2B5EF4-FFF2-40B4-BE49-F238E27FC236}">
                <a16:creationId xmlns:a16="http://schemas.microsoft.com/office/drawing/2014/main" id="{ED408A77-E9D9-4ECD-9EAC-8F17AA6FF68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Platshållare för sidfot 5">
            <a:extLst>
              <a:ext uri="{FF2B5EF4-FFF2-40B4-BE49-F238E27FC236}">
                <a16:creationId xmlns:a16="http://schemas.microsoft.com/office/drawing/2014/main" id="{BB34CA2A-42E7-429D-A977-94E73516A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12" name="Platshållare för datum 4">
            <a:extLst>
              <a:ext uri="{FF2B5EF4-FFF2-40B4-BE49-F238E27FC236}">
                <a16:creationId xmlns:a16="http://schemas.microsoft.com/office/drawing/2014/main" id="{D2CC2258-1CAC-42DF-AA86-10F59DEC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9D00964E-CD7C-4BCA-A53D-05A9094492BF}" type="datetime1">
              <a:rPr lang="sv-SE" smtClean="0"/>
              <a:t>2024-01-26</a:t>
            </a:fld>
            <a:endParaRPr lang="sv-SE"/>
          </a:p>
        </p:txBody>
      </p:sp>
      <p:sp>
        <p:nvSpPr>
          <p:cNvPr id="114" name="Platshållare för bildnummer 6">
            <a:extLst>
              <a:ext uri="{FF2B5EF4-FFF2-40B4-BE49-F238E27FC236}">
                <a16:creationId xmlns:a16="http://schemas.microsoft.com/office/drawing/2014/main" id="{0CFDA38F-887E-4A37-9D96-25B2B6B67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5E9C919A-0768-457E-8FE4-A8E97EA955F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A9A918AC-8D77-44A2-A4FE-5285D4086A1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4" name="Platshållare för text 2">
            <a:extLst>
              <a:ext uri="{FF2B5EF4-FFF2-40B4-BE49-F238E27FC236}">
                <a16:creationId xmlns:a16="http://schemas.microsoft.com/office/drawing/2014/main" id="{F2DA647D-DDF5-4570-9F2E-0535FAD82A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17" name="Rubrik 7">
            <a:extLst>
              <a:ext uri="{FF2B5EF4-FFF2-40B4-BE49-F238E27FC236}">
                <a16:creationId xmlns:a16="http://schemas.microsoft.com/office/drawing/2014/main" id="{A8C94F33-3648-4C31-AEF3-2EBA53858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871591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 userDrawn="1">
          <p15:clr>
            <a:srgbClr val="FBAE40"/>
          </p15:clr>
        </p15:guide>
        <p15:guide id="2" pos="6332" userDrawn="1">
          <p15:clr>
            <a:srgbClr val="FBAE40"/>
          </p15:clr>
        </p15:guide>
        <p15:guide id="3" pos="2444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>
            <a:extLst>
              <a:ext uri="{FF2B5EF4-FFF2-40B4-BE49-F238E27FC236}">
                <a16:creationId xmlns:a16="http://schemas.microsoft.com/office/drawing/2014/main" id="{7E25708F-A6F2-4D28-886A-05F63F7F1F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3" r="88989" b="40999"/>
          <a:stretch/>
        </p:blipFill>
        <p:spPr>
          <a:xfrm>
            <a:off x="19008000" y="0"/>
            <a:ext cx="1096100" cy="2395475"/>
          </a:xfrm>
          <a:prstGeom prst="rect">
            <a:avLst/>
          </a:prstGeom>
        </p:spPr>
      </p:pic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491C-47DC-4E17-80D1-CDD4BAF30723}" type="datetime1">
              <a:rPr lang="sv-SE" smtClean="0"/>
              <a:t>2024-01-26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EB7B88AC-ED67-40FC-B207-9A82E4376643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6">
            <a:extLst>
              <a:ext uri="{FF2B5EF4-FFF2-40B4-BE49-F238E27FC236}">
                <a16:creationId xmlns:a16="http://schemas.microsoft.com/office/drawing/2014/main" id="{7C6CF22E-C600-40EB-BB5D-A71AE04A4C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363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291435" y="2298648"/>
            <a:ext cx="13459939" cy="1686571"/>
          </a:xfr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3291435" y="4133672"/>
            <a:ext cx="13459939" cy="6550447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2024-01-26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661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och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 hasCustomPrompt="1"/>
          </p:nvPr>
        </p:nvSpPr>
        <p:spPr>
          <a:xfrm>
            <a:off x="2700994" y="2298648"/>
            <a:ext cx="15315525" cy="1686571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2700994" y="4155668"/>
            <a:ext cx="7447097" cy="6555427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0" hasCustomPrompt="1"/>
          </p:nvPr>
        </p:nvSpPr>
        <p:spPr>
          <a:xfrm>
            <a:off x="10561005" y="4155668"/>
            <a:ext cx="7447097" cy="6555427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739DF52-0477-4164-99CF-0384B3919D38}" type="datetime1">
              <a:rPr lang="sv-SE" smtClean="0"/>
              <a:t>2024-01-26</a:t>
            </a:fld>
            <a:endParaRPr lang="sv-SE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747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700994" y="2298648"/>
            <a:ext cx="15315525" cy="1686571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2700994" y="4155667"/>
            <a:ext cx="15315525" cy="6530333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2024-01-26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290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 hasCustomPrompt="1"/>
          </p:nvPr>
        </p:nvSpPr>
        <p:spPr>
          <a:xfrm>
            <a:off x="2923677" y="2298648"/>
            <a:ext cx="15280341" cy="1686571"/>
          </a:xfrm>
        </p:spPr>
        <p:txBody>
          <a:bodyPr anchor="b">
            <a:noAutofit/>
          </a:bodyPr>
          <a:lstStyle>
            <a:lvl1pPr algn="ctr">
              <a:lnSpc>
                <a:spcPct val="8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2923676" y="4133671"/>
            <a:ext cx="7447097" cy="7175679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0" hasCustomPrompt="1"/>
          </p:nvPr>
        </p:nvSpPr>
        <p:spPr>
          <a:xfrm>
            <a:off x="10756921" y="4133671"/>
            <a:ext cx="7447097" cy="7175679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2024-01-26</a:t>
            </a:fld>
            <a:endParaRPr lang="sv-SE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334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513013" y="1996900"/>
            <a:ext cx="15078075" cy="6910171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5936" b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2024-01-26</a:t>
            </a:fld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9853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D5FBC21F-AA3A-4105-A762-7A4A8EE1E9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64" b="4216"/>
          <a:stretch/>
        </p:blipFill>
        <p:spPr>
          <a:xfrm>
            <a:off x="10814401" y="0"/>
            <a:ext cx="9289700" cy="11309350"/>
          </a:xfrm>
          <a:prstGeom prst="rect">
            <a:avLst/>
          </a:prstGeom>
        </p:spPr>
      </p:pic>
      <p:sp>
        <p:nvSpPr>
          <p:cNvPr id="7" name="object 38">
            <a:extLst>
              <a:ext uri="{FF2B5EF4-FFF2-40B4-BE49-F238E27FC236}">
                <a16:creationId xmlns:a16="http://schemas.microsoft.com/office/drawing/2014/main" id="{58F464F6-1029-4CBD-B3D1-11214085E2B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03BB08C3-1CD7-4C53-9E96-43671982CE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78CC841C-AA65-43FA-BB0E-1A120EBFED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587314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6EBC20DB-E92A-4595-958F-8F6E1877F2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27129ABF-34AF-4771-8C65-17474087DDAF}" type="datetime1">
              <a:rPr lang="sv-SE" smtClean="0"/>
              <a:t>2024-01-26</a:t>
            </a:fld>
            <a:endParaRPr lang="sv-SE"/>
          </a:p>
        </p:txBody>
      </p:sp>
      <p:sp>
        <p:nvSpPr>
          <p:cNvPr id="12" name="Platshållare för sidfot 4">
            <a:extLst>
              <a:ext uri="{FF2B5EF4-FFF2-40B4-BE49-F238E27FC236}">
                <a16:creationId xmlns:a16="http://schemas.microsoft.com/office/drawing/2014/main" id="{5382FAD0-A98D-43B4-B432-3582AE5A5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bildnummer 5">
            <a:extLst>
              <a:ext uri="{FF2B5EF4-FFF2-40B4-BE49-F238E27FC236}">
                <a16:creationId xmlns:a16="http://schemas.microsoft.com/office/drawing/2014/main" id="{50F28032-0600-4C8E-B007-13E1C811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55FC54DA-D224-4D4F-9D60-B924CADB66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7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36B6AA50-8739-41DE-A23A-5E3ECC5482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5600" y="3399671"/>
            <a:ext cx="17618075" cy="5983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F4246BC-36B1-4971-8889-F163FD2A0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777625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90990-52D6-401D-B150-7B54C658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2024-01-26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7A2CC002-8FB6-40A7-A6F3-C046623D47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3399671"/>
            <a:ext cx="17616566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43160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93B712EA-797A-4EA2-BEB0-D486B28AB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70C7B567-D67A-42BC-B7FD-E667F058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EB806AAA-D73D-4CEE-9B56-C22AE8A537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74" t="51033" b="-60375"/>
          <a:stretch/>
        </p:blipFill>
        <p:spPr>
          <a:xfrm>
            <a:off x="-19050" y="6264274"/>
            <a:ext cx="1260000" cy="5045075"/>
          </a:xfrm>
          <a:prstGeom prst="rect">
            <a:avLst/>
          </a:prstGeom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390AB69-5BC0-46B0-B233-B8ED7CBC0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084E-ABA3-4AA4-9862-3A3A8F7AC594}" type="datetime1">
              <a:rPr lang="sv-SE" smtClean="0"/>
              <a:t>2024-01-26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6FFAF7-903A-4658-BEDF-CDBF6357E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32E55E-6E21-45F6-AFF0-C03FD2EA4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91A92F-5622-40E4-B88A-05148A900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423725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88FBE5C1-E706-49C0-BC48-7432DD5937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4" name="object 38">
            <a:extLst>
              <a:ext uri="{FF2B5EF4-FFF2-40B4-BE49-F238E27FC236}">
                <a16:creationId xmlns:a16="http://schemas.microsoft.com/office/drawing/2014/main" id="{1A5E282F-FC28-45E5-81A7-A28557C59E47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19CC616-6A81-4F3E-BF5F-34271257EE9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0D26B19-8998-4002-9818-0406EEBB00B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E32E934-0E34-41D0-99D0-BBB1DE02E0D8}" type="datetime1">
              <a:rPr lang="sv-SE" smtClean="0"/>
              <a:t>2024-01-26</a:t>
            </a:fld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0D7DA48-029C-41BC-BD3D-A195A10DF34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1345448-A017-46A4-AAEE-65BAAA13935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61A0B5-3A30-4187-8CDB-DBD6610369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3DEFBAF8-794C-4460-BDFB-4AFAF7A4B3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9" name="Rubrik 7">
            <a:extLst>
              <a:ext uri="{FF2B5EF4-FFF2-40B4-BE49-F238E27FC236}">
                <a16:creationId xmlns:a16="http://schemas.microsoft.com/office/drawing/2014/main" id="{6A68B911-846D-40C0-89C1-092024565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947213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EC5BF2F-A06E-4DBE-BE34-10563FBAB941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76D3E448-F04D-42F2-A71F-AB7E9594DF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pic>
        <p:nvPicPr>
          <p:cNvPr id="19" name="Bildobjekt 18">
            <a:extLst>
              <a:ext uri="{FF2B5EF4-FFF2-40B4-BE49-F238E27FC236}">
                <a16:creationId xmlns:a16="http://schemas.microsoft.com/office/drawing/2014/main" id="{1F92EFCA-73A8-4BBA-8B6E-84A5162570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66" r="88987" b="40999"/>
          <a:stretch/>
        </p:blipFill>
        <p:spPr>
          <a:xfrm>
            <a:off x="19008000" y="0"/>
            <a:ext cx="1096100" cy="2393950"/>
          </a:xfrm>
          <a:prstGeom prst="rect">
            <a:avLst/>
          </a:prstGeom>
        </p:spPr>
      </p:pic>
      <p:sp>
        <p:nvSpPr>
          <p:cNvPr id="21" name="Rubrik 12">
            <a:extLst>
              <a:ext uri="{FF2B5EF4-FFF2-40B4-BE49-F238E27FC236}">
                <a16:creationId xmlns:a16="http://schemas.microsoft.com/office/drawing/2014/main" id="{56F830A9-B7E5-4459-9325-1EB46228A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2" name="Platshållare för text 6">
            <a:extLst>
              <a:ext uri="{FF2B5EF4-FFF2-40B4-BE49-F238E27FC236}">
                <a16:creationId xmlns:a16="http://schemas.microsoft.com/office/drawing/2014/main" id="{75DB120C-DE3F-4D0F-9C20-C0178B697A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09B9E0E-3BE5-4815-9771-B94D5C0DE40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EF6D5CF-9778-494C-91EA-967A5AD360D0}" type="datetime1">
              <a:rPr lang="sv-SE" smtClean="0"/>
              <a:t>2024-01-26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EF21FC5-B1ED-41D6-83B6-FD9D859FF93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605CF9C-A296-49D6-8F7C-7E99496CBAC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00291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58" userDrawn="1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Bildobjekt 71">
            <a:extLst>
              <a:ext uri="{FF2B5EF4-FFF2-40B4-BE49-F238E27FC236}">
                <a16:creationId xmlns:a16="http://schemas.microsoft.com/office/drawing/2014/main" id="{F9214C34-71FC-4B3B-B2DA-532B9C36A5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04" t="51088" b="-60520"/>
          <a:stretch/>
        </p:blipFill>
        <p:spPr>
          <a:xfrm>
            <a:off x="0" y="6264274"/>
            <a:ext cx="1247156" cy="5045075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CC9BDD-2A63-4704-82E4-11575AE25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7763FE-5C0D-4543-80BD-2B9936FC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E9CB98B-6CDA-4906-9342-37A4C0ABF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C9495B9-D494-4909-B0F6-C282E34AD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F43-7351-4340-AB7C-1EB441B903A0}" type="datetime1">
              <a:rPr lang="sv-SE" smtClean="0"/>
              <a:t>2024-01-26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040E90E-D655-44FC-9710-9E80B0452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8CD1362-079A-44DB-8854-F2DD36BF5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925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Bildobjekt 105">
            <a:extLst>
              <a:ext uri="{FF2B5EF4-FFF2-40B4-BE49-F238E27FC236}">
                <a16:creationId xmlns:a16="http://schemas.microsoft.com/office/drawing/2014/main" id="{BEF2884E-1FD5-4C14-8812-60610C2A38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46" t="64200" r="1"/>
          <a:stretch/>
        </p:blipFill>
        <p:spPr>
          <a:xfrm>
            <a:off x="0" y="0"/>
            <a:ext cx="6240627" cy="979488"/>
          </a:xfrm>
          <a:prstGeom prst="rect">
            <a:avLst/>
          </a:prstGeom>
        </p:spPr>
      </p:pic>
      <p:sp>
        <p:nvSpPr>
          <p:cNvPr id="15" name="object 38">
            <a:extLst>
              <a:ext uri="{FF2B5EF4-FFF2-40B4-BE49-F238E27FC236}">
                <a16:creationId xmlns:a16="http://schemas.microsoft.com/office/drawing/2014/main" id="{FCB10ADE-7E5E-400B-8AA1-BCE8B82F9AC2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169D-E447-4789-8673-AFA93CC4C0FC}" type="datetime1">
              <a:rPr lang="sv-SE" smtClean="0"/>
              <a:t>2024-01-26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669B40A8-44D8-445B-8C02-75F7336F6216}"/>
              </a:ext>
            </a:extLst>
          </p:cNvPr>
          <p:cNvSpPr/>
          <p:nvPr userDrawn="1"/>
        </p:nvSpPr>
        <p:spPr>
          <a:xfrm>
            <a:off x="10404000" y="702000"/>
            <a:ext cx="9000000" cy="9900000"/>
          </a:xfrm>
          <a:prstGeom prst="rect">
            <a:avLst/>
          </a:prstGeom>
          <a:solidFill>
            <a:srgbClr val="FAED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29954143-B55D-450D-940A-BB896C139DC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1676"/>
            <a:ext cx="9000000" cy="99000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F05E6BAC-F8CD-4D8F-BF33-F04A9C43E4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3" cy="5400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7" name="Rubrik 106">
            <a:extLst>
              <a:ext uri="{FF2B5EF4-FFF2-40B4-BE49-F238E27FC236}">
                <a16:creationId xmlns:a16="http://schemas.microsoft.com/office/drawing/2014/main" id="{6CA9850E-4638-497B-BFB1-76C714BE1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4256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solidFill>
            <a:srgbClr val="FAEDF2"/>
          </a:solidFill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6FC7-5FC7-4CA8-94E2-9DAA9984D6D0}" type="datetime1">
              <a:rPr lang="sv-SE" smtClean="0"/>
              <a:t>2024-01-26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959AE0B8-EF77-4FED-9065-2B19EFE2C1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8" r="88999" b="40995"/>
          <a:stretch/>
        </p:blipFill>
        <p:spPr>
          <a:xfrm>
            <a:off x="19009056" y="0"/>
            <a:ext cx="1095044" cy="2395474"/>
          </a:xfrm>
          <a:prstGeom prst="rect">
            <a:avLst/>
          </a:prstGeom>
        </p:spPr>
      </p:pic>
      <p:sp>
        <p:nvSpPr>
          <p:cNvPr id="14" name="Platshållare för text 6">
            <a:extLst>
              <a:ext uri="{FF2B5EF4-FFF2-40B4-BE49-F238E27FC236}">
                <a16:creationId xmlns:a16="http://schemas.microsoft.com/office/drawing/2014/main" id="{4EB1276E-26FE-4592-99D9-92C82CD707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2392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90990-52D6-401D-B150-7B54C658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2024-01-26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713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2024-01-26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  <p:sp>
        <p:nvSpPr>
          <p:cNvPr id="24" name="Platshållare för innehåll 1">
            <a:extLst>
              <a:ext uri="{FF2B5EF4-FFF2-40B4-BE49-F238E27FC236}">
                <a16:creationId xmlns:a16="http://schemas.microsoft.com/office/drawing/2014/main" id="{6349BD8C-2D4F-1E42-AF30-E092AF2FE87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243766" y="3406775"/>
            <a:ext cx="8638421" cy="597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3200" dirty="0"/>
              <a:t>Nästkommande sida innehåller våra illustrationer. </a:t>
            </a:r>
            <a:br>
              <a:rPr lang="sv-SE" sz="3200" dirty="0"/>
            </a:br>
            <a:r>
              <a:rPr lang="sv-SE" sz="3200" dirty="0"/>
              <a:t>Följ dessa steg för att använda någon av dem.</a:t>
            </a:r>
          </a:p>
          <a:p>
            <a:r>
              <a:rPr lang="sv-SE" sz="3200" dirty="0"/>
              <a:t>Markera önskad illustration</a:t>
            </a:r>
          </a:p>
          <a:p>
            <a:r>
              <a:rPr lang="sv-SE" sz="3200" dirty="0"/>
              <a:t>Kopiera genom att högerklicka och välj </a:t>
            </a:r>
            <a:r>
              <a:rPr lang="sv-SE" sz="3200" i="1" dirty="0"/>
              <a:t>kopiera</a:t>
            </a:r>
            <a:r>
              <a:rPr lang="sv-SE" sz="3200" dirty="0"/>
              <a:t>, alternativt </a:t>
            </a:r>
            <a:r>
              <a:rPr lang="sv-SE" sz="3200" dirty="0" err="1"/>
              <a:t>ctrl</a:t>
            </a:r>
            <a:r>
              <a:rPr lang="sv-SE" sz="3200" dirty="0"/>
              <a:t> + C (PC) eller </a:t>
            </a:r>
            <a:r>
              <a:rPr lang="sv-SE" sz="3200" dirty="0" err="1"/>
              <a:t>cmd</a:t>
            </a:r>
            <a:r>
              <a:rPr lang="sv-SE" sz="3200" dirty="0"/>
              <a:t> + C (Mac)</a:t>
            </a:r>
          </a:p>
          <a:p>
            <a:r>
              <a:rPr lang="sv-SE" sz="3200" dirty="0"/>
              <a:t>Klistra in på önskad sida genom att högerklicka och välj </a:t>
            </a:r>
            <a:r>
              <a:rPr lang="sv-SE" sz="3200" i="1" dirty="0"/>
              <a:t>klistra in</a:t>
            </a:r>
            <a:r>
              <a:rPr lang="sv-SE" sz="3200" dirty="0"/>
              <a:t>, alternativt </a:t>
            </a:r>
            <a:r>
              <a:rPr lang="sv-SE" sz="3200" dirty="0" err="1"/>
              <a:t>ctrl</a:t>
            </a:r>
            <a:r>
              <a:rPr lang="sv-SE" sz="3200" dirty="0"/>
              <a:t> + V (PC) eller </a:t>
            </a:r>
            <a:r>
              <a:rPr lang="sv-SE" sz="3200" dirty="0" err="1"/>
              <a:t>cmd</a:t>
            </a:r>
            <a:r>
              <a:rPr lang="sv-SE" sz="3200" dirty="0"/>
              <a:t> + V (Mac)</a:t>
            </a:r>
          </a:p>
          <a:p>
            <a:r>
              <a:rPr lang="sv-SE" sz="3200" dirty="0"/>
              <a:t>När du är klar med din presentation radera dessa två sidor från presentationen.</a:t>
            </a:r>
          </a:p>
          <a:p>
            <a:endParaRPr lang="sv-SE" sz="3200" dirty="0"/>
          </a:p>
          <a:p>
            <a:pPr marL="0" indent="0">
              <a:buNone/>
            </a:pPr>
            <a:endParaRPr lang="sv-SE" sz="3200" dirty="0"/>
          </a:p>
        </p:txBody>
      </p:sp>
      <p:sp>
        <p:nvSpPr>
          <p:cNvPr id="25" name="Rubrik 2">
            <a:extLst>
              <a:ext uri="{FF2B5EF4-FFF2-40B4-BE49-F238E27FC236}">
                <a16:creationId xmlns:a16="http://schemas.microsoft.com/office/drawing/2014/main" id="{25D11DB4-F685-5ADD-528A-F97CFE9933BD}"/>
              </a:ext>
            </a:extLst>
          </p:cNvPr>
          <p:cNvSpPr txBox="1">
            <a:spLocks/>
          </p:cNvSpPr>
          <p:nvPr userDrawn="1"/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>
            <a:lvl1pPr eaLnBrk="1" hangingPunct="1">
              <a:lnSpc>
                <a:spcPct val="85000"/>
              </a:lnSpc>
              <a:defRPr sz="6450" b="1" spc="-28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kern="0" dirty="0"/>
              <a:t>Illustrationer</a:t>
            </a:r>
          </a:p>
        </p:txBody>
      </p:sp>
      <p:sp>
        <p:nvSpPr>
          <p:cNvPr id="26" name="Platshållare för innehåll 3">
            <a:extLst>
              <a:ext uri="{FF2B5EF4-FFF2-40B4-BE49-F238E27FC236}">
                <a16:creationId xmlns:a16="http://schemas.microsoft.com/office/drawing/2014/main" id="{1386ADB5-5E0F-1BE1-C572-81D023299F4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221911" y="3406775"/>
            <a:ext cx="8638421" cy="5976000"/>
          </a:xfrm>
        </p:spPr>
        <p:txBody>
          <a:bodyPr>
            <a:noAutofit/>
          </a:bodyPr>
          <a:lstStyle/>
          <a:p>
            <a:r>
              <a:rPr lang="sv-SE" sz="3200" dirty="0"/>
              <a:t>För att ändra färg på illustrationen markera önskad illustration, gå till fliken </a:t>
            </a:r>
            <a:r>
              <a:rPr lang="sv-SE" sz="3200" i="1" dirty="0"/>
              <a:t>Bildformat (1)</a:t>
            </a:r>
            <a:r>
              <a:rPr lang="sv-SE" sz="3200" dirty="0"/>
              <a:t> i menyn och välj att visa </a:t>
            </a:r>
            <a:r>
              <a:rPr lang="sv-SE" sz="3200" i="1" dirty="0"/>
              <a:t>Formatfönster (2)</a:t>
            </a:r>
            <a:r>
              <a:rPr lang="sv-SE" sz="3200" dirty="0"/>
              <a:t>. Klicka på bildikonen (3) och välj </a:t>
            </a:r>
            <a:r>
              <a:rPr lang="sv-SE" sz="3200" i="1" dirty="0"/>
              <a:t>Ändra färg.</a:t>
            </a:r>
          </a:p>
        </p:txBody>
      </p:sp>
      <p:pic>
        <p:nvPicPr>
          <p:cNvPr id="27" name="Bildobjekt 26">
            <a:extLst>
              <a:ext uri="{FF2B5EF4-FFF2-40B4-BE49-F238E27FC236}">
                <a16:creationId xmlns:a16="http://schemas.microsoft.com/office/drawing/2014/main" id="{3659AAAE-E1F4-4898-7608-AE340C3B43F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"/>
          <a:stretch/>
        </p:blipFill>
        <p:spPr>
          <a:xfrm>
            <a:off x="10572262" y="5388581"/>
            <a:ext cx="7756244" cy="3984984"/>
          </a:xfrm>
          <a:prstGeom prst="rect">
            <a:avLst/>
          </a:prstGeom>
          <a:effectLst>
            <a:outerShdw blurRad="127000" dist="635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8" name="Grupp 27">
            <a:extLst>
              <a:ext uri="{FF2B5EF4-FFF2-40B4-BE49-F238E27FC236}">
                <a16:creationId xmlns:a16="http://schemas.microsoft.com/office/drawing/2014/main" id="{E21B6ECB-A26F-6835-6E0A-B7E2D67DEB0C}"/>
              </a:ext>
            </a:extLst>
          </p:cNvPr>
          <p:cNvGrpSpPr/>
          <p:nvPr userDrawn="1"/>
        </p:nvGrpSpPr>
        <p:grpSpPr>
          <a:xfrm>
            <a:off x="17597310" y="6028207"/>
            <a:ext cx="1229317" cy="468143"/>
            <a:chOff x="17597310" y="6028207"/>
            <a:chExt cx="1229317" cy="468143"/>
          </a:xfrm>
        </p:grpSpPr>
        <p:sp>
          <p:nvSpPr>
            <p:cNvPr id="29" name="Ellips 28">
              <a:extLst>
                <a:ext uri="{FF2B5EF4-FFF2-40B4-BE49-F238E27FC236}">
                  <a16:creationId xmlns:a16="http://schemas.microsoft.com/office/drawing/2014/main" id="{156EA171-C7BB-31A1-0A8A-DA7D4ABD745D}"/>
                </a:ext>
              </a:extLst>
            </p:cNvPr>
            <p:cNvSpPr/>
            <p:nvPr/>
          </p:nvSpPr>
          <p:spPr>
            <a:xfrm>
              <a:off x="17597310" y="6028207"/>
              <a:ext cx="468143" cy="468143"/>
            </a:xfrm>
            <a:prstGeom prst="ellipse">
              <a:avLst/>
            </a:prstGeom>
            <a:noFill/>
            <a:ln w="19050">
              <a:solidFill>
                <a:schemeClr val="accent5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30" name="Rak 29">
              <a:extLst>
                <a:ext uri="{FF2B5EF4-FFF2-40B4-BE49-F238E27FC236}">
                  <a16:creationId xmlns:a16="http://schemas.microsoft.com/office/drawing/2014/main" id="{57C479BD-925E-A2BB-4DF6-D2BA660FCF25}"/>
                </a:ext>
              </a:extLst>
            </p:cNvPr>
            <p:cNvCxnSpPr>
              <a:cxnSpLocks/>
            </p:cNvCxnSpPr>
            <p:nvPr/>
          </p:nvCxnSpPr>
          <p:spPr>
            <a:xfrm>
              <a:off x="18065453" y="6262278"/>
              <a:ext cx="478827" cy="0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Ellips 30">
              <a:extLst>
                <a:ext uri="{FF2B5EF4-FFF2-40B4-BE49-F238E27FC236}">
                  <a16:creationId xmlns:a16="http://schemas.microsoft.com/office/drawing/2014/main" id="{A2D4A7AE-2B8B-4CCC-58A1-450717AE8E23}"/>
                </a:ext>
              </a:extLst>
            </p:cNvPr>
            <p:cNvSpPr/>
            <p:nvPr/>
          </p:nvSpPr>
          <p:spPr>
            <a:xfrm>
              <a:off x="18503091" y="6100510"/>
              <a:ext cx="323536" cy="323536"/>
            </a:xfrm>
            <a:prstGeom prst="ellipse">
              <a:avLst/>
            </a:prstGeom>
            <a:solidFill>
              <a:schemeClr val="accent5"/>
            </a:solidFill>
            <a:ln w="285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3</a:t>
              </a:r>
            </a:p>
          </p:txBody>
        </p:sp>
      </p:grpSp>
      <p:grpSp>
        <p:nvGrpSpPr>
          <p:cNvPr id="32" name="Grupp 31">
            <a:extLst>
              <a:ext uri="{FF2B5EF4-FFF2-40B4-BE49-F238E27FC236}">
                <a16:creationId xmlns:a16="http://schemas.microsoft.com/office/drawing/2014/main" id="{C4CCB5C1-35AB-6C0C-52AD-984CB456A80E}"/>
              </a:ext>
            </a:extLst>
          </p:cNvPr>
          <p:cNvGrpSpPr/>
          <p:nvPr userDrawn="1"/>
        </p:nvGrpSpPr>
        <p:grpSpPr>
          <a:xfrm>
            <a:off x="17377322" y="4938618"/>
            <a:ext cx="468143" cy="1070052"/>
            <a:chOff x="17377322" y="4938618"/>
            <a:chExt cx="468143" cy="1070052"/>
          </a:xfrm>
        </p:grpSpPr>
        <p:grpSp>
          <p:nvGrpSpPr>
            <p:cNvPr id="33" name="Grupp 32">
              <a:extLst>
                <a:ext uri="{FF2B5EF4-FFF2-40B4-BE49-F238E27FC236}">
                  <a16:creationId xmlns:a16="http://schemas.microsoft.com/office/drawing/2014/main" id="{D334538E-A401-C6D7-C46F-2582881C9233}"/>
                </a:ext>
              </a:extLst>
            </p:cNvPr>
            <p:cNvGrpSpPr/>
            <p:nvPr/>
          </p:nvGrpSpPr>
          <p:grpSpPr>
            <a:xfrm>
              <a:off x="17377322" y="5150619"/>
              <a:ext cx="468143" cy="858051"/>
              <a:chOff x="17377322" y="5150619"/>
              <a:chExt cx="468143" cy="858051"/>
            </a:xfrm>
          </p:grpSpPr>
          <p:sp>
            <p:nvSpPr>
              <p:cNvPr id="35" name="Ellips 34">
                <a:extLst>
                  <a:ext uri="{FF2B5EF4-FFF2-40B4-BE49-F238E27FC236}">
                    <a16:creationId xmlns:a16="http://schemas.microsoft.com/office/drawing/2014/main" id="{30E78345-734E-326B-9A77-2D62028EC4DC}"/>
                  </a:ext>
                </a:extLst>
              </p:cNvPr>
              <p:cNvSpPr/>
              <p:nvPr/>
            </p:nvSpPr>
            <p:spPr>
              <a:xfrm>
                <a:off x="17377322" y="5540527"/>
                <a:ext cx="468143" cy="468143"/>
              </a:xfrm>
              <a:prstGeom prst="ellipse">
                <a:avLst/>
              </a:prstGeom>
              <a:noFill/>
              <a:ln w="19050">
                <a:solidFill>
                  <a:schemeClr val="accent5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  <p:cxnSp>
            <p:nvCxnSpPr>
              <p:cNvPr id="36" name="Rak 35">
                <a:extLst>
                  <a:ext uri="{FF2B5EF4-FFF2-40B4-BE49-F238E27FC236}">
                    <a16:creationId xmlns:a16="http://schemas.microsoft.com/office/drawing/2014/main" id="{1E2E6DE6-D067-B718-E7A0-A53CCF52B35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611393" y="5150619"/>
                <a:ext cx="0" cy="389908"/>
              </a:xfrm>
              <a:prstGeom prst="line">
                <a:avLst/>
              </a:prstGeom>
              <a:ln w="1905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Ellips 33">
              <a:extLst>
                <a:ext uri="{FF2B5EF4-FFF2-40B4-BE49-F238E27FC236}">
                  <a16:creationId xmlns:a16="http://schemas.microsoft.com/office/drawing/2014/main" id="{A51F1848-F037-B838-4A6E-AB0A86D91158}"/>
                </a:ext>
              </a:extLst>
            </p:cNvPr>
            <p:cNvSpPr/>
            <p:nvPr/>
          </p:nvSpPr>
          <p:spPr>
            <a:xfrm>
              <a:off x="17449625" y="4938618"/>
              <a:ext cx="323536" cy="323536"/>
            </a:xfrm>
            <a:prstGeom prst="ellipse">
              <a:avLst/>
            </a:prstGeom>
            <a:solidFill>
              <a:schemeClr val="accent5"/>
            </a:solidFill>
            <a:ln w="285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2</a:t>
              </a:r>
            </a:p>
          </p:txBody>
        </p:sp>
      </p:grpSp>
      <p:grpSp>
        <p:nvGrpSpPr>
          <p:cNvPr id="37" name="Grupp 36">
            <a:extLst>
              <a:ext uri="{FF2B5EF4-FFF2-40B4-BE49-F238E27FC236}">
                <a16:creationId xmlns:a16="http://schemas.microsoft.com/office/drawing/2014/main" id="{E4948501-C99C-6717-9C7B-C2D97D67AC4D}"/>
              </a:ext>
            </a:extLst>
          </p:cNvPr>
          <p:cNvGrpSpPr/>
          <p:nvPr userDrawn="1"/>
        </p:nvGrpSpPr>
        <p:grpSpPr>
          <a:xfrm>
            <a:off x="9981795" y="5322087"/>
            <a:ext cx="975190" cy="468143"/>
            <a:chOff x="9981795" y="5322087"/>
            <a:chExt cx="975190" cy="468143"/>
          </a:xfrm>
        </p:grpSpPr>
        <p:sp>
          <p:nvSpPr>
            <p:cNvPr id="38" name="Ellips 37">
              <a:extLst>
                <a:ext uri="{FF2B5EF4-FFF2-40B4-BE49-F238E27FC236}">
                  <a16:creationId xmlns:a16="http://schemas.microsoft.com/office/drawing/2014/main" id="{434E6A03-AB85-C33E-4C06-D15DED3B5628}"/>
                </a:ext>
              </a:extLst>
            </p:cNvPr>
            <p:cNvSpPr/>
            <p:nvPr/>
          </p:nvSpPr>
          <p:spPr>
            <a:xfrm>
              <a:off x="10488842" y="5322087"/>
              <a:ext cx="468143" cy="468143"/>
            </a:xfrm>
            <a:prstGeom prst="ellipse">
              <a:avLst/>
            </a:prstGeom>
            <a:noFill/>
            <a:ln w="19050">
              <a:solidFill>
                <a:schemeClr val="accent5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39" name="Rak 38">
              <a:extLst>
                <a:ext uri="{FF2B5EF4-FFF2-40B4-BE49-F238E27FC236}">
                  <a16:creationId xmlns:a16="http://schemas.microsoft.com/office/drawing/2014/main" id="{B9674A31-B122-CF10-1475-95F17413B0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279201" y="5556158"/>
              <a:ext cx="209641" cy="0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Ellips 39">
              <a:extLst>
                <a:ext uri="{FF2B5EF4-FFF2-40B4-BE49-F238E27FC236}">
                  <a16:creationId xmlns:a16="http://schemas.microsoft.com/office/drawing/2014/main" id="{9EAC4323-B557-A10D-E766-46B8CC85A79D}"/>
                </a:ext>
              </a:extLst>
            </p:cNvPr>
            <p:cNvSpPr/>
            <p:nvPr/>
          </p:nvSpPr>
          <p:spPr>
            <a:xfrm>
              <a:off x="9981795" y="5392841"/>
              <a:ext cx="323536" cy="323536"/>
            </a:xfrm>
            <a:prstGeom prst="ellipse">
              <a:avLst/>
            </a:prstGeom>
            <a:solidFill>
              <a:schemeClr val="accent5"/>
            </a:solidFill>
            <a:ln w="285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2966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Bildobjekt 116">
            <a:extLst>
              <a:ext uri="{FF2B5EF4-FFF2-40B4-BE49-F238E27FC236}">
                <a16:creationId xmlns:a16="http://schemas.microsoft.com/office/drawing/2014/main" id="{33477E7E-42C3-4788-A1BB-FDC82EC597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74" b="4216"/>
          <a:stretch/>
        </p:blipFill>
        <p:spPr>
          <a:xfrm>
            <a:off x="10814400" y="0"/>
            <a:ext cx="9289700" cy="11309350"/>
          </a:xfrm>
          <a:prstGeom prst="rect">
            <a:avLst/>
          </a:prstGeom>
        </p:spPr>
      </p:pic>
      <p:sp>
        <p:nvSpPr>
          <p:cNvPr id="118" name="object 38">
            <a:extLst>
              <a:ext uri="{FF2B5EF4-FFF2-40B4-BE49-F238E27FC236}">
                <a16:creationId xmlns:a16="http://schemas.microsoft.com/office/drawing/2014/main" id="{72F77CA4-0BCE-4432-8426-61300A583404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Rubrik 1">
            <a:extLst>
              <a:ext uri="{FF2B5EF4-FFF2-40B4-BE49-F238E27FC236}">
                <a16:creationId xmlns:a16="http://schemas.microsoft.com/office/drawing/2014/main" id="{656A818D-9B35-4279-A10A-068A34BAA2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120" name="Underrubrik 2">
            <a:extLst>
              <a:ext uri="{FF2B5EF4-FFF2-40B4-BE49-F238E27FC236}">
                <a16:creationId xmlns:a16="http://schemas.microsoft.com/office/drawing/2014/main" id="{3DE99F72-0CDC-477B-85F2-1E356EF224F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1148575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15">
            <a:extLst>
              <a:ext uri="{FF2B5EF4-FFF2-40B4-BE49-F238E27FC236}">
                <a16:creationId xmlns:a16="http://schemas.microsoft.com/office/drawing/2014/main" id="{4A2BB9E4-4D0C-429C-86B2-73D19EAEC8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9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C9E204E3-63A1-4474-A22C-5B6EBCE2EE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3399671"/>
            <a:ext cx="17616566" cy="59832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9A8E34-5052-4F38-988C-0D97C6615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307201E-B19A-4211-B823-348FBA9EC29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2024-01-26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AA7B2E-985F-4673-A4FB-6FC32C2C34E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649E5A-1919-43B2-BBF2-01932005A4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024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image" Target="../media/image8.emf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noProof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DA4E-B23A-42CD-82EE-75C65057215D}" type="datetime1">
              <a:rPr lang="sv-SE" noProof="0" smtClean="0"/>
              <a:t>2024-01-26</a:t>
            </a:fld>
            <a:endParaRPr lang="sv-SE" noProof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noProof="0" smtClean="0"/>
              <a:pPr/>
              <a:t>‹#›</a:t>
            </a:fld>
            <a:endParaRPr lang="sv-SE" noProof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noProof="0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320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2" r:id="rId2"/>
    <p:sldLayoutId id="2147483735" r:id="rId3"/>
    <p:sldLayoutId id="2147483738" r:id="rId4"/>
    <p:sldLayoutId id="2147483741" r:id="rId5"/>
  </p:sldLayoutIdLst>
  <p:hf hdr="0" ftr="0"/>
  <p:txStyles>
    <p:titleStyle>
      <a:lvl1pPr eaLnBrk="1" hangingPunct="1"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 eaLnBrk="1" hangingPunct="1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 eaLnBrk="1" hangingPunct="1">
        <a:lnSpc>
          <a:spcPct val="84000"/>
        </a:lnSpc>
        <a:spcAft>
          <a:spcPts val="2400"/>
        </a:spcAft>
        <a:buFontTx/>
        <a:buBlip>
          <a:blip r:embed="rId8"/>
        </a:buBlip>
        <a:defRPr sz="3850" spc="-110" baseline="0">
          <a:latin typeface="+mn-lt"/>
          <a:ea typeface="+mn-ea"/>
          <a:cs typeface="+mn-cs"/>
        </a:defRPr>
      </a:lvl2pPr>
      <a:lvl3pPr marL="1116000" indent="-288000" eaLnBrk="1" hangingPunct="1">
        <a:lnSpc>
          <a:spcPct val="84000"/>
        </a:lnSpc>
        <a:spcAft>
          <a:spcPts val="2500"/>
        </a:spcAft>
        <a:buFontTx/>
        <a:buBlip>
          <a:blip r:embed="rId8"/>
        </a:buBlip>
        <a:defRPr sz="3400" spc="-110" baseline="0">
          <a:latin typeface="+mn-lt"/>
          <a:ea typeface="+mn-ea"/>
          <a:cs typeface="+mn-cs"/>
        </a:defRPr>
      </a:lvl3pPr>
      <a:lvl4pPr marL="1458000" indent="-259200" eaLnBrk="1" hangingPunct="1">
        <a:lnSpc>
          <a:spcPct val="84000"/>
        </a:lnSpc>
        <a:spcAft>
          <a:spcPts val="2600"/>
        </a:spcAft>
        <a:buFontTx/>
        <a:buBlip>
          <a:blip r:embed="rId8"/>
        </a:buBlip>
        <a:defRPr sz="3000" spc="-110" baseline="0">
          <a:latin typeface="+mn-lt"/>
          <a:ea typeface="+mn-ea"/>
          <a:cs typeface="+mn-cs"/>
        </a:defRPr>
      </a:lvl4pPr>
      <a:lvl5pPr marL="1764000" indent="-252000" eaLnBrk="1" hangingPunct="1">
        <a:lnSpc>
          <a:spcPct val="86000"/>
        </a:lnSpc>
        <a:spcAft>
          <a:spcPts val="1500"/>
        </a:spcAft>
        <a:buFontTx/>
        <a:buBlip>
          <a:blip r:embed="rId8"/>
        </a:buBlip>
        <a:defRPr sz="2800" spc="-110" baseline="0"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noProof="0" dirty="0"/>
              <a:t>Klicka här för att ändra format på bakgrundstexten</a:t>
            </a:r>
          </a:p>
          <a:p>
            <a:pPr lvl="1"/>
            <a:r>
              <a:rPr lang="sv-SE" noProof="0" dirty="0"/>
              <a:t>Nivå två</a:t>
            </a:r>
          </a:p>
          <a:p>
            <a:pPr lvl="2"/>
            <a:r>
              <a:rPr lang="sv-SE" noProof="0" dirty="0"/>
              <a:t>Nivå tre</a:t>
            </a:r>
          </a:p>
          <a:p>
            <a:pPr lvl="3"/>
            <a:r>
              <a:rPr lang="sv-SE" noProof="0" dirty="0"/>
              <a:t>Nivå fyra</a:t>
            </a:r>
          </a:p>
          <a:p>
            <a:pPr lvl="4"/>
            <a:r>
              <a:rPr lang="sv-SE" noProof="0" dirty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noProof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DA4E-B23A-42CD-82EE-75C65057215D}" type="datetime1">
              <a:rPr lang="sv-SE" noProof="0" smtClean="0"/>
              <a:t>2024-01-26</a:t>
            </a:fld>
            <a:endParaRPr lang="sv-SE" noProof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noProof="0" smtClean="0"/>
              <a:pPr/>
              <a:t>‹#›</a:t>
            </a:fld>
            <a:endParaRPr lang="sv-SE" noProof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noProof="0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6916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</p:sldLayoutIdLst>
  <p:hf hdr="0" ftr="0"/>
  <p:txStyles>
    <p:titleStyle>
      <a:lvl1pPr eaLnBrk="1" hangingPunct="1"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 eaLnBrk="1" hangingPunct="1">
        <a:lnSpc>
          <a:spcPct val="84000"/>
        </a:lnSpc>
        <a:spcAft>
          <a:spcPts val="2300"/>
        </a:spcAft>
        <a:buSzPct val="100000"/>
        <a:buFontTx/>
        <a:buBlip>
          <a:blip r:embed="rId5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 eaLnBrk="1" hangingPunct="1">
        <a:lnSpc>
          <a:spcPct val="84000"/>
        </a:lnSpc>
        <a:spcAft>
          <a:spcPts val="2400"/>
        </a:spcAft>
        <a:buFontTx/>
        <a:buBlip>
          <a:blip r:embed="rId5"/>
        </a:buBlip>
        <a:defRPr sz="3850" spc="-110" baseline="0">
          <a:latin typeface="+mn-lt"/>
          <a:ea typeface="+mn-ea"/>
          <a:cs typeface="+mn-cs"/>
        </a:defRPr>
      </a:lvl2pPr>
      <a:lvl3pPr marL="1116000" indent="-288000" eaLnBrk="1" hangingPunct="1">
        <a:lnSpc>
          <a:spcPct val="84000"/>
        </a:lnSpc>
        <a:spcAft>
          <a:spcPts val="2500"/>
        </a:spcAft>
        <a:buFontTx/>
        <a:buBlip>
          <a:blip r:embed="rId5"/>
        </a:buBlip>
        <a:defRPr sz="3400" spc="-110" baseline="0">
          <a:latin typeface="+mn-lt"/>
          <a:ea typeface="+mn-ea"/>
          <a:cs typeface="+mn-cs"/>
        </a:defRPr>
      </a:lvl3pPr>
      <a:lvl4pPr marL="1458000" indent="-259200" eaLnBrk="1" hangingPunct="1">
        <a:lnSpc>
          <a:spcPct val="84000"/>
        </a:lnSpc>
        <a:spcAft>
          <a:spcPts val="2600"/>
        </a:spcAft>
        <a:buFontTx/>
        <a:buBlip>
          <a:blip r:embed="rId5"/>
        </a:buBlip>
        <a:defRPr sz="3000" spc="-110" baseline="0">
          <a:latin typeface="+mn-lt"/>
          <a:ea typeface="+mn-ea"/>
          <a:cs typeface="+mn-cs"/>
        </a:defRPr>
      </a:lvl4pPr>
      <a:lvl5pPr marL="1764000" indent="-252000" eaLnBrk="1" hangingPunct="1">
        <a:lnSpc>
          <a:spcPct val="86000"/>
        </a:lnSpc>
        <a:spcAft>
          <a:spcPts val="1500"/>
        </a:spcAft>
        <a:buFontTx/>
        <a:buBlip>
          <a:blip r:embed="rId5"/>
        </a:buBlip>
        <a:defRPr sz="2800" spc="-110" baseline="0"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3D5FD-A08D-49A7-8412-76F29BA46CE4}" type="datetime1">
              <a:rPr lang="sv-SE" smtClean="0"/>
              <a:t>2024-01-26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81" r:id="rId3"/>
    <p:sldLayoutId id="2147483685" r:id="rId4"/>
    <p:sldLayoutId id="2147483701" r:id="rId5"/>
    <p:sldLayoutId id="2147483702" r:id="rId6"/>
    <p:sldLayoutId id="2147483742" r:id="rId7"/>
    <p:sldLayoutId id="2147483743" r:id="rId8"/>
    <p:sldLayoutId id="2147483744" r:id="rId9"/>
    <p:sldLayoutId id="2147483745" r:id="rId10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13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13"/>
        </a:buBlip>
        <a:defRPr sz="3850" spc="-110" baseline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13"/>
        </a:buBlip>
        <a:defRPr sz="3400" spc="-110" baseline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13"/>
        </a:buBlip>
        <a:defRPr sz="3000" spc="-110" baseline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13"/>
        </a:buBlip>
        <a:defRPr sz="2800" spc="-110" baseline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C8A90-D85D-4561-9F0D-D91F6DA549C8}" type="datetime1">
              <a:rPr lang="sv-SE" smtClean="0"/>
              <a:t>2024-01-26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A5BA178A-7D73-4B39-A47A-E9668CC0B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2000"/>
            <a:ext cx="17618400" cy="5986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7878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7" r:id="rId2"/>
    <p:sldLayoutId id="2147483710" r:id="rId3"/>
    <p:sldLayoutId id="2147483713" r:id="rId4"/>
    <p:sldLayoutId id="2147483716" r:id="rId5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lang="sv-SE" sz="4250" spc="-110" baseline="0" dirty="0" smtClean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8"/>
        </a:buBlip>
        <a:defRPr lang="sv-SE" sz="3850" spc="-110" baseline="0" dirty="0" smtClean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8"/>
        </a:buBlip>
        <a:defRPr lang="sv-SE" sz="3400" spc="-110" baseline="0" dirty="0" smtClean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8"/>
        </a:buBlip>
        <a:defRPr lang="sv-SE" sz="3000" spc="-110" baseline="0" dirty="0" smtClean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8"/>
        </a:buBlip>
        <a:defRPr lang="sv-SE" sz="2800" spc="-110" baseline="0" dirty="0" smtClean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regionvastmanland.se/globalassets/region-vastmanlands-intranat/innehall/redaktorer/a-f/caroline-andersson/utbildning-till-chefer-avropande-enhet.ppt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sv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D4311E66-C7B1-8F5B-38F4-CDF44932FF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v-SE" dirty="0"/>
              <a:t>Nationella hyravtalet</a:t>
            </a:r>
            <a:br>
              <a:rPr lang="sv-SE" dirty="0"/>
            </a:br>
            <a:r>
              <a:rPr lang="sv-SE" sz="6000" dirty="0"/>
              <a:t>- Läkare och sjuksköterskor -</a:t>
            </a:r>
          </a:p>
        </p:txBody>
      </p:sp>
      <p:sp>
        <p:nvSpPr>
          <p:cNvPr id="7" name="Underrubrik 6">
            <a:extLst>
              <a:ext uri="{FF2B5EF4-FFF2-40B4-BE49-F238E27FC236}">
                <a16:creationId xmlns:a16="http://schemas.microsoft.com/office/drawing/2014/main" id="{4EA0E2AD-1BF0-6061-B23B-A7E322EA80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D4C7E1C-32CB-E4E5-13E5-6579463BBF1C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477838"/>
            <a:ext cx="792163" cy="187325"/>
          </a:xfrm>
        </p:spPr>
        <p:txBody>
          <a:bodyPr/>
          <a:lstStyle/>
          <a:p>
            <a:fld id="{22A7701B-8AEB-47E6-B4CC-5A851E887FD1}" type="datetime1">
              <a:rPr lang="sv-SE" smtClean="0"/>
              <a:t>2024-01-26</a:t>
            </a:fld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339001F-929C-E45C-5A66-59CFAF73B17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477838"/>
            <a:ext cx="360363" cy="187325"/>
          </a:xfrm>
        </p:spPr>
        <p:txBody>
          <a:bodyPr/>
          <a:lstStyle/>
          <a:p>
            <a:fld id="{38480145-259A-47DA-A30D-C906B9DB5C99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0285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E259740-A3E5-6FED-A717-C653C8177E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 wrap="square">
            <a:normAutofit/>
          </a:bodyPr>
          <a:lstStyle/>
          <a:p>
            <a:pPr>
              <a:spcAft>
                <a:spcPts val="600"/>
              </a:spcAft>
            </a:pPr>
            <a:fld id="{62DD169D-E447-4789-8673-AFA93CC4C0FC}" type="datetime1">
              <a:rPr lang="sv-SE" smtClean="0"/>
              <a:pPr>
                <a:spcAft>
                  <a:spcPts val="600"/>
                </a:spcAft>
              </a:pPr>
              <a:t>2024-01-26</a:t>
            </a:fld>
            <a:endParaRPr lang="sv-SE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C3BD666-CF6A-6FD9-9644-702CFDE23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 wrap="square">
            <a:normAutofit/>
          </a:bodyPr>
          <a:lstStyle/>
          <a:p>
            <a:pPr>
              <a:spcAft>
                <a:spcPts val="600"/>
              </a:spcAft>
            </a:pPr>
            <a:fld id="{38480145-259A-47DA-A30D-C906B9DB5C99}" type="slidenum">
              <a:rPr lang="sv-SE" smtClean="0"/>
              <a:pPr>
                <a:spcAft>
                  <a:spcPts val="600"/>
                </a:spcAft>
              </a:pPr>
              <a:t>10</a:t>
            </a:fld>
            <a:endParaRPr lang="sv-SE"/>
          </a:p>
        </p:txBody>
      </p:sp>
      <p:pic>
        <p:nvPicPr>
          <p:cNvPr id="12" name="Platshållare för innehåll 11" descr="Cykel med människor kontur">
            <a:extLst>
              <a:ext uri="{FF2B5EF4-FFF2-40B4-BE49-F238E27FC236}">
                <a16:creationId xmlns:a16="http://schemas.microsoft.com/office/drawing/2014/main" id="{C620D57A-261B-0DFA-9DC6-948714F867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04000" y="1151676"/>
            <a:ext cx="9000000" cy="9000000"/>
          </a:xfrm>
        </p:spPr>
      </p:pic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4F51E08-A19F-E529-5172-F321018E3B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8808283" cy="5400000"/>
          </a:xfrm>
        </p:spPr>
        <p:txBody>
          <a:bodyPr>
            <a:normAutofit/>
          </a:bodyPr>
          <a:lstStyle/>
          <a:p>
            <a:r>
              <a:rPr lang="sv-SE" dirty="0"/>
              <a:t>Arbetar för en mjuk övergång</a:t>
            </a:r>
          </a:p>
          <a:p>
            <a:r>
              <a:rPr lang="sv-SE" dirty="0"/>
              <a:t>Stötta varandra – gemensam kompetens</a:t>
            </a:r>
          </a:p>
          <a:p>
            <a:r>
              <a:rPr lang="sv-SE" dirty="0"/>
              <a:t>Avtalsfrågor kontakta Resursenehet</a:t>
            </a:r>
          </a:p>
          <a:p>
            <a:r>
              <a:rPr lang="sv-SE" dirty="0"/>
              <a:t>Frågor oberoende hyr kontakta Frida Proos</a:t>
            </a:r>
          </a:p>
          <a:p>
            <a:r>
              <a:rPr lang="sv-SE" dirty="0"/>
              <a:t>Ta stöd av din verksamhetsnära HR </a:t>
            </a: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023FD823-5E74-ECA5-889B-D4CF46FF3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 anchor="b">
            <a:normAutofit/>
          </a:bodyPr>
          <a:lstStyle/>
          <a:p>
            <a:r>
              <a:rPr lang="sv-SE" dirty="0"/>
              <a:t>Funderingar och frågor?</a:t>
            </a:r>
          </a:p>
        </p:txBody>
      </p:sp>
    </p:spTree>
    <p:extLst>
      <p:ext uri="{BB962C8B-B14F-4D97-AF65-F5344CB8AC3E}">
        <p14:creationId xmlns:p14="http://schemas.microsoft.com/office/powerpoint/2010/main" val="2109823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3D4A57B-1D1B-5A49-865C-C4F7CA83E3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 wrap="square">
            <a:normAutofit/>
          </a:bodyPr>
          <a:lstStyle/>
          <a:p>
            <a:pPr>
              <a:spcAft>
                <a:spcPts val="600"/>
              </a:spcAft>
            </a:pPr>
            <a:fld id="{62DD169D-E447-4789-8673-AFA93CC4C0FC}" type="datetime1">
              <a:rPr lang="sv-SE" smtClean="0"/>
              <a:pPr>
                <a:spcAft>
                  <a:spcPts val="600"/>
                </a:spcAft>
              </a:pPr>
              <a:t>2024-01-26</a:t>
            </a:fld>
            <a:endParaRPr lang="sv-SE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F6A603D0-6FCE-2EF2-1C7B-98CBFD809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 wrap="square">
            <a:normAutofit/>
          </a:bodyPr>
          <a:lstStyle/>
          <a:p>
            <a:pPr>
              <a:spcAft>
                <a:spcPts val="600"/>
              </a:spcAft>
            </a:pPr>
            <a:fld id="{38480145-259A-47DA-A30D-C906B9DB5C99}" type="slidenum">
              <a:rPr lang="sv-SE" smtClean="0"/>
              <a:pPr>
                <a:spcAft>
                  <a:spcPts val="600"/>
                </a:spcAft>
              </a:pPr>
              <a:t>2</a:t>
            </a:fld>
            <a:endParaRPr lang="sv-SE"/>
          </a:p>
        </p:txBody>
      </p:sp>
      <p:pic>
        <p:nvPicPr>
          <p:cNvPr id="8" name="Platshållare för innehåll 7" descr="Tummen upp kontur">
            <a:extLst>
              <a:ext uri="{FF2B5EF4-FFF2-40B4-BE49-F238E27FC236}">
                <a16:creationId xmlns:a16="http://schemas.microsoft.com/office/drawing/2014/main" id="{DC0E3500-ADE6-B939-6D2E-24E2FDD7CE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04000" y="1151676"/>
            <a:ext cx="9000000" cy="9000000"/>
          </a:xfrm>
        </p:spPr>
      </p:pic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76D8C06-3262-8417-F0EE-94C74ECB2F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3" cy="5400000"/>
          </a:xfrm>
        </p:spPr>
        <p:txBody>
          <a:bodyPr>
            <a:normAutofit/>
          </a:bodyPr>
          <a:lstStyle/>
          <a:p>
            <a:r>
              <a:rPr lang="sv-SE" dirty="0"/>
              <a:t>VGR samordnar</a:t>
            </a:r>
          </a:p>
          <a:p>
            <a:r>
              <a:rPr lang="sv-SE" dirty="0"/>
              <a:t>PPT-material finns; </a:t>
            </a:r>
          </a:p>
          <a:p>
            <a:pPr marL="0" indent="0">
              <a:buNone/>
            </a:pPr>
            <a:r>
              <a:rPr lang="sv-SE" dirty="0">
                <a:hlinkClick r:id="rId4"/>
              </a:rPr>
              <a:t>Utbildning för avropande chefer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F5E48AC2-A6C9-333F-5B8E-E1CAD0589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 anchor="b">
            <a:normAutofit/>
          </a:bodyPr>
          <a:lstStyle/>
          <a:p>
            <a:r>
              <a:rPr lang="sv-SE" dirty="0"/>
              <a:t>Utbildning i avtal</a:t>
            </a:r>
          </a:p>
        </p:txBody>
      </p:sp>
    </p:spTree>
    <p:extLst>
      <p:ext uri="{BB962C8B-B14F-4D97-AF65-F5344CB8AC3E}">
        <p14:creationId xmlns:p14="http://schemas.microsoft.com/office/powerpoint/2010/main" val="238713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071A407-D998-CDE2-AE55-9879AA8565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 wrap="square">
            <a:normAutofit/>
          </a:bodyPr>
          <a:lstStyle/>
          <a:p>
            <a:pPr>
              <a:spcAft>
                <a:spcPts val="600"/>
              </a:spcAft>
            </a:pPr>
            <a:fld id="{62DD169D-E447-4789-8673-AFA93CC4C0FC}" type="datetime1">
              <a:rPr lang="sv-SE" smtClean="0"/>
              <a:pPr>
                <a:spcAft>
                  <a:spcPts val="600"/>
                </a:spcAft>
              </a:pPr>
              <a:t>2024-01-26</a:t>
            </a:fld>
            <a:endParaRPr lang="sv-SE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EEE9FE19-2AE7-0027-F553-0D27F8309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 wrap="square">
            <a:normAutofit/>
          </a:bodyPr>
          <a:lstStyle/>
          <a:p>
            <a:pPr>
              <a:spcAft>
                <a:spcPts val="600"/>
              </a:spcAft>
            </a:pPr>
            <a:fld id="{38480145-259A-47DA-A30D-C906B9DB5C99}" type="slidenum">
              <a:rPr lang="sv-SE" smtClean="0"/>
              <a:pPr>
                <a:spcAft>
                  <a:spcPts val="600"/>
                </a:spcAft>
              </a:pPr>
              <a:t>3</a:t>
            </a:fld>
            <a:endParaRPr lang="sv-SE"/>
          </a:p>
        </p:txBody>
      </p:sp>
      <p:pic>
        <p:nvPicPr>
          <p:cNvPr id="5" name="Bild 4" descr="Kontrakt kontur">
            <a:extLst>
              <a:ext uri="{FF2B5EF4-FFF2-40B4-BE49-F238E27FC236}">
                <a16:creationId xmlns:a16="http://schemas.microsoft.com/office/drawing/2014/main" id="{FF30CD78-4A4F-25D6-DD5E-F2DEAC7F17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04000" y="1151676"/>
            <a:ext cx="9000000" cy="9000000"/>
          </a:xfrm>
          <a:prstGeom prst="rect">
            <a:avLst/>
          </a:prstGeom>
        </p:spPr>
      </p:pic>
      <p:sp>
        <p:nvSpPr>
          <p:cNvPr id="1037" name="Content Placeholder 1">
            <a:extLst>
              <a:ext uri="{FF2B5EF4-FFF2-40B4-BE49-F238E27FC236}">
                <a16:creationId xmlns:a16="http://schemas.microsoft.com/office/drawing/2014/main" id="{BA64A98D-3B54-7749-ABD6-458F374406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3" cy="54000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Gemensamt</a:t>
            </a:r>
            <a:r>
              <a:rPr lang="en-US" dirty="0"/>
              <a:t> </a:t>
            </a:r>
            <a:r>
              <a:rPr lang="en-US" dirty="0" err="1"/>
              <a:t>avtal</a:t>
            </a:r>
            <a:r>
              <a:rPr lang="en-US" dirty="0"/>
              <a:t> för </a:t>
            </a:r>
            <a:r>
              <a:rPr lang="en-US" dirty="0" err="1"/>
              <a:t>Sveriges</a:t>
            </a:r>
            <a:r>
              <a:rPr lang="en-US" dirty="0"/>
              <a:t> </a:t>
            </a:r>
            <a:r>
              <a:rPr lang="en-US" dirty="0" err="1"/>
              <a:t>samtliga</a:t>
            </a:r>
            <a:r>
              <a:rPr lang="en-US" dirty="0"/>
              <a:t> 21 </a:t>
            </a:r>
            <a:r>
              <a:rPr lang="en-US" dirty="0" err="1"/>
              <a:t>regioner</a:t>
            </a:r>
            <a:endParaRPr lang="en-US" dirty="0"/>
          </a:p>
          <a:p>
            <a:pPr lvl="1"/>
            <a:r>
              <a:rPr lang="en-US" dirty="0" err="1"/>
              <a:t>Gemensam</a:t>
            </a:r>
            <a:r>
              <a:rPr lang="en-US" dirty="0"/>
              <a:t> </a:t>
            </a:r>
            <a:r>
              <a:rPr lang="en-US" dirty="0" err="1"/>
              <a:t>prisbild</a:t>
            </a:r>
            <a:endParaRPr lang="en-US" dirty="0"/>
          </a:p>
          <a:p>
            <a:pPr lvl="1"/>
            <a:r>
              <a:rPr lang="en-US" dirty="0" err="1"/>
              <a:t>Minskad</a:t>
            </a:r>
            <a:r>
              <a:rPr lang="en-US" dirty="0"/>
              <a:t> </a:t>
            </a:r>
            <a:r>
              <a:rPr lang="en-US" dirty="0" err="1"/>
              <a:t>konkurrens</a:t>
            </a:r>
            <a:endParaRPr lang="en-US" dirty="0"/>
          </a:p>
          <a:p>
            <a:pPr lvl="1"/>
            <a:r>
              <a:rPr lang="en-US" dirty="0" err="1"/>
              <a:t>Gemensamt</a:t>
            </a:r>
            <a:r>
              <a:rPr lang="en-US" dirty="0"/>
              <a:t> </a:t>
            </a:r>
            <a:r>
              <a:rPr lang="en-US" dirty="0" err="1"/>
              <a:t>agerande</a:t>
            </a:r>
            <a:endParaRPr lang="en-US" dirty="0"/>
          </a:p>
          <a:p>
            <a:r>
              <a:rPr lang="en-US" dirty="0"/>
              <a:t>Region Västmanland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avropa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Läkare</a:t>
            </a:r>
            <a:r>
              <a:rPr lang="en-US" dirty="0"/>
              <a:t> </a:t>
            </a:r>
            <a:r>
              <a:rPr lang="en-US" dirty="0" err="1"/>
              <a:t>från</a:t>
            </a:r>
            <a:r>
              <a:rPr lang="en-US" dirty="0"/>
              <a:t> – 1 </a:t>
            </a:r>
            <a:r>
              <a:rPr lang="en-US" dirty="0" err="1"/>
              <a:t>feb</a:t>
            </a:r>
            <a:r>
              <a:rPr lang="en-US" dirty="0"/>
              <a:t> 2024</a:t>
            </a:r>
          </a:p>
          <a:p>
            <a:pPr lvl="1"/>
            <a:r>
              <a:rPr lang="en-US" dirty="0" err="1"/>
              <a:t>Sjuksköterskor</a:t>
            </a:r>
            <a:r>
              <a:rPr lang="en-US" dirty="0"/>
              <a:t> – 15 mars 2024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32" name="Title 2">
            <a:extLst>
              <a:ext uri="{FF2B5EF4-FFF2-40B4-BE49-F238E27FC236}">
                <a16:creationId xmlns:a16="http://schemas.microsoft.com/office/drawing/2014/main" id="{92930635-CE86-6909-A982-4CA2D9568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 anchor="b">
            <a:normAutofit/>
          </a:bodyPr>
          <a:lstStyle/>
          <a:p>
            <a:r>
              <a:rPr lang="en-US" err="1"/>
              <a:t>Nytt</a:t>
            </a:r>
            <a:r>
              <a:rPr lang="en-US"/>
              <a:t> </a:t>
            </a:r>
            <a:r>
              <a:rPr lang="en-US" err="1"/>
              <a:t>avtal</a:t>
            </a:r>
            <a:r>
              <a:rPr lang="en-US"/>
              <a:t> för </a:t>
            </a:r>
            <a:r>
              <a:rPr lang="en-US" err="1"/>
              <a:t>inhyrning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691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623EED-755C-8A2E-9083-3EF48D6EF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Avtalsförvaltning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1096DF7-A42B-1895-5108-1F13E6033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2024-01-26</a:t>
            </a:fld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6AC110A-C7DE-25EE-187B-334EFEAE8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4</a:t>
            </a:fld>
            <a:endParaRPr lang="sv-SE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4D40D4E-A1BB-1855-E291-5687CDBFD2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Sex sjukvårdsregioner agerar övergripande avtalsförvaltning</a:t>
            </a:r>
          </a:p>
          <a:p>
            <a:pPr lvl="1"/>
            <a:r>
              <a:rPr lang="sv-SE" dirty="0"/>
              <a:t>Region Västmanland tillhör Uppsala avtalsförvaltning</a:t>
            </a:r>
          </a:p>
          <a:p>
            <a:pPr lvl="1"/>
            <a:endParaRPr lang="sv-SE" dirty="0"/>
          </a:p>
          <a:p>
            <a:r>
              <a:rPr lang="sv-SE" dirty="0"/>
              <a:t>Vid frågor om vad som gäller:</a:t>
            </a:r>
          </a:p>
          <a:p>
            <a:pPr lvl="1"/>
            <a:r>
              <a:rPr lang="sv-SE" dirty="0"/>
              <a:t>Kontakta Resursenheten</a:t>
            </a:r>
          </a:p>
          <a:p>
            <a:pPr lvl="1"/>
            <a:r>
              <a:rPr lang="sv-SE" dirty="0"/>
              <a:t>Resursenheten har stöd av Inköp</a:t>
            </a:r>
          </a:p>
          <a:p>
            <a:pPr lvl="1"/>
            <a:r>
              <a:rPr lang="sv-SE" dirty="0"/>
              <a:t>Inköp har stöd av Uppsala avtalsförvaltning (en del av den övergripande förvaltningen)</a:t>
            </a:r>
          </a:p>
        </p:txBody>
      </p:sp>
    </p:spTree>
    <p:extLst>
      <p:ext uri="{BB962C8B-B14F-4D97-AF65-F5344CB8AC3E}">
        <p14:creationId xmlns:p14="http://schemas.microsoft.com/office/powerpoint/2010/main" val="1428598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2A1BE7B-B11D-F6BB-572A-C1D4FC060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6FC7-5FC7-4CA8-94E2-9DAA9984D6D0}" type="datetime1">
              <a:rPr lang="sv-SE" smtClean="0"/>
              <a:t>2024-01-26</a:t>
            </a:fld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576673F-4643-7735-DD21-E8FA8C841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5</a:t>
            </a:fld>
            <a:endParaRPr lang="sv-SE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0FAD8EA6-0AF3-A3CB-E55D-0E7999EC8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ea typeface="Verdana"/>
              </a:rPr>
              <a:t>Ersättning - zonindelning</a:t>
            </a:r>
            <a:endParaRPr lang="sv-SE" dirty="0"/>
          </a:p>
        </p:txBody>
      </p:sp>
      <p:sp>
        <p:nvSpPr>
          <p:cNvPr id="7" name="Platshållare för innehåll 1">
            <a:extLst>
              <a:ext uri="{FF2B5EF4-FFF2-40B4-BE49-F238E27FC236}">
                <a16:creationId xmlns:a16="http://schemas.microsoft.com/office/drawing/2014/main" id="{244F63B4-2FF3-04CB-4410-98C9D29B9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6188" y="2490788"/>
            <a:ext cx="17618075" cy="7924800"/>
          </a:xfrm>
        </p:spPr>
        <p:txBody>
          <a:bodyPr/>
          <a:lstStyle/>
          <a:p>
            <a:endParaRPr lang="sv-SE" kern="0" dirty="0">
              <a:solidFill>
                <a:sysClr val="windowText" lastClr="000000"/>
              </a:solidFill>
              <a:ea typeface="Verdana"/>
            </a:endParaRP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D3841E0D-3FCC-811B-DFCA-2C5194B0B4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innehåll 3">
            <a:extLst>
              <a:ext uri="{FF2B5EF4-FFF2-40B4-BE49-F238E27FC236}">
                <a16:creationId xmlns:a16="http://schemas.microsoft.com/office/drawing/2014/main" id="{D3256BE3-D009-0D5A-40F2-32D8576B85A6}"/>
              </a:ext>
            </a:extLst>
          </p:cNvPr>
          <p:cNvSpPr txBox="1">
            <a:spLocks/>
          </p:cNvSpPr>
          <p:nvPr/>
        </p:nvSpPr>
        <p:spPr>
          <a:xfrm>
            <a:off x="6163618" y="2842562"/>
            <a:ext cx="5014715" cy="5976000"/>
          </a:xfrm>
          <a:prstGeom prst="rect">
            <a:avLst/>
          </a:prstGeom>
        </p:spPr>
        <p:txBody>
          <a:bodyPr/>
          <a:lstStyle>
            <a:lvl1pPr marL="345600" indent="-345600" eaLnBrk="1" hangingPunct="1">
              <a:lnSpc>
                <a:spcPct val="84000"/>
              </a:lnSpc>
              <a:spcAft>
                <a:spcPts val="2300"/>
              </a:spcAft>
              <a:buSzPct val="100000"/>
              <a:buFontTx/>
              <a:buBlip>
                <a:blip r:embed="rId2"/>
              </a:buBlip>
              <a:tabLst/>
              <a:defRPr sz="4250" spc="-110" baseline="0">
                <a:latin typeface="+mn-lt"/>
                <a:ea typeface="+mn-ea"/>
                <a:cs typeface="+mn-cs"/>
              </a:defRPr>
            </a:lvl1pPr>
            <a:lvl2pPr marL="756000" indent="-324000" eaLnBrk="1" hangingPunct="1">
              <a:lnSpc>
                <a:spcPct val="84000"/>
              </a:lnSpc>
              <a:spcAft>
                <a:spcPts val="2400"/>
              </a:spcAft>
              <a:buFontTx/>
              <a:buBlip>
                <a:blip r:embed="rId2"/>
              </a:buBlip>
              <a:defRPr sz="3850" spc="-110" baseline="0">
                <a:latin typeface="+mn-lt"/>
                <a:ea typeface="+mn-ea"/>
                <a:cs typeface="+mn-cs"/>
              </a:defRPr>
            </a:lvl2pPr>
            <a:lvl3pPr marL="1116000" indent="-288000" eaLnBrk="1" hangingPunct="1">
              <a:lnSpc>
                <a:spcPct val="84000"/>
              </a:lnSpc>
              <a:spcAft>
                <a:spcPts val="2500"/>
              </a:spcAft>
              <a:buFontTx/>
              <a:buBlip>
                <a:blip r:embed="rId2"/>
              </a:buBlip>
              <a:defRPr sz="3400" spc="-110" baseline="0">
                <a:latin typeface="+mn-lt"/>
                <a:ea typeface="+mn-ea"/>
                <a:cs typeface="+mn-cs"/>
              </a:defRPr>
            </a:lvl3pPr>
            <a:lvl4pPr marL="1458000" indent="-259200" eaLnBrk="1" hangingPunct="1">
              <a:lnSpc>
                <a:spcPct val="84000"/>
              </a:lnSpc>
              <a:spcAft>
                <a:spcPts val="2600"/>
              </a:spcAft>
              <a:buFontTx/>
              <a:buBlip>
                <a:blip r:embed="rId2"/>
              </a:buBlip>
              <a:defRPr sz="3000" spc="-110" baseline="0">
                <a:latin typeface="+mn-lt"/>
                <a:ea typeface="+mn-ea"/>
                <a:cs typeface="+mn-cs"/>
              </a:defRPr>
            </a:lvl4pPr>
            <a:lvl5pPr marL="1764000" indent="-252000" eaLnBrk="1" hangingPunct="1">
              <a:lnSpc>
                <a:spcPct val="86000"/>
              </a:lnSpc>
              <a:spcAft>
                <a:spcPts val="1500"/>
              </a:spcAft>
              <a:buFontTx/>
              <a:buBlip>
                <a:blip r:embed="rId2"/>
              </a:buBlip>
              <a:defRPr sz="2800" spc="-110" baseline="0">
                <a:latin typeface="+mn-lt"/>
                <a:ea typeface="+mn-ea"/>
                <a:cs typeface="+mn-cs"/>
              </a:defRPr>
            </a:lvl5pPr>
            <a:lvl6pPr marL="2286000" eaLnBrk="1" hangingPunct="1">
              <a:defRPr>
                <a:latin typeface="+mn-lt"/>
                <a:ea typeface="+mn-ea"/>
                <a:cs typeface="+mn-cs"/>
              </a:defRPr>
            </a:lvl6pPr>
            <a:lvl7pPr marL="2743200" eaLnBrk="1" hangingPunct="1">
              <a:defRPr>
                <a:latin typeface="+mn-lt"/>
                <a:ea typeface="+mn-ea"/>
                <a:cs typeface="+mn-cs"/>
              </a:defRPr>
            </a:lvl7pPr>
            <a:lvl8pPr marL="3200400" eaLnBrk="1" hangingPunct="1">
              <a:defRPr>
                <a:latin typeface="+mn-lt"/>
                <a:ea typeface="+mn-ea"/>
                <a:cs typeface="+mn-cs"/>
              </a:defRPr>
            </a:lvl8pPr>
            <a:lvl9pPr marL="3657600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sv-SE" kern="0" dirty="0">
                <a:solidFill>
                  <a:sysClr val="windowText" lastClr="000000"/>
                </a:solidFill>
                <a:ea typeface="Verdana"/>
              </a:rPr>
              <a:t>Zon 2</a:t>
            </a:r>
          </a:p>
          <a:p>
            <a:pPr lvl="1"/>
            <a:r>
              <a:rPr lang="sv-SE" kern="0" dirty="0">
                <a:solidFill>
                  <a:sysClr val="windowText" lastClr="000000"/>
                </a:solidFill>
                <a:ea typeface="Verdana"/>
              </a:rPr>
              <a:t>Arboga</a:t>
            </a:r>
          </a:p>
          <a:p>
            <a:pPr lvl="1"/>
            <a:r>
              <a:rPr lang="sv-SE" kern="0" dirty="0">
                <a:solidFill>
                  <a:sysClr val="windowText" lastClr="000000"/>
                </a:solidFill>
                <a:ea typeface="Verdana"/>
              </a:rPr>
              <a:t>Fagersta</a:t>
            </a:r>
          </a:p>
          <a:p>
            <a:pPr lvl="1"/>
            <a:r>
              <a:rPr lang="sv-SE" kern="0" dirty="0">
                <a:solidFill>
                  <a:sysClr val="windowText" lastClr="000000"/>
                </a:solidFill>
                <a:ea typeface="Verdana"/>
              </a:rPr>
              <a:t>Kungsör</a:t>
            </a:r>
          </a:p>
          <a:p>
            <a:pPr lvl="1"/>
            <a:r>
              <a:rPr lang="sv-SE" kern="0" dirty="0">
                <a:solidFill>
                  <a:sysClr val="windowText" lastClr="000000"/>
                </a:solidFill>
                <a:ea typeface="Verdana"/>
              </a:rPr>
              <a:t>Norberg</a:t>
            </a:r>
          </a:p>
          <a:p>
            <a:pPr lvl="1"/>
            <a:r>
              <a:rPr lang="sv-SE" kern="0" dirty="0">
                <a:solidFill>
                  <a:sysClr val="windowText" lastClr="000000"/>
                </a:solidFill>
                <a:ea typeface="Verdana"/>
              </a:rPr>
              <a:t>Sala</a:t>
            </a:r>
          </a:p>
          <a:p>
            <a:pPr lvl="1"/>
            <a:r>
              <a:rPr lang="sv-SE" kern="0" dirty="0">
                <a:solidFill>
                  <a:sysClr val="windowText" lastClr="000000"/>
                </a:solidFill>
                <a:ea typeface="Verdana"/>
              </a:rPr>
              <a:t>Skinnskatteberg</a:t>
            </a:r>
          </a:p>
          <a:p>
            <a:pPr marL="432000" lvl="1" indent="0">
              <a:buFontTx/>
              <a:buNone/>
            </a:pPr>
            <a:endParaRPr lang="sv-SE" kern="0" dirty="0">
              <a:solidFill>
                <a:sysClr val="windowText" lastClr="000000"/>
              </a:solidFill>
              <a:ea typeface="Verdana"/>
            </a:endParaRPr>
          </a:p>
          <a:p>
            <a:pPr marL="432000" lvl="1" indent="0">
              <a:buFontTx/>
              <a:buNone/>
            </a:pPr>
            <a:endParaRPr lang="sv-SE" kern="0" dirty="0">
              <a:solidFill>
                <a:sysClr val="windowText" lastClr="000000"/>
              </a:solidFill>
              <a:ea typeface="Verdana"/>
            </a:endParaRPr>
          </a:p>
          <a:p>
            <a:pPr lvl="1"/>
            <a:endParaRPr lang="sv-SE" kern="0" dirty="0">
              <a:solidFill>
                <a:sysClr val="windowText" lastClr="000000"/>
              </a:solidFill>
              <a:ea typeface="Verdana"/>
            </a:endParaRPr>
          </a:p>
          <a:p>
            <a:pPr lvl="1"/>
            <a:endParaRPr lang="sv-SE" kern="0" dirty="0">
              <a:solidFill>
                <a:sysClr val="windowText" lastClr="000000"/>
              </a:solidFill>
            </a:endParaRPr>
          </a:p>
        </p:txBody>
      </p:sp>
      <p:sp>
        <p:nvSpPr>
          <p:cNvPr id="9" name="Platshållare för innehåll 3">
            <a:extLst>
              <a:ext uri="{FF2B5EF4-FFF2-40B4-BE49-F238E27FC236}">
                <a16:creationId xmlns:a16="http://schemas.microsoft.com/office/drawing/2014/main" id="{4CAE4A31-AD8F-59D7-63FC-705A55462ACB}"/>
              </a:ext>
            </a:extLst>
          </p:cNvPr>
          <p:cNvSpPr txBox="1">
            <a:spLocks/>
          </p:cNvSpPr>
          <p:nvPr/>
        </p:nvSpPr>
        <p:spPr>
          <a:xfrm>
            <a:off x="1652959" y="2842562"/>
            <a:ext cx="5014715" cy="5976000"/>
          </a:xfrm>
          <a:prstGeom prst="rect">
            <a:avLst/>
          </a:prstGeom>
        </p:spPr>
        <p:txBody>
          <a:bodyPr/>
          <a:lstStyle>
            <a:lvl1pPr marL="345600" indent="-345600" eaLnBrk="1" hangingPunct="1">
              <a:lnSpc>
                <a:spcPct val="84000"/>
              </a:lnSpc>
              <a:spcAft>
                <a:spcPts val="2300"/>
              </a:spcAft>
              <a:buSzPct val="100000"/>
              <a:buFontTx/>
              <a:buBlip>
                <a:blip r:embed="rId2"/>
              </a:buBlip>
              <a:tabLst/>
              <a:defRPr sz="4250" spc="-110" baseline="0">
                <a:latin typeface="+mn-lt"/>
                <a:ea typeface="+mn-ea"/>
                <a:cs typeface="+mn-cs"/>
              </a:defRPr>
            </a:lvl1pPr>
            <a:lvl2pPr marL="756000" indent="-324000" eaLnBrk="1" hangingPunct="1">
              <a:lnSpc>
                <a:spcPct val="84000"/>
              </a:lnSpc>
              <a:spcAft>
                <a:spcPts val="2400"/>
              </a:spcAft>
              <a:buFontTx/>
              <a:buBlip>
                <a:blip r:embed="rId2"/>
              </a:buBlip>
              <a:defRPr sz="3850" spc="-110" baseline="0">
                <a:latin typeface="+mn-lt"/>
                <a:ea typeface="+mn-ea"/>
                <a:cs typeface="+mn-cs"/>
              </a:defRPr>
            </a:lvl2pPr>
            <a:lvl3pPr marL="1116000" indent="-288000" eaLnBrk="1" hangingPunct="1">
              <a:lnSpc>
                <a:spcPct val="84000"/>
              </a:lnSpc>
              <a:spcAft>
                <a:spcPts val="2500"/>
              </a:spcAft>
              <a:buFontTx/>
              <a:buBlip>
                <a:blip r:embed="rId2"/>
              </a:buBlip>
              <a:defRPr sz="3400" spc="-110" baseline="0">
                <a:latin typeface="+mn-lt"/>
                <a:ea typeface="+mn-ea"/>
                <a:cs typeface="+mn-cs"/>
              </a:defRPr>
            </a:lvl3pPr>
            <a:lvl4pPr marL="1458000" indent="-259200" eaLnBrk="1" hangingPunct="1">
              <a:lnSpc>
                <a:spcPct val="84000"/>
              </a:lnSpc>
              <a:spcAft>
                <a:spcPts val="2600"/>
              </a:spcAft>
              <a:buFontTx/>
              <a:buBlip>
                <a:blip r:embed="rId2"/>
              </a:buBlip>
              <a:defRPr sz="3000" spc="-110" baseline="0">
                <a:latin typeface="+mn-lt"/>
                <a:ea typeface="+mn-ea"/>
                <a:cs typeface="+mn-cs"/>
              </a:defRPr>
            </a:lvl4pPr>
            <a:lvl5pPr marL="1764000" indent="-252000" eaLnBrk="1" hangingPunct="1">
              <a:lnSpc>
                <a:spcPct val="86000"/>
              </a:lnSpc>
              <a:spcAft>
                <a:spcPts val="1500"/>
              </a:spcAft>
              <a:buFontTx/>
              <a:buBlip>
                <a:blip r:embed="rId2"/>
              </a:buBlip>
              <a:defRPr sz="2800" spc="-110" baseline="0">
                <a:latin typeface="+mn-lt"/>
                <a:ea typeface="+mn-ea"/>
                <a:cs typeface="+mn-cs"/>
              </a:defRPr>
            </a:lvl5pPr>
            <a:lvl6pPr marL="2286000" eaLnBrk="1" hangingPunct="1">
              <a:defRPr>
                <a:latin typeface="+mn-lt"/>
                <a:ea typeface="+mn-ea"/>
                <a:cs typeface="+mn-cs"/>
              </a:defRPr>
            </a:lvl6pPr>
            <a:lvl7pPr marL="2743200" eaLnBrk="1" hangingPunct="1">
              <a:defRPr>
                <a:latin typeface="+mn-lt"/>
                <a:ea typeface="+mn-ea"/>
                <a:cs typeface="+mn-cs"/>
              </a:defRPr>
            </a:lvl7pPr>
            <a:lvl8pPr marL="3200400" eaLnBrk="1" hangingPunct="1">
              <a:defRPr>
                <a:latin typeface="+mn-lt"/>
                <a:ea typeface="+mn-ea"/>
                <a:cs typeface="+mn-cs"/>
              </a:defRPr>
            </a:lvl8pPr>
            <a:lvl9pPr marL="3657600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sv-SE" kern="0" dirty="0">
                <a:solidFill>
                  <a:sysClr val="windowText" lastClr="000000"/>
                </a:solidFill>
                <a:ea typeface="Verdana"/>
              </a:rPr>
              <a:t>Zon 1</a:t>
            </a:r>
          </a:p>
          <a:p>
            <a:pPr lvl="1"/>
            <a:r>
              <a:rPr lang="sv-SE" kern="0" dirty="0">
                <a:solidFill>
                  <a:sysClr val="windowText" lastClr="000000"/>
                </a:solidFill>
                <a:ea typeface="Verdana"/>
              </a:rPr>
              <a:t>Hallstahammar</a:t>
            </a:r>
          </a:p>
          <a:p>
            <a:pPr lvl="1"/>
            <a:r>
              <a:rPr lang="sv-SE" kern="0" dirty="0">
                <a:solidFill>
                  <a:sysClr val="windowText" lastClr="000000"/>
                </a:solidFill>
                <a:ea typeface="Verdana"/>
              </a:rPr>
              <a:t>Köping</a:t>
            </a:r>
          </a:p>
          <a:p>
            <a:pPr lvl="1"/>
            <a:r>
              <a:rPr lang="sv-SE" kern="0" dirty="0">
                <a:solidFill>
                  <a:sysClr val="windowText" lastClr="000000"/>
                </a:solidFill>
                <a:ea typeface="Verdana"/>
              </a:rPr>
              <a:t>Surahammar</a:t>
            </a:r>
          </a:p>
          <a:p>
            <a:pPr lvl="1"/>
            <a:r>
              <a:rPr lang="sv-SE" kern="0" dirty="0">
                <a:solidFill>
                  <a:sysClr val="windowText" lastClr="000000"/>
                </a:solidFill>
                <a:ea typeface="Verdana"/>
              </a:rPr>
              <a:t>Västerås</a:t>
            </a:r>
          </a:p>
          <a:p>
            <a:pPr marL="432000" lvl="1" indent="0">
              <a:buFontTx/>
              <a:buNone/>
            </a:pPr>
            <a:endParaRPr lang="sv-SE" kern="0" dirty="0">
              <a:solidFill>
                <a:sysClr val="windowText" lastClr="000000"/>
              </a:solidFill>
              <a:ea typeface="Verdana"/>
            </a:endParaRPr>
          </a:p>
          <a:p>
            <a:pPr marL="432000" lvl="1" indent="0">
              <a:buFontTx/>
              <a:buNone/>
            </a:pPr>
            <a:endParaRPr lang="sv-SE" kern="0" dirty="0">
              <a:solidFill>
                <a:sysClr val="windowText" lastClr="000000"/>
              </a:solidFill>
              <a:ea typeface="Verdana"/>
            </a:endParaRPr>
          </a:p>
          <a:p>
            <a:pPr lvl="1"/>
            <a:endParaRPr lang="sv-SE" kern="0" dirty="0">
              <a:solidFill>
                <a:sysClr val="windowText" lastClr="000000"/>
              </a:solidFill>
              <a:ea typeface="Verdana"/>
            </a:endParaRPr>
          </a:p>
          <a:p>
            <a:pPr lvl="1"/>
            <a:endParaRPr lang="sv-SE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17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CDD57F-297F-26D3-2D08-13790D460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v-SE" dirty="0"/>
            </a:br>
            <a:br>
              <a:rPr lang="sv-SE" dirty="0"/>
            </a:br>
            <a:r>
              <a:rPr lang="sv-SE" dirty="0"/>
              <a:t>Inför beställning - avrop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A711EC0-1541-24E3-2363-A24A6EA71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2024-01-26</a:t>
            </a:fld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252E047-FD1F-17F1-F807-F7497A9F5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6</a:t>
            </a:fld>
            <a:endParaRPr lang="sv-SE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6BC7F60-8464-AC5E-DF10-BA01F66688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22427"/>
            <a:ext cx="17616566" cy="7079540"/>
          </a:xfrm>
        </p:spPr>
        <p:txBody>
          <a:bodyPr/>
          <a:lstStyle/>
          <a:p>
            <a:r>
              <a:rPr lang="sv-SE" dirty="0"/>
              <a:t>Vilken kompetens ska hyras in?</a:t>
            </a:r>
          </a:p>
          <a:p>
            <a:r>
              <a:rPr lang="sv-SE" dirty="0"/>
              <a:t>Vilken ersättningsnivå gäller (zon)?</a:t>
            </a:r>
          </a:p>
          <a:p>
            <a:r>
              <a:rPr lang="sv-SE" dirty="0"/>
              <a:t>Vilken tidsperiod/schema gäller för avropet?</a:t>
            </a:r>
          </a:p>
          <a:p>
            <a:r>
              <a:rPr lang="sv-SE" dirty="0">
                <a:cs typeface="Calibri" panose="020F0502020204030204"/>
              </a:rPr>
              <a:t>Ev. begränsning av antal konsulter som accepteras för uppdraget</a:t>
            </a:r>
          </a:p>
          <a:p>
            <a:r>
              <a:rPr lang="sv-SE" dirty="0">
                <a:cs typeface="Calibri" panose="020F0502020204030204"/>
              </a:rPr>
              <a:t>Ev. andra krav t.ex. 4-års erfarenhet, systemkunskap med mera</a:t>
            </a:r>
          </a:p>
          <a:p>
            <a:pPr marL="0" indent="0">
              <a:buNone/>
            </a:pPr>
            <a:endParaRPr lang="sv-SE" dirty="0">
              <a:cs typeface="Calibri" panose="020F0502020204030204"/>
            </a:endParaRPr>
          </a:p>
          <a:p>
            <a:r>
              <a:rPr lang="sv-SE" b="1" i="1" dirty="0">
                <a:cs typeface="Calibri" panose="020F0502020204030204"/>
              </a:rPr>
              <a:t>Samtliga avrop ligger ut under 7 dagar, sedan stängs de.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4207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2A3A29-0F0C-23F9-410E-6EC4F9B62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4955" y="647594"/>
            <a:ext cx="14250875" cy="1727696"/>
          </a:xfrm>
        </p:spPr>
        <p:txBody>
          <a:bodyPr anchor="b">
            <a:normAutofit/>
          </a:bodyPr>
          <a:lstStyle/>
          <a:p>
            <a:r>
              <a:rPr lang="sv-SE" dirty="0"/>
              <a:t>Inför uppdrag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78A95E-A126-4152-3F75-9CD5F558ABE5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0901364" y="136525"/>
            <a:ext cx="900071" cy="14168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defPPr>
              <a:defRPr lang="sv-SE"/>
            </a:defPPr>
            <a:lvl1pPr marL="0" algn="r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989"/>
              </a:spcAft>
            </a:pPr>
            <a:fld id="{094EC4B8-68CD-44A3-B172-19A87347D395}" type="datetime1">
              <a:rPr lang="sv-SE" smtClean="0"/>
              <a:pPr>
                <a:spcAft>
                  <a:spcPts val="989"/>
                </a:spcAft>
              </a:pPr>
              <a:t>2024-01-26</a:t>
            </a:fld>
            <a:endParaRPr lang="sv-SE"/>
          </a:p>
        </p:txBody>
      </p:sp>
      <p:graphicFrame>
        <p:nvGraphicFramePr>
          <p:cNvPr id="6" name="Platshållare för innehåll 2">
            <a:extLst>
              <a:ext uri="{FF2B5EF4-FFF2-40B4-BE49-F238E27FC236}">
                <a16:creationId xmlns:a16="http://schemas.microsoft.com/office/drawing/2014/main" id="{3E4D1200-FF16-34FA-9E8A-3B68FF58883A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6823135"/>
              </p:ext>
            </p:extLst>
          </p:nvPr>
        </p:nvGraphicFramePr>
        <p:xfrm>
          <a:off x="1800993" y="3485837"/>
          <a:ext cx="14264837" cy="5460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7943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0D1B06D-0722-A1EB-4D3A-06CA643391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 wrap="square">
            <a:normAutofit/>
          </a:bodyPr>
          <a:lstStyle/>
          <a:p>
            <a:pPr>
              <a:spcAft>
                <a:spcPts val="600"/>
              </a:spcAft>
            </a:pPr>
            <a:fld id="{62DD169D-E447-4789-8673-AFA93CC4C0FC}" type="datetime1">
              <a:rPr lang="sv-SE" smtClean="0"/>
              <a:pPr>
                <a:spcAft>
                  <a:spcPts val="600"/>
                </a:spcAft>
              </a:pPr>
              <a:t>2024-01-26</a:t>
            </a:fld>
            <a:endParaRPr lang="sv-SE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3E751BDD-3A7C-7D7F-19F6-7637DB98A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 wrap="square">
            <a:normAutofit/>
          </a:bodyPr>
          <a:lstStyle/>
          <a:p>
            <a:pPr>
              <a:spcAft>
                <a:spcPts val="600"/>
              </a:spcAft>
            </a:pPr>
            <a:fld id="{38480145-259A-47DA-A30D-C906B9DB5C99}" type="slidenum">
              <a:rPr lang="sv-SE" smtClean="0"/>
              <a:pPr>
                <a:spcAft>
                  <a:spcPts val="600"/>
                </a:spcAft>
              </a:pPr>
              <a:t>8</a:t>
            </a:fld>
            <a:endParaRPr lang="sv-SE"/>
          </a:p>
        </p:txBody>
      </p:sp>
      <p:pic>
        <p:nvPicPr>
          <p:cNvPr id="8" name="Platshållare för innehåll 7" descr="Checklista kontur">
            <a:extLst>
              <a:ext uri="{FF2B5EF4-FFF2-40B4-BE49-F238E27FC236}">
                <a16:creationId xmlns:a16="http://schemas.microsoft.com/office/drawing/2014/main" id="{4DDE1ED3-A481-7DFA-3F9D-66FC44992D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04000" y="1151676"/>
            <a:ext cx="9000000" cy="9000000"/>
          </a:xfrm>
        </p:spPr>
      </p:pic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6B6E2E5-8A63-2F7E-10F5-D2E742FABE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3" cy="5400000"/>
          </a:xfrm>
        </p:spPr>
        <p:txBody>
          <a:bodyPr>
            <a:normAutofit/>
          </a:bodyPr>
          <a:lstStyle/>
          <a:p>
            <a:r>
              <a:rPr lang="sv-SE" dirty="0"/>
              <a:t>Ansvarar för:</a:t>
            </a:r>
          </a:p>
          <a:p>
            <a:pPr lvl="1"/>
            <a:r>
              <a:rPr lang="sv-SE" sz="4250" dirty="0"/>
              <a:t>Utskick av avropen</a:t>
            </a:r>
          </a:p>
          <a:p>
            <a:pPr lvl="1"/>
            <a:r>
              <a:rPr lang="sv-SE" sz="4250" dirty="0"/>
              <a:t>Sammanställning av poäng</a:t>
            </a:r>
          </a:p>
          <a:p>
            <a:pPr lvl="1"/>
            <a:r>
              <a:rPr lang="sv-SE" sz="4250" dirty="0"/>
              <a:t>Presenterar konsulter utifrån rangordning + först till kvarn</a:t>
            </a:r>
          </a:p>
          <a:p>
            <a:pPr lvl="1"/>
            <a:endParaRPr lang="sv-SE" sz="4250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E6951824-C9A6-3A25-7FDE-6588DC5F4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 anchor="b">
            <a:normAutofit/>
          </a:bodyPr>
          <a:lstStyle/>
          <a:p>
            <a:r>
              <a:rPr lang="sv-SE" dirty="0"/>
              <a:t>Resursenheten</a:t>
            </a:r>
          </a:p>
        </p:txBody>
      </p:sp>
    </p:spTree>
    <p:extLst>
      <p:ext uri="{BB962C8B-B14F-4D97-AF65-F5344CB8AC3E}">
        <p14:creationId xmlns:p14="http://schemas.microsoft.com/office/powerpoint/2010/main" val="2500451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44E71AB6-E799-6507-EC58-12FD3E84552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sv-SE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Om föreslagen konsult inte har:</a:t>
            </a:r>
            <a:endParaRPr lang="sv-SE" sz="4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2"/>
            <a:r>
              <a:rPr lang="sv-SE" sz="3950" dirty="0">
                <a:latin typeface="Calibri" panose="020F0502020204030204" pitchFamily="34" charset="0"/>
              </a:rPr>
              <a:t>Personlig lämplighet för aktuellt uppdrag</a:t>
            </a:r>
          </a:p>
          <a:p>
            <a:pPr lvl="2"/>
            <a:r>
              <a:rPr lang="sv-SE" sz="3950" dirty="0">
                <a:latin typeface="Calibri" panose="020F0502020204030204" pitchFamily="34" charset="0"/>
              </a:rPr>
              <a:t>Ansvarskänsla</a:t>
            </a:r>
          </a:p>
          <a:p>
            <a:pPr lvl="2"/>
            <a:r>
              <a:rPr lang="sv-SE" sz="3950" dirty="0">
                <a:latin typeface="Calibri" panose="020F0502020204030204" pitchFamily="34" charset="0"/>
              </a:rPr>
              <a:t>Noggrannhet</a:t>
            </a:r>
          </a:p>
          <a:p>
            <a:pPr lvl="2"/>
            <a:r>
              <a:rPr lang="sv-SE" sz="3950" dirty="0">
                <a:latin typeface="Calibri" panose="020F0502020204030204" pitchFamily="34" charset="0"/>
              </a:rPr>
              <a:t>God samarbetsförmåga</a:t>
            </a:r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5F1FD12F-01E3-3D6F-B145-63E3D9ACB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När kan du tacka nej till en föreslagen konsult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B4EB3A8-8192-1A7E-5565-DE924BF0C3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Om referenstagningen inte motsvarar kraven enligt:</a:t>
            </a:r>
          </a:p>
          <a:p>
            <a:pPr lvl="1"/>
            <a:r>
              <a:rPr lang="sv-SE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Medicinsk/omvårdnads kompetens</a:t>
            </a:r>
          </a:p>
          <a:p>
            <a:pPr lvl="1"/>
            <a:r>
              <a:rPr lang="sv-SE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Samarbetsförmåga</a:t>
            </a:r>
          </a:p>
          <a:p>
            <a:pPr lvl="1"/>
            <a:r>
              <a:rPr lang="sv-SE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Följsamhet till rutiner, medicinska riktlinjer och arbetstider</a:t>
            </a:r>
          </a:p>
          <a:p>
            <a:pPr lvl="1"/>
            <a:r>
              <a:rPr lang="sv-SE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Kommunikativ förmåga</a:t>
            </a:r>
          </a:p>
          <a:p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AB96F07-BAF9-3E1F-1E0C-4F5717602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F43-7351-4340-AB7C-1EB441B903A0}" type="datetime1">
              <a:rPr lang="sv-SE" smtClean="0"/>
              <a:t>2024-01-26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3037151-1A1E-D7D9-16C9-98682C26D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0553973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ästmanland Rosa">
  <a:themeElements>
    <a:clrScheme name="Region Västmanland Rosa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670F3B"/>
      </a:accent1>
      <a:accent2>
        <a:srgbClr val="4B467D"/>
      </a:accent2>
      <a:accent3>
        <a:srgbClr val="339D94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_RV_221103_v1" id="{E1367F60-1A97-6C46-B29C-413ADFCD4EE6}" vid="{8A52BC0C-180B-B94F-B66C-19578CCCCA2B}"/>
    </a:ext>
  </a:extLst>
</a:theme>
</file>

<file path=ppt/theme/theme2.xml><?xml version="1.0" encoding="utf-8"?>
<a:theme xmlns:a="http://schemas.openxmlformats.org/drawingml/2006/main" name="1_Region Västmanland Rosa">
  <a:themeElements>
    <a:clrScheme name="Region Västmanland Rosa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670F3B"/>
      </a:accent1>
      <a:accent2>
        <a:srgbClr val="4B467D"/>
      </a:accent2>
      <a:accent3>
        <a:srgbClr val="339D94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_RV_221103_v1" id="{E1367F60-1A97-6C46-B29C-413ADFCD4EE6}" vid="{170FAC92-FBF3-894F-B5AF-3E7789AD676C}"/>
    </a:ext>
  </a:extLst>
</a:theme>
</file>

<file path=ppt/theme/theme3.xml><?xml version="1.0" encoding="utf-8"?>
<a:theme xmlns:a="http://schemas.openxmlformats.org/drawingml/2006/main" name="Region Västmanland Blå">
  <a:themeElements>
    <a:clrScheme name="Region Västmanland Blå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C82AF"/>
      </a:accent1>
      <a:accent2>
        <a:srgbClr val="4B467D"/>
      </a:accent2>
      <a:accent3>
        <a:srgbClr val="339D94"/>
      </a:accent3>
      <a:accent4>
        <a:srgbClr val="670F3B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_RV_221103_v1" id="{E1367F60-1A97-6C46-B29C-413ADFCD4EE6}" vid="{235CE997-4548-B343-BFA3-1BC0952C09E1}"/>
    </a:ext>
  </a:extLst>
</a:theme>
</file>

<file path=ppt/theme/theme4.xml><?xml version="1.0" encoding="utf-8"?>
<a:theme xmlns:a="http://schemas.openxmlformats.org/drawingml/2006/main" name="Region Västmanland Grön">
  <a:themeElements>
    <a:clrScheme name="Region Västmanland Grön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39D94"/>
      </a:accent1>
      <a:accent2>
        <a:srgbClr val="4B467D"/>
      </a:accent2>
      <a:accent3>
        <a:srgbClr val="670F3B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_RV_221103_v1" id="{E1367F60-1A97-6C46-B29C-413ADFCD4EE6}" vid="{C65B36D0-C5C5-054A-A6E7-1CAE776398A3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gion Västmanland Grön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339D94"/>
    </a:accent1>
    <a:accent2>
      <a:srgbClr val="4B467D"/>
    </a:accent2>
    <a:accent3>
      <a:srgbClr val="670F3B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TaxCatchAll xmlns="4eef37af-d196-4c77-8e83-69dd09245f3f" xsi:nil="true"/>
    <lcf76f155ced4ddcb4097134ff3c332f xmlns="24c22658-24ca-408a-8e20-e0a64f4d13bf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1DFD5B49DF39E44833AD0D4F29574A8" ma:contentTypeVersion="15" ma:contentTypeDescription="Skapa ett nytt dokument." ma:contentTypeScope="" ma:versionID="8b661781b9c80644dfb8efd270c75a69">
  <xsd:schema xmlns:xsd="http://www.w3.org/2001/XMLSchema" xmlns:xs="http://www.w3.org/2001/XMLSchema" xmlns:p="http://schemas.microsoft.com/office/2006/metadata/properties" xmlns:ns1="http://schemas.microsoft.com/sharepoint/v3" xmlns:ns2="4eef37af-d196-4c77-8e83-69dd09245f3f" xmlns:ns3="24c22658-24ca-408a-8e20-e0a64f4d13bf" targetNamespace="http://schemas.microsoft.com/office/2006/metadata/properties" ma:root="true" ma:fieldsID="4b72571abcb8330bbda284644ca06ee7" ns1:_="" ns2:_="" ns3:_="">
    <xsd:import namespace="http://schemas.microsoft.com/sharepoint/v3"/>
    <xsd:import namespace="4eef37af-d196-4c77-8e83-69dd09245f3f"/>
    <xsd:import namespace="24c22658-24ca-408a-8e20-e0a64f4d13b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  <xsd:element ref="ns3:MediaServiceAutoTag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malagt startdatum" ma:description="Schemalagt startdatum är en webbplatskolumn som skapas via publiceringsfunktionen. Den används för att ange datum och tid för när sidan ska visas för besökare på webbplatsen för första gången." ma:hidden="true" ma:internalName="PublishingStartDate">
      <xsd:simpleType>
        <xsd:restriction base="dms:Unknown"/>
      </xsd:simpleType>
    </xsd:element>
    <xsd:element name="PublishingExpirationDate" ma:index="9" nillable="true" ma:displayName="Schemalagt slutdatum" ma:description="Schemalagt slutdatum är en webbplatskolumn som skapas via publiceringsfunktionen. Den används för att ange datum och tid för när sidan inte längre ska visas för besökare på webbplatsen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ef37af-d196-4c77-8e83-69dd09245f3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2" nillable="true" ma:displayName="Senast delad per användare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3" nillable="true" ma:displayName="Senast delad per tid" ma:description="" ma:internalName="LastSharedByTime" ma:readOnly="true">
      <xsd:simpleType>
        <xsd:restriction base="dms:DateTime"/>
      </xsd:simpleType>
    </xsd:element>
    <xsd:element name="TaxCatchAll" ma:index="21" nillable="true" ma:displayName="Taxonomy Catch All Column" ma:hidden="true" ma:list="{325a9667-f816-4d00-9a6f-ebaa15f34944}" ma:internalName="TaxCatchAll" ma:showField="CatchAllData" ma:web="4eef37af-d196-4c77-8e83-69dd09245f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c22658-24ca-408a-8e20-e0a64f4d13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e12c2e29-3876-4f0c-ba25-f8f57cb655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41836F-050D-448E-A7B6-564A2A1A1F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298639-A577-4F3F-91F2-8D6ABE55571D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purl.org/dc/terms/"/>
    <ds:schemaRef ds:uri="24c22658-24ca-408a-8e20-e0a64f4d13bf"/>
    <ds:schemaRef ds:uri="4eef37af-d196-4c77-8e83-69dd09245f3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B7151A5-58EB-418E-849C-086220E942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eef37af-d196-4c77-8e83-69dd09245f3f"/>
    <ds:schemaRef ds:uri="24c22658-24ca-408a-8e20-e0a64f4d13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 Västmanland</Template>
  <TotalTime>8127</TotalTime>
  <Words>541</Words>
  <Application>Microsoft Office PowerPoint</Application>
  <PresentationFormat>Anpassad</PresentationFormat>
  <Paragraphs>104</Paragraphs>
  <Slides>10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Region Västmanland Rosa</vt:lpstr>
      <vt:lpstr>1_Region Västmanland Rosa</vt:lpstr>
      <vt:lpstr>Region Västmanland Blå</vt:lpstr>
      <vt:lpstr>Region Västmanland Grön</vt:lpstr>
      <vt:lpstr>Nationella hyravtalet - Läkare och sjuksköterskor -</vt:lpstr>
      <vt:lpstr>Utbildning i avtal</vt:lpstr>
      <vt:lpstr>Nytt avtal för inhyrning</vt:lpstr>
      <vt:lpstr>Avtalsförvaltning</vt:lpstr>
      <vt:lpstr>Ersättning - zonindelning</vt:lpstr>
      <vt:lpstr>  Inför beställning - avrop</vt:lpstr>
      <vt:lpstr>Inför uppdrag</vt:lpstr>
      <vt:lpstr>Resursenheten</vt:lpstr>
      <vt:lpstr>När kan du tacka nej till en föreslagen konsult </vt:lpstr>
      <vt:lpstr>Funderingar och frågor?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Avtalsrörelsen 2024</dc:title>
  <dc:creator>Anna Granath</dc:creator>
  <cp:lastModifiedBy>Caroline Andersson</cp:lastModifiedBy>
  <cp:revision>17</cp:revision>
  <dcterms:created xsi:type="dcterms:W3CDTF">2023-11-01T10:14:56Z</dcterms:created>
  <dcterms:modified xsi:type="dcterms:W3CDTF">2024-01-26T09:54:18Z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0x01010001DFD5B49DF39E44833AD0D4F29574A8</vt:lpwstr>
  </property>
</Properties>
</file>