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746" r:id="rId5"/>
    <p:sldMasterId id="2147483648" r:id="rId6"/>
    <p:sldMasterId id="2147483703" r:id="rId7"/>
  </p:sldMasterIdLst>
  <p:notesMasterIdLst>
    <p:notesMasterId r:id="rId9"/>
  </p:notesMasterIdLst>
  <p:sldIdLst>
    <p:sldId id="3835" r:id="rId8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27" autoAdjust="0"/>
  </p:normalViewPr>
  <p:slideViewPr>
    <p:cSldViewPr>
      <p:cViewPr varScale="1">
        <p:scale>
          <a:sx n="52" d="100"/>
          <a:sy n="52" d="100"/>
        </p:scale>
        <p:origin x="538" y="72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2023-10-27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2023-10-27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2023-10-27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2023-10-27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91435" y="2298648"/>
            <a:ext cx="13459939" cy="1686571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291435" y="4133672"/>
            <a:ext cx="13459939" cy="655044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2023-10-27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6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561005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739DF52-0477-4164-99CF-0384B3919D38}" type="datetime1">
              <a:rPr lang="sv-SE" smtClean="0"/>
              <a:t>2023-10-27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4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7"/>
            <a:ext cx="15315525" cy="6530333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2023-10-27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9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923677" y="2298648"/>
            <a:ext cx="15280341" cy="1686571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923676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756921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2023-10-27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3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2023-10-27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85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2023-10-27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2023-10-27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2023-10-27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2023-10-27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2023-10-27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2023-10-27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2023-10-27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2023-10-27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2023-10-27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1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2023-10-27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24" name="Platshållare för innehåll 1">
            <a:extLst>
              <a:ext uri="{FF2B5EF4-FFF2-40B4-BE49-F238E27FC236}">
                <a16:creationId xmlns:a16="http://schemas.microsoft.com/office/drawing/2014/main" id="{6349BD8C-2D4F-1E42-AF30-E092AF2FE87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243766" y="3406775"/>
            <a:ext cx="8638421" cy="597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200" dirty="0"/>
              <a:t>Nästkommande sida innehåller våra illustrationer. </a:t>
            </a:r>
            <a:br>
              <a:rPr lang="sv-SE" sz="3200" dirty="0"/>
            </a:br>
            <a:r>
              <a:rPr lang="sv-SE" sz="3200" dirty="0"/>
              <a:t>Följ dessa steg för att använda någon av dem.</a:t>
            </a:r>
          </a:p>
          <a:p>
            <a:r>
              <a:rPr lang="sv-SE" sz="3200" dirty="0"/>
              <a:t>Markera önskad illustration</a:t>
            </a:r>
          </a:p>
          <a:p>
            <a:r>
              <a:rPr lang="sv-SE" sz="3200" dirty="0"/>
              <a:t>Kopiera genom att högerklicka och välj </a:t>
            </a:r>
            <a:r>
              <a:rPr lang="sv-SE" sz="3200" i="1" dirty="0"/>
              <a:t>kopiera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C (PC) eller </a:t>
            </a:r>
            <a:r>
              <a:rPr lang="sv-SE" sz="3200" dirty="0" err="1"/>
              <a:t>cmd</a:t>
            </a:r>
            <a:r>
              <a:rPr lang="sv-SE" sz="3200" dirty="0"/>
              <a:t> + C (Mac)</a:t>
            </a:r>
          </a:p>
          <a:p>
            <a:r>
              <a:rPr lang="sv-SE" sz="3200" dirty="0"/>
              <a:t>Klistra in på önskad sida genom att högerklicka och välj </a:t>
            </a:r>
            <a:r>
              <a:rPr lang="sv-SE" sz="3200" i="1" dirty="0"/>
              <a:t>klistra in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V (PC) eller </a:t>
            </a:r>
            <a:r>
              <a:rPr lang="sv-SE" sz="3200" dirty="0" err="1"/>
              <a:t>cmd</a:t>
            </a:r>
            <a:r>
              <a:rPr lang="sv-SE" sz="3200" dirty="0"/>
              <a:t> + V (Mac)</a:t>
            </a:r>
          </a:p>
          <a:p>
            <a:r>
              <a:rPr lang="sv-SE" sz="3200" dirty="0"/>
              <a:t>När du är klar med din presentation radera dessa två sidor från presentationen.</a:t>
            </a:r>
          </a:p>
          <a:p>
            <a:endParaRPr lang="sv-SE" sz="3200" dirty="0"/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25" name="Rubrik 2">
            <a:extLst>
              <a:ext uri="{FF2B5EF4-FFF2-40B4-BE49-F238E27FC236}">
                <a16:creationId xmlns:a16="http://schemas.microsoft.com/office/drawing/2014/main" id="{25D11DB4-F685-5ADD-528A-F97CFE9933BD}"/>
              </a:ext>
            </a:extLst>
          </p:cNvPr>
          <p:cNvSpPr txBox="1">
            <a:spLocks/>
          </p:cNvSpPr>
          <p:nvPr userDrawn="1"/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eaLnBrk="1" hangingPunct="1">
              <a:lnSpc>
                <a:spcPct val="85000"/>
              </a:lnSpc>
              <a:defRPr sz="6450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kern="0" dirty="0"/>
              <a:t>Illustrationer</a:t>
            </a:r>
          </a:p>
        </p:txBody>
      </p:sp>
      <p:sp>
        <p:nvSpPr>
          <p:cNvPr id="26" name="Platshållare för innehåll 3">
            <a:extLst>
              <a:ext uri="{FF2B5EF4-FFF2-40B4-BE49-F238E27FC236}">
                <a16:creationId xmlns:a16="http://schemas.microsoft.com/office/drawing/2014/main" id="{1386ADB5-5E0F-1BE1-C572-81D023299F4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221911" y="3406775"/>
            <a:ext cx="8638421" cy="5976000"/>
          </a:xfrm>
        </p:spPr>
        <p:txBody>
          <a:bodyPr>
            <a:noAutofit/>
          </a:bodyPr>
          <a:lstStyle/>
          <a:p>
            <a:r>
              <a:rPr lang="sv-SE" sz="3200" dirty="0"/>
              <a:t>För att ändra färg på illustrationen markera önskad illustration, gå till fliken </a:t>
            </a:r>
            <a:r>
              <a:rPr lang="sv-SE" sz="3200" i="1" dirty="0"/>
              <a:t>Bildformat (1)</a:t>
            </a:r>
            <a:r>
              <a:rPr lang="sv-SE" sz="3200" dirty="0"/>
              <a:t> i menyn och välj att visa </a:t>
            </a:r>
            <a:r>
              <a:rPr lang="sv-SE" sz="3200" i="1" dirty="0"/>
              <a:t>Formatfönster (2)</a:t>
            </a:r>
            <a:r>
              <a:rPr lang="sv-SE" sz="3200" dirty="0"/>
              <a:t>. Klicka på bildikonen (3) och välj </a:t>
            </a:r>
            <a:r>
              <a:rPr lang="sv-SE" sz="3200" i="1" dirty="0"/>
              <a:t>Ändra färg.</a:t>
            </a: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3659AAAE-E1F4-4898-7608-AE340C3B43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/>
          <a:stretch/>
        </p:blipFill>
        <p:spPr>
          <a:xfrm>
            <a:off x="10572262" y="5388581"/>
            <a:ext cx="7756244" cy="398498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8" name="Grupp 27">
            <a:extLst>
              <a:ext uri="{FF2B5EF4-FFF2-40B4-BE49-F238E27FC236}">
                <a16:creationId xmlns:a16="http://schemas.microsoft.com/office/drawing/2014/main" id="{E21B6ECB-A26F-6835-6E0A-B7E2D67DEB0C}"/>
              </a:ext>
            </a:extLst>
          </p:cNvPr>
          <p:cNvGrpSpPr/>
          <p:nvPr userDrawn="1"/>
        </p:nvGrpSpPr>
        <p:grpSpPr>
          <a:xfrm>
            <a:off x="17597310" y="6028207"/>
            <a:ext cx="1229317" cy="468143"/>
            <a:chOff x="17597310" y="6028207"/>
            <a:chExt cx="1229317" cy="468143"/>
          </a:xfrm>
        </p:grpSpPr>
        <p:sp>
          <p:nvSpPr>
            <p:cNvPr id="29" name="Ellips 28">
              <a:extLst>
                <a:ext uri="{FF2B5EF4-FFF2-40B4-BE49-F238E27FC236}">
                  <a16:creationId xmlns:a16="http://schemas.microsoft.com/office/drawing/2014/main" id="{156EA171-C7BB-31A1-0A8A-DA7D4ABD745D}"/>
                </a:ext>
              </a:extLst>
            </p:cNvPr>
            <p:cNvSpPr/>
            <p:nvPr/>
          </p:nvSpPr>
          <p:spPr>
            <a:xfrm>
              <a:off x="17597310" y="602820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0" name="Rak 29">
              <a:extLst>
                <a:ext uri="{FF2B5EF4-FFF2-40B4-BE49-F238E27FC236}">
                  <a16:creationId xmlns:a16="http://schemas.microsoft.com/office/drawing/2014/main" id="{57C479BD-925E-A2BB-4DF6-D2BA660FCF25}"/>
                </a:ext>
              </a:extLst>
            </p:cNvPr>
            <p:cNvCxnSpPr>
              <a:cxnSpLocks/>
            </p:cNvCxnSpPr>
            <p:nvPr/>
          </p:nvCxnSpPr>
          <p:spPr>
            <a:xfrm>
              <a:off x="18065453" y="6262278"/>
              <a:ext cx="478827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 30">
              <a:extLst>
                <a:ext uri="{FF2B5EF4-FFF2-40B4-BE49-F238E27FC236}">
                  <a16:creationId xmlns:a16="http://schemas.microsoft.com/office/drawing/2014/main" id="{A2D4A7AE-2B8B-4CCC-58A1-450717AE8E23}"/>
                </a:ext>
              </a:extLst>
            </p:cNvPr>
            <p:cNvSpPr/>
            <p:nvPr/>
          </p:nvSpPr>
          <p:spPr>
            <a:xfrm>
              <a:off x="18503091" y="6100510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3</a:t>
              </a:r>
            </a:p>
          </p:txBody>
        </p:sp>
      </p:grpSp>
      <p:grpSp>
        <p:nvGrpSpPr>
          <p:cNvPr id="32" name="Grupp 31">
            <a:extLst>
              <a:ext uri="{FF2B5EF4-FFF2-40B4-BE49-F238E27FC236}">
                <a16:creationId xmlns:a16="http://schemas.microsoft.com/office/drawing/2014/main" id="{C4CCB5C1-35AB-6C0C-52AD-984CB456A80E}"/>
              </a:ext>
            </a:extLst>
          </p:cNvPr>
          <p:cNvGrpSpPr/>
          <p:nvPr userDrawn="1"/>
        </p:nvGrpSpPr>
        <p:grpSpPr>
          <a:xfrm>
            <a:off x="17377322" y="4938618"/>
            <a:ext cx="468143" cy="1070052"/>
            <a:chOff x="17377322" y="4938618"/>
            <a:chExt cx="468143" cy="1070052"/>
          </a:xfrm>
        </p:grpSpPr>
        <p:grpSp>
          <p:nvGrpSpPr>
            <p:cNvPr id="33" name="Grupp 32">
              <a:extLst>
                <a:ext uri="{FF2B5EF4-FFF2-40B4-BE49-F238E27FC236}">
                  <a16:creationId xmlns:a16="http://schemas.microsoft.com/office/drawing/2014/main" id="{D334538E-A401-C6D7-C46F-2582881C9233}"/>
                </a:ext>
              </a:extLst>
            </p:cNvPr>
            <p:cNvGrpSpPr/>
            <p:nvPr/>
          </p:nvGrpSpPr>
          <p:grpSpPr>
            <a:xfrm>
              <a:off x="17377322" y="5150619"/>
              <a:ext cx="468143" cy="858051"/>
              <a:chOff x="17377322" y="5150619"/>
              <a:chExt cx="468143" cy="858051"/>
            </a:xfrm>
          </p:grpSpPr>
          <p:sp>
            <p:nvSpPr>
              <p:cNvPr id="35" name="Ellips 34">
                <a:extLst>
                  <a:ext uri="{FF2B5EF4-FFF2-40B4-BE49-F238E27FC236}">
                    <a16:creationId xmlns:a16="http://schemas.microsoft.com/office/drawing/2014/main" id="{30E78345-734E-326B-9A77-2D62028EC4DC}"/>
                  </a:ext>
                </a:extLst>
              </p:cNvPr>
              <p:cNvSpPr/>
              <p:nvPr/>
            </p:nvSpPr>
            <p:spPr>
              <a:xfrm>
                <a:off x="17377322" y="5540527"/>
                <a:ext cx="468143" cy="468143"/>
              </a:xfrm>
              <a:prstGeom prst="ellipse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1E2E6DE6-D067-B718-E7A0-A53CCF52B3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1393" y="5150619"/>
                <a:ext cx="0" cy="389908"/>
              </a:xfrm>
              <a:prstGeom prst="line">
                <a:avLst/>
              </a:prstGeom>
              <a:ln w="190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Ellips 33">
              <a:extLst>
                <a:ext uri="{FF2B5EF4-FFF2-40B4-BE49-F238E27FC236}">
                  <a16:creationId xmlns:a16="http://schemas.microsoft.com/office/drawing/2014/main" id="{A51F1848-F037-B838-4A6E-AB0A86D91158}"/>
                </a:ext>
              </a:extLst>
            </p:cNvPr>
            <p:cNvSpPr/>
            <p:nvPr/>
          </p:nvSpPr>
          <p:spPr>
            <a:xfrm>
              <a:off x="17449625" y="4938618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2</a:t>
              </a:r>
            </a:p>
          </p:txBody>
        </p: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E4948501-C99C-6717-9C7B-C2D97D67AC4D}"/>
              </a:ext>
            </a:extLst>
          </p:cNvPr>
          <p:cNvGrpSpPr/>
          <p:nvPr userDrawn="1"/>
        </p:nvGrpSpPr>
        <p:grpSpPr>
          <a:xfrm>
            <a:off x="9981795" y="5322087"/>
            <a:ext cx="975190" cy="468143"/>
            <a:chOff x="9981795" y="5322087"/>
            <a:chExt cx="975190" cy="468143"/>
          </a:xfrm>
        </p:grpSpPr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E6A03-AB85-C33E-4C06-D15DED3B5628}"/>
                </a:ext>
              </a:extLst>
            </p:cNvPr>
            <p:cNvSpPr/>
            <p:nvPr/>
          </p:nvSpPr>
          <p:spPr>
            <a:xfrm>
              <a:off x="10488842" y="532208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9" name="Rak 38">
              <a:extLst>
                <a:ext uri="{FF2B5EF4-FFF2-40B4-BE49-F238E27FC236}">
                  <a16:creationId xmlns:a16="http://schemas.microsoft.com/office/drawing/2014/main" id="{B9674A31-B122-CF10-1475-95F17413B0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9201" y="5556158"/>
              <a:ext cx="209641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 39">
              <a:extLst>
                <a:ext uri="{FF2B5EF4-FFF2-40B4-BE49-F238E27FC236}">
                  <a16:creationId xmlns:a16="http://schemas.microsoft.com/office/drawing/2014/main" id="{9EAC4323-B557-A10D-E766-46B8CC85A79D}"/>
                </a:ext>
              </a:extLst>
            </p:cNvPr>
            <p:cNvSpPr/>
            <p:nvPr/>
          </p:nvSpPr>
          <p:spPr>
            <a:xfrm>
              <a:off x="9981795" y="5392841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96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2023-10-27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69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5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5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5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5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5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2023-10-27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  <p:sldLayoutId id="2147483702" r:id="rId6"/>
    <p:sldLayoutId id="2147483742" r:id="rId7"/>
    <p:sldLayoutId id="2147483743" r:id="rId8"/>
    <p:sldLayoutId id="2147483744" r:id="rId9"/>
    <p:sldLayoutId id="2147483745" r:id="rId10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13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13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13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13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13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2023-10-27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7DC99E-850D-1B89-4594-96639438A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Definitioner jour och beredskap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03A8948-3578-B438-9E11-6E2701312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2023-10-27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AFFBDAF-CB16-C995-4096-3F388E71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1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DAF8F96-6B2C-35EC-D2A1-7D22CA9DF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0"/>
            <a:ext cx="17616566" cy="7079541"/>
          </a:xfrm>
        </p:spPr>
        <p:txBody>
          <a:bodyPr/>
          <a:lstStyle/>
          <a:p>
            <a:pPr algn="l" rtl="0"/>
            <a:r>
              <a:rPr lang="sv-SE" sz="4000" b="1" kern="1200" spc="0" dirty="0"/>
              <a:t>Jour</a:t>
            </a:r>
            <a:r>
              <a:rPr lang="sv-SE" sz="4000" kern="1200" spc="0" dirty="0"/>
              <a:t>  = står till förfogande </a:t>
            </a:r>
            <a:r>
              <a:rPr lang="sv-SE" sz="4000" b="1" kern="1200" spc="0" dirty="0"/>
              <a:t>på arbetsplatsen </a:t>
            </a:r>
            <a:r>
              <a:rPr lang="sv-SE" sz="4000" kern="1200" spc="0" dirty="0"/>
              <a:t>för att omedelbart gå i aktivt arbete. </a:t>
            </a:r>
          </a:p>
          <a:p>
            <a:pPr lvl="1" algn="l" rtl="0"/>
            <a:r>
              <a:rPr lang="sv-SE" sz="3600" kern="1200" spc="0" dirty="0"/>
              <a:t>Räknas inte som ordinarie arbetstid men som arbete vid tillämpning av dygnsvilobestämmelserna.</a:t>
            </a:r>
          </a:p>
          <a:p>
            <a:pPr lvl="1" algn="l" rtl="0"/>
            <a:r>
              <a:rPr lang="sv-SE" sz="3600" kern="1200" spc="0" dirty="0"/>
              <a:t>Benämning hos oss: primärjour </a:t>
            </a:r>
            <a:r>
              <a:rPr lang="sv-SE" sz="3600" kern="1200" spc="0" dirty="0">
                <a:solidFill>
                  <a:srgbClr val="00B0F0"/>
                </a:solidFill>
              </a:rPr>
              <a:t>[fyll i det som är aktuellt för er]</a:t>
            </a:r>
          </a:p>
          <a:p>
            <a:pPr algn="l" rtl="0"/>
            <a:r>
              <a:rPr lang="sv-SE" sz="4000" b="1" kern="1200" spc="0" dirty="0"/>
              <a:t>Beredskap</a:t>
            </a:r>
            <a:r>
              <a:rPr lang="sv-SE" sz="4000" kern="1200" spc="0" dirty="0"/>
              <a:t> = står till förfogande </a:t>
            </a:r>
            <a:r>
              <a:rPr lang="sv-SE" sz="4000" b="1" kern="1200" spc="0" dirty="0"/>
              <a:t>utanför arbetsplatsen </a:t>
            </a:r>
            <a:r>
              <a:rPr lang="sv-SE" sz="4000" kern="1200" spc="0" dirty="0"/>
              <a:t>för att vid behov kunna utföra arbete. </a:t>
            </a:r>
          </a:p>
          <a:p>
            <a:pPr lvl="1" algn="l" rtl="0"/>
            <a:r>
              <a:rPr lang="sv-SE" sz="3600" kern="1200" spc="0" dirty="0"/>
              <a:t>Räknas inte som ordinarie arbetstid, inte heller som arbete vid tillämpning av dygnsvilobestämmelserna. Beredskap kan vara dygnsvila, men inte veckovila.</a:t>
            </a:r>
          </a:p>
          <a:p>
            <a:pPr lvl="1" algn="l" rtl="0"/>
            <a:r>
              <a:rPr lang="sv-SE" sz="3600" kern="1200" spc="0" dirty="0"/>
              <a:t>Benämning hos oss: bakjour </a:t>
            </a:r>
            <a:r>
              <a:rPr lang="sv-SE" sz="3600" kern="1200" spc="0" dirty="0">
                <a:solidFill>
                  <a:srgbClr val="00B0F0"/>
                </a:solidFill>
              </a:rPr>
              <a:t>[fyll i det som är aktuellt för er]</a:t>
            </a:r>
          </a:p>
        </p:txBody>
      </p:sp>
    </p:spTree>
    <p:extLst>
      <p:ext uri="{BB962C8B-B14F-4D97-AF65-F5344CB8AC3E}">
        <p14:creationId xmlns:p14="http://schemas.microsoft.com/office/powerpoint/2010/main" val="3114215426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21D9FB5-7CB1-42BD-A10F-3DE124FFD5A6}" vid="{AD81C99D-9013-42CC-AE63-A697B804DEF4}"/>
    </a:ext>
  </a:extLst>
</a:theme>
</file>

<file path=ppt/theme/theme2.xml><?xml version="1.0" encoding="utf-8"?>
<a:theme xmlns:a="http://schemas.openxmlformats.org/drawingml/2006/main" name="1_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21D9FB5-7CB1-42BD-A10F-3DE124FFD5A6}" vid="{F38DBA59-E7D5-4B2F-84B2-A92E00DF87CC}"/>
    </a:ext>
  </a:extLst>
</a:theme>
</file>

<file path=ppt/theme/theme3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21D9FB5-7CB1-42BD-A10F-3DE124FFD5A6}" vid="{99F4B11D-CA40-45CB-AFA6-9BD0E4F3C915}"/>
    </a:ext>
  </a:extLst>
</a:theme>
</file>

<file path=ppt/theme/theme4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21D9FB5-7CB1-42BD-A10F-3DE124FFD5A6}" vid="{F84FDC2C-1D92-49B2-A6C0-CF77F176AA19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f620ae-91ce-4b1e-911d-ee4aae89afa4" xsi:nil="true"/>
    <lcf76f155ced4ddcb4097134ff3c332f xmlns="ac2d9847-aef2-400e-97c7-c6f92ab3dee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4FCCDE7D57F994D9D3FA394004A08F1" ma:contentTypeVersion="13" ma:contentTypeDescription="Skapa ett nytt dokument." ma:contentTypeScope="" ma:versionID="b55678dabd24cfca9692bccb5939b96d">
  <xsd:schema xmlns:xsd="http://www.w3.org/2001/XMLSchema" xmlns:xs="http://www.w3.org/2001/XMLSchema" xmlns:p="http://schemas.microsoft.com/office/2006/metadata/properties" xmlns:ns2="ac2d9847-aef2-400e-97c7-c6f92ab3deec" xmlns:ns3="64f620ae-91ce-4b1e-911d-ee4aae89afa4" targetNamespace="http://schemas.microsoft.com/office/2006/metadata/properties" ma:root="true" ma:fieldsID="1cc0bac1ef352058ed31388d0b4758fc" ns2:_="" ns3:_="">
    <xsd:import namespace="ac2d9847-aef2-400e-97c7-c6f92ab3deec"/>
    <xsd:import namespace="64f620ae-91ce-4b1e-911d-ee4aae89af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d9847-aef2-400e-97c7-c6f92ab3de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f620ae-91ce-4b1e-911d-ee4aae89afa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39e40317-07f4-4c50-8737-7be7aa9019fd}" ma:internalName="TaxCatchAll" ma:showField="CatchAllData" ma:web="64f620ae-91ce-4b1e-911d-ee4aae89af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298639-A577-4F3F-91F2-8D6ABE55571D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24c22658-24ca-408a-8e20-e0a64f4d13bf"/>
    <ds:schemaRef ds:uri="4eef37af-d196-4c77-8e83-69dd09245f3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382423-2E52-49DA-9311-A693AF7315B1}"/>
</file>

<file path=docProps/app.xml><?xml version="1.0" encoding="utf-8"?>
<Properties xmlns="http://schemas.openxmlformats.org/officeDocument/2006/extended-properties" xmlns:vt="http://schemas.openxmlformats.org/officeDocument/2006/docPropsVTypes">
  <Template>Region Västmanland Mall Powerpoint</Template>
  <TotalTime>58</TotalTime>
  <Words>103</Words>
  <Application>Microsoft Office PowerPoint</Application>
  <PresentationFormat>Anpassad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Region Västmanland Rosa</vt:lpstr>
      <vt:lpstr>1_Region Västmanland Rosa</vt:lpstr>
      <vt:lpstr>Region Västmanland Blå</vt:lpstr>
      <vt:lpstr>Region Västmanland Grön</vt:lpstr>
      <vt:lpstr>Definitioner jour och beredskap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Sara Fagerström</dc:creator>
  <cp:lastModifiedBy>Sara Fagerström</cp:lastModifiedBy>
  <cp:revision>9</cp:revision>
  <dcterms:created xsi:type="dcterms:W3CDTF">2023-02-27T09:24:44Z</dcterms:created>
  <dcterms:modified xsi:type="dcterms:W3CDTF">2023-10-27T08:52:24Z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0x01010064FCCDE7D57F994D9D3FA394004A08F1</vt:lpwstr>
  </property>
</Properties>
</file>