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9" r:id="rId5"/>
    <p:sldMasterId id="2147483660" r:id="rId6"/>
    <p:sldMasterId id="2147483666" r:id="rId7"/>
    <p:sldMasterId id="2147483648" r:id="rId8"/>
  </p:sldMasterIdLst>
  <p:notesMasterIdLst>
    <p:notesMasterId r:id="rId25"/>
  </p:notesMasterIdLst>
  <p:sldIdLst>
    <p:sldId id="9957" r:id="rId9"/>
    <p:sldId id="9976" r:id="rId10"/>
    <p:sldId id="271" r:id="rId11"/>
    <p:sldId id="9975" r:id="rId12"/>
    <p:sldId id="929" r:id="rId13"/>
    <p:sldId id="933" r:id="rId14"/>
    <p:sldId id="930" r:id="rId15"/>
    <p:sldId id="931" r:id="rId16"/>
    <p:sldId id="935" r:id="rId17"/>
    <p:sldId id="932" r:id="rId18"/>
    <p:sldId id="9977" r:id="rId19"/>
    <p:sldId id="9958" r:id="rId20"/>
    <p:sldId id="9980" r:id="rId21"/>
    <p:sldId id="9979" r:id="rId22"/>
    <p:sldId id="454" r:id="rId23"/>
    <p:sldId id="9981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186A6F-7D36-E45E-DC76-3A15ACB306F2}" name="Liselott Sjöqvist" initials="LS" userId="S::liselott.sjoqvist@regionvastmanland.se::fed4edfc-e04a-4c86-b27e-eab4aa3f04b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da Proos" initials="FP" lastIdx="2" clrIdx="0">
    <p:extLst>
      <p:ext uri="{19B8F6BF-5375-455C-9EA6-DF929625EA0E}">
        <p15:presenceInfo xmlns:p15="http://schemas.microsoft.com/office/powerpoint/2012/main" userId="S::frida.proos@regionvastmanland.se::e09c56e9-cb6b-4dea-8c97-fd0068bcbdfe" providerId="AD"/>
      </p:ext>
    </p:extLst>
  </p:cmAuthor>
  <p:cmAuthor id="2" name="Carina Berglund" initials="CB" lastIdx="6" clrIdx="1">
    <p:extLst>
      <p:ext uri="{19B8F6BF-5375-455C-9EA6-DF929625EA0E}">
        <p15:presenceInfo xmlns:p15="http://schemas.microsoft.com/office/powerpoint/2012/main" userId="S::carina.berglund@regionvastmanland.se::3b65284d-f284-4d95-837e-a4b389b40afb" providerId="AD"/>
      </p:ext>
    </p:extLst>
  </p:cmAuthor>
  <p:cmAuthor id="3" name="Lisa Pers Ohlsén" initials="LPO" lastIdx="8" clrIdx="2">
    <p:extLst>
      <p:ext uri="{19B8F6BF-5375-455C-9EA6-DF929625EA0E}">
        <p15:presenceInfo xmlns:p15="http://schemas.microsoft.com/office/powerpoint/2012/main" userId="S::lisa.ohlsen@regionvastmanland.se::6001d8be-557c-42ab-86a5-12ec23794e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A6DA4-842D-44C6-9D59-E50D9BC7EEF7}" v="4" dt="2023-11-07T18:21:45.927"/>
    <p1510:client id="{D0207503-B865-4301-8833-959755DCE926}" v="13" dt="2023-11-07T07:41:35.589"/>
    <p1510:client id="{DDAC4851-2E95-48E1-B85F-8F3892FE4551}" v="14" dt="2023-11-07T07:41:23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F26C-A8C1-47C6-A6F1-9D2B3F6DC0F4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B92EC-5630-43DE-AAD1-A477C9AAE3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0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38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Detta är vad projektet ska </a:t>
            </a:r>
            <a:r>
              <a:rPr lang="sv-SE" b="1"/>
              <a:t>bidra</a:t>
            </a:r>
            <a:r>
              <a:rPr lang="sv-SE"/>
              <a:t> till att uppnå.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62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C31BA-67D8-413F-A5DD-028125073D1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7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Detta är ingen enmansföreställning, vi måste jobba tillsammans! Och det är ett kul jobb att vara med och utveckla vården!</a:t>
            </a:r>
          </a:p>
          <a:p>
            <a:r>
              <a:rPr lang="sv-SE"/>
              <a:t>Tillsammans –att knyta an hela systemet och mod att stå i förändring.</a:t>
            </a:r>
          </a:p>
          <a:p>
            <a:r>
              <a:rPr lang="sv-SE"/>
              <a:t>Tillsammans inom operationsavdelningen samt över organisationsgränser och de vi är till för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40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20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/>
              <a:t>Ja, vi behöver utveckla nya arbetssätt, men vad betyder</a:t>
            </a:r>
            <a:r>
              <a:rPr lang="sv-SE"/>
              <a:t> egentligen att utveckla arbetssätt? Vi ska använda kompetensen rätt.  Och </a:t>
            </a:r>
            <a:r>
              <a:rPr lang="sv-SE" b="1"/>
              <a:t>varför</a:t>
            </a:r>
            <a:r>
              <a:rPr lang="sv-SE"/>
              <a:t> skall vi göra detta? Vi ska göra det för att skapa…..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26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/>
              <a:t>Hur</a:t>
            </a:r>
            <a:br>
              <a:rPr lang="sv-SE"/>
            </a:br>
            <a:r>
              <a:rPr lang="sv-SE"/>
              <a:t>För att lyckas med nya arbetssätt så måste vi testa nytt, ständigt förbättra oss och förvalta bra arbetssätt. Det är viktiga signaler till både medarbetare och invånare.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16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 det här projektet ska vi bland annat se över teamarbete, effektiva flöden, planering/uppföljning och schemaläggning/bemanning. Och när vi gör det kommer vi komma fram till nya, effektivare sätt att jobba.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2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ska också säkra kompetens. Vad är att säkra kompetens?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69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Varför ska vi säkra kompetens?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5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/>
              <a:t>Hur</a:t>
            </a:r>
            <a:r>
              <a:rPr lang="sv-SE"/>
              <a:t> gör vi? För att säkra kompetens och jobba effektivare så behöver vi se över, utveckla och genomföra…..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98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Vad är arbetsuppgiftsväxling? Det är när en definierad uppgift ……..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96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Hur kompetensutvecklar vi? Det gör vi genom….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B92EC-5630-43DE-AAD1-A477C9AAE31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21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6558322" y="0"/>
            <a:ext cx="5633678" cy="685800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6742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6558323" y="0"/>
            <a:ext cx="5633678" cy="685800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495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fld id="{27129ABF-34AF-4771-8C65-17474087DDAF}" type="datetime1">
              <a:rPr lang="sv-SE" smtClean="0"/>
              <a:t>2023-11-14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386" y="2061563"/>
            <a:ext cx="10684366" cy="36282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7429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011" y="2065871"/>
            <a:ext cx="5238714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1553" y="3798662"/>
            <a:ext cx="764119" cy="305933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1981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2023-11-14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89161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1527277" y="0"/>
            <a:ext cx="664723" cy="1451693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2023-11-14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43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6558322" y="0"/>
            <a:ext cx="5633678" cy="685800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0509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1563"/>
            <a:ext cx="10683451" cy="3628218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9919" y="181509"/>
            <a:ext cx="480303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2020-05-07</a:t>
            </a:r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PROGRAM NYTT AKUTSJUKHUS VÄSTERÅS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5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2422" y="92416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84844" y="184831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3798663"/>
            <a:ext cx="751167" cy="30593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9014" y="2065872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29919" y="181509"/>
            <a:ext cx="480303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2020-05-07</a:t>
            </a:r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PROGRAM NYTT AKUTSJUKHUS VÄSTERÅS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58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PROGRAM NYTT AKUTSJUKHUS VÄSTERÅS</a:t>
            </a:r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2020-05-07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72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1527277" y="0"/>
            <a:ext cx="664723" cy="1452618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181509"/>
            <a:ext cx="480303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2020-05-07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/>
          <a:lstStyle/>
          <a:p>
            <a:r>
              <a:rPr lang="sv-SE"/>
              <a:t>PROGRAM NYTT AKUTSJUKHUS VÄSTERÅS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45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1563"/>
            <a:ext cx="10683451" cy="3628218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37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6558110" y="-1"/>
            <a:ext cx="5633890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2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2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33" indent="0" algn="ctr">
              <a:buNone/>
              <a:defRPr sz="1213"/>
            </a:lvl2pPr>
            <a:lvl3pPr marL="554466" indent="0" algn="ctr">
              <a:buNone/>
              <a:defRPr sz="1092"/>
            </a:lvl3pPr>
            <a:lvl4pPr marL="831699" indent="0" algn="ctr">
              <a:buNone/>
              <a:defRPr sz="970"/>
            </a:lvl4pPr>
            <a:lvl5pPr marL="1108933" indent="0" algn="ctr">
              <a:buNone/>
              <a:defRPr sz="970"/>
            </a:lvl5pPr>
            <a:lvl6pPr marL="1386166" indent="0" algn="ctr">
              <a:buNone/>
              <a:defRPr sz="970"/>
            </a:lvl6pPr>
            <a:lvl7pPr marL="1663399" indent="0" algn="ctr">
              <a:buNone/>
              <a:defRPr sz="970"/>
            </a:lvl7pPr>
            <a:lvl8pPr marL="1940633" indent="0" algn="ctr">
              <a:buNone/>
              <a:defRPr sz="970"/>
            </a:lvl8pPr>
            <a:lvl9pPr marL="2217866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788335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1527918" y="2"/>
            <a:ext cx="664082" cy="195035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275" y="2061563"/>
            <a:ext cx="10683451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704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3798662"/>
            <a:ext cx="756330" cy="305933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011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2023-11-14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62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2" y="0"/>
            <a:ext cx="3784587" cy="593962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2023-11-14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6309438" y="425693"/>
            <a:ext cx="5457991" cy="6003369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498"/>
            <a:ext cx="5457991" cy="6003369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5" y="2066703"/>
            <a:ext cx="4747684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5" y="744083"/>
            <a:ext cx="4747685" cy="12392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7081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7" y="1510666"/>
            <a:ext cx="10684563" cy="4804878"/>
          </a:xfrm>
          <a:solidFill>
            <a:srgbClr val="FAEDF2"/>
          </a:solidFill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2023-11-14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5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1527918" y="0"/>
            <a:ext cx="664082" cy="1452618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57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CC1534-9D13-43E9-BC8B-5694C285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37" y="308698"/>
            <a:ext cx="5238313" cy="853352"/>
          </a:xfrm>
        </p:spPr>
        <p:txBody>
          <a:bodyPr rtlCol="0">
            <a:noAutofit/>
          </a:bodyPr>
          <a:lstStyle>
            <a:lvl1pPr>
              <a:defRPr sz="3600" b="1"/>
            </a:lvl1pPr>
          </a:lstStyle>
          <a:p>
            <a:pPr rtl="0"/>
            <a:r>
              <a:rPr lang="sv-SE" noProof="0"/>
              <a:t>KLICKA FÖR ATT REDIGERA FORMAT FÖR BAKGRUNDSRUBRIK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63A8573-17E8-4191-86F9-ABE0BA2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B0C6-7387-4656-8588-9196FB0B7CE9}" type="datetime1">
              <a:rPr lang="sv-SE" noProof="0" smtClean="0"/>
              <a:t>2023-11-14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D92FA6-D8B1-4403-B9DD-E60A4F35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C2CB2D-6860-4817-B66C-9C44DC4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3C82E0-1F49-4A07-A8B3-E2F2CBAC0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737" y="979487"/>
            <a:ext cx="3581400" cy="365126"/>
          </a:xfrm>
        </p:spPr>
        <p:txBody>
          <a:bodyPr rtlCol="0">
            <a:no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1185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17D71-DC01-A379-C144-213B66FD7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8760CD-7269-015E-9906-04E5B0F3C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8A0155-9816-F56E-DA94-88CF88AE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46E8F1-24D8-B93A-104B-69F458BB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F8473E-5B6F-CB38-1DBF-8ED4A32C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77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631A0-7EDC-97B5-0F5A-FD24A55D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F38ED5-78CE-E5A8-8B68-24DC9970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7C1A94-17C4-8444-0944-FB15F968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E2AC39-2607-4593-B0C7-0F71B3CA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163435-F0B1-24C3-3119-3A2B8D3F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880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FBC069-CA5C-6DDF-86AE-8FB97E6D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CBB40D-252A-CC0C-2A7A-58F74486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907FC5-1C56-309C-41FF-46889FD8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08466A-5EDD-CE40-9A84-F04D7D96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0EAA96-4199-2131-021E-A177CDCB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307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2E4C1-C02E-9C52-3D4D-25F02FB0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4EA99A-D862-AEDC-D595-447721979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89F012-24EE-A174-9D61-BE16725FF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EB56D9-1753-936A-07FE-DC19551E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49BE92-38B6-FEC2-3625-373EA720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48B46F-0293-D166-89F7-88D6B7E9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00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2422" y="92416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84844" y="184831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3798663"/>
            <a:ext cx="751167" cy="30593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9014" y="2065872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2023-11-14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803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4E55A-2F27-7B93-43E9-71D4868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E61BB5-9721-7A3E-3188-7C807123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77F887-C2C2-57DF-9D64-790504269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E8CA948-3ABA-EBF2-EE48-4E1A438EB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9A7DE7D-EB87-D5A3-204D-73D6C0B05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69434C7-0C2B-91A7-607E-229F5FB3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51A7A27-3B38-A4D7-015B-5023E56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A2F7209-3F20-83A8-298B-A2AE1613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317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C5732-A320-E467-489A-9FAC5152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CDA81F-17C4-0B52-2D6B-14089FFC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268AA1-F881-81C3-2135-E74B1D1B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65DC55-F2FC-9C49-54B2-2924B0A7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095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A6E78D4-CC95-3981-17BB-12F66993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D9C894-C034-A2AD-AD04-DAD92549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FE1E66-DBE4-1165-5F1B-E06A7ABE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483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BDD53-54C2-6173-8A06-6ED68CFD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330C39-37CC-C1CB-003E-517D8424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883098-6279-FB0E-BD4E-215FF9C30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3C784E-1DFA-04E1-25A8-CB9C6994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7B94C9-A0CC-B3E8-DABB-4A347AB6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03D8E1-DC8F-B372-8121-129B3750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904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5F458-54AF-223B-B289-8BFA5826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7A411A-F0D5-CC90-1C7B-EB0945D88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4CA54A-BF1B-26E3-77B8-239F80C60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6CDC63-1FFD-75E2-1F6A-6E724575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E860DA-0EB4-1D7D-753C-B9A4E26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EBB9901-D7BC-7C7B-E728-C42C263E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843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30ED2D-1C7F-418D-9F7F-27E74A33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8571EA-2BD2-7747-8C7E-BE1914D1F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646D7E-73B6-BE7C-A981-6EC5B447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0C462C-3B49-6D51-7298-204E38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511451-77F8-879A-1F82-DE3ECE1F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639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E1911F-6B84-F0A4-EB33-E64CC84AF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4BC22D-02AE-67DC-518C-C75DF0C73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F9F24F-11D0-56FB-9E55-860EFB18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C60CD3-83EF-B446-A740-844FCD5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891BED-05DB-C134-4D77-171D6673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7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fld id="{9D00964E-CD7C-4BCA-A53D-05A9094492BF}" type="datetime1">
              <a:rPr lang="sv-SE" smtClean="0"/>
              <a:t>2023-11-14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9341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1527277" y="0"/>
            <a:ext cx="664723" cy="1452618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2023-11-14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388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jänsteperson allmä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3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111982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2023-11-14</a:t>
            </a:fld>
            <a:endParaRPr lang="sv-SE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111982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80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>
                <a:solidFill>
                  <a:srgbClr val="FF0000"/>
                </a:solidFill>
              </a:rPr>
              <a:t>regionvastmanland.se</a:t>
            </a:r>
            <a:endParaRPr lang="sv-SE" sz="1200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9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llektivt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3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10383643" y="641801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>
                <a:solidFill>
                  <a:srgbClr val="FF0000"/>
                </a:solidFill>
              </a:rPr>
              <a:t>regionvastmanland.se</a:t>
            </a:r>
            <a:endParaRPr lang="sv-SE" sz="1200" b="0" baseline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96070" y="1393903"/>
            <a:ext cx="8162692" cy="1022738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96070" y="2506663"/>
            <a:ext cx="8162692" cy="3972197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2023-11-14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2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CC1534-9D13-43E9-BC8B-5694C285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37" y="308698"/>
            <a:ext cx="5238313" cy="853352"/>
          </a:xfrm>
        </p:spPr>
        <p:txBody>
          <a:bodyPr rtlCol="0">
            <a:noAutofit/>
          </a:bodyPr>
          <a:lstStyle>
            <a:lvl1pPr>
              <a:defRPr sz="3600" b="1"/>
            </a:lvl1pPr>
          </a:lstStyle>
          <a:p>
            <a:pPr rtl="0"/>
            <a:r>
              <a:rPr lang="sv-SE" noProof="0"/>
              <a:t>KLICKA FÖR ATT REDIGERA FORMAT FÖR BAKGRUNDSRUBRIK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63A8573-17E8-4191-86F9-ABE0BA2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B0C6-7387-4656-8588-9196FB0B7CE9}" type="datetime1">
              <a:rPr lang="sv-SE" noProof="0" smtClean="0"/>
              <a:t>2023-11-14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D92FA6-D8B1-4403-B9DD-E60A4F35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C2CB2D-6860-4817-B66C-9C44DC4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3C82E0-1F49-4A07-A8B3-E2F2CBAC0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737" y="979487"/>
            <a:ext cx="3581400" cy="365126"/>
          </a:xfrm>
        </p:spPr>
        <p:txBody>
          <a:bodyPr rtlCol="0">
            <a:no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076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1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2023-11-14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76560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79" r:id="rId8"/>
    <p:sldLayoutId id="2147483680" r:id="rId9"/>
  </p:sldLayoutIdLst>
  <p:hf hdr="0" ftr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12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12"/>
        </a:buBlip>
        <a:defRPr sz="2335" spc="-67" baseline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12"/>
        </a:buBlip>
        <a:defRPr sz="2062" spc="-67" baseline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12"/>
        </a:buBlip>
        <a:defRPr sz="1819" spc="-67" baseline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12"/>
        </a:buBlip>
        <a:defRPr sz="1698" spc="-67" baseline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2023-11-14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976"/>
            <a:ext cx="10684563" cy="3630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009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3" r:id="rId3"/>
    <p:sldLayoutId id="2147483674" r:id="rId4"/>
    <p:sldLayoutId id="2147483675" r:id="rId5"/>
  </p:sldLayoutIdLst>
  <p:hf hdr="0" ftr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lang="sv-SE" sz="2577" spc="-67" baseline="0" dirty="0" smtClean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8"/>
        </a:buBlip>
        <a:defRPr lang="sv-SE" sz="2335" spc="-67" baseline="0" dirty="0" smtClean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8"/>
        </a:buBlip>
        <a:defRPr lang="sv-SE" sz="2062" spc="-67" baseline="0" dirty="0" smtClean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8"/>
        </a:buBlip>
        <a:defRPr lang="sv-SE" sz="1819" spc="-67" baseline="0" dirty="0" smtClean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8"/>
        </a:buBlip>
        <a:defRPr lang="sv-SE" sz="1698" spc="-67" baseline="0" dirty="0" smtClean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56D1CBD-BE81-4158-A879-E218C60B9B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10915231"/>
              </p:ext>
            </p:extLst>
          </p:nvPr>
        </p:nvGraphicFramePr>
        <p:xfrm>
          <a:off x="963" y="963"/>
          <a:ext cx="963" cy="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2" imgH="362" progId="TCLayout.ActiveDocument.1">
                  <p:embed/>
                </p:oleObj>
              </mc:Choice>
              <mc:Fallback>
                <p:oleObj name="think-cell Slide" r:id="rId10" imgW="362" imgH="362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56D1CBD-BE81-4158-A879-E218C60B9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3" y="963"/>
                        <a:ext cx="963" cy="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13FFDE1-F0B3-48D3-B021-3831FD1E02FE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96273" cy="96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911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9AA268E4-45AE-4291-B939-855120E38DD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96273" cy="96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911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677E612-CCA9-4684-A60E-3E5FF0A11ED8}"/>
              </a:ext>
            </a:extLst>
          </p:cNvPr>
          <p:cNvSpPr txBox="1"/>
          <p:nvPr userDrawn="1"/>
        </p:nvSpPr>
        <p:spPr>
          <a:xfrm>
            <a:off x="10188107" y="64204"/>
            <a:ext cx="1293962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66">
              <a:defRPr/>
            </a:pPr>
            <a:endParaRPr lang="sv-SE" sz="970" dirty="0">
              <a:solidFill>
                <a:prstClr val="black"/>
              </a:solidFill>
              <a:latin typeface="Calibri Light"/>
            </a:endParaRPr>
          </a:p>
          <a:p>
            <a:pPr defTabSz="554466">
              <a:defRPr/>
            </a:pPr>
            <a:r>
              <a:rPr lang="sv-SE" sz="1213" dirty="0">
                <a:solidFill>
                  <a:srgbClr val="FF0000"/>
                </a:solidFill>
                <a:latin typeface="Calibri Light"/>
              </a:rPr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228644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13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13"/>
        </a:buBlip>
        <a:defRPr sz="2335" spc="-67" baseline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13"/>
        </a:buBlip>
        <a:defRPr sz="2062" spc="-67" baseline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13"/>
        </a:buBlip>
        <a:defRPr sz="1819" spc="-67" baseline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13"/>
        </a:buBlip>
        <a:defRPr sz="1698" spc="-67" baseline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5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2023-11-14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3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5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2028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/>
  <p:txStyles>
    <p:titleStyle>
      <a:lvl1pPr eaLnBrk="1" hangingPunct="1"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62" indent="-209562" eaLnBrk="1" hangingPunct="1">
        <a:lnSpc>
          <a:spcPct val="84000"/>
        </a:lnSpc>
        <a:spcAft>
          <a:spcPts val="1395"/>
        </a:spcAft>
        <a:buSzPct val="100000"/>
        <a:buFontTx/>
        <a:buBlip>
          <a:blip r:embed="rId9"/>
        </a:buBlip>
        <a:tabLst/>
        <a:defRPr sz="2577" spc="-67" baseline="0">
          <a:latin typeface="+mn-lt"/>
          <a:ea typeface="+mn-ea"/>
          <a:cs typeface="+mn-cs"/>
        </a:defRPr>
      </a:lvl1pPr>
      <a:lvl2pPr marL="458417" indent="-196465" eaLnBrk="1" hangingPunct="1">
        <a:lnSpc>
          <a:spcPct val="84000"/>
        </a:lnSpc>
        <a:spcAft>
          <a:spcPts val="1455"/>
        </a:spcAft>
        <a:buFontTx/>
        <a:buBlip>
          <a:blip r:embed="rId9"/>
        </a:buBlip>
        <a:defRPr sz="2335" spc="-67" baseline="0">
          <a:latin typeface="+mn-lt"/>
          <a:ea typeface="+mn-ea"/>
          <a:cs typeface="+mn-cs"/>
        </a:defRPr>
      </a:lvl2pPr>
      <a:lvl3pPr marL="676711" indent="-174635" eaLnBrk="1" hangingPunct="1">
        <a:lnSpc>
          <a:spcPct val="84000"/>
        </a:lnSpc>
        <a:spcAft>
          <a:spcPts val="1516"/>
        </a:spcAft>
        <a:buFontTx/>
        <a:buBlip>
          <a:blip r:embed="rId9"/>
        </a:buBlip>
        <a:defRPr sz="2062" spc="-67" baseline="0">
          <a:latin typeface="+mn-lt"/>
          <a:ea typeface="+mn-ea"/>
          <a:cs typeface="+mn-cs"/>
        </a:defRPr>
      </a:lvl3pPr>
      <a:lvl4pPr marL="884090" indent="-157172" eaLnBrk="1" hangingPunct="1">
        <a:lnSpc>
          <a:spcPct val="84000"/>
        </a:lnSpc>
        <a:spcAft>
          <a:spcPts val="1577"/>
        </a:spcAft>
        <a:buFontTx/>
        <a:buBlip>
          <a:blip r:embed="rId9"/>
        </a:buBlip>
        <a:defRPr sz="1819" spc="-67" baseline="0">
          <a:latin typeface="+mn-lt"/>
          <a:ea typeface="+mn-ea"/>
          <a:cs typeface="+mn-cs"/>
        </a:defRPr>
      </a:lvl4pPr>
      <a:lvl5pPr marL="1069640" indent="-152806" eaLnBrk="1" hangingPunct="1">
        <a:lnSpc>
          <a:spcPct val="86000"/>
        </a:lnSpc>
        <a:spcAft>
          <a:spcPts val="910"/>
        </a:spcAft>
        <a:buFontTx/>
        <a:buBlip>
          <a:blip r:embed="rId9"/>
        </a:buBlip>
        <a:defRPr sz="1698" spc="-67" baseline="0">
          <a:latin typeface="+mn-lt"/>
          <a:ea typeface="+mn-ea"/>
          <a:cs typeface="+mn-cs"/>
        </a:defRPr>
      </a:lvl5pPr>
      <a:lvl6pPr marL="1386166" eaLnBrk="1" hangingPunct="1">
        <a:defRPr>
          <a:latin typeface="+mn-lt"/>
          <a:ea typeface="+mn-ea"/>
          <a:cs typeface="+mn-cs"/>
        </a:defRPr>
      </a:lvl6pPr>
      <a:lvl7pPr marL="1663399" eaLnBrk="1" hangingPunct="1">
        <a:defRPr>
          <a:latin typeface="+mn-lt"/>
          <a:ea typeface="+mn-ea"/>
          <a:cs typeface="+mn-cs"/>
        </a:defRPr>
      </a:lvl7pPr>
      <a:lvl8pPr marL="1940633" eaLnBrk="1" hangingPunct="1">
        <a:defRPr>
          <a:latin typeface="+mn-lt"/>
          <a:ea typeface="+mn-ea"/>
          <a:cs typeface="+mn-cs"/>
        </a:defRPr>
      </a:lvl8pPr>
      <a:lvl9pPr marL="22178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33" eaLnBrk="1" hangingPunct="1">
        <a:defRPr>
          <a:latin typeface="+mn-lt"/>
          <a:ea typeface="+mn-ea"/>
          <a:cs typeface="+mn-cs"/>
        </a:defRPr>
      </a:lvl2pPr>
      <a:lvl3pPr marL="554466" eaLnBrk="1" hangingPunct="1">
        <a:defRPr>
          <a:latin typeface="+mn-lt"/>
          <a:ea typeface="+mn-ea"/>
          <a:cs typeface="+mn-cs"/>
        </a:defRPr>
      </a:lvl3pPr>
      <a:lvl4pPr marL="831699" eaLnBrk="1" hangingPunct="1">
        <a:defRPr>
          <a:latin typeface="+mn-lt"/>
          <a:ea typeface="+mn-ea"/>
          <a:cs typeface="+mn-cs"/>
        </a:defRPr>
      </a:lvl4pPr>
      <a:lvl5pPr marL="1108933" eaLnBrk="1" hangingPunct="1">
        <a:defRPr>
          <a:latin typeface="+mn-lt"/>
          <a:ea typeface="+mn-ea"/>
          <a:cs typeface="+mn-cs"/>
        </a:defRPr>
      </a:lvl5pPr>
      <a:lvl6pPr marL="1386166" eaLnBrk="1" hangingPunct="1">
        <a:defRPr>
          <a:latin typeface="+mn-lt"/>
          <a:ea typeface="+mn-ea"/>
          <a:cs typeface="+mn-cs"/>
        </a:defRPr>
      </a:lvl6pPr>
      <a:lvl7pPr marL="1663399" eaLnBrk="1" hangingPunct="1">
        <a:defRPr>
          <a:latin typeface="+mn-lt"/>
          <a:ea typeface="+mn-ea"/>
          <a:cs typeface="+mn-cs"/>
        </a:defRPr>
      </a:lvl7pPr>
      <a:lvl8pPr marL="1940633" eaLnBrk="1" hangingPunct="1">
        <a:defRPr>
          <a:latin typeface="+mn-lt"/>
          <a:ea typeface="+mn-ea"/>
          <a:cs typeface="+mn-cs"/>
        </a:defRPr>
      </a:lvl8pPr>
      <a:lvl9pPr marL="22178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F6048C5-BBE9-CF18-2BAD-9CE2A1E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08B241-81E4-008A-BDEA-4B2F33DB7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4F64B6-837D-7CE4-317C-99E001AB6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2CB2-1B25-474A-8925-FA40389BE6FE}" type="datetimeFigureOut">
              <a:rPr lang="sv-SE" smtClean="0"/>
              <a:t>2023-11-14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F86B11-2439-AE9A-13DD-84E2B5A78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909CAC-49ED-4748-C3E8-A6AA80E17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520E-2F9C-4D48-9AF1-0080A3FEAC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4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nilsson@regionvastmanland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hyperlink" Target="mailto:anna.hjalmarsson@regionvastmaland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EEAB5-1CF6-4C71-9B45-877562BBF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01" y="1452341"/>
            <a:ext cx="10687617" cy="2067797"/>
          </a:xfrm>
        </p:spPr>
        <p:txBody>
          <a:bodyPr>
            <a:normAutofit fontScale="90000"/>
          </a:bodyPr>
          <a:lstStyle/>
          <a:p>
            <a:br>
              <a:rPr lang="sv-SE" sz="5821"/>
            </a:br>
            <a:r>
              <a:rPr lang="sv-SE" sz="5821"/>
              <a:t>Operation Västerås – </a:t>
            </a:r>
            <a:br>
              <a:rPr lang="sv-SE" sz="5821"/>
            </a:br>
            <a:r>
              <a:rPr lang="sv-SE" sz="5821"/>
              <a:t>förbättra arbetsmiljö och tillgänglighet </a:t>
            </a:r>
          </a:p>
        </p:txBody>
      </p:sp>
    </p:spTree>
    <p:extLst>
      <p:ext uri="{BB962C8B-B14F-4D97-AF65-F5344CB8AC3E}">
        <p14:creationId xmlns:p14="http://schemas.microsoft.com/office/powerpoint/2010/main" val="409732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3475339-5E7A-4B48-9898-42F10DE31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1393902"/>
            <a:ext cx="10683451" cy="4295879"/>
          </a:xfrm>
        </p:spPr>
        <p:txBody>
          <a:bodyPr>
            <a:normAutofit/>
          </a:bodyPr>
          <a:lstStyle/>
          <a:p>
            <a:r>
              <a:rPr lang="sv-SE" sz="2800"/>
              <a:t>Stärkt vårdkvalitet /patientsäkerhet</a:t>
            </a:r>
          </a:p>
          <a:p>
            <a:r>
              <a:rPr lang="sv-SE" sz="2800"/>
              <a:t>Kortare väntetider/fler genomförda operationer</a:t>
            </a:r>
          </a:p>
          <a:p>
            <a:r>
              <a:rPr lang="sv-SE" sz="2800"/>
              <a:t>Ökad produktivitet </a:t>
            </a:r>
          </a:p>
          <a:p>
            <a:pPr lvl="1"/>
            <a:r>
              <a:rPr lang="sv-SE" sz="2558"/>
              <a:t> Effektivare flöden </a:t>
            </a:r>
          </a:p>
          <a:p>
            <a:pPr lvl="1"/>
            <a:r>
              <a:rPr lang="sv-SE" sz="2558"/>
              <a:t> Förbättrat salsutnyttjande </a:t>
            </a:r>
          </a:p>
          <a:p>
            <a:pPr lvl="1"/>
            <a:r>
              <a:rPr lang="sv-SE" sz="2558"/>
              <a:t>Utveckla schemamodell för sommarperioden</a:t>
            </a:r>
          </a:p>
          <a:p>
            <a:pPr lvl="1"/>
            <a:r>
              <a:rPr lang="sv-SE" sz="2558"/>
              <a:t>Ta fram ett beslutsstöd för strategisk och taktisk operationsplanering som tillgodoser verksamhetens behov</a:t>
            </a:r>
          </a:p>
          <a:p>
            <a:pPr marL="261964" lvl="1" indent="0">
              <a:buNone/>
            </a:pPr>
            <a:endParaRPr lang="sv-SE" sz="2558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4C94BB5-74C3-469F-9B4D-FAF412C9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-39006"/>
            <a:ext cx="10683452" cy="1239266"/>
          </a:xfrm>
        </p:spPr>
        <p:txBody>
          <a:bodyPr/>
          <a:lstStyle/>
          <a:p>
            <a:r>
              <a:rPr lang="sv-SE"/>
              <a:t>Mål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A33D52-5403-4FCB-A4A8-C77006E5C7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2923FC-17BD-4E50-B716-A6CDB4D1F0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88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D1FC02E-BC4D-E7E0-ACEF-9BB0B567F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/>
              <a:t>Förbättrat teamarbete</a:t>
            </a:r>
          </a:p>
          <a:p>
            <a:r>
              <a:rPr lang="sv-SE" sz="2400"/>
              <a:t>Rätt kompetens i medarbetargruppen</a:t>
            </a:r>
          </a:p>
          <a:p>
            <a:r>
              <a:rPr lang="sv-SE" sz="2400"/>
              <a:t>Fler tillsvidareanställda/ färre uppsägningar</a:t>
            </a:r>
          </a:p>
          <a:p>
            <a:r>
              <a:rPr lang="sv-SE" sz="2400"/>
              <a:t>Möjlighet att erbjuda dagtjänster</a:t>
            </a:r>
          </a:p>
          <a:p>
            <a:r>
              <a:rPr lang="sv-SE" sz="2400"/>
              <a:t>Minskad sjukfrånvaro</a:t>
            </a:r>
          </a:p>
          <a:p>
            <a:r>
              <a:rPr lang="sv-SE" sz="2400"/>
              <a:t>Ökat medarbetarengagemang och trygghet</a:t>
            </a:r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1DA9297-ED70-E8D7-03AB-E4E1EB11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Mål forts…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CCC522-7FFB-1A57-D25C-2B88CE00ED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8799BC-87BF-AE35-650E-B723A67757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09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6979D0-E063-4976-84BB-7C1B2DCF2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09550" indent="-209550"/>
            <a:r>
              <a:rPr lang="sv-SE" sz="2550"/>
              <a:t>Operationsavdelningen i Västerås</a:t>
            </a:r>
          </a:p>
          <a:p>
            <a:pPr marL="209550" indent="-209550"/>
            <a:r>
              <a:rPr lang="sv-SE" sz="2550"/>
              <a:t>Delprojekten startar hösten 2023</a:t>
            </a:r>
          </a:p>
          <a:p>
            <a:pPr marL="209550" indent="-209550"/>
            <a:r>
              <a:rPr lang="sv-SE" sz="2550"/>
              <a:t>Nya arbetssätt ska vara införda december 2024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BFAAF3-D60D-440B-B188-4D3F5941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Omfattning och plan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12814E-D538-418D-9955-3F31D1E76F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F0C4FF-E906-491E-AE76-6DA5F3BE4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78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9043EFCC-01B7-F46F-490A-287CF8D46A42}"/>
              </a:ext>
            </a:extLst>
          </p:cNvPr>
          <p:cNvGrpSpPr/>
          <p:nvPr/>
        </p:nvGrpSpPr>
        <p:grpSpPr>
          <a:xfrm>
            <a:off x="571634" y="1750953"/>
            <a:ext cx="2066945" cy="3208771"/>
            <a:chOff x="11884222" y="3400855"/>
            <a:chExt cx="4210499" cy="6218275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9EC9941-1A65-08A6-01E7-E6AB289F69FE}"/>
                </a:ext>
              </a:extLst>
            </p:cNvPr>
            <p:cNvSpPr/>
            <p:nvPr/>
          </p:nvSpPr>
          <p:spPr>
            <a:xfrm>
              <a:off x="11884222" y="4367597"/>
              <a:ext cx="4084170" cy="5251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endParaRPr lang="sv-SE" sz="1092" b="1">
                <a:solidFill>
                  <a:prstClr val="black"/>
                </a:solidFill>
                <a:latin typeface="Calibri Light"/>
              </a:endParaRPr>
            </a:p>
          </p:txBody>
        </p:sp>
        <p:cxnSp>
          <p:nvCxnSpPr>
            <p:cNvPr id="4" name="Rak koppling 3">
              <a:extLst>
                <a:ext uri="{FF2B5EF4-FFF2-40B4-BE49-F238E27FC236}">
                  <a16:creationId xmlns:a16="http://schemas.microsoft.com/office/drawing/2014/main" id="{4E994B14-8609-01B1-65C0-75245ABF2246}"/>
                </a:ext>
              </a:extLst>
            </p:cNvPr>
            <p:cNvCxnSpPr/>
            <p:nvPr/>
          </p:nvCxnSpPr>
          <p:spPr>
            <a:xfrm>
              <a:off x="12296162" y="4433564"/>
              <a:ext cx="0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A30EA163-F148-D2CE-9922-88AA1D55C385}"/>
                </a:ext>
              </a:extLst>
            </p:cNvPr>
            <p:cNvSpPr/>
            <p:nvPr/>
          </p:nvSpPr>
          <p:spPr>
            <a:xfrm>
              <a:off x="12010551" y="3400855"/>
              <a:ext cx="4084170" cy="10212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>
                <a:defRPr/>
              </a:pPr>
              <a:r>
                <a:rPr lang="sv-SE" sz="1092" b="1" dirty="0">
                  <a:solidFill>
                    <a:prstClr val="black"/>
                  </a:solidFill>
                  <a:latin typeface="Calibri Light"/>
                </a:rPr>
                <a:t>STRATEGISK/TAKTISK PLANERING</a:t>
              </a: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6FF4B56-91CD-9BAF-68D1-6ABF81E7D7CE}"/>
              </a:ext>
            </a:extLst>
          </p:cNvPr>
          <p:cNvSpPr/>
          <p:nvPr/>
        </p:nvSpPr>
        <p:spPr>
          <a:xfrm>
            <a:off x="2867045" y="2249814"/>
            <a:ext cx="2004930" cy="2709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sv-SE" sz="1092" b="1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7807CC6D-937F-A6B9-82FD-F6A94BF5538E}"/>
              </a:ext>
            </a:extLst>
          </p:cNvPr>
          <p:cNvGrpSpPr/>
          <p:nvPr/>
        </p:nvGrpSpPr>
        <p:grpSpPr>
          <a:xfrm>
            <a:off x="5022985" y="1750953"/>
            <a:ext cx="2029869" cy="3208771"/>
            <a:chOff x="11884222" y="3400855"/>
            <a:chExt cx="4134972" cy="6218275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D61A792-EB04-6E7D-75CE-8C81748D2ED2}"/>
                </a:ext>
              </a:extLst>
            </p:cNvPr>
            <p:cNvSpPr/>
            <p:nvPr/>
          </p:nvSpPr>
          <p:spPr>
            <a:xfrm>
              <a:off x="11884222" y="4367597"/>
              <a:ext cx="4084170" cy="525153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38100">
              <a:solidFill>
                <a:srgbClr val="3C82AF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92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7A1A1BA-A305-9716-4356-26B8548A494D}"/>
                </a:ext>
              </a:extLst>
            </p:cNvPr>
            <p:cNvSpPr/>
            <p:nvPr/>
          </p:nvSpPr>
          <p:spPr>
            <a:xfrm>
              <a:off x="12199083" y="6676895"/>
              <a:ext cx="3528393" cy="1080121"/>
            </a:xfrm>
            <a:prstGeom prst="rect">
              <a:avLst/>
            </a:prstGeom>
            <a:solidFill>
              <a:srgbClr val="670F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Kompetensutveckling</a:t>
              </a:r>
              <a:endPara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51A7A77-E4C8-8165-95BA-3F88D1EE140B}"/>
                </a:ext>
              </a:extLst>
            </p:cNvPr>
            <p:cNvSpPr/>
            <p:nvPr/>
          </p:nvSpPr>
          <p:spPr>
            <a:xfrm>
              <a:off x="12200179" y="5291148"/>
              <a:ext cx="3528393" cy="1080121"/>
            </a:xfrm>
            <a:prstGeom prst="rect">
              <a:avLst/>
            </a:prstGeom>
            <a:solidFill>
              <a:srgbClr val="670F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Utveckla arbetssätt/</a:t>
              </a:r>
            </a:p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arbetsuppgiftväxling</a:t>
              </a:r>
              <a:endPara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DFB9D953-1119-1691-414E-1FE4A42D2133}"/>
                </a:ext>
              </a:extLst>
            </p:cNvPr>
            <p:cNvCxnSpPr/>
            <p:nvPr/>
          </p:nvCxnSpPr>
          <p:spPr>
            <a:xfrm>
              <a:off x="12296162" y="4433564"/>
              <a:ext cx="0" cy="0"/>
            </a:xfrm>
            <a:prstGeom prst="line">
              <a:avLst/>
            </a:prstGeom>
            <a:noFill/>
            <a:ln w="25400" cap="flat" cmpd="sng" algn="ctr">
              <a:solidFill>
                <a:srgbClr val="F5AA3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2573574D-F635-1C1E-4199-01EB9DF908AA}"/>
                </a:ext>
              </a:extLst>
            </p:cNvPr>
            <p:cNvSpPr/>
            <p:nvPr/>
          </p:nvSpPr>
          <p:spPr>
            <a:xfrm>
              <a:off x="11911105" y="3400855"/>
              <a:ext cx="4108089" cy="92677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38100">
              <a:solidFill>
                <a:srgbClr val="3C82AF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KOMPETENS/</a:t>
              </a:r>
            </a:p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RESURSER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799ADBF6-C0F2-6164-370C-B075950B0C31}"/>
              </a:ext>
            </a:extLst>
          </p:cNvPr>
          <p:cNvSpPr/>
          <p:nvPr/>
        </p:nvSpPr>
        <p:spPr>
          <a:xfrm>
            <a:off x="7235940" y="2249814"/>
            <a:ext cx="2004930" cy="27099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3C82AF"/>
            </a:solidFill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Vänster klammerparentes 13">
            <a:extLst>
              <a:ext uri="{FF2B5EF4-FFF2-40B4-BE49-F238E27FC236}">
                <a16:creationId xmlns:a16="http://schemas.microsoft.com/office/drawing/2014/main" id="{DAE2BA62-4C7A-9787-6EDA-3AC03807ECF7}"/>
              </a:ext>
            </a:extLst>
          </p:cNvPr>
          <p:cNvSpPr/>
          <p:nvPr/>
        </p:nvSpPr>
        <p:spPr>
          <a:xfrm rot="5400000">
            <a:off x="5761506" y="-3788392"/>
            <a:ext cx="554278" cy="10891291"/>
          </a:xfrm>
          <a:prstGeom prst="leftBrac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5740ED4-B999-C58E-778C-8C5AAD4106F0}"/>
              </a:ext>
            </a:extLst>
          </p:cNvPr>
          <p:cNvSpPr/>
          <p:nvPr/>
        </p:nvSpPr>
        <p:spPr>
          <a:xfrm>
            <a:off x="9446395" y="2249814"/>
            <a:ext cx="2004930" cy="27099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3C82AF"/>
            </a:solidFill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7C7D7078-6D61-1FB5-DE06-3DAF82F4DC2F}"/>
              </a:ext>
            </a:extLst>
          </p:cNvPr>
          <p:cNvSpPr/>
          <p:nvPr/>
        </p:nvSpPr>
        <p:spPr>
          <a:xfrm>
            <a:off x="2880242" y="1750953"/>
            <a:ext cx="2004930" cy="47823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3C82AF"/>
            </a:solidFill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PATIENTFLÖDEN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3135182E-57BC-0C7E-A8DA-0FC585EAB382}"/>
              </a:ext>
            </a:extLst>
          </p:cNvPr>
          <p:cNvSpPr/>
          <p:nvPr/>
        </p:nvSpPr>
        <p:spPr>
          <a:xfrm>
            <a:off x="7249137" y="1750953"/>
            <a:ext cx="2004930" cy="47823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3C82AF"/>
            </a:solidFill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MATERIALHANTERING OPERATION/STERILEN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E252CC5F-B371-02E8-73FA-5F07D696C73B}"/>
              </a:ext>
            </a:extLst>
          </p:cNvPr>
          <p:cNvSpPr/>
          <p:nvPr/>
        </p:nvSpPr>
        <p:spPr>
          <a:xfrm>
            <a:off x="9459592" y="1750953"/>
            <a:ext cx="2004930" cy="47823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rgbClr val="3C82AF"/>
            </a:solidFill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DIGITALA STÖD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7DF4963-AF0E-22B7-45C1-1A381AB5F1E5}"/>
              </a:ext>
            </a:extLst>
          </p:cNvPr>
          <p:cNvGrpSpPr/>
          <p:nvPr/>
        </p:nvGrpSpPr>
        <p:grpSpPr>
          <a:xfrm>
            <a:off x="5350691" y="821383"/>
            <a:ext cx="1348935" cy="503917"/>
            <a:chOff x="5350691" y="821383"/>
            <a:chExt cx="1348935" cy="503917"/>
          </a:xfrm>
        </p:grpSpPr>
        <p:sp>
          <p:nvSpPr>
            <p:cNvPr id="20" name="Ellips 19">
              <a:extLst>
                <a:ext uri="{FF2B5EF4-FFF2-40B4-BE49-F238E27FC236}">
                  <a16:creationId xmlns:a16="http://schemas.microsoft.com/office/drawing/2014/main" id="{E2275192-6D26-9A61-B860-DFAF9472CB1B}"/>
                </a:ext>
              </a:extLst>
            </p:cNvPr>
            <p:cNvSpPr/>
            <p:nvPr/>
          </p:nvSpPr>
          <p:spPr>
            <a:xfrm>
              <a:off x="5371771" y="821383"/>
              <a:ext cx="1261562" cy="503917"/>
            </a:xfrm>
            <a:prstGeom prst="ellipse">
              <a:avLst/>
            </a:prstGeom>
            <a:solidFill>
              <a:srgbClr val="F5AA3C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9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56436A99-DA6C-322E-4173-E50A5209FA99}"/>
                </a:ext>
              </a:extLst>
            </p:cNvPr>
            <p:cNvSpPr txBox="1"/>
            <p:nvPr/>
          </p:nvSpPr>
          <p:spPr>
            <a:xfrm>
              <a:off x="5350691" y="904064"/>
              <a:ext cx="1348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Projektledare</a:t>
              </a:r>
            </a:p>
          </p:txBody>
        </p:sp>
      </p:grpSp>
      <p:sp>
        <p:nvSpPr>
          <p:cNvPr id="23" name="Ellips 22">
            <a:extLst>
              <a:ext uri="{FF2B5EF4-FFF2-40B4-BE49-F238E27FC236}">
                <a16:creationId xmlns:a16="http://schemas.microsoft.com/office/drawing/2014/main" id="{3FCC7348-89C9-D2B7-2235-006C8B45E595}"/>
              </a:ext>
            </a:extLst>
          </p:cNvPr>
          <p:cNvSpPr/>
          <p:nvPr/>
        </p:nvSpPr>
        <p:spPr>
          <a:xfrm>
            <a:off x="847011" y="2314552"/>
            <a:ext cx="1376956" cy="372619"/>
          </a:xfrm>
          <a:prstGeom prst="ellipse">
            <a:avLst/>
          </a:prstGeom>
          <a:solidFill>
            <a:srgbClr val="F5AA3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D36D232-8989-C0F5-345A-B42A1B0815A2}"/>
              </a:ext>
            </a:extLst>
          </p:cNvPr>
          <p:cNvSpPr txBox="1"/>
          <p:nvPr/>
        </p:nvSpPr>
        <p:spPr>
          <a:xfrm>
            <a:off x="811193" y="2326048"/>
            <a:ext cx="1666527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5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Delprojektledare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EF569437-0005-ECF2-5C39-010F3E6567A3}"/>
              </a:ext>
            </a:extLst>
          </p:cNvPr>
          <p:cNvSpPr/>
          <p:nvPr/>
        </p:nvSpPr>
        <p:spPr>
          <a:xfrm>
            <a:off x="5336680" y="2294261"/>
            <a:ext cx="1376956" cy="372619"/>
          </a:xfrm>
          <a:prstGeom prst="ellipse">
            <a:avLst/>
          </a:prstGeom>
          <a:solidFill>
            <a:srgbClr val="F5AA3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D73EF686-DED1-FCFD-87B0-269B2AB19A1D}"/>
              </a:ext>
            </a:extLst>
          </p:cNvPr>
          <p:cNvSpPr/>
          <p:nvPr/>
        </p:nvSpPr>
        <p:spPr>
          <a:xfrm>
            <a:off x="3181032" y="2302989"/>
            <a:ext cx="1376956" cy="372619"/>
          </a:xfrm>
          <a:prstGeom prst="ellipse">
            <a:avLst/>
          </a:prstGeom>
          <a:solidFill>
            <a:srgbClr val="F5AA3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AA1EB38D-E2A8-4FF8-E478-5844FC1F41DC}"/>
              </a:ext>
            </a:extLst>
          </p:cNvPr>
          <p:cNvSpPr/>
          <p:nvPr/>
        </p:nvSpPr>
        <p:spPr>
          <a:xfrm>
            <a:off x="7537955" y="2299572"/>
            <a:ext cx="1376956" cy="372619"/>
          </a:xfrm>
          <a:prstGeom prst="ellipse">
            <a:avLst/>
          </a:prstGeom>
          <a:solidFill>
            <a:srgbClr val="F5AA3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FE51F831-65BC-56C5-5FBC-16644696B077}"/>
              </a:ext>
            </a:extLst>
          </p:cNvPr>
          <p:cNvSpPr/>
          <p:nvPr/>
        </p:nvSpPr>
        <p:spPr>
          <a:xfrm>
            <a:off x="9760382" y="2302989"/>
            <a:ext cx="1376956" cy="372619"/>
          </a:xfrm>
          <a:prstGeom prst="ellipse">
            <a:avLst/>
          </a:prstGeom>
          <a:solidFill>
            <a:srgbClr val="F5AA3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9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0584DCE-2EDC-6FBC-DEA2-81164BC3EA5F}"/>
              </a:ext>
            </a:extLst>
          </p:cNvPr>
          <p:cNvSpPr txBox="1"/>
          <p:nvPr/>
        </p:nvSpPr>
        <p:spPr>
          <a:xfrm>
            <a:off x="9714280" y="2326048"/>
            <a:ext cx="1666527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5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Delprojektledare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F9B27D5-038D-AC3D-4D4A-CC0297498467}"/>
              </a:ext>
            </a:extLst>
          </p:cNvPr>
          <p:cNvSpPr txBox="1"/>
          <p:nvPr/>
        </p:nvSpPr>
        <p:spPr>
          <a:xfrm>
            <a:off x="7465881" y="2326048"/>
            <a:ext cx="1666527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5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Delprojektledare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E34700F-8028-273E-30F0-7C96FAE03210}"/>
              </a:ext>
            </a:extLst>
          </p:cNvPr>
          <p:cNvSpPr txBox="1"/>
          <p:nvPr/>
        </p:nvSpPr>
        <p:spPr>
          <a:xfrm>
            <a:off x="5262736" y="2303226"/>
            <a:ext cx="1666527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5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Delprojektledare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E51F957-D482-F6C1-544F-5E9AE619B78B}"/>
              </a:ext>
            </a:extLst>
          </p:cNvPr>
          <p:cNvSpPr txBox="1"/>
          <p:nvPr/>
        </p:nvSpPr>
        <p:spPr>
          <a:xfrm>
            <a:off x="3148433" y="2316377"/>
            <a:ext cx="1666527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5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Delprojektledare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7B1A4EC6-D3B4-AD60-972D-4BE83CE2986F}"/>
              </a:ext>
            </a:extLst>
          </p:cNvPr>
          <p:cNvGrpSpPr/>
          <p:nvPr/>
        </p:nvGrpSpPr>
        <p:grpSpPr>
          <a:xfrm>
            <a:off x="708050" y="2720543"/>
            <a:ext cx="1743616" cy="2016613"/>
            <a:chOff x="708050" y="2720543"/>
            <a:chExt cx="1743616" cy="2016613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2EDDDC3-A32F-8C3F-230C-1BD3F3C31B91}"/>
                </a:ext>
              </a:extLst>
            </p:cNvPr>
            <p:cNvSpPr/>
            <p:nvPr/>
          </p:nvSpPr>
          <p:spPr>
            <a:xfrm>
              <a:off x="719569" y="4179789"/>
              <a:ext cx="1732097" cy="557367"/>
            </a:xfrm>
            <a:prstGeom prst="rect">
              <a:avLst/>
            </a:prstGeom>
            <a:solidFill>
              <a:srgbClr val="3C82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Operationsplanering</a:t>
              </a:r>
            </a:p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28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Nya</a:t>
              </a: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sv-SE" sz="728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flöden</a:t>
              </a: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sv-SE" sz="728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/ tillgänglighet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1A35A71-DB16-E6C3-844E-0776AF00F8B3}"/>
                </a:ext>
              </a:extLst>
            </p:cNvPr>
            <p:cNvSpPr/>
            <p:nvPr/>
          </p:nvSpPr>
          <p:spPr>
            <a:xfrm>
              <a:off x="708050" y="3441464"/>
              <a:ext cx="1732097" cy="557367"/>
            </a:xfrm>
            <a:prstGeom prst="rect">
              <a:avLst/>
            </a:prstGeom>
            <a:solidFill>
              <a:srgbClr val="670F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Akut/</a:t>
              </a:r>
              <a:r>
                <a:rPr kumimoji="0" lang="sv-SE" sz="1092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elektivt</a:t>
              </a: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 flöde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E1F9C250-72F5-D419-45FA-F0E256829330}"/>
                </a:ext>
              </a:extLst>
            </p:cNvPr>
            <p:cNvSpPr/>
            <p:nvPr/>
          </p:nvSpPr>
          <p:spPr>
            <a:xfrm>
              <a:off x="715118" y="2720543"/>
              <a:ext cx="1732097" cy="557367"/>
            </a:xfrm>
            <a:prstGeom prst="rect">
              <a:avLst/>
            </a:prstGeom>
            <a:solidFill>
              <a:srgbClr val="670F3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Operationsplanering</a:t>
              </a:r>
            </a:p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28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Kartläggning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729F9045-1CEF-FAB7-0491-CC7A26E94735}"/>
              </a:ext>
            </a:extLst>
          </p:cNvPr>
          <p:cNvGrpSpPr/>
          <p:nvPr/>
        </p:nvGrpSpPr>
        <p:grpSpPr>
          <a:xfrm>
            <a:off x="3003461" y="3441464"/>
            <a:ext cx="1745295" cy="1322296"/>
            <a:chOff x="3003461" y="3441464"/>
            <a:chExt cx="1745295" cy="1322296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2E144E41-4BD3-7CE8-F42B-9C5A28DA5F97}"/>
                </a:ext>
              </a:extLst>
            </p:cNvPr>
            <p:cNvSpPr/>
            <p:nvPr/>
          </p:nvSpPr>
          <p:spPr>
            <a:xfrm>
              <a:off x="3003461" y="3441464"/>
              <a:ext cx="1732097" cy="557367"/>
            </a:xfrm>
            <a:prstGeom prst="rect">
              <a:avLst/>
            </a:prstGeom>
            <a:solidFill>
              <a:srgbClr val="3C82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Ökat dagkirurgiskt flöde</a:t>
              </a:r>
              <a:endPara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5E3FA138-E08D-8630-073F-D500CB5D6DB5}"/>
                </a:ext>
              </a:extLst>
            </p:cNvPr>
            <p:cNvSpPr/>
            <p:nvPr/>
          </p:nvSpPr>
          <p:spPr>
            <a:xfrm>
              <a:off x="3016659" y="4206393"/>
              <a:ext cx="1732097" cy="557367"/>
            </a:xfrm>
            <a:prstGeom prst="rect">
              <a:avLst/>
            </a:prstGeom>
            <a:solidFill>
              <a:srgbClr val="3C82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9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Interventionsflöden på operationsavdelning:</a:t>
              </a:r>
            </a:p>
            <a:p>
              <a:pPr marL="0" marR="0" lvl="0" indent="0" algn="ctr" defTabSz="5544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28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Times New Roman" panose="02020603050405020304" pitchFamily="18" charset="0"/>
                </a:rPr>
                <a:t>Patient från röntgen</a:t>
              </a: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5610FF2D-69F7-7E7C-532F-8F49FDBDA2C1}"/>
              </a:ext>
            </a:extLst>
          </p:cNvPr>
          <p:cNvSpPr/>
          <p:nvPr/>
        </p:nvSpPr>
        <p:spPr>
          <a:xfrm>
            <a:off x="3009658" y="2718659"/>
            <a:ext cx="1732098" cy="557367"/>
          </a:xfrm>
          <a:prstGeom prst="rect">
            <a:avLst/>
          </a:prstGeom>
          <a:solidFill>
            <a:srgbClr val="670F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Införande av </a:t>
            </a:r>
            <a:r>
              <a:rPr kumimoji="0" lang="sv-SE" sz="1092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preoparea</a:t>
            </a:r>
            <a:endParaRPr kumimoji="0" lang="sv-SE" sz="109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AC75C7E-39FE-B722-A221-9BDB4B6EE3E5}"/>
              </a:ext>
            </a:extLst>
          </p:cNvPr>
          <p:cNvSpPr/>
          <p:nvPr/>
        </p:nvSpPr>
        <p:spPr>
          <a:xfrm>
            <a:off x="5172597" y="4179789"/>
            <a:ext cx="1732097" cy="557367"/>
          </a:xfrm>
          <a:prstGeom prst="rect">
            <a:avLst/>
          </a:prstGeom>
          <a:solidFill>
            <a:srgbClr val="670F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Schemaläggning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FA8F5B2-F2AB-398F-170F-E91A0BCF3875}"/>
              </a:ext>
            </a:extLst>
          </p:cNvPr>
          <p:cNvSpPr/>
          <p:nvPr/>
        </p:nvSpPr>
        <p:spPr>
          <a:xfrm>
            <a:off x="7372356" y="2737403"/>
            <a:ext cx="1732098" cy="557367"/>
          </a:xfrm>
          <a:prstGeom prst="rect">
            <a:avLst/>
          </a:prstGeom>
          <a:solidFill>
            <a:srgbClr val="3C82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Times New Roman" panose="02020603050405020304" pitchFamily="18" charset="0"/>
              </a:rPr>
              <a:t>örrådshållning på operationsavdelningen och sterilcentralen</a:t>
            </a:r>
            <a:endParaRPr kumimoji="0" lang="sv-SE" sz="109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3650A4A-105B-7D69-DA10-002F1B3F18D7}"/>
              </a:ext>
            </a:extLst>
          </p:cNvPr>
          <p:cNvSpPr/>
          <p:nvPr/>
        </p:nvSpPr>
        <p:spPr>
          <a:xfrm>
            <a:off x="7372356" y="3479462"/>
            <a:ext cx="1732098" cy="557367"/>
          </a:xfrm>
          <a:prstGeom prst="rect">
            <a:avLst/>
          </a:prstGeom>
          <a:solidFill>
            <a:srgbClr val="3C82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Times New Roman" panose="02020603050405020304" pitchFamily="18" charset="0"/>
              </a:rPr>
              <a:t>tandardiserade grundgaller</a:t>
            </a:r>
            <a:endParaRPr kumimoji="0" lang="sv-SE" sz="109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7F32921A-0DEB-501B-E1AA-199C58648870}"/>
              </a:ext>
            </a:extLst>
          </p:cNvPr>
          <p:cNvSpPr/>
          <p:nvPr/>
        </p:nvSpPr>
        <p:spPr>
          <a:xfrm>
            <a:off x="9582810" y="2738412"/>
            <a:ext cx="1732098" cy="557367"/>
          </a:xfrm>
          <a:prstGeom prst="rect">
            <a:avLst/>
          </a:prstGeom>
          <a:solidFill>
            <a:srgbClr val="3C82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Systemstöd för framtida operationsprocess</a:t>
            </a:r>
            <a:endParaRPr kumimoji="0" lang="sv-SE" sz="109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EE5CA6-0546-A0BC-4ED5-E0F46FE01908}"/>
              </a:ext>
            </a:extLst>
          </p:cNvPr>
          <p:cNvSpPr/>
          <p:nvPr/>
        </p:nvSpPr>
        <p:spPr>
          <a:xfrm>
            <a:off x="9582811" y="3478279"/>
            <a:ext cx="1732098" cy="557367"/>
          </a:xfrm>
          <a:prstGeom prst="rect">
            <a:avLst/>
          </a:prstGeom>
          <a:solidFill>
            <a:srgbClr val="3C82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9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Utveckla sammanhållna vårddokument </a:t>
            </a:r>
            <a:endParaRPr kumimoji="0" lang="sv-SE" sz="109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Rubrik 2">
            <a:extLst>
              <a:ext uri="{FF2B5EF4-FFF2-40B4-BE49-F238E27FC236}">
                <a16:creationId xmlns:a16="http://schemas.microsoft.com/office/drawing/2014/main" id="{7427AFA9-87FB-BB52-0F8D-18D9FD924A75}"/>
              </a:ext>
            </a:extLst>
          </p:cNvPr>
          <p:cNvSpPr txBox="1">
            <a:spLocks/>
          </p:cNvSpPr>
          <p:nvPr/>
        </p:nvSpPr>
        <p:spPr>
          <a:xfrm>
            <a:off x="483696" y="167622"/>
            <a:ext cx="10682702" cy="554278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>
            <a:lvl1pPr>
              <a:lnSpc>
                <a:spcPct val="85000"/>
              </a:lnSpc>
              <a:defRPr sz="3911" b="1" spc="-1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11" b="1" i="0" u="none" strike="noStrike" kern="0" cap="none" spc="-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Samverkan i fem arbetsområden mellan två projekt</a:t>
            </a:r>
            <a:endParaRPr kumimoji="0" lang="sv-SE" sz="2911" b="1" i="0" u="none" strike="noStrike" kern="0" cap="none" spc="-17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3AF855E4-6A6E-C6AC-09C6-6EB0318F10BB}"/>
              </a:ext>
            </a:extLst>
          </p:cNvPr>
          <p:cNvSpPr txBox="1"/>
          <p:nvPr/>
        </p:nvSpPr>
        <p:spPr>
          <a:xfrm>
            <a:off x="919065" y="5279903"/>
            <a:ext cx="894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alibri Light"/>
              </a:rPr>
              <a:t>Projekt: Operation Västerås - Förbättra arbetsmiljö och tillgänglighet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156DC29B-6814-931B-C54C-03B5646A2709}"/>
              </a:ext>
            </a:extLst>
          </p:cNvPr>
          <p:cNvSpPr txBox="1"/>
          <p:nvPr/>
        </p:nvSpPr>
        <p:spPr>
          <a:xfrm>
            <a:off x="898115" y="5711219"/>
            <a:ext cx="894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alibri Light"/>
              </a:rPr>
              <a:t>Projekt: Nya flöden och arbetssätt på centraloperation, intervention och sterilcentral i NAV (Nytt Akutsjukhus Västerås)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E17FF65F-2D48-2991-EC70-A7A75E4C3C77}"/>
              </a:ext>
            </a:extLst>
          </p:cNvPr>
          <p:cNvSpPr/>
          <p:nvPr/>
        </p:nvSpPr>
        <p:spPr>
          <a:xfrm>
            <a:off x="592999" y="5321808"/>
            <a:ext cx="218194" cy="228600"/>
          </a:xfrm>
          <a:prstGeom prst="rect">
            <a:avLst/>
          </a:prstGeom>
          <a:solidFill>
            <a:srgbClr val="670F3B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FD4417E-DECD-C029-9A2B-9519A4E2EAB2}"/>
              </a:ext>
            </a:extLst>
          </p:cNvPr>
          <p:cNvSpPr/>
          <p:nvPr/>
        </p:nvSpPr>
        <p:spPr>
          <a:xfrm>
            <a:off x="586945" y="5756295"/>
            <a:ext cx="218194" cy="228600"/>
          </a:xfrm>
          <a:prstGeom prst="rect">
            <a:avLst/>
          </a:prstGeom>
          <a:solidFill>
            <a:srgbClr val="3C82AF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09CA1415-EB33-7F6C-BF5B-8C936B9D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192" y="5795715"/>
            <a:ext cx="786198" cy="7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Rak 99">
            <a:extLst>
              <a:ext uri="{FF2B5EF4-FFF2-40B4-BE49-F238E27FC236}">
                <a16:creationId xmlns:a16="http://schemas.microsoft.com/office/drawing/2014/main" id="{92CA40FF-E75F-4233-A382-4E9DE1FA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54537" y="1691755"/>
            <a:ext cx="0" cy="18282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ktangulär 143">
            <a:extLst>
              <a:ext uri="{FF2B5EF4-FFF2-40B4-BE49-F238E27FC236}">
                <a16:creationId xmlns:a16="http://schemas.microsoft.com/office/drawing/2014/main" id="{F21E8B07-0BC6-4DE6-B1E4-773C5D1F75EB}"/>
              </a:ext>
            </a:extLst>
          </p:cNvPr>
          <p:cNvSpPr/>
          <p:nvPr/>
        </p:nvSpPr>
        <p:spPr>
          <a:xfrm>
            <a:off x="697259" y="4680861"/>
            <a:ext cx="9889014" cy="419357"/>
          </a:xfrm>
          <a:prstGeom prst="rect">
            <a:avLst/>
          </a:prstGeom>
          <a:noFill/>
          <a:ln w="38100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3995" numCol="1" spcCol="1270" rtlCol="0" anchor="ctr" anchorCtr="0">
            <a:noAutofit/>
            <a:flatTx/>
          </a:bodyPr>
          <a:lstStyle/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200" b="1">
              <a:solidFill>
                <a:prstClr val="black"/>
              </a:solidFill>
              <a:latin typeface="Calibri Light"/>
            </a:endParaRPr>
          </a:p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400" b="1">
                <a:solidFill>
                  <a:prstClr val="black"/>
                </a:solidFill>
                <a:latin typeface="Calibri Light"/>
              </a:rPr>
              <a:t>Stödfunktioner till projektet</a:t>
            </a:r>
            <a:endParaRPr lang="sv-SE" sz="1400">
              <a:solidFill>
                <a:srgbClr val="7F7F7F">
                  <a:lumMod val="50000"/>
                </a:srgbClr>
              </a:solidFill>
              <a:latin typeface="Calibri Light"/>
            </a:endParaRPr>
          </a:p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050">
              <a:solidFill>
                <a:srgbClr val="7F7F7F">
                  <a:lumMod val="50000"/>
                </a:srgbClr>
              </a:solidFill>
              <a:latin typeface="Calibri Light"/>
            </a:endParaRP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1280CC89-64A1-4252-BBE6-7F57648F7543}"/>
              </a:ext>
            </a:extLst>
          </p:cNvPr>
          <p:cNvCxnSpPr>
            <a:cxnSpLocks/>
          </p:cNvCxnSpPr>
          <p:nvPr/>
        </p:nvCxnSpPr>
        <p:spPr>
          <a:xfrm>
            <a:off x="682628" y="3181690"/>
            <a:ext cx="9868026" cy="163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71D0A4D7-C023-477D-85E7-C9EFBDDB04B1}"/>
              </a:ext>
            </a:extLst>
          </p:cNvPr>
          <p:cNvCxnSpPr>
            <a:cxnSpLocks/>
            <a:stCxn id="40" idx="2"/>
            <a:endCxn id="40" idx="2"/>
          </p:cNvCxnSpPr>
          <p:nvPr/>
        </p:nvCxnSpPr>
        <p:spPr>
          <a:xfrm>
            <a:off x="6165128" y="6016207"/>
            <a:ext cx="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47D47F2A-B276-4861-B786-19B17995D346}"/>
              </a:ext>
            </a:extLst>
          </p:cNvPr>
          <p:cNvCxnSpPr>
            <a:cxnSpLocks/>
            <a:stCxn id="40" idx="2"/>
            <a:endCxn id="40" idx="2"/>
          </p:cNvCxnSpPr>
          <p:nvPr/>
        </p:nvCxnSpPr>
        <p:spPr>
          <a:xfrm>
            <a:off x="6165128" y="6016207"/>
            <a:ext cx="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ubrik 3" descr="dekorativt element">
            <a:extLst>
              <a:ext uri="{FF2B5EF4-FFF2-40B4-BE49-F238E27FC236}">
                <a16:creationId xmlns:a16="http://schemas.microsoft.com/office/drawing/2014/main" id="{024D2E7D-F281-4288-8828-5E9D7B1B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09" y="108416"/>
            <a:ext cx="11452759" cy="499448"/>
          </a:xfrm>
        </p:spPr>
        <p:txBody>
          <a:bodyPr vert="horz" lIns="91416" tIns="0" rIns="0" bIns="43652" rtlCol="0" anchor="b" anchorCtr="0">
            <a:noAutofit/>
          </a:bodyPr>
          <a:lstStyle/>
          <a:p>
            <a:pPr algn="ctr" rtl="0"/>
            <a:r>
              <a:rPr lang="sv-SE" sz="2500" dirty="0">
                <a:solidFill>
                  <a:schemeClr val="accent4"/>
                </a:solidFill>
              </a:rPr>
              <a:t>Projektorganisation  ”Operation Västerås - Förbättra arbetsmiljö och tillgänglighet ”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61DB131-8306-4E8D-551C-D029C8E58F08}"/>
              </a:ext>
            </a:extLst>
          </p:cNvPr>
          <p:cNvSpPr txBox="1"/>
          <p:nvPr/>
        </p:nvSpPr>
        <p:spPr>
          <a:xfrm>
            <a:off x="2131734" y="6104168"/>
            <a:ext cx="7020065" cy="369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358"/>
            <a:r>
              <a:rPr lang="sv-SE" i="1" dirty="0">
                <a:solidFill>
                  <a:prstClr val="black"/>
                </a:solidFill>
                <a:latin typeface="Calibri"/>
                <a:ea typeface="MS Gothic"/>
                <a:cs typeface="Times New Roman"/>
              </a:rPr>
              <a:t>”Attraktiv arbetsplats hela livet”</a:t>
            </a:r>
            <a:endParaRPr lang="en-US" i="1" dirty="0">
              <a:solidFill>
                <a:prstClr val="black"/>
              </a:solidFill>
              <a:latin typeface="Calibri"/>
              <a:ea typeface="MS Gothic"/>
              <a:cs typeface="Times New Roman"/>
            </a:endParaRPr>
          </a:p>
        </p:txBody>
      </p:sp>
      <p:sp>
        <p:nvSpPr>
          <p:cNvPr id="79" name="Rektangulär 17">
            <a:extLst>
              <a:ext uri="{FF2B5EF4-FFF2-40B4-BE49-F238E27FC236}">
                <a16:creationId xmlns:a16="http://schemas.microsoft.com/office/drawing/2014/main" id="{08F35C51-5643-43FE-AA7E-C1DBDFD05E06}"/>
              </a:ext>
            </a:extLst>
          </p:cNvPr>
          <p:cNvSpPr/>
          <p:nvPr/>
        </p:nvSpPr>
        <p:spPr>
          <a:xfrm>
            <a:off x="4537488" y="843725"/>
            <a:ext cx="1828288" cy="784549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3995" numCol="1" spcCol="1270" rtlCol="0" anchor="ctr" anchorCtr="0">
            <a:noAutofit/>
            <a:flatTx/>
          </a:bodyPr>
          <a:lstStyle/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 b="1" dirty="0">
                <a:solidFill>
                  <a:prstClr val="black"/>
                </a:solidFill>
                <a:latin typeface="Calibri Light"/>
              </a:rPr>
              <a:t>Projektägare</a:t>
            </a:r>
            <a:endParaRPr lang="sv-SE" sz="1100" dirty="0">
              <a:solidFill>
                <a:prstClr val="black">
                  <a:lumMod val="75000"/>
                  <a:lumOff val="25000"/>
                </a:prstClr>
              </a:solidFill>
              <a:latin typeface="Calibri Light"/>
            </a:endParaRPr>
          </a:p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Verksamhetschef operationskliniken </a:t>
            </a:r>
            <a:endParaRPr lang="sv-SE" sz="1100" b="1" dirty="0">
              <a:solidFill>
                <a:prstClr val="black">
                  <a:lumMod val="75000"/>
                  <a:lumOff val="25000"/>
                </a:prstClr>
              </a:solidFill>
              <a:latin typeface="Calibri Light"/>
            </a:endParaRP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CCB1AC71-CCB7-4630-BA52-2A994AB938DD}"/>
              </a:ext>
            </a:extLst>
          </p:cNvPr>
          <p:cNvSpPr txBox="1"/>
          <p:nvPr/>
        </p:nvSpPr>
        <p:spPr>
          <a:xfrm>
            <a:off x="6736544" y="1404139"/>
            <a:ext cx="3025497" cy="7694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22" tIns="45710" rIns="91422" bIns="45710" rtlCol="0" anchor="t">
            <a:spAutoFit/>
          </a:bodyPr>
          <a:lstStyle/>
          <a:p>
            <a:pPr algn="ctr" defTabSz="914358"/>
            <a:r>
              <a:rPr lang="sv-SE" sz="1100" b="1" dirty="0">
                <a:solidFill>
                  <a:prstClr val="black"/>
                </a:solidFill>
                <a:latin typeface="Calibri Light"/>
              </a:rPr>
              <a:t>Mottagare av projektet leveranser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  <a:cs typeface="Calibri Light"/>
              </a:rPr>
              <a:t>Verksamhetschef Operationskliniken</a:t>
            </a:r>
          </a:p>
          <a:p>
            <a:pPr algn="ctr" defTabSz="914358"/>
            <a:r>
              <a:rPr lang="sv-SE" sz="1100" b="1" dirty="0">
                <a:solidFill>
                  <a:prstClr val="black"/>
                </a:solidFill>
                <a:latin typeface="Calibri Light"/>
              </a:rPr>
              <a:t>Ansvarig för att nyttorna följs och realiseras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  <a:cs typeface="Calibri Light"/>
              </a:rPr>
              <a:t>Bitr. VC och Enhetschefer operationskliniken</a:t>
            </a:r>
          </a:p>
        </p:txBody>
      </p:sp>
      <p:sp>
        <p:nvSpPr>
          <p:cNvPr id="82" name="Rektangulär 17">
            <a:extLst>
              <a:ext uri="{FF2B5EF4-FFF2-40B4-BE49-F238E27FC236}">
                <a16:creationId xmlns:a16="http://schemas.microsoft.com/office/drawing/2014/main" id="{4D307A5B-E9E1-4B4B-843D-CA8DFC7F075C}"/>
              </a:ext>
            </a:extLst>
          </p:cNvPr>
          <p:cNvSpPr/>
          <p:nvPr/>
        </p:nvSpPr>
        <p:spPr>
          <a:xfrm>
            <a:off x="4488352" y="1920643"/>
            <a:ext cx="1828288" cy="602436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3995" numCol="1" spcCol="1270" rtlCol="0" anchor="ctr" anchorCtr="0">
            <a:noAutofit/>
            <a:flatTx/>
          </a:bodyPr>
          <a:lstStyle/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200" b="1" dirty="0">
              <a:solidFill>
                <a:prstClr val="black"/>
              </a:solidFill>
              <a:latin typeface="Calibri Light"/>
            </a:endParaRPr>
          </a:p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 b="1" dirty="0">
                <a:solidFill>
                  <a:prstClr val="black"/>
                </a:solidFill>
                <a:latin typeface="Calibri Light"/>
              </a:rPr>
              <a:t>Projektledare</a:t>
            </a:r>
          </a:p>
          <a:p>
            <a:pPr algn="ctr" defTabSz="399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 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EB18B551-ADF4-43DC-B51A-FE911554498A}"/>
              </a:ext>
            </a:extLst>
          </p:cNvPr>
          <p:cNvSpPr txBox="1"/>
          <p:nvPr/>
        </p:nvSpPr>
        <p:spPr>
          <a:xfrm>
            <a:off x="1552577" y="704719"/>
            <a:ext cx="2647877" cy="1107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34" tIns="45717" rIns="91434" bIns="45717" rtlCol="0" anchor="t">
            <a:spAutoFit/>
          </a:bodyPr>
          <a:lstStyle/>
          <a:p>
            <a:pPr algn="ctr" defTabSz="914358"/>
            <a:r>
              <a:rPr lang="sv-SE" sz="1100" b="1" dirty="0">
                <a:solidFill>
                  <a:prstClr val="black"/>
                </a:solidFill>
                <a:latin typeface="Calibri Light"/>
              </a:rPr>
              <a:t>Styrgrupp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Verksamhetschef Operationskliniken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Bitr. Områdeschef Akutsjukvård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Medicinskt ledningsansvarig anestesiolog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Bitr. Verksamhetschef Västerås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Bitr. Verksamhetschef Köping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81EDE29-2BB8-218A-92AA-3B59CDB52F10}"/>
              </a:ext>
            </a:extLst>
          </p:cNvPr>
          <p:cNvSpPr txBox="1"/>
          <p:nvPr/>
        </p:nvSpPr>
        <p:spPr>
          <a:xfrm>
            <a:off x="1562103" y="2361421"/>
            <a:ext cx="2647877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914358"/>
            <a:r>
              <a:rPr lang="sv-SE" sz="1100" b="1" dirty="0">
                <a:solidFill>
                  <a:prstClr val="black"/>
                </a:solidFill>
                <a:latin typeface="Calibri Light"/>
              </a:rPr>
              <a:t>Referensgrupp</a:t>
            </a: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Enhetschefer operationsavdelningen</a:t>
            </a:r>
            <a:endParaRPr lang="sv-SE" sz="11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64FECB9-1426-5373-9691-3A4C8FC4F461}"/>
              </a:ext>
            </a:extLst>
          </p:cNvPr>
          <p:cNvSpPr txBox="1"/>
          <p:nvPr/>
        </p:nvSpPr>
        <p:spPr>
          <a:xfrm>
            <a:off x="1562103" y="2852978"/>
            <a:ext cx="2647877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914358"/>
            <a:r>
              <a:rPr lang="sv-SE" sz="1100" b="1" dirty="0">
                <a:solidFill>
                  <a:prstClr val="black"/>
                </a:solidFill>
                <a:latin typeface="Calibri Light"/>
              </a:rPr>
              <a:t>Facklig referensgrupp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578DE57-D41B-7817-4A78-0E252BA6AA49}"/>
              </a:ext>
            </a:extLst>
          </p:cNvPr>
          <p:cNvGrpSpPr/>
          <p:nvPr/>
        </p:nvGrpSpPr>
        <p:grpSpPr>
          <a:xfrm>
            <a:off x="682628" y="3220321"/>
            <a:ext cx="9918276" cy="2804848"/>
            <a:chOff x="504875" y="2941920"/>
            <a:chExt cx="9918276" cy="2804848"/>
          </a:xfrm>
        </p:grpSpPr>
        <p:sp>
          <p:nvSpPr>
            <p:cNvPr id="46" name="Rektangulär 143">
              <a:extLst>
                <a:ext uri="{FF2B5EF4-FFF2-40B4-BE49-F238E27FC236}">
                  <a16:creationId xmlns:a16="http://schemas.microsoft.com/office/drawing/2014/main" id="{BDE92487-2D28-49F9-AE67-948BD18189E2}"/>
                </a:ext>
              </a:extLst>
            </p:cNvPr>
            <p:cNvSpPr/>
            <p:nvPr/>
          </p:nvSpPr>
          <p:spPr>
            <a:xfrm>
              <a:off x="3582203" y="4923657"/>
              <a:ext cx="1555064" cy="823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2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2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>
                  <a:solidFill>
                    <a:prstClr val="black"/>
                  </a:solidFill>
                  <a:latin typeface="Calibri Light"/>
                </a:rPr>
                <a:t>HR</a:t>
              </a:r>
              <a:endParaRPr lang="sv-SE" sz="1100" b="1" dirty="0">
                <a:solidFill>
                  <a:prstClr val="black"/>
                </a:solidFill>
                <a:latin typeface="Calibri Light"/>
                <a:ea typeface="Calibri Light"/>
                <a:cs typeface="Calibri Light"/>
              </a:endParaRPr>
            </a:p>
            <a:p>
              <a:pPr marL="170815" indent="-170815"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F3F3F"/>
                </a:solidFill>
                <a:latin typeface="Calibri Light"/>
                <a:ea typeface="Calibri Light"/>
                <a:cs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 dirty="0">
                <a:solidFill>
                  <a:srgbClr val="7F7F7F">
                    <a:lumMod val="50000"/>
                  </a:srgbClr>
                </a:solidFill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31" name="Rektangulär 143">
              <a:extLst>
                <a:ext uri="{FF2B5EF4-FFF2-40B4-BE49-F238E27FC236}">
                  <a16:creationId xmlns:a16="http://schemas.microsoft.com/office/drawing/2014/main" id="{BA968B4B-8821-47A3-A0A1-10581204664A}"/>
                </a:ext>
              </a:extLst>
            </p:cNvPr>
            <p:cNvSpPr/>
            <p:nvPr/>
          </p:nvSpPr>
          <p:spPr>
            <a:xfrm>
              <a:off x="8530204" y="4914474"/>
              <a:ext cx="1892947" cy="8233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>
                <a:solidFill>
                  <a:prstClr val="black"/>
                </a:solidFill>
                <a:latin typeface="Calibri Light"/>
                <a:ea typeface="Calibri" panose="020F0502020204030204" pitchFamily="34" charset="0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>
                  <a:solidFill>
                    <a:prstClr val="black"/>
                  </a:solidFill>
                  <a:latin typeface="Calibri Light"/>
                  <a:ea typeface="Calibri" panose="020F0502020204030204" pitchFamily="34" charset="0"/>
                </a:rPr>
                <a:t>Riskanalys/VIRA ledare- uppföljning och kompetens stöd till projektet </a:t>
              </a:r>
              <a:br>
                <a:rPr lang="sv-SE" sz="1100" b="1">
                  <a:solidFill>
                    <a:prstClr val="black"/>
                  </a:solidFill>
                  <a:latin typeface="Calibri Light"/>
                  <a:ea typeface="Calibri" panose="020F0502020204030204" pitchFamily="34" charset="0"/>
                </a:rPr>
              </a:br>
              <a:endParaRPr lang="sv-SE" sz="110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>
                <a:solidFill>
                  <a:srgbClr val="7F7F7F">
                    <a:lumMod val="50000"/>
                  </a:srgbClr>
                </a:solidFill>
                <a:latin typeface="Calibri Light"/>
              </a:endParaRPr>
            </a:p>
          </p:txBody>
        </p:sp>
        <p:sp>
          <p:nvSpPr>
            <p:cNvPr id="40" name="Rektangulär 143">
              <a:extLst>
                <a:ext uri="{FF2B5EF4-FFF2-40B4-BE49-F238E27FC236}">
                  <a16:creationId xmlns:a16="http://schemas.microsoft.com/office/drawing/2014/main" id="{106F09A4-F81D-4F41-B592-2DBBB243C302}"/>
                </a:ext>
              </a:extLst>
            </p:cNvPr>
            <p:cNvSpPr/>
            <p:nvPr/>
          </p:nvSpPr>
          <p:spPr>
            <a:xfrm>
              <a:off x="5178534" y="4914475"/>
              <a:ext cx="1617682" cy="823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>
                  <a:solidFill>
                    <a:prstClr val="black"/>
                  </a:solidFill>
                  <a:latin typeface="Calibri Light"/>
                </a:rPr>
                <a:t>Resursplanerare</a:t>
              </a:r>
              <a:endParaRPr lang="sv-SE" sz="1100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 dirty="0">
                <a:solidFill>
                  <a:srgbClr val="7F7F7F">
                    <a:lumMod val="50000"/>
                  </a:srgbClr>
                </a:solidFill>
                <a:latin typeface="Calibri Light"/>
              </a:endParaRPr>
            </a:p>
          </p:txBody>
        </p:sp>
        <p:sp>
          <p:nvSpPr>
            <p:cNvPr id="70" name="Rektangulär 146">
              <a:extLst>
                <a:ext uri="{FF2B5EF4-FFF2-40B4-BE49-F238E27FC236}">
                  <a16:creationId xmlns:a16="http://schemas.microsoft.com/office/drawing/2014/main" id="{59630590-9D56-4F4D-A3FE-3941536AE2B4}"/>
                </a:ext>
              </a:extLst>
            </p:cNvPr>
            <p:cNvSpPr/>
            <p:nvPr/>
          </p:nvSpPr>
          <p:spPr>
            <a:xfrm>
              <a:off x="555625" y="2941920"/>
              <a:ext cx="1576109" cy="659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</a:rPr>
                <a:t>Utveckla arbetssätt/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</a:rPr>
                <a:t>Arbetsuppgiftväxling/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</a:rPr>
                <a:t>Effektiva team</a:t>
              </a:r>
            </a:p>
          </p:txBody>
        </p:sp>
        <p:sp>
          <p:nvSpPr>
            <p:cNvPr id="71" name="Rektangulär 185">
              <a:extLst>
                <a:ext uri="{FF2B5EF4-FFF2-40B4-BE49-F238E27FC236}">
                  <a16:creationId xmlns:a16="http://schemas.microsoft.com/office/drawing/2014/main" id="{15873BB4-B802-4263-8AC9-5D897A725ACE}"/>
                </a:ext>
              </a:extLst>
            </p:cNvPr>
            <p:cNvSpPr/>
            <p:nvPr/>
          </p:nvSpPr>
          <p:spPr>
            <a:xfrm>
              <a:off x="555625" y="3670562"/>
              <a:ext cx="1576109" cy="6293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spcBef>
                  <a:spcPct val="0"/>
                </a:spcBef>
                <a:spcAft>
                  <a:spcPct val="35000"/>
                </a:spcAft>
              </a:pPr>
              <a:endParaRPr lang="sv-SE" sz="1200" b="1" dirty="0">
                <a:solidFill>
                  <a:srgbClr val="670F3B">
                    <a:lumMod val="50000"/>
                  </a:srgbClr>
                </a:solidFill>
                <a:latin typeface="Calibri Light"/>
              </a:endParaRPr>
            </a:p>
            <a:p>
              <a:pPr algn="ctr" defTabSz="399975"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srgbClr val="670F3B">
                    <a:lumMod val="50000"/>
                  </a:srgbClr>
                </a:solidFill>
                <a:latin typeface="Calibri Light"/>
              </a:endParaRPr>
            </a:p>
            <a:p>
              <a:pPr algn="ctr" defTabSz="399975"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</a:rPr>
                <a:t>Delprojekt ledare:</a:t>
              </a:r>
            </a:p>
            <a:p>
              <a:pPr algn="ctr" defTabSz="399975"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  <a:cs typeface="Calibri Light"/>
                </a:rPr>
                <a:t>Medarbetare operationskliniken</a:t>
              </a:r>
            </a:p>
            <a:p>
              <a:pPr algn="ctr" defTabSz="399975">
                <a:spcBef>
                  <a:spcPct val="0"/>
                </a:spcBef>
                <a:spcAft>
                  <a:spcPct val="35000"/>
                </a:spcAft>
              </a:pPr>
              <a:br>
                <a:rPr lang="sv-SE" sz="1200" b="1" dirty="0">
                  <a:solidFill>
                    <a:prstClr val="white"/>
                  </a:solidFill>
                  <a:latin typeface="Calibri Light"/>
                </a:rPr>
              </a:br>
              <a:endParaRPr lang="sv-SE" sz="1200" b="1" dirty="0">
                <a:solidFill>
                  <a:srgbClr val="670F3B">
                    <a:lumMod val="50000"/>
                  </a:srgbClr>
                </a:solidFill>
                <a:latin typeface="Calibri Light"/>
              </a:endParaRPr>
            </a:p>
          </p:txBody>
        </p:sp>
        <p:sp>
          <p:nvSpPr>
            <p:cNvPr id="72" name="Rektangulär 149">
              <a:extLst>
                <a:ext uri="{FF2B5EF4-FFF2-40B4-BE49-F238E27FC236}">
                  <a16:creationId xmlns:a16="http://schemas.microsoft.com/office/drawing/2014/main" id="{F9EF27E0-853B-4586-9561-EB5CECB81805}"/>
                </a:ext>
              </a:extLst>
            </p:cNvPr>
            <p:cNvSpPr/>
            <p:nvPr/>
          </p:nvSpPr>
          <p:spPr>
            <a:xfrm>
              <a:off x="2204405" y="2948794"/>
              <a:ext cx="1436598" cy="659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err="1">
                  <a:solidFill>
                    <a:prstClr val="black"/>
                  </a:solidFill>
                  <a:latin typeface="Calibri Light"/>
                </a:rPr>
                <a:t>Preoparea</a:t>
              </a:r>
              <a:endParaRPr lang="sv-SE" sz="1200" b="1">
                <a:solidFill>
                  <a:prstClr val="black"/>
                </a:solidFill>
                <a:latin typeface="Calibri Light"/>
              </a:endParaRPr>
            </a:p>
          </p:txBody>
        </p:sp>
        <p:sp>
          <p:nvSpPr>
            <p:cNvPr id="73" name="Rektangulär 194">
              <a:extLst>
                <a:ext uri="{FF2B5EF4-FFF2-40B4-BE49-F238E27FC236}">
                  <a16:creationId xmlns:a16="http://schemas.microsoft.com/office/drawing/2014/main" id="{2BEBF5CF-6106-4C02-8F2C-1DC0A3407F2E}"/>
                </a:ext>
              </a:extLst>
            </p:cNvPr>
            <p:cNvSpPr/>
            <p:nvPr/>
          </p:nvSpPr>
          <p:spPr>
            <a:xfrm>
              <a:off x="2203878" y="3681644"/>
              <a:ext cx="1451631" cy="6374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200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Delprojektledare: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  <a:cs typeface="Calibri Light"/>
                </a:rPr>
                <a:t>Medarbetare operationskliniken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dirty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200" dirty="0">
                <a:solidFill>
                  <a:srgbClr val="F5AA3C">
                    <a:lumMod val="50000"/>
                  </a:srgbClr>
                </a:solidFill>
                <a:latin typeface="Calibri Light"/>
              </a:endParaRPr>
            </a:p>
          </p:txBody>
        </p:sp>
        <p:sp>
          <p:nvSpPr>
            <p:cNvPr id="74" name="Rektangulär 152">
              <a:extLst>
                <a:ext uri="{FF2B5EF4-FFF2-40B4-BE49-F238E27FC236}">
                  <a16:creationId xmlns:a16="http://schemas.microsoft.com/office/drawing/2014/main" id="{A13EA791-72D2-4323-85E7-3EAC8895AA66}"/>
                </a:ext>
              </a:extLst>
            </p:cNvPr>
            <p:cNvSpPr/>
            <p:nvPr/>
          </p:nvSpPr>
          <p:spPr>
            <a:xfrm>
              <a:off x="3725028" y="2948793"/>
              <a:ext cx="1725090" cy="6462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339D94">
                      <a:lumMod val="50000"/>
                    </a:srgbClr>
                  </a:solidFill>
                  <a:latin typeface="Calibri Light"/>
                </a:rPr>
                <a:t>Kompetensutveckling</a:t>
              </a:r>
            </a:p>
          </p:txBody>
        </p:sp>
        <p:sp>
          <p:nvSpPr>
            <p:cNvPr id="75" name="Rektangulär 176">
              <a:extLst>
                <a:ext uri="{FF2B5EF4-FFF2-40B4-BE49-F238E27FC236}">
                  <a16:creationId xmlns:a16="http://schemas.microsoft.com/office/drawing/2014/main" id="{D0F0FD8E-CB3B-48AB-89D3-5D0C9F472F6C}"/>
                </a:ext>
              </a:extLst>
            </p:cNvPr>
            <p:cNvSpPr/>
            <p:nvPr/>
          </p:nvSpPr>
          <p:spPr>
            <a:xfrm>
              <a:off x="3719182" y="3666979"/>
              <a:ext cx="1725090" cy="6309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srgbClr val="670F3B">
                    <a:lumMod val="50000"/>
                  </a:srgbClr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srgbClr val="670F3B">
                    <a:lumMod val="50000"/>
                  </a:srgbClr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</a:rPr>
                <a:t>Delprojektledare: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srgbClr val="670F3B">
                      <a:lumMod val="50000"/>
                    </a:srgbClr>
                  </a:solidFill>
                  <a:latin typeface="Calibri Light"/>
                  <a:cs typeface="Calibri Light"/>
                </a:rPr>
                <a:t>Medarbetare     operationskliniken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dirty="0" err="1">
                <a:solidFill>
                  <a:srgbClr val="670F3B">
                    <a:lumMod val="50000"/>
                  </a:srgbClr>
                </a:solidFill>
                <a:latin typeface="Calibri Light"/>
                <a:cs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dirty="0">
                  <a:solidFill>
                    <a:srgbClr val="670F3B">
                      <a:lumMod val="50000"/>
                    </a:srgbClr>
                  </a:solidFill>
                  <a:latin typeface="Calibri Light"/>
                </a:rPr>
                <a:t>         </a:t>
              </a:r>
              <a:endParaRPr lang="sv-SE" sz="1000" dirty="0">
                <a:solidFill>
                  <a:srgbClr val="670F3B">
                    <a:lumMod val="50000"/>
                  </a:srgbClr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76" name="Rektangulär 158">
              <a:extLst>
                <a:ext uri="{FF2B5EF4-FFF2-40B4-BE49-F238E27FC236}">
                  <a16:creationId xmlns:a16="http://schemas.microsoft.com/office/drawing/2014/main" id="{EA641A84-F53E-4727-B9CF-174B38A9E688}"/>
                </a:ext>
              </a:extLst>
            </p:cNvPr>
            <p:cNvSpPr/>
            <p:nvPr/>
          </p:nvSpPr>
          <p:spPr>
            <a:xfrm>
              <a:off x="7239965" y="2969789"/>
              <a:ext cx="1514573" cy="6388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339D94">
                      <a:lumMod val="50000"/>
                    </a:srgbClr>
                  </a:solidFill>
                  <a:latin typeface="Calibri Light"/>
                </a:rPr>
                <a:t>Schemaläggning</a:t>
              </a:r>
            </a:p>
          </p:txBody>
        </p:sp>
        <p:sp>
          <p:nvSpPr>
            <p:cNvPr id="77" name="Rektangulär 143">
              <a:extLst>
                <a:ext uri="{FF2B5EF4-FFF2-40B4-BE49-F238E27FC236}">
                  <a16:creationId xmlns:a16="http://schemas.microsoft.com/office/drawing/2014/main" id="{7D043739-360F-40DC-A79B-AB71456E466A}"/>
                </a:ext>
              </a:extLst>
            </p:cNvPr>
            <p:cNvSpPr/>
            <p:nvPr/>
          </p:nvSpPr>
          <p:spPr>
            <a:xfrm>
              <a:off x="1999140" y="4923656"/>
              <a:ext cx="1493596" cy="8231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>
                  <a:solidFill>
                    <a:prstClr val="black"/>
                  </a:solidFill>
                  <a:latin typeface="Calibri Light"/>
                </a:rPr>
                <a:t>Kommunikatör</a:t>
              </a:r>
            </a:p>
          </p:txBody>
        </p:sp>
        <p:sp>
          <p:nvSpPr>
            <p:cNvPr id="78" name="Rektangulär 143">
              <a:extLst>
                <a:ext uri="{FF2B5EF4-FFF2-40B4-BE49-F238E27FC236}">
                  <a16:creationId xmlns:a16="http://schemas.microsoft.com/office/drawing/2014/main" id="{E090DCAA-516A-4CAC-B645-7E3FA8EA899E}"/>
                </a:ext>
              </a:extLst>
            </p:cNvPr>
            <p:cNvSpPr/>
            <p:nvPr/>
          </p:nvSpPr>
          <p:spPr>
            <a:xfrm>
              <a:off x="6890890" y="4914818"/>
              <a:ext cx="1524500" cy="822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rPr>
                <a:t>Operationsrådet</a:t>
              </a:r>
              <a:endParaRPr lang="sv-SE" sz="1050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 dirty="0">
                <a:solidFill>
                  <a:srgbClr val="7F7F7F">
                    <a:lumMod val="50000"/>
                  </a:srgbClr>
                </a:solidFill>
                <a:latin typeface="Calibri Light"/>
              </a:endParaRPr>
            </a:p>
          </p:txBody>
        </p:sp>
        <p:sp>
          <p:nvSpPr>
            <p:cNvPr id="80" name="Rektangulär 161">
              <a:extLst>
                <a:ext uri="{FF2B5EF4-FFF2-40B4-BE49-F238E27FC236}">
                  <a16:creationId xmlns:a16="http://schemas.microsoft.com/office/drawing/2014/main" id="{E71110BF-51AE-4362-B8BF-FDB2BF846DA7}"/>
                </a:ext>
              </a:extLst>
            </p:cNvPr>
            <p:cNvSpPr/>
            <p:nvPr/>
          </p:nvSpPr>
          <p:spPr>
            <a:xfrm>
              <a:off x="7238587" y="3670907"/>
              <a:ext cx="1506427" cy="6293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Delprojektledare: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Medarbetare operationskliniken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dirty="0" err="1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3" name="Rektangulär 158">
              <a:extLst>
                <a:ext uri="{FF2B5EF4-FFF2-40B4-BE49-F238E27FC236}">
                  <a16:creationId xmlns:a16="http://schemas.microsoft.com/office/drawing/2014/main" id="{4202741E-E1F4-4A9B-AF82-E77756731C5C}"/>
                </a:ext>
              </a:extLst>
            </p:cNvPr>
            <p:cNvSpPr/>
            <p:nvPr/>
          </p:nvSpPr>
          <p:spPr>
            <a:xfrm>
              <a:off x="8855378" y="2969789"/>
              <a:ext cx="1517991" cy="6388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339D94">
                      <a:lumMod val="50000"/>
                    </a:srgbClr>
                  </a:solidFill>
                  <a:latin typeface="Calibri Light"/>
                </a:rPr>
                <a:t>Akut flöde/</a:t>
              </a:r>
              <a:r>
                <a:rPr lang="sv-SE" sz="1200" b="1" dirty="0" err="1">
                  <a:solidFill>
                    <a:srgbClr val="339D94">
                      <a:lumMod val="50000"/>
                    </a:srgbClr>
                  </a:solidFill>
                  <a:latin typeface="Calibri Light"/>
                </a:rPr>
                <a:t>Elektivt</a:t>
              </a:r>
              <a:r>
                <a:rPr lang="sv-SE" sz="1200" b="1" dirty="0">
                  <a:solidFill>
                    <a:srgbClr val="339D94">
                      <a:lumMod val="50000"/>
                    </a:srgbClr>
                  </a:solidFill>
                  <a:latin typeface="Calibri Light"/>
                </a:rPr>
                <a:t> flöde</a:t>
              </a:r>
            </a:p>
          </p:txBody>
        </p:sp>
        <p:sp>
          <p:nvSpPr>
            <p:cNvPr id="84" name="Rektangulär 161">
              <a:extLst>
                <a:ext uri="{FF2B5EF4-FFF2-40B4-BE49-F238E27FC236}">
                  <a16:creationId xmlns:a16="http://schemas.microsoft.com/office/drawing/2014/main" id="{B4E6B500-EF0F-4795-94A2-4882F426A846}"/>
                </a:ext>
              </a:extLst>
            </p:cNvPr>
            <p:cNvSpPr/>
            <p:nvPr/>
          </p:nvSpPr>
          <p:spPr>
            <a:xfrm>
              <a:off x="8836329" y="3669639"/>
              <a:ext cx="1546618" cy="6293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Delprojektledare: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Medarbetare operationskliniken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6" name="Rektangulär 143">
              <a:extLst>
                <a:ext uri="{FF2B5EF4-FFF2-40B4-BE49-F238E27FC236}">
                  <a16:creationId xmlns:a16="http://schemas.microsoft.com/office/drawing/2014/main" id="{4C8457D5-5382-C4AD-EF2C-44298EA79597}"/>
                </a:ext>
              </a:extLst>
            </p:cNvPr>
            <p:cNvSpPr/>
            <p:nvPr/>
          </p:nvSpPr>
          <p:spPr>
            <a:xfrm>
              <a:off x="504875" y="4923656"/>
              <a:ext cx="1387759" cy="823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>
                  <a:solidFill>
                    <a:prstClr val="black"/>
                  </a:solidFill>
                  <a:latin typeface="Calibri Light"/>
                </a:rPr>
                <a:t>Vårdnära stöd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>
                  <a:solidFill>
                    <a:prstClr val="black"/>
                  </a:solidFill>
                  <a:latin typeface="Calibri Light"/>
                </a:rPr>
                <a:t>Enheten för Sjukvårdsfarmaci</a:t>
              </a:r>
              <a:endParaRPr lang="sv-SE" sz="1100" b="1" dirty="0">
                <a:solidFill>
                  <a:prstClr val="black"/>
                </a:solidFill>
                <a:latin typeface="Calibri Light"/>
                <a:ea typeface="Calibri Light"/>
                <a:cs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100" dirty="0">
                <a:solidFill>
                  <a:prstClr val="black"/>
                </a:solidFill>
                <a:latin typeface="Calibri Light"/>
                <a:ea typeface="Calibri Light"/>
                <a:cs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50" dirty="0">
                <a:solidFill>
                  <a:srgbClr val="7F7F7F">
                    <a:lumMod val="50000"/>
                  </a:srgbClr>
                </a:solidFill>
                <a:latin typeface="Calibri Light"/>
              </a:endParaRPr>
            </a:p>
          </p:txBody>
        </p:sp>
        <p:sp>
          <p:nvSpPr>
            <p:cNvPr id="5" name="Rektangulär 158">
              <a:extLst>
                <a:ext uri="{FF2B5EF4-FFF2-40B4-BE49-F238E27FC236}">
                  <a16:creationId xmlns:a16="http://schemas.microsoft.com/office/drawing/2014/main" id="{17038332-0330-52A2-F48E-BDC3A29E931F}"/>
                </a:ext>
              </a:extLst>
            </p:cNvPr>
            <p:cNvSpPr/>
            <p:nvPr/>
          </p:nvSpPr>
          <p:spPr>
            <a:xfrm>
              <a:off x="5571616" y="2948795"/>
              <a:ext cx="1576109" cy="6598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>
                  <a:solidFill>
                    <a:srgbClr val="339D94">
                      <a:lumMod val="50000"/>
                    </a:srgbClr>
                  </a:solidFill>
                  <a:latin typeface="Calibri Light"/>
                </a:rPr>
                <a:t>Operationsplanering</a:t>
              </a:r>
            </a:p>
          </p:txBody>
        </p:sp>
        <p:sp>
          <p:nvSpPr>
            <p:cNvPr id="7" name="Rektangulär 161">
              <a:extLst>
                <a:ext uri="{FF2B5EF4-FFF2-40B4-BE49-F238E27FC236}">
                  <a16:creationId xmlns:a16="http://schemas.microsoft.com/office/drawing/2014/main" id="{FA610FF9-C5DE-331C-1403-0B4D6195F076}"/>
                </a:ext>
              </a:extLst>
            </p:cNvPr>
            <p:cNvSpPr/>
            <p:nvPr/>
          </p:nvSpPr>
          <p:spPr>
            <a:xfrm>
              <a:off x="5571617" y="3668588"/>
              <a:ext cx="1568195" cy="6293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rnd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3995" numCol="1" spcCol="1270" rtlCol="0" anchor="ctr" anchorCtr="0">
              <a:noAutofit/>
              <a:flatTx/>
            </a:bodyPr>
            <a:lstStyle/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b="1" dirty="0">
                <a:solidFill>
                  <a:prstClr val="black"/>
                </a:solidFill>
                <a:latin typeface="Calibri Light"/>
              </a:endParaRP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Delprojektledare: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000" b="1" dirty="0">
                  <a:solidFill>
                    <a:prstClr val="black"/>
                  </a:solidFill>
                  <a:latin typeface="Calibri Light"/>
                </a:rPr>
                <a:t>Medarbetare operationskliniken</a:t>
              </a:r>
            </a:p>
            <a:p>
              <a:pPr algn="ctr" defTabSz="399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20AEF910-3F43-3CCC-5E72-86A566DC6567}"/>
              </a:ext>
            </a:extLst>
          </p:cNvPr>
          <p:cNvSpPr txBox="1"/>
          <p:nvPr/>
        </p:nvSpPr>
        <p:spPr>
          <a:xfrm>
            <a:off x="1552577" y="1874455"/>
            <a:ext cx="2647877" cy="430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34" tIns="45717" rIns="91434" bIns="45717" rtlCol="0" anchor="t">
            <a:spAutoFit/>
          </a:bodyPr>
          <a:lstStyle/>
          <a:p>
            <a:pPr algn="ctr" defTabSz="914358"/>
            <a:r>
              <a:rPr lang="sv-SE" sz="1100" b="1" dirty="0">
                <a:solidFill>
                  <a:prstClr val="black"/>
                </a:solidFill>
                <a:latin typeface="Calibri Light"/>
              </a:rPr>
              <a:t>Referensgrupp</a:t>
            </a:r>
            <a:endParaRPr lang="sv-SE" dirty="0">
              <a:solidFill>
                <a:prstClr val="black"/>
              </a:solidFill>
              <a:latin typeface="Calibri Light"/>
            </a:endParaRPr>
          </a:p>
          <a:p>
            <a:pPr algn="ctr" defTabSz="914358"/>
            <a:r>
              <a:rPr lang="sv-SE" sz="1100" dirty="0">
                <a:solidFill>
                  <a:prstClr val="black"/>
                </a:solidFill>
                <a:latin typeface="Calibri Light"/>
              </a:rPr>
              <a:t>Operationsrådet</a:t>
            </a:r>
            <a:endParaRPr lang="sv-SE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552B4D26-A767-C909-A76D-9808BD5A71C9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5402496" y="2523079"/>
            <a:ext cx="0" cy="658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23DCA7E0-5929-5A6D-EED6-6585F9F6FEB7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5402496" y="1628273"/>
            <a:ext cx="0" cy="2923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8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C65577-50F1-4941-89C6-971E866B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58" y="548115"/>
            <a:ext cx="10682702" cy="632692"/>
          </a:xfrm>
        </p:spPr>
        <p:txBody>
          <a:bodyPr/>
          <a:lstStyle/>
          <a:p>
            <a:pPr algn="ctr"/>
            <a:r>
              <a:rPr lang="sv-SE"/>
              <a:t>Tillsammans gör vi skillnad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7B7A35-EE25-4D72-A065-6FB855E9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7701B-8AEB-47E6-B4CC-5A851E887FD1}" type="datetime1">
              <a:rPr lang="sv-SE" smtClean="0"/>
              <a:pPr/>
              <a:t>2023-11-14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CD3B67-AFE9-4575-81F1-9C1F643A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480145-259A-47DA-A30D-C906B9DB5C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5EE4E8AB-EEB3-471E-B123-92FA6A7718F1}"/>
              </a:ext>
            </a:extLst>
          </p:cNvPr>
          <p:cNvSpPr txBox="1"/>
          <p:nvPr/>
        </p:nvSpPr>
        <p:spPr>
          <a:xfrm>
            <a:off x="2864737" y="1376775"/>
            <a:ext cx="1135309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83" b="1">
                <a:latin typeface="+mj-lt"/>
              </a:rPr>
              <a:t>Effekt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80E49DF4-7EEC-4BD6-8C86-3D69383D22F7}"/>
              </a:ext>
            </a:extLst>
          </p:cNvPr>
          <p:cNvSpPr txBox="1"/>
          <p:nvPr/>
        </p:nvSpPr>
        <p:spPr>
          <a:xfrm>
            <a:off x="8453949" y="5785004"/>
            <a:ext cx="244528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83" b="1">
                <a:latin typeface="+mj-lt"/>
              </a:rPr>
              <a:t>Svårighetsgrad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42D6B91-5D05-4F0D-8827-9D41C0E9DB91}"/>
              </a:ext>
            </a:extLst>
          </p:cNvPr>
          <p:cNvGrpSpPr>
            <a:grpSpLocks noChangeAspect="1"/>
          </p:cNvGrpSpPr>
          <p:nvPr/>
        </p:nvGrpSpPr>
        <p:grpSpPr>
          <a:xfrm>
            <a:off x="3858045" y="1407739"/>
            <a:ext cx="4312084" cy="4753246"/>
            <a:chOff x="13077521" y="2388013"/>
            <a:chExt cx="4885954" cy="5385827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0600CDC2-CFFC-4356-A295-AB65DD94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7521" y="2388013"/>
              <a:ext cx="4885954" cy="5385827"/>
            </a:xfrm>
            <a:prstGeom prst="rect">
              <a:avLst/>
            </a:prstGeom>
          </p:spPr>
        </p:pic>
        <p:pic>
          <p:nvPicPr>
            <p:cNvPr id="18" name="Bildobjekt 17" descr="En bild som visar torg&#10;&#10;Automatiskt genererad beskrivning">
              <a:extLst>
                <a:ext uri="{FF2B5EF4-FFF2-40B4-BE49-F238E27FC236}">
                  <a16:creationId xmlns:a16="http://schemas.microsoft.com/office/drawing/2014/main" id="{946FE0E4-F4FF-4B8E-A913-1FEEC94A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0442" y="3344735"/>
              <a:ext cx="3880112" cy="4066040"/>
            </a:xfrm>
            <a:prstGeom prst="rect">
              <a:avLst/>
            </a:prstGeom>
          </p:spPr>
        </p:pic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1834BBFD-5512-44D6-A153-BF3FB79F3E7A}"/>
              </a:ext>
            </a:extLst>
          </p:cNvPr>
          <p:cNvSpPr txBox="1"/>
          <p:nvPr/>
        </p:nvSpPr>
        <p:spPr>
          <a:xfrm>
            <a:off x="4471490" y="2762554"/>
            <a:ext cx="2613146" cy="841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001"/>
              </a:lnSpc>
            </a:pPr>
            <a:r>
              <a:rPr lang="sv-SE" sz="2183" b="1">
                <a:solidFill>
                  <a:schemeClr val="bg1"/>
                </a:solidFill>
                <a:latin typeface="+mj-lt"/>
              </a:rPr>
              <a:t>Tillsammans över organisationsgränser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EBACD6-8EB1-4C22-BA5E-3FEEDF52B9D4}"/>
              </a:ext>
            </a:extLst>
          </p:cNvPr>
          <p:cNvSpPr txBox="1"/>
          <p:nvPr/>
        </p:nvSpPr>
        <p:spPr>
          <a:xfrm>
            <a:off x="4552024" y="3821991"/>
            <a:ext cx="2532612" cy="841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001"/>
              </a:lnSpc>
            </a:pPr>
            <a:endParaRPr lang="sv-SE" sz="2183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9BC3989-1608-4D3F-9E9A-E27BD291FF48}"/>
              </a:ext>
            </a:extLst>
          </p:cNvPr>
          <p:cNvSpPr txBox="1"/>
          <p:nvPr/>
        </p:nvSpPr>
        <p:spPr>
          <a:xfrm>
            <a:off x="4580625" y="5058203"/>
            <a:ext cx="993131" cy="35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001"/>
              </a:lnSpc>
            </a:pPr>
            <a:endParaRPr lang="sv-SE" sz="2183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53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5E4B72-9F2C-4A16-B81B-A2A880C3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6" y="1393903"/>
            <a:ext cx="9120536" cy="1022738"/>
          </a:xfrm>
        </p:spPr>
        <p:txBody>
          <a:bodyPr/>
          <a:lstStyle/>
          <a:p>
            <a:r>
              <a:rPr lang="sv-SE" dirty="0"/>
              <a:t>Frågor och funderingar?</a:t>
            </a:r>
            <a:br>
              <a:rPr lang="sv-SE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3984CCD-1163-DB1C-56D6-E6669791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6" y="2506663"/>
            <a:ext cx="6515100" cy="3972197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/>
              <a:t>Kontaktuppgifter projektledare:</a:t>
            </a:r>
          </a:p>
          <a:p>
            <a:pPr marL="0" indent="0">
              <a:buNone/>
            </a:pPr>
            <a:r>
              <a:rPr lang="sv-SE" sz="3200" dirty="0"/>
              <a:t>Karin Nilsson </a:t>
            </a:r>
            <a:r>
              <a:rPr lang="sv-SE" sz="3200" dirty="0">
                <a:hlinkClick r:id="rId3"/>
              </a:rPr>
              <a:t>karin.nilsson@regionvastmanland.se</a:t>
            </a:r>
            <a:endParaRPr lang="sv-SE" sz="3200" dirty="0"/>
          </a:p>
          <a:p>
            <a:pPr marL="0" indent="0">
              <a:buNone/>
            </a:pPr>
            <a:r>
              <a:rPr lang="sv-SE" sz="3200" dirty="0"/>
              <a:t>Anna Hjalmarsson </a:t>
            </a:r>
            <a:r>
              <a:rPr lang="sv-SE" sz="3200" dirty="0">
                <a:hlinkClick r:id="rId4"/>
              </a:rPr>
              <a:t>anna.hjalmarsson@regionvastmaland.se</a:t>
            </a:r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20722D-3E61-4A07-AC4F-B0E30FC2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F2BD-5E01-486F-B5F9-52EA28A82D00}" type="datetime1">
              <a:rPr lang="sv-SE" smtClean="0"/>
              <a:pPr/>
              <a:t>2023-11-14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FAA1AEA-8F69-4A98-95C2-3DC4F2A8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026" name="Picture 2" descr="Frågor och svar | Externwebben">
            <a:extLst>
              <a:ext uri="{FF2B5EF4-FFF2-40B4-BE49-F238E27FC236}">
                <a16:creationId xmlns:a16="http://schemas.microsoft.com/office/drawing/2014/main" id="{3EE33431-DBD7-4D5D-AA91-5823A574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0975" y="1491900"/>
            <a:ext cx="3972197" cy="39721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098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3253E2F-1107-72C6-E989-8E2FA0692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/>
              <a:t>Använda professionernas särskilda kompetenser rätt och utveckla effektiva team</a:t>
            </a:r>
          </a:p>
          <a:p>
            <a:pPr marL="0" indent="0">
              <a:buNone/>
            </a:pPr>
            <a:endParaRPr lang="sv-SE"/>
          </a:p>
          <a:p>
            <a:endParaRPr lang="sv-SE" b="0" i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r>
              <a:rPr lang="sv-SE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Skapa en attraktiv arbetsplats för medarbetare vid operationsavdelningen i Västerås med en långsiktig och hållbar kompetensförsörjning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Ge vård som kännetecknas av trygghet och teamkänsla</a:t>
            </a:r>
          </a:p>
          <a:p>
            <a:r>
              <a:rPr lang="sv-SE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Öka tillgängligheten</a:t>
            </a:r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A4DF5CA-CA51-C1FD-6797-D93D5361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Utveckla arbetssätt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7BFC7F-8E5B-B56F-DDCA-3394F1C878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DDAE489-B346-7BBA-E32F-54E6CAF06A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F82E10-E974-A866-B023-9267B7A538D3}"/>
              </a:ext>
            </a:extLst>
          </p:cNvPr>
          <p:cNvSpPr txBox="1"/>
          <p:nvPr/>
        </p:nvSpPr>
        <p:spPr>
          <a:xfrm>
            <a:off x="754274" y="2721114"/>
            <a:ext cx="224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>
                <a:solidFill>
                  <a:schemeClr val="accent1"/>
                </a:solidFill>
                <a:latin typeface="+mj-lt"/>
              </a:rPr>
              <a:t>För att….</a:t>
            </a:r>
          </a:p>
        </p:txBody>
      </p:sp>
    </p:spTree>
    <p:extLst>
      <p:ext uri="{BB962C8B-B14F-4D97-AF65-F5344CB8AC3E}">
        <p14:creationId xmlns:p14="http://schemas.microsoft.com/office/powerpoint/2010/main" val="420587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85299-D63E-4D96-B2EA-A4C00659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9" y="744082"/>
            <a:ext cx="10682702" cy="693774"/>
          </a:xfrm>
        </p:spPr>
        <p:txBody>
          <a:bodyPr/>
          <a:lstStyle/>
          <a:p>
            <a:pPr algn="ctr"/>
            <a:r>
              <a:rPr lang="sv-SE"/>
              <a:t>Nyskapande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07B211D-F8F1-4F6F-A758-1F0F9CF5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7701B-8AEB-47E6-B4CC-5A851E887FD1}" type="datetime1">
              <a:rPr lang="sv-SE" smtClean="0"/>
              <a:pPr/>
              <a:t>2023-11-14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002F6C-B3A1-4DF4-B992-113465AA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480145-259A-47DA-A30D-C906B9DB5C99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D0F5091-28FF-4680-9B54-D14D290A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2" y="1621038"/>
            <a:ext cx="4846894" cy="4611640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976E63C-0400-4B46-AD46-04D2BD28BAC1}"/>
              </a:ext>
            </a:extLst>
          </p:cNvPr>
          <p:cNvSpPr/>
          <p:nvPr/>
        </p:nvSpPr>
        <p:spPr>
          <a:xfrm>
            <a:off x="8060957" y="2293691"/>
            <a:ext cx="2576277" cy="742317"/>
          </a:xfrm>
          <a:prstGeom prst="roundRect">
            <a:avLst/>
          </a:prstGeom>
          <a:solidFill>
            <a:srgbClr val="DCEE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 b="1">
                <a:solidFill>
                  <a:schemeClr val="tx1"/>
                </a:solidFill>
                <a:latin typeface="+mj-lt"/>
              </a:rPr>
              <a:t>Omställning/testa nytt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D2EFEB0F-25FF-4E1D-A732-6C8EBB1B8541}"/>
              </a:ext>
            </a:extLst>
          </p:cNvPr>
          <p:cNvSpPr/>
          <p:nvPr/>
        </p:nvSpPr>
        <p:spPr>
          <a:xfrm>
            <a:off x="8060957" y="3926858"/>
            <a:ext cx="2576277" cy="742317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 b="1">
                <a:solidFill>
                  <a:schemeClr val="tx1"/>
                </a:solidFill>
                <a:latin typeface="+mj-lt"/>
              </a:rPr>
              <a:t>Ständiga förbättringar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EBED00F0-A6CC-4EA0-B094-4F01586EF064}"/>
              </a:ext>
            </a:extLst>
          </p:cNvPr>
          <p:cNvSpPr/>
          <p:nvPr/>
        </p:nvSpPr>
        <p:spPr>
          <a:xfrm>
            <a:off x="8060957" y="5560025"/>
            <a:ext cx="2576277" cy="742317"/>
          </a:xfrm>
          <a:prstGeom prst="roundRect">
            <a:avLst/>
          </a:prstGeom>
          <a:solidFill>
            <a:srgbClr val="F4DE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 b="1">
                <a:solidFill>
                  <a:schemeClr val="tx1"/>
                </a:solidFill>
                <a:latin typeface="+mj-lt"/>
              </a:rPr>
              <a:t>Förvalta bra arbetssätt</a:t>
            </a:r>
          </a:p>
        </p:txBody>
      </p:sp>
    </p:spTree>
    <p:extLst>
      <p:ext uri="{BB962C8B-B14F-4D97-AF65-F5344CB8AC3E}">
        <p14:creationId xmlns:p14="http://schemas.microsoft.com/office/powerpoint/2010/main" val="172363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1F6AF8E-550D-992E-7FD0-C5B054FA4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Teamarbete</a:t>
            </a:r>
          </a:p>
          <a:p>
            <a:r>
              <a:rPr lang="sv-SE"/>
              <a:t>Effektiva flöden</a:t>
            </a:r>
          </a:p>
          <a:p>
            <a:r>
              <a:rPr lang="sv-SE"/>
              <a:t>Planering /uppföljning</a:t>
            </a:r>
          </a:p>
          <a:p>
            <a:r>
              <a:rPr lang="sv-SE"/>
              <a:t>Schemaläggning/bemanning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BA7B20-254F-809A-7A5B-439B827A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Aktiviteter som bidrar till utveckling av arbetssätt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6E0173-3F8E-327C-66BF-8ED67CD419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165A7-669F-E105-DC88-4DB90766E8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46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07E2F5-9906-4A7F-9BA7-13D7396C7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485699"/>
            <a:ext cx="10683451" cy="3628218"/>
          </a:xfrm>
        </p:spPr>
        <p:txBody>
          <a:bodyPr/>
          <a:lstStyle/>
          <a:p>
            <a:r>
              <a:rPr lang="sv-SE"/>
              <a:t>Behålla, utveckla och rekrytera medarbetare</a:t>
            </a:r>
          </a:p>
          <a:p>
            <a:r>
              <a:rPr lang="sv-SE"/>
              <a:t>Tillgängliggöra kompetens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DAB646A-7A0D-4AF7-B362-7A485B6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5646526" cy="1239266"/>
          </a:xfrm>
        </p:spPr>
        <p:txBody>
          <a:bodyPr/>
          <a:lstStyle/>
          <a:p>
            <a:r>
              <a:rPr lang="sv-SE"/>
              <a:t>Säkra kompetens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84DEF5-E59B-444D-A593-D62677B99B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8DCB0D-3425-4E53-9532-FAA6B43267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A5B1B4-41D3-4311-968E-B8775DCAE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91" y="1060193"/>
            <a:ext cx="1634491" cy="8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02239F7-0226-4770-BCB0-205E61D0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5" y="2723715"/>
            <a:ext cx="10683451" cy="3628218"/>
          </a:xfrm>
        </p:spPr>
        <p:txBody>
          <a:bodyPr/>
          <a:lstStyle/>
          <a:p>
            <a:r>
              <a:rPr lang="sv-SE"/>
              <a:t>förbättrar patientsäkerheten, förbättrar kontinuiteten och stärker tryggheten i vården.</a:t>
            </a:r>
          </a:p>
          <a:p>
            <a:r>
              <a:rPr lang="sv-SE"/>
              <a:t>förbättrar arbetsmiljön, skapar förutsättningar för en stabil bemanning och ökar kontinuitet i arbetsgrupperna.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67BCBE3-6404-404E-8F75-B0809C73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Varför? För säkrad och rätt använd kompetens…….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ED5A7-5878-468C-B9F2-6FB792CE8E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652422-7240-4502-BAD0-7A0D65741B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2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7024E3D-65E2-480D-AD96-634E9A640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r>
              <a:rPr lang="sv-SE"/>
              <a:t>Arbetsuppgiftsväxling </a:t>
            </a:r>
          </a:p>
          <a:p>
            <a:r>
              <a:rPr lang="sv-SE"/>
              <a:t>Bemanning – egen personal</a:t>
            </a:r>
          </a:p>
          <a:p>
            <a:r>
              <a:rPr lang="sv-SE"/>
              <a:t>Schemaläggning utifrån kompetenssammansättning</a:t>
            </a:r>
          </a:p>
          <a:p>
            <a:r>
              <a:rPr lang="sv-SE"/>
              <a:t>Kompetensutveckling</a:t>
            </a:r>
          </a:p>
          <a:p>
            <a:r>
              <a:rPr lang="sv-SE"/>
              <a:t>Rekrytering – översyn av strategier, förtydliga arbetsgivarerbjudande</a:t>
            </a:r>
          </a:p>
          <a:p>
            <a:r>
              <a:rPr lang="sv-SE"/>
              <a:t>Kompetensmodell</a:t>
            </a:r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A167964-2907-4B2B-B141-2D1DD93D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 att säkra kompetens, så…….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63C7AC-85A5-4293-B28E-E23B9888B7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044B99-382F-47B8-9338-BE7933346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6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B9B90CF-AB79-42A2-80BE-73B78867D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306779"/>
            <a:ext cx="10683451" cy="3628218"/>
          </a:xfrm>
        </p:spPr>
        <p:txBody>
          <a:bodyPr>
            <a:normAutofit/>
          </a:bodyPr>
          <a:lstStyle/>
          <a:p>
            <a:r>
              <a:rPr lang="sv-SE" sz="26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Definierad uppgift flyttas från den grupp som tidigare utfört och haft ansvaret för uppgiften till en annan eller ny grupp av medarbetare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​,</a:t>
            </a:r>
            <a:r>
              <a:rPr lang="sv-SE" sz="2600">
                <a:effectLst/>
              </a:rPr>
              <a:t> nytt system, ett nytt arbetssätt</a:t>
            </a:r>
            <a:endParaRPr lang="en-US" sz="2600" b="0" i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Ta till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vara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på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kompetenser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,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utveckla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teamarbeten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och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öka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förståelsen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mellan</a:t>
            </a:r>
            <a: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600" b="0" i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yrkesgrupper</a:t>
            </a:r>
            <a:endParaRPr lang="en-US" sz="2600" b="0" i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pPr marL="0" indent="0">
              <a:buNone/>
            </a:pPr>
            <a:br>
              <a:rPr lang="en-US" sz="26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endParaRPr lang="sv-SE" sz="2600"/>
          </a:p>
          <a:p>
            <a:pPr marL="0" indent="0">
              <a:buNone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EF1FC56-72AB-428B-BB8B-1BA98024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Arbetsuppgiftsväxling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A6BEEE-8DB4-4C7D-8BBB-3BC0B72F8D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DBAB2D-D54C-46E6-9D78-A5B5340EA0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85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9A13A2-D7FC-4552-BB13-49F737A79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sz="2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Kompetensmodell</a:t>
            </a:r>
          </a:p>
          <a:p>
            <a:r>
              <a:rPr lang="sv-SE" sz="2800"/>
              <a:t>Specialistutbildning </a:t>
            </a:r>
          </a:p>
          <a:p>
            <a:r>
              <a:rPr lang="sv-SE" sz="2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Utbildning förändringsarbete</a:t>
            </a:r>
          </a:p>
          <a:p>
            <a:r>
              <a:rPr lang="sv-SE" sz="2800">
                <a:solidFill>
                  <a:srgbClr val="000000"/>
                </a:solidFill>
                <a:latin typeface="Calibri Light" panose="020F0302020204030204" pitchFamily="34" charset="0"/>
              </a:rPr>
              <a:t>I</a:t>
            </a:r>
            <a:r>
              <a:rPr lang="sv-SE" sz="2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nföra ny kompetens med nya yrkesgrupper som inte tidigare funnits i verksamheten</a:t>
            </a:r>
            <a:r>
              <a:rPr lang="en-US" sz="2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sv-SE" sz="2800" b="0" i="0" u="none" strike="noStrike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r>
              <a:rPr lang="sv-SE" sz="2800">
                <a:solidFill>
                  <a:srgbClr val="000000"/>
                </a:solidFill>
                <a:latin typeface="Calibri Light" panose="020F0302020204030204" pitchFamily="34" charset="0"/>
              </a:rPr>
              <a:t>N</a:t>
            </a:r>
            <a:r>
              <a:rPr lang="sv-SE" sz="280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ya teamsammansättningar </a:t>
            </a:r>
            <a:r>
              <a:rPr lang="sv-SE" sz="2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där den samlade kompetensen i ett team utnyttjas bättre</a:t>
            </a:r>
            <a:r>
              <a:rPr lang="en-US" sz="2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sv-SE" sz="2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endParaRPr lang="sv-SE" sz="28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518FCE5-9A9B-4EAF-ADEF-DC3F4196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Kompetensutveckling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806469-E109-48CF-A8F9-E69BB02F05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2023-11-14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BE622B-5CA8-40E7-98E0-2794BD7434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09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CA3hZrejI8LmlyRQ3Y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RbUoRkCtN5EcI6XqVhbw"/>
</p:tagLst>
</file>

<file path=ppt/theme/theme1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 Västmanland mall 190628.potx  -  Automatiskt återställd" id="{6A884B90-CE47-4749-9C2B-00148B8742AB}" vid="{EC8CA869-1994-4738-A5BA-AE2746BAE6F8}"/>
    </a:ext>
  </a:extLst>
</a:theme>
</file>

<file path=ppt/theme/theme2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 Västmanland mall 190628.potx  -  Automatiskt återställd" id="{6A884B90-CE47-4749-9C2B-00148B8742AB}" vid="{5BD03E45-BB31-42F4-9CD2-F17B60E31F09}"/>
    </a:ext>
  </a:extLst>
</a:theme>
</file>

<file path=ppt/theme/theme3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4.xml><?xml version="1.0" encoding="utf-8"?>
<a:theme xmlns:a="http://schemas.openxmlformats.org/drawingml/2006/main" name="2_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e73138-e128-49fa-93a7-0f01ee021943" xsi:nil="true"/>
    <lcf76f155ced4ddcb4097134ff3c332f xmlns="bb942ce5-b82b-45b7-8802-f4327971089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67C0485AF30A438CB7DADB211FB083" ma:contentTypeVersion="13" ma:contentTypeDescription="Skapa ett nytt dokument." ma:contentTypeScope="" ma:versionID="5cfde2dba7a848f9ff64a3196bf880dd">
  <xsd:schema xmlns:xsd="http://www.w3.org/2001/XMLSchema" xmlns:xs="http://www.w3.org/2001/XMLSchema" xmlns:p="http://schemas.microsoft.com/office/2006/metadata/properties" xmlns:ns2="bb942ce5-b82b-45b7-8802-f4327971089c" xmlns:ns3="e6e73138-e128-49fa-93a7-0f01ee021943" targetNamespace="http://schemas.microsoft.com/office/2006/metadata/properties" ma:root="true" ma:fieldsID="bf28ac4ef48fa489dc9ad7ab3afff8eb" ns2:_="" ns3:_="">
    <xsd:import namespace="bb942ce5-b82b-45b7-8802-f4327971089c"/>
    <xsd:import namespace="e6e73138-e128-49fa-93a7-0f01ee0219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2ce5-b82b-45b7-8802-f43279710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73138-e128-49fa-93a7-0f01ee0219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001b72-2e21-487d-a5fb-902cb96ad76b}" ma:internalName="TaxCatchAll" ma:showField="CatchAllData" ma:web="e6e73138-e128-49fa-93a7-0f01ee0219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72AE3D-7C8F-486B-B041-41DAEAB80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450BC8-59A4-47CF-9C16-3E184A01526A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6e73138-e128-49fa-93a7-0f01ee021943"/>
    <ds:schemaRef ds:uri="bb942ce5-b82b-45b7-8802-f4327971089c"/>
  </ds:schemaRefs>
</ds:datastoreItem>
</file>

<file path=customXml/itemProps3.xml><?xml version="1.0" encoding="utf-8"?>
<ds:datastoreItem xmlns:ds="http://schemas.openxmlformats.org/officeDocument/2006/customXml" ds:itemID="{4C223E68-3C10-4AFF-A3C3-C556912FBE53}">
  <ds:schemaRefs>
    <ds:schemaRef ds:uri="bb942ce5-b82b-45b7-8802-f4327971089c"/>
    <ds:schemaRef ds:uri="e6e73138-e128-49fa-93a7-0f01ee0219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Bredbild</PresentationFormat>
  <Paragraphs>231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Region Västmanland Blå</vt:lpstr>
      <vt:lpstr>Region Västmanland Grön</vt:lpstr>
      <vt:lpstr>1_Region Västmanland Blå</vt:lpstr>
      <vt:lpstr>2_Region Västmanland Rosa</vt:lpstr>
      <vt:lpstr>Office-tema</vt:lpstr>
      <vt:lpstr> Operation Västerås –  förbättra arbetsmiljö och tillgänglighet </vt:lpstr>
      <vt:lpstr>Utveckla arbetssätt</vt:lpstr>
      <vt:lpstr>Nyskapande</vt:lpstr>
      <vt:lpstr>Aktiviteter som bidrar till utveckling av arbetssätt</vt:lpstr>
      <vt:lpstr>Säkra kompetens</vt:lpstr>
      <vt:lpstr>Varför? För säkrad och rätt använd kompetens…….</vt:lpstr>
      <vt:lpstr>För att säkra kompetens, så…….</vt:lpstr>
      <vt:lpstr>Arbetsuppgiftsväxling</vt:lpstr>
      <vt:lpstr>Kompetensutveckling</vt:lpstr>
      <vt:lpstr>Mål</vt:lpstr>
      <vt:lpstr>Mål forts…</vt:lpstr>
      <vt:lpstr>Omfattning och plan</vt:lpstr>
      <vt:lpstr>PowerPoint-presentation</vt:lpstr>
      <vt:lpstr>Projektorganisation  ”Operation Västerås - Förbättra arbetsmiljö och tillgänglighet ”</vt:lpstr>
      <vt:lpstr>Tillsammans gör vi skillnad</vt:lpstr>
      <vt:lpstr>Frågor och funderingar?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KOMMUNIKATIONSPLAN    Extra ersättning bristyrken inom vården Oberoende av hyrpersonal Nyskapande arbetssätt med säkrad kompetensförsörjning</dc:title>
  <dc:creator>Elin Brozén</dc:creator>
  <cp:lastModifiedBy>Karin Nilsson</cp:lastModifiedBy>
  <cp:revision>6</cp:revision>
  <dcterms:created xsi:type="dcterms:W3CDTF">2023-03-12T14:42:20Z</dcterms:created>
  <dcterms:modified xsi:type="dcterms:W3CDTF">2023-11-14T12:58:32Z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0x0101000C67C0485AF30A438CB7DADB211FB083</vt:lpwstr>
  </property>
  <property fmtid="{D5CDD505-2E9C-101B-9397-08002B2CF9AE}" pid="3" name="MediaServiceImageTags">
    <vt:lpwstr/>
  </property>
</Properties>
</file>