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648" r:id="rId5"/>
    <p:sldMasterId id="2147483703" r:id="rId6"/>
  </p:sldMasterIdLst>
  <p:notesMasterIdLst>
    <p:notesMasterId r:id="rId18"/>
  </p:notesMasterIdLst>
  <p:sldIdLst>
    <p:sldId id="296" r:id="rId7"/>
    <p:sldId id="332" r:id="rId8"/>
    <p:sldId id="334" r:id="rId9"/>
    <p:sldId id="300" r:id="rId10"/>
    <p:sldId id="324" r:id="rId11"/>
    <p:sldId id="309" r:id="rId12"/>
    <p:sldId id="326" r:id="rId13"/>
    <p:sldId id="328" r:id="rId14"/>
    <p:sldId id="330" r:id="rId15"/>
    <p:sldId id="333" r:id="rId16"/>
    <p:sldId id="331" r:id="rId17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DF2"/>
    <a:srgbClr val="DFECF9"/>
    <a:srgbClr val="DCEEEB"/>
    <a:srgbClr val="E9F6F7"/>
    <a:srgbClr val="F4DEE6"/>
    <a:srgbClr val="DFFFFF"/>
    <a:srgbClr val="E1F6FF"/>
    <a:srgbClr val="D2E6F5"/>
    <a:srgbClr val="E8F5F5"/>
    <a:srgbClr val="D1E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242" autoAdjust="0"/>
  </p:normalViewPr>
  <p:slideViewPr>
    <p:cSldViewPr>
      <p:cViewPr varScale="1">
        <p:scale>
          <a:sx n="41" d="100"/>
          <a:sy n="41" d="100"/>
        </p:scale>
        <p:origin x="532" y="24"/>
      </p:cViewPr>
      <p:guideLst>
        <p:guide orient="horz" pos="2880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2024-01-17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2024-01-17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2024-01-17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2024-01-17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2024-01-17</a:t>
            </a:fld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2024-01-17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2024-01-17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2024-01-17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2024-01-17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2024-01-17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2024-01-17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2024-01-17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2024-01-17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2024-01-17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2024-01-17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2024-01-17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7553F0E-4B9C-45E5-A6E8-20CEEFB26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7274" y="2264927"/>
            <a:ext cx="13635037" cy="3409950"/>
          </a:xfrm>
        </p:spPr>
        <p:txBody>
          <a:bodyPr>
            <a:normAutofit fontScale="90000"/>
          </a:bodyPr>
          <a:lstStyle/>
          <a:p>
            <a:r>
              <a:rPr lang="sv-SE" dirty="0"/>
              <a:t>Investeringar Hälso- och sjukvården 2029 - Köping </a:t>
            </a:r>
            <a:endParaRPr lang="sv-SE" sz="6700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7A2CAF89-A1F5-4F77-8FB0-844AB89FB2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Rådsdialog 2024-01-09</a:t>
            </a:r>
          </a:p>
        </p:txBody>
      </p:sp>
    </p:spTree>
    <p:extLst>
      <p:ext uri="{BB962C8B-B14F-4D97-AF65-F5344CB8AC3E}">
        <p14:creationId xmlns:p14="http://schemas.microsoft.com/office/powerpoint/2010/main" val="3790915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0FBFC41B-01AF-605F-8BC5-5811B8B9FE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17953300" cy="6675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4400" b="1" dirty="0"/>
              <a:t>Åtgärd								Minskad investeringsutgift		Hyresminskning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4400" dirty="0"/>
              <a:t>Minska antalet </a:t>
            </a:r>
            <a:r>
              <a:rPr lang="sv-SE" sz="4400" dirty="0" err="1"/>
              <a:t>vårdavd</a:t>
            </a:r>
            <a:r>
              <a:rPr lang="sv-SE" sz="4400" dirty="0"/>
              <a:t>. från 3 </a:t>
            </a:r>
            <a:r>
              <a:rPr lang="sv-SE" sz="4400" dirty="0" err="1"/>
              <a:t>st</a:t>
            </a:r>
            <a:r>
              <a:rPr lang="sv-SE" sz="4400" dirty="0"/>
              <a:t> till 2 </a:t>
            </a:r>
            <a:r>
              <a:rPr lang="sv-SE" sz="4400" dirty="0" err="1"/>
              <a:t>st</a:t>
            </a:r>
            <a:r>
              <a:rPr lang="sv-SE" sz="4400" dirty="0"/>
              <a:t>		176 mnkr			12 mnkr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4400" dirty="0"/>
              <a:t>Ingen operationsverksamhet 				480 mnkr			37 mnkr</a:t>
            </a:r>
          </a:p>
          <a:p>
            <a:pPr>
              <a:lnSpc>
                <a:spcPts val="288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4400" dirty="0"/>
              <a:t>Övrigt nybyggnation -50%					175 mnkr			14 mnkr </a:t>
            </a:r>
          </a:p>
          <a:p>
            <a:pPr marL="0" indent="0">
              <a:lnSpc>
                <a:spcPts val="2880"/>
              </a:lnSpc>
              <a:spcAft>
                <a:spcPts val="0"/>
              </a:spcAft>
              <a:buNone/>
            </a:pPr>
            <a:r>
              <a:rPr lang="sv-SE" sz="2400" dirty="0"/>
              <a:t>       Nya vårdbyggnader, </a:t>
            </a:r>
            <a:r>
              <a:rPr lang="sv-SE" sz="2400" dirty="0" err="1"/>
              <a:t>omkl.rum</a:t>
            </a:r>
            <a:r>
              <a:rPr lang="sv-SE" sz="2400" dirty="0"/>
              <a:t>, förråd, KTC, konferensrum akutmottagning, </a:t>
            </a:r>
          </a:p>
          <a:p>
            <a:pPr marL="0" indent="0">
              <a:lnSpc>
                <a:spcPts val="2880"/>
              </a:lnSpc>
              <a:spcAft>
                <a:spcPts val="0"/>
              </a:spcAft>
              <a:buNone/>
            </a:pPr>
            <a:r>
              <a:rPr lang="sv-SE" sz="2400" dirty="0"/>
              <a:t>      medicinsk akutvårdsavdelning MAVA, ambulanshall med saneringsstation</a:t>
            </a:r>
          </a:p>
          <a:p>
            <a:pPr marL="0" indent="0">
              <a:lnSpc>
                <a:spcPts val="2880"/>
              </a:lnSpc>
              <a:spcAft>
                <a:spcPts val="0"/>
              </a:spcAft>
              <a:buNone/>
            </a:pPr>
            <a:r>
              <a:rPr lang="sv-SE" sz="2400" dirty="0"/>
              <a:t>      </a:t>
            </a:r>
            <a:r>
              <a:rPr lang="sv-SE" sz="2400" dirty="0" err="1"/>
              <a:t>adm</a:t>
            </a:r>
            <a:r>
              <a:rPr lang="sv-SE" sz="2400" dirty="0"/>
              <a:t>, </a:t>
            </a:r>
            <a:r>
              <a:rPr lang="sv-SE" sz="2400" dirty="0" err="1"/>
              <a:t>lab</a:t>
            </a:r>
            <a:r>
              <a:rPr lang="sv-SE" sz="2400" dirty="0"/>
              <a:t> , service mm</a:t>
            </a:r>
            <a:endParaRPr lang="sv-SE" sz="3600" dirty="0"/>
          </a:p>
          <a:p>
            <a:pPr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4400" dirty="0"/>
              <a:t>Rot en eller båda byggnaderna 17 och 18  	0 -  385 mnkr 		0 - 25 mnkr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sv-SE" sz="4400" dirty="0">
                <a:highlight>
                  <a:srgbClr val="FFFF00"/>
                </a:highlight>
              </a:rPr>
              <a:t>  				</a:t>
            </a:r>
            <a:r>
              <a:rPr lang="sv-SE" sz="2400" dirty="0">
                <a:highlight>
                  <a:srgbClr val="FFFF00"/>
                </a:highlight>
              </a:rPr>
              <a:t>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sz="4400" b="1" dirty="0"/>
              <a:t>Summa åtgärder								831 - 1 216 mnkr		63 - 88 mnkr</a:t>
            </a:r>
            <a:r>
              <a:rPr lang="sv-SE" sz="4400" dirty="0"/>
              <a:t>					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9F9C75D-84EC-76A9-4B02-FB75B13B8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Påverkan på investeringsutgift och hyra vid förändring av verksamhet – grov bedömning   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6425849-6ED4-8258-826D-384A775D65CD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2024-01-17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540DA36-4846-17E5-C076-88810E5CEFD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1564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8033DD0-7ABE-5202-4910-BF5BBE8D66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04160FC-FD63-35D5-D213-AA84A4E5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426843"/>
            <a:ext cx="17616567" cy="2043642"/>
          </a:xfrm>
        </p:spPr>
        <p:txBody>
          <a:bodyPr/>
          <a:lstStyle/>
          <a:p>
            <a:r>
              <a:rPr lang="sv-SE" dirty="0"/>
              <a:t>Investeringsscenarion Köping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982BF6D-D398-882A-15C2-5273C38912D2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2024-01-17</a:t>
            </a:fld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004BFB-0A9E-B81C-9B5D-0F9CCE2A811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11</a:t>
            </a:fld>
            <a:endParaRPr lang="sv-SE" dirty="0"/>
          </a:p>
        </p:txBody>
      </p:sp>
      <p:graphicFrame>
        <p:nvGraphicFramePr>
          <p:cNvPr id="7" name="Tabell 7">
            <a:extLst>
              <a:ext uri="{FF2B5EF4-FFF2-40B4-BE49-F238E27FC236}">
                <a16:creationId xmlns:a16="http://schemas.microsoft.com/office/drawing/2014/main" id="{461E955C-96ED-4815-4F83-D1E135C443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321666"/>
              </p:ext>
            </p:extLst>
          </p:nvPr>
        </p:nvGraphicFramePr>
        <p:xfrm>
          <a:off x="1243764" y="2774355"/>
          <a:ext cx="10520388" cy="6960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5798">
                  <a:extLst>
                    <a:ext uri="{9D8B030D-6E8A-4147-A177-3AD203B41FA5}">
                      <a16:colId xmlns:a16="http://schemas.microsoft.com/office/drawing/2014/main" val="3582692415"/>
                    </a:ext>
                  </a:extLst>
                </a:gridCol>
                <a:gridCol w="2859183">
                  <a:extLst>
                    <a:ext uri="{9D8B030D-6E8A-4147-A177-3AD203B41FA5}">
                      <a16:colId xmlns:a16="http://schemas.microsoft.com/office/drawing/2014/main" val="865394802"/>
                    </a:ext>
                  </a:extLst>
                </a:gridCol>
                <a:gridCol w="1733239">
                  <a:extLst>
                    <a:ext uri="{9D8B030D-6E8A-4147-A177-3AD203B41FA5}">
                      <a16:colId xmlns:a16="http://schemas.microsoft.com/office/drawing/2014/main" val="2193805976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046565521"/>
                    </a:ext>
                  </a:extLst>
                </a:gridCol>
              </a:tblGrid>
              <a:tr h="1800884"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Byggnadsinvesterings-belopp, mnkr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Beräknad årshyra </a:t>
                      </a:r>
                      <a:r>
                        <a:rPr lang="sv-SE" sz="2400" dirty="0" err="1"/>
                        <a:t>inkl</a:t>
                      </a:r>
                      <a:r>
                        <a:rPr lang="sv-SE" sz="2400" dirty="0"/>
                        <a:t> drift och underhåll, mnkr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881536"/>
                  </a:ext>
                </a:extLst>
              </a:tr>
              <a:tr h="1259969">
                <a:tc>
                  <a:txBody>
                    <a:bodyPr/>
                    <a:lstStyle/>
                    <a:p>
                      <a:r>
                        <a:rPr lang="sv-SE" sz="2400" dirty="0"/>
                        <a:t>Avsatt i långsiktig investeringsplan 1 800, </a:t>
                      </a:r>
                      <a:r>
                        <a:rPr lang="sv-SE" sz="1800" dirty="0"/>
                        <a:t>varav MT-utrustning 200 mnkr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1 600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920551"/>
                  </a:ext>
                </a:extLst>
              </a:tr>
              <a:tr h="1259969">
                <a:tc>
                  <a:txBody>
                    <a:bodyPr/>
                    <a:lstStyle/>
                    <a:p>
                      <a:r>
                        <a:rPr lang="sv-SE" sz="2400" dirty="0"/>
                        <a:t>Enligt 2015-års lokalförsörjningsplan, indexerat till 2027-2029 </a:t>
                      </a:r>
                      <a:r>
                        <a:rPr lang="sv-SE" sz="1800" dirty="0"/>
                        <a:t>(ny + ombyggnad)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2 600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842341"/>
                  </a:ext>
                </a:extLst>
              </a:tr>
              <a:tr h="1259969">
                <a:tc>
                  <a:txBody>
                    <a:bodyPr/>
                    <a:lstStyle/>
                    <a:p>
                      <a:r>
                        <a:rPr lang="sv-SE" sz="2400" dirty="0"/>
                        <a:t>Målbild hälso- och sjukvården 2029 </a:t>
                      </a:r>
                      <a:r>
                        <a:rPr lang="sv-SE" sz="1800" dirty="0"/>
                        <a:t>(ny + ombyggnad)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1 400 – 1 800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100 – 125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732700"/>
                  </a:ext>
                </a:extLst>
              </a:tr>
              <a:tr h="1259969">
                <a:tc>
                  <a:txBody>
                    <a:bodyPr/>
                    <a:lstStyle/>
                    <a:p>
                      <a:r>
                        <a:rPr lang="sv-SE" sz="2400" dirty="0"/>
                        <a:t>Hyreskostnad 2024 befintlig omfattning, mnkr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281029"/>
                  </a:ext>
                </a:extLst>
              </a:tr>
            </a:tbl>
          </a:graphicData>
        </a:graphic>
      </p:graphicFrame>
      <p:sp>
        <p:nvSpPr>
          <p:cNvPr id="8" name="textruta 7">
            <a:extLst>
              <a:ext uri="{FF2B5EF4-FFF2-40B4-BE49-F238E27FC236}">
                <a16:creationId xmlns:a16="http://schemas.microsoft.com/office/drawing/2014/main" id="{C60DC62B-A35C-FB85-E9F3-5D81512D1457}"/>
              </a:ext>
            </a:extLst>
          </p:cNvPr>
          <p:cNvSpPr txBox="1"/>
          <p:nvPr/>
        </p:nvSpPr>
        <p:spPr>
          <a:xfrm>
            <a:off x="12474527" y="5519799"/>
            <a:ext cx="6949170" cy="1200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v-SE" sz="3600" b="1" dirty="0"/>
              <a:t>Alla investeringsalternativ innebär högre hyreskostnader än i dagsläget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3D9E6F69-2013-AAB4-7BBE-78496FC379CD}"/>
              </a:ext>
            </a:extLst>
          </p:cNvPr>
          <p:cNvSpPr txBox="1"/>
          <p:nvPr/>
        </p:nvSpPr>
        <p:spPr>
          <a:xfrm>
            <a:off x="12474527" y="3085301"/>
            <a:ext cx="6949170" cy="17543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v-SE" sz="3600" b="1" dirty="0"/>
              <a:t>En ny byggnadsinvestering på 100 mnkr ger en årlig hyreskostnad på 6-7 mnkr exklusive drift och underhåll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E54BE21-A6A5-D35C-1A49-F00E2C83D64F}"/>
              </a:ext>
            </a:extLst>
          </p:cNvPr>
          <p:cNvSpPr txBox="1">
            <a:spLocks noGrp="1"/>
          </p:cNvSpPr>
          <p:nvPr>
            <p:ph sz="half" idx="12"/>
          </p:nvPr>
        </p:nvSpPr>
        <p:spPr>
          <a:xfrm>
            <a:off x="12542343" y="7670899"/>
            <a:ext cx="6813538" cy="14017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v-SE" sz="3600" b="1" dirty="0"/>
              <a:t>Så länge regionen har negativa resultat behöver investeringar till stor del finansieras med lån</a:t>
            </a:r>
          </a:p>
        </p:txBody>
      </p:sp>
    </p:spTree>
    <p:extLst>
      <p:ext uri="{BB962C8B-B14F-4D97-AF65-F5344CB8AC3E}">
        <p14:creationId xmlns:p14="http://schemas.microsoft.com/office/powerpoint/2010/main" val="381698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E0D544BA-257C-A73C-AB66-0C6EEA38B7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Mer utförlig beskrivning kring beräkningarna för investeringarna och hyreskostnaderna, för befintlig verksamhet (lokalförsörjningsplanen 2015) och enligt förslag </a:t>
            </a:r>
            <a:r>
              <a:rPr lang="sv-SE" dirty="0" err="1"/>
              <a:t>HoS</a:t>
            </a:r>
            <a:r>
              <a:rPr lang="sv-SE" dirty="0"/>
              <a:t> 2029 = bild 9,10,11</a:t>
            </a:r>
          </a:p>
          <a:p>
            <a:r>
              <a:rPr lang="sv-SE" dirty="0"/>
              <a:t>Investeringsutrymmet 1,8 mdkr som är avsatt för Köping i den långsiktiga investeringsplanen, förutsättningarna vid olika byggnadsinvesteringsberlopp = bild 11  </a:t>
            </a:r>
          </a:p>
          <a:p>
            <a:r>
              <a:rPr lang="sv-SE" dirty="0"/>
              <a:t>Konsekvensen av varje 100 mnkr extra i investering i form av lån, ränta och kommande hyra = bild 11  </a:t>
            </a:r>
          </a:p>
          <a:p>
            <a:r>
              <a:rPr lang="sv-SE" dirty="0"/>
              <a:t>Konsekvenser om vi investerar mer i Köping än vad som finns avsatt i planen = bild 11   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1119424-582F-1F11-3292-5518875F3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Frågeställningar att besvara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1D884D4-4CF2-9585-16FB-C5DBF122D46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2024-01-17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AEBA548-2C63-8B8A-65C0-132F7F4A2D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572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84B2557-9289-775E-3FD7-4792E4B6DA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Finns det renoveringsbehov på operation i Köping innan NAV är färdigbyggt?  Om ja, vilken typ av renovering och till vilken estimerad kostnad?</a:t>
            </a:r>
          </a:p>
          <a:p>
            <a:pPr lvl="1"/>
            <a:r>
              <a:rPr lang="sv-SE" dirty="0"/>
              <a:t>Det finns inga större planerade renoveringar för operationslokalerna i Köping i nuläget, reinvesteringar för att upprätthålla funktionalitet sker enligt den riskbedömning som har gjorts för lokalerna fram till 2025. </a:t>
            </a:r>
            <a:r>
              <a:rPr lang="sv-SE" dirty="0">
                <a:highlight>
                  <a:srgbClr val="FFFF00"/>
                </a:highlight>
              </a:rPr>
              <a:t> </a:t>
            </a:r>
          </a:p>
          <a:p>
            <a:pPr lvl="1"/>
            <a:r>
              <a:rPr lang="sv-SE" dirty="0"/>
              <a:t>Fråga till Lars A: kommer operationsverksamheten i Köping att avvecklas tidigare än 2029 om beslut om nedläggning fattas?   Lars bedömning är att operationsverksamheten finns kvar till NAV är i drift 2029.</a:t>
            </a:r>
          </a:p>
          <a:p>
            <a:r>
              <a:rPr lang="sv-SE" dirty="0"/>
              <a:t>Kostnaden för renoveringen av Köpings sjukhus i relation till Högsbo sjukhus? Stefan stämmer av med kollegor i VGR under v2. </a:t>
            </a:r>
          </a:p>
          <a:p>
            <a:r>
              <a:rPr lang="sv-SE" dirty="0"/>
              <a:t>Får verksamheten i Köping plats om endast ett av hus 17 eller 18 renoveras? (fråga från Johan </a:t>
            </a:r>
            <a:r>
              <a:rPr lang="sv-SE" dirty="0" err="1"/>
              <a:t>Saaw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Uppdraget i ett tidigt skede var att bedöma undvikbara investeringsutgifter vid minskad omfattning av övrig verksamhet (-50%) för </a:t>
            </a:r>
            <a:r>
              <a:rPr lang="sv-SE" dirty="0" err="1"/>
              <a:t>lab</a:t>
            </a:r>
            <a:r>
              <a:rPr lang="sv-SE" dirty="0"/>
              <a:t>, övrig service, omklädningsrum, förråd, KTC, konferensrum, ambulanshall, administration, med mera. Därav finns det med i underlaget som en potentiell besparing om endast ett av husen renoveras. För fortsatt bedömning av vilka lokaler som ska renoveras eller rivas behöver en lokalförsörjningsplan tas fram.  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769321B-658F-093E-2C42-19AA31E25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Frågeställningar att besvara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B3D1D0-B1A8-4733-AA49-58A6201E497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2024-01-17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F8509B-624D-6577-B495-BA19A5C3913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210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54E6B325-3795-56BC-908F-E900B4BE2B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Lokalförsörjningsplan  2015-2025 för Köping, beslutad i RF juni 2015. I planen beskrivs ett stort behov av omvandling av sjukhusområdet. </a:t>
            </a:r>
          </a:p>
          <a:p>
            <a:r>
              <a:rPr lang="sv-SE" dirty="0"/>
              <a:t>Investeringsutgiften för att genomföra planen i sin helhet var ca 1,8 mdkr (2016 års värde) indexuppräknat till 2027-2029 ca 2,6 mdkr. </a:t>
            </a:r>
          </a:p>
          <a:p>
            <a:r>
              <a:rPr lang="sv-SE" dirty="0"/>
              <a:t>Större investeringar har identifierats och beslutats sedan 2015 vilket indirekt har påverkat genomförandet av lokalförsörjningsplanen för Köping: </a:t>
            </a:r>
          </a:p>
          <a:p>
            <a:r>
              <a:rPr lang="sv-SE" dirty="0"/>
              <a:t>Nytt akutsjukhus i Västerås 6,8 mdkr </a:t>
            </a:r>
          </a:p>
          <a:p>
            <a:r>
              <a:rPr lang="sv-SE" dirty="0"/>
              <a:t>Ny sjukvårdsbyggnad i Sala 560 mnkr </a:t>
            </a:r>
          </a:p>
          <a:p>
            <a:r>
              <a:rPr lang="sv-SE" dirty="0"/>
              <a:t>EPOS i Sala, extern förhyrning, fastighetsägaren investerar ca 100 mnkr.</a:t>
            </a:r>
          </a:p>
          <a:p>
            <a:r>
              <a:rPr lang="sv-SE" dirty="0"/>
              <a:t>Modernisering nytt vårdplan Fagersta ca 20+15 mnkr </a:t>
            </a:r>
          </a:p>
          <a:p>
            <a:r>
              <a:rPr lang="sv-SE" dirty="0"/>
              <a:t>Tillbyggnad rättspsykiatrin i Sala ca 140 mnkr (beslut feb 2024)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FD70338-4F55-5B8B-145B-94D9E4CB7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BC5D12-CA33-B14C-9BE2-200067C919E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2024-01-17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9D152F-ADB6-AC47-AC1C-52FA453A02F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0823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6597E374-4B8E-BBF5-4D18-282EB887FC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b="1" i="1" dirty="0"/>
              <a:t>Rivning av två hus</a:t>
            </a:r>
            <a:r>
              <a:rPr lang="sv-SE" dirty="0"/>
              <a:t> (16 och 19, från 1962) som idag innehåller bland annat lokaler för operation, sterilcentral, endoskopi, röntgen, akutmottagning, ÖNH, Ögon, administration och konferens</a:t>
            </a:r>
          </a:p>
          <a:p>
            <a:r>
              <a:rPr lang="sv-SE" b="1" i="1" dirty="0"/>
              <a:t>Ombyggnad och rotning av två hus </a:t>
            </a:r>
            <a:r>
              <a:rPr lang="sv-SE" dirty="0"/>
              <a:t>(17 och 18, från 1974) som idag innehåller bland annat lokaler för vårdavdelningar, </a:t>
            </a:r>
            <a:r>
              <a:rPr lang="sv-SE" dirty="0" err="1"/>
              <a:t>jourlab</a:t>
            </a:r>
            <a:r>
              <a:rPr lang="sv-SE" dirty="0"/>
              <a:t>, rehab, medicinmottagning, dialysmottagning, habilitering, hälsocenter, avancerad hemsjukvård, apotek, Fastighet- och service verksamheter. Enligt lokalförsörjningsplanen är förslaget framtida byggnader för mottagningsverksamhet, administration och konferens</a:t>
            </a:r>
          </a:p>
          <a:p>
            <a:r>
              <a:rPr lang="sv-SE" b="1" i="1" dirty="0"/>
              <a:t>Nybyggnad av två hus i tre plan </a:t>
            </a:r>
            <a:r>
              <a:rPr lang="sv-SE" dirty="0"/>
              <a:t>för att ersätta dagens vårdavdelningar (75 VPL+ 10 för medicinsk dagvård) operationsavdelning, sterilcentral, röntgenavdelningar, akutmottagning, pre- och postoperativ vård </a:t>
            </a:r>
          </a:p>
          <a:p>
            <a:r>
              <a:rPr lang="sv-SE" dirty="0"/>
              <a:t>Parkeringslösning i två plan </a:t>
            </a:r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00DFB127-841D-36F3-2DE3-4B6D3CCF9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 av lokalförsörjningsplanens inriktning 2015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B5AB572-5539-0EF1-44F1-C2C901E8F5A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2024-01-17</a:t>
            </a:fld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EBE5B1-7126-66A7-DF86-35C689C51C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9212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A5D540B-96D1-4E97-9260-AD83E8DFE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154" y="112712"/>
            <a:ext cx="15777829" cy="11083925"/>
          </a:xfrm>
          <a:prstGeom prst="rect">
            <a:avLst/>
          </a:prstGeom>
          <a:noFill/>
        </p:spPr>
      </p:pic>
      <p:sp>
        <p:nvSpPr>
          <p:cNvPr id="4" name="Platshållare för datum 3" hidden="1">
            <a:extLst>
              <a:ext uri="{FF2B5EF4-FFF2-40B4-BE49-F238E27FC236}">
                <a16:creationId xmlns:a16="http://schemas.microsoft.com/office/drawing/2014/main" id="{3DFD0A71-2467-4A6E-A43B-A9B439470B1A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995C967C-67C7-4621-A3F4-421FC821AE41}" type="datetime1">
              <a:rPr lang="sv-SE" smtClean="0"/>
              <a:pPr>
                <a:spcAft>
                  <a:spcPts val="600"/>
                </a:spcAft>
              </a:pPr>
              <a:t>2024-01-17</a:t>
            </a:fld>
            <a:endParaRPr lang="en-US"/>
          </a:p>
        </p:txBody>
      </p:sp>
      <p:sp>
        <p:nvSpPr>
          <p:cNvPr id="5" name="Platshållare för bildnummer 4" hidden="1">
            <a:extLst>
              <a:ext uri="{FF2B5EF4-FFF2-40B4-BE49-F238E27FC236}">
                <a16:creationId xmlns:a16="http://schemas.microsoft.com/office/drawing/2014/main" id="{548DD8CD-C9D8-4E55-80D4-17C9672A7C2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6F15528-21DE-4FAA-801E-634DDDAF4B2B}" type="slidenum">
              <a:rPr lang="sv-SE" smtClean="0"/>
              <a:pPr>
                <a:spcAft>
                  <a:spcPts val="600"/>
                </a:spcAft>
              </a:pPr>
              <a:t>6</a:t>
            </a:fld>
            <a:endParaRPr lang="sv-SE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57E15DA-D144-8429-ED34-94708D6C7445}"/>
              </a:ext>
            </a:extLst>
          </p:cNvPr>
          <p:cNvSpPr txBox="1"/>
          <p:nvPr/>
        </p:nvSpPr>
        <p:spPr>
          <a:xfrm>
            <a:off x="10052050" y="2702347"/>
            <a:ext cx="2160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0" b="1" dirty="0"/>
              <a:t>17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2BA20FE-A9B5-9D89-9F6C-4625C42F4103}"/>
              </a:ext>
            </a:extLst>
          </p:cNvPr>
          <p:cNvSpPr txBox="1"/>
          <p:nvPr/>
        </p:nvSpPr>
        <p:spPr>
          <a:xfrm>
            <a:off x="14516546" y="2702347"/>
            <a:ext cx="30243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0" b="1" dirty="0"/>
              <a:t>18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55B9DE42-ACE7-4A07-5FF0-5F6FBE88CF94}"/>
              </a:ext>
            </a:extLst>
          </p:cNvPr>
          <p:cNvSpPr txBox="1"/>
          <p:nvPr/>
        </p:nvSpPr>
        <p:spPr>
          <a:xfrm>
            <a:off x="5011490" y="4862587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0" b="1" dirty="0"/>
              <a:t>19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489AF26B-AAF4-E096-E699-38A5A44436EB}"/>
              </a:ext>
            </a:extLst>
          </p:cNvPr>
          <p:cNvSpPr txBox="1"/>
          <p:nvPr/>
        </p:nvSpPr>
        <p:spPr>
          <a:xfrm>
            <a:off x="6883698" y="2126283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0" b="1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209703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1155B94-B7C6-F318-67BD-441B73E8B8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106" y="3406775"/>
            <a:ext cx="8327081" cy="5976000"/>
          </a:xfrm>
        </p:spPr>
        <p:txBody>
          <a:bodyPr/>
          <a:lstStyle/>
          <a:p>
            <a:r>
              <a:rPr lang="sv-SE" dirty="0"/>
              <a:t>Sjukhusområdet 2015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14D46D5-C00E-C46F-C246-D3138C0F8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Förändringar enligt beslutad lokalförsörjningsplan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A5C0637-4EAE-2011-82CA-D22CFEC45116}"/>
              </a:ext>
            </a:extLst>
          </p:cNvPr>
          <p:cNvSpPr>
            <a:spLocks noGrp="1"/>
          </p:cNvSpPr>
          <p:nvPr>
            <p:ph sz="half" idx="12"/>
          </p:nvPr>
        </p:nvSpPr>
        <p:spPr/>
        <p:txBody>
          <a:bodyPr/>
          <a:lstStyle/>
          <a:p>
            <a:r>
              <a:rPr lang="sv-SE" dirty="0"/>
              <a:t>Sjukhusområdet 2025</a:t>
            </a:r>
          </a:p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C33FC41-3FB2-333A-740D-312E60594D0D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2024-01-17</a:t>
            </a:fld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A7E51A6-1B5C-85CA-3830-3C03E056D01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7</a:t>
            </a:fld>
            <a:endParaRPr lang="sv-SE" dirty="0"/>
          </a:p>
        </p:txBody>
      </p:sp>
      <p:pic>
        <p:nvPicPr>
          <p:cNvPr id="8" name="Platshållare för innehåll 8">
            <a:extLst>
              <a:ext uri="{FF2B5EF4-FFF2-40B4-BE49-F238E27FC236}">
                <a16:creationId xmlns:a16="http://schemas.microsoft.com/office/drawing/2014/main" id="{EF2421C2-6F17-2EE3-6786-E1F3768B7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3258" y="3973293"/>
            <a:ext cx="6514535" cy="5976000"/>
          </a:xfrm>
          <a:prstGeom prst="rect">
            <a:avLst/>
          </a:prstGeom>
          <a:noFill/>
        </p:spPr>
      </p:pic>
      <p:pic>
        <p:nvPicPr>
          <p:cNvPr id="9" name="Platshållare för innehåll 7">
            <a:extLst>
              <a:ext uri="{FF2B5EF4-FFF2-40B4-BE49-F238E27FC236}">
                <a16:creationId xmlns:a16="http://schemas.microsoft.com/office/drawing/2014/main" id="{0586258A-A26B-2612-B1BD-C920DF82D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1633" y="3895778"/>
            <a:ext cx="6045314" cy="61158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1861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B2230E5-49C9-D850-E5F5-D414E2005D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En vårdavdelning mindre</a:t>
            </a:r>
          </a:p>
          <a:p>
            <a:r>
              <a:rPr lang="sv-SE" dirty="0"/>
              <a:t>Ingen HIA</a:t>
            </a:r>
          </a:p>
          <a:p>
            <a:r>
              <a:rPr lang="sv-SE" dirty="0"/>
              <a:t>Förändrad akutverksamhet  </a:t>
            </a:r>
          </a:p>
          <a:p>
            <a:r>
              <a:rPr lang="sv-SE" dirty="0"/>
              <a:t>Ingen operationsverksamhet och sterilcentral</a:t>
            </a:r>
          </a:p>
          <a:p>
            <a:r>
              <a:rPr lang="sv-SE" dirty="0"/>
              <a:t>Minskad omfattning av övrig verksamhet (-50%) och förändrat behov av lokaler för omklädningsrum, förråd, KTC, konferensrum, ambulanshall med saneringsfunktion, administration, </a:t>
            </a:r>
            <a:r>
              <a:rPr lang="sv-SE" dirty="0" err="1"/>
              <a:t>lab</a:t>
            </a:r>
            <a:r>
              <a:rPr lang="sv-SE" dirty="0"/>
              <a:t>, övrig service med mera </a:t>
            </a:r>
          </a:p>
          <a:p>
            <a:r>
              <a:rPr lang="sv-SE" b="1" i="1" dirty="0"/>
              <a:t>Ny lokalförsörjningsplan för Köping som baseras på målbilden för </a:t>
            </a:r>
            <a:r>
              <a:rPr lang="sv-SE" b="1" i="1" dirty="0" err="1"/>
              <a:t>HoS</a:t>
            </a:r>
            <a:r>
              <a:rPr lang="sv-SE" b="1" i="1" dirty="0"/>
              <a:t> 2029 behöver tas fram för bedömning av investeringar i det framtida fastighetsbeståndet. </a:t>
            </a:r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17CAF9FD-75CF-7E7D-1D42-2A100E9B9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Undvikbara investeringsutgifter – baserade på beräkningar i ett tidigt skede – </a:t>
            </a:r>
            <a:r>
              <a:rPr lang="sv-SE" dirty="0" err="1"/>
              <a:t>HoS</a:t>
            </a:r>
            <a:r>
              <a:rPr lang="sv-SE" dirty="0"/>
              <a:t> 2029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E2FC110-634E-CFCE-73E0-A1B9438609C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2024-01-17</a:t>
            </a:fld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150754-E465-D2B5-B4CB-F0A9B899F0E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6676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C61ADB68-3B1B-DE8A-002C-59A2BDA41C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7431062"/>
          </a:xfrm>
        </p:spPr>
        <p:txBody>
          <a:bodyPr>
            <a:normAutofit/>
          </a:bodyPr>
          <a:lstStyle/>
          <a:p>
            <a:r>
              <a:rPr lang="sv-SE" dirty="0"/>
              <a:t>Byggkostnaderna i 2016 års kostnadsnivå indexeras med byggkostnadsindex (SCB) till </a:t>
            </a:r>
            <a:r>
              <a:rPr lang="sv-SE" dirty="0" err="1"/>
              <a:t>inflyttningsår</a:t>
            </a:r>
            <a:r>
              <a:rPr lang="sv-SE" dirty="0"/>
              <a:t> 2026-2029 för olika etapper. Index varierar från 44% år 2026 till 53% 2029.</a:t>
            </a:r>
          </a:p>
          <a:p>
            <a:r>
              <a:rPr lang="sv-SE" dirty="0"/>
              <a:t>Internräntan beräknas till 3,9% enligt prognos från finanschef CE.</a:t>
            </a:r>
          </a:p>
          <a:p>
            <a:r>
              <a:rPr lang="sv-SE" dirty="0"/>
              <a:t>Avskrivningstiden beräknas till 35 år för nybyggnation och 26 år för ombyggnation.</a:t>
            </a:r>
          </a:p>
          <a:p>
            <a:r>
              <a:rPr lang="sv-SE" dirty="0"/>
              <a:t>Drift och underhåll 800 kr per kvm</a:t>
            </a:r>
          </a:p>
          <a:p>
            <a:r>
              <a:rPr lang="sv-SE" dirty="0"/>
              <a:t>Budgetreserv 20% </a:t>
            </a:r>
          </a:p>
          <a:p>
            <a:r>
              <a:rPr lang="sv-SE" b="1" i="1" dirty="0"/>
              <a:t>Investeringsutgiften för att genomföra planen i sin helhet var ca 1,8 mdkr (2016 års värde) indexuppräknat till 2027-2029 ca 2,6 mdkr.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6D31662-40A7-A8A1-18BC-7B8F5E4E1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Kalkylförutsättningar för beslutad lokalförsörjningsplan 2015 – </a:t>
            </a:r>
            <a:r>
              <a:rPr lang="sv-SE" dirty="0" err="1"/>
              <a:t>HoS</a:t>
            </a:r>
            <a:r>
              <a:rPr lang="sv-SE" dirty="0"/>
              <a:t> 2029  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3865D4F-FDDB-4E50-0B22-666575CC732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2024-01-17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C45FF6C-E8EC-F678-820B-99CB662FCB6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2621732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CF4D34E-64D2-4E66-89DE-390B7421D4FE}" vid="{FDF77A3A-BEC1-4F5D-AAFF-C30092447A86}"/>
    </a:ext>
  </a:extLst>
</a:theme>
</file>

<file path=ppt/theme/theme2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CF4D34E-64D2-4E66-89DE-390B7421D4FE}" vid="{CE14F18F-32F8-40FB-8FED-61C1C9307226}"/>
    </a:ext>
  </a:extLst>
</a:theme>
</file>

<file path=ppt/theme/theme3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CF4D34E-64D2-4E66-89DE-390B7421D4FE}" vid="{3286C5D9-DE92-42C3-A4DC-CFCCD4C4CF69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042EA5C68AF14AB72B719D3CA5D90F" ma:contentTypeVersion="15" ma:contentTypeDescription="Create a new document." ma:contentTypeScope="" ma:versionID="85911061f79c496cbbfa3ca6aa5d01db">
  <xsd:schema xmlns:xsd="http://www.w3.org/2001/XMLSchema" xmlns:xs="http://www.w3.org/2001/XMLSchema" xmlns:p="http://schemas.microsoft.com/office/2006/metadata/properties" xmlns:ns2="4190ebc8-6fc9-4d9f-89db-c3a83ebe3c36" xmlns:ns3="578cd2e2-e8eb-439a-be79-51f7078a2eaf" targetNamespace="http://schemas.microsoft.com/office/2006/metadata/properties" ma:root="true" ma:fieldsID="041de7714f8641e1b2cc464ab8e3f000" ns2:_="" ns3:_="">
    <xsd:import namespace="4190ebc8-6fc9-4d9f-89db-c3a83ebe3c36"/>
    <xsd:import namespace="578cd2e2-e8eb-439a-be79-51f7078a2e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90ebc8-6fc9-4d9f-89db-c3a83ebe3c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e12c2e29-3876-4f0c-ba25-f8f57cb655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8cd2e2-e8eb-439a-be79-51f7078a2ea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6ab8928-8d24-4849-96d2-21ac0e8400a1}" ma:internalName="TaxCatchAll" ma:showField="CatchAllData" ma:web="578cd2e2-e8eb-439a-be79-51f7078a2e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8cd2e2-e8eb-439a-be79-51f7078a2eaf" xsi:nil="true"/>
    <lcf76f155ced4ddcb4097134ff3c332f xmlns="4190ebc8-6fc9-4d9f-89db-c3a83ebe3c36">
      <Terms xmlns="http://schemas.microsoft.com/office/infopath/2007/PartnerControls"/>
    </lcf76f155ced4ddcb4097134ff3c332f>
    <SharedWithUsers xmlns="578cd2e2-e8eb-439a-be79-51f7078a2eaf">
      <UserInfo>
        <DisplayName>Lisa Pers Ohlsén</DisplayName>
        <AccountId>123</AccountId>
        <AccountType/>
      </UserInfo>
      <UserInfo>
        <DisplayName>Johanna Ling</DisplayName>
        <AccountId>287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E88A38-AD95-4082-B17C-3A4837DF19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90ebc8-6fc9-4d9f-89db-c3a83ebe3c36"/>
    <ds:schemaRef ds:uri="578cd2e2-e8eb-439a-be79-51f7078a2e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298639-A577-4F3F-91F2-8D6ABE55571D}">
  <ds:schemaRefs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578cd2e2-e8eb-439a-be79-51f7078a2eaf"/>
    <ds:schemaRef ds:uri="4190ebc8-6fc9-4d9f-89db-c3a83ebe3c36"/>
  </ds:schemaRefs>
</ds:datastoreItem>
</file>

<file path=customXml/itemProps3.xml><?xml version="1.0" encoding="utf-8"?>
<ds:datastoreItem xmlns:ds="http://schemas.openxmlformats.org/officeDocument/2006/customXml" ds:itemID="{D041836F-050D-448E-A7B6-564A2A1A1F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Region_Västmanland</Template>
  <TotalTime>4952</TotalTime>
  <Words>1020</Words>
  <Application>Microsoft Office PowerPoint</Application>
  <PresentationFormat>Anpassad</PresentationFormat>
  <Paragraphs>97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Region Västmanland Rosa</vt:lpstr>
      <vt:lpstr>Region Västmanland Blå</vt:lpstr>
      <vt:lpstr>Region Västmanland Grön</vt:lpstr>
      <vt:lpstr>Investeringar Hälso- och sjukvården 2029 - Köping </vt:lpstr>
      <vt:lpstr>Frågeställningar att besvara </vt:lpstr>
      <vt:lpstr>Frågeställningar att besvara </vt:lpstr>
      <vt:lpstr>Bakgrund</vt:lpstr>
      <vt:lpstr>Sammanfattning av lokalförsörjningsplanens inriktning 2015</vt:lpstr>
      <vt:lpstr>PowerPoint-presentation</vt:lpstr>
      <vt:lpstr>Förändringar enligt beslutad lokalförsörjningsplan</vt:lpstr>
      <vt:lpstr>Undvikbara investeringsutgifter – baserade på beräkningar i ett tidigt skede – HoS 2029</vt:lpstr>
      <vt:lpstr>Kalkylförutsättningar för beslutad lokalförsörjningsplan 2015 – HoS 2029   </vt:lpstr>
      <vt:lpstr>Påverkan på investeringsutgift och hyra vid förändring av verksamhet – grov bedömning   </vt:lpstr>
      <vt:lpstr>Investeringsscenarion Köping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Agnetha Jonsson</dc:creator>
  <cp:lastModifiedBy>Johanna Ling</cp:lastModifiedBy>
  <cp:revision>134</cp:revision>
  <dcterms:created xsi:type="dcterms:W3CDTF">2021-04-21T08:25:14Z</dcterms:created>
  <dcterms:modified xsi:type="dcterms:W3CDTF">2024-01-17T12:23:56Z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2019-05-20T00:00:00Z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2019-05-29T00:00:00Z</vt:filetime>
  </property>
  <property fmtid="{D5CDD505-2E9C-101B-9397-08002B2CF9AE}" pid="5" name="ContentTypeId">
    <vt:lpwstr>0x01010072042EA5C68AF14AB72B719D3CA5D90F</vt:lpwstr>
  </property>
  <property fmtid="{D5CDD505-2E9C-101B-9397-08002B2CF9AE}" pid="6" name="MediaServiceImageTags">
    <vt:lpwstr/>
  </property>
</Properties>
</file>