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746" r:id="rId5"/>
    <p:sldMasterId id="2147483648" r:id="rId6"/>
    <p:sldMasterId id="2147483703" r:id="rId7"/>
  </p:sldMasterIdLst>
  <p:notesMasterIdLst>
    <p:notesMasterId r:id="rId17"/>
  </p:notesMasterIdLst>
  <p:sldIdLst>
    <p:sldId id="256" r:id="rId8"/>
    <p:sldId id="258" r:id="rId9"/>
    <p:sldId id="260" r:id="rId10"/>
    <p:sldId id="261" r:id="rId11"/>
    <p:sldId id="262" r:id="rId12"/>
    <p:sldId id="265" r:id="rId13"/>
    <p:sldId id="264" r:id="rId14"/>
    <p:sldId id="263" r:id="rId15"/>
    <p:sldId id="259" r:id="rId16"/>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2E5F32-BD75-4AC3-828A-C25DC2DEE6C3}" v="360" dt="2024-01-04T17:55:28.35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4729" autoAdjust="0"/>
  </p:normalViewPr>
  <p:slideViewPr>
    <p:cSldViewPr>
      <p:cViewPr varScale="1">
        <p:scale>
          <a:sx n="34" d="100"/>
          <a:sy n="34" d="100"/>
        </p:scale>
        <p:origin x="1052" y="68"/>
      </p:cViewPr>
      <p:guideLst>
        <p:guide orient="horz" pos="2880"/>
        <p:guide pos="2204"/>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113" d="100"/>
          <a:sy n="113" d="100"/>
        </p:scale>
        <p:origin x="504"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ltvse-my.sharepoint.com/personal/ola_dahlberg_regionvastmanland_se/Documents/Produktionssamordnare/H&#246;gfl&#246;de/Data%20opeation/Tabell%20alla%20operationer%20fr&#229;n%20orbit%20v&#228;ntande%20och%20genomf&#246;rda%20+%20st&#246;rningar%20202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ltvse-my.sharepoint.com/personal/ola_dahlberg_regionvastmanland_se/Documents/Produktionssamordnare/H&#246;gfl&#246;de/Data%20opeation/Tabell%20alla%20operationer%20fr&#229;n%20orbit%20v&#228;ntande%20och%20genomf&#246;rda%20+%20st&#246;rningar%20202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ltvse-my.sharepoint.com/personal/ola_dahlberg_regionvastmanland_se/Documents/Produktionssamordnare/H&#246;gfl&#246;de/Data%20opeation/Tabell%20alla%20operationer%20fr&#229;n%20orbit%20v&#228;ntande%20och%20genomf&#246;rda%20+%20st&#246;rningar%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a:effectLst>
                  <a:outerShdw blurRad="50800" dist="38100" dir="5400000" algn="t" rotWithShape="0">
                    <a:srgbClr val="000000">
                      <a:alpha val="40000"/>
                    </a:srgbClr>
                  </a:outerShdw>
                </a:effectLst>
              </a:rPr>
              <a:t>Behov av operationstimmar.</a:t>
            </a:r>
            <a:endParaRPr lang="sv-SE">
              <a:effectLst/>
            </a:endParaRPr>
          </a:p>
          <a:p>
            <a:pPr>
              <a:defRPr/>
            </a:pPr>
            <a:r>
              <a:rPr lang="en-US" sz="1800" b="1" i="0" baseline="0">
                <a:effectLst>
                  <a:outerShdw blurRad="50800" dist="38100" dir="5400000" algn="t" rotWithShape="0">
                    <a:srgbClr val="000000">
                      <a:alpha val="40000"/>
                    </a:srgbClr>
                  </a:outerShdw>
                </a:effectLst>
              </a:rPr>
              <a:t>Blåa staplar anger behovet utifrån att göra allt på operation.</a:t>
            </a:r>
            <a:endParaRPr lang="sv-SE">
              <a:effectLst/>
            </a:endParaRPr>
          </a:p>
          <a:p>
            <a:pPr>
              <a:defRPr/>
            </a:pPr>
            <a:r>
              <a:rPr lang="en-US" sz="1800" b="1" i="0" baseline="0">
                <a:effectLst>
                  <a:outerShdw blurRad="50800" dist="38100" dir="5400000" algn="t" rotWithShape="0">
                    <a:srgbClr val="000000">
                      <a:alpha val="40000"/>
                    </a:srgbClr>
                  </a:outerShdw>
                </a:effectLst>
              </a:rPr>
              <a:t>Gula stapler anger det som måste göras på operation.</a:t>
            </a:r>
          </a:p>
          <a:p>
            <a:pPr>
              <a:defRPr/>
            </a:pPr>
            <a:r>
              <a:rPr lang="en-US" sz="1800" b="1" i="0" baseline="0">
                <a:effectLst>
                  <a:outerShdw blurRad="50800" dist="38100" dir="5400000" algn="t" rotWithShape="0">
                    <a:srgbClr val="000000">
                      <a:alpha val="40000"/>
                    </a:srgbClr>
                  </a:outerShdw>
                </a:effectLst>
              </a:rPr>
              <a:t> </a:t>
            </a:r>
            <a:endParaRPr lang="sv-SE">
              <a:effectLst/>
            </a:endParaRPr>
          </a:p>
          <a:p>
            <a:pPr>
              <a:defRPr/>
            </a:pPr>
            <a:endParaRPr lang="en-US"/>
          </a:p>
          <a:p>
            <a:pPr>
              <a:defRPr/>
            </a:pP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sv-SE"/>
        </a:p>
      </c:txPr>
    </c:title>
    <c:autoTitleDeleted val="0"/>
    <c:plotArea>
      <c:layout/>
      <c:barChart>
        <c:barDir val="col"/>
        <c:grouping val="clustered"/>
        <c:varyColors val="0"/>
        <c:ser>
          <c:idx val="0"/>
          <c:order val="0"/>
          <c:tx>
            <c:v>Allt som görs på operation</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3"/>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7E4E-457E-8F00-600D2E06A29A}"/>
              </c:ext>
            </c:extLst>
          </c:dPt>
          <c:dPt>
            <c:idx val="4"/>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7E4E-457E-8F00-600D2E06A29A}"/>
              </c:ext>
            </c:extLst>
          </c:dPt>
          <c:dPt>
            <c:idx val="5"/>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7E4E-457E-8F00-600D2E06A29A}"/>
              </c:ext>
            </c:extLst>
          </c:dPt>
          <c:cat>
            <c:strRef>
              <c:f>'Behov opsalar allt på op'!$A$21:$A$26</c:f>
              <c:strCache>
                <c:ptCount val="6"/>
                <c:pt idx="0">
                  <c:v>Allt som görs på op</c:v>
                </c:pt>
                <c:pt idx="1">
                  <c:v>Ökning 10%</c:v>
                </c:pt>
                <c:pt idx="2">
                  <c:v>Ökning 20%</c:v>
                </c:pt>
                <c:pt idx="3">
                  <c:v>Det som måste göras på operation</c:v>
                </c:pt>
                <c:pt idx="4">
                  <c:v>Ökning 10%</c:v>
                </c:pt>
                <c:pt idx="5">
                  <c:v>Ökning 20%</c:v>
                </c:pt>
              </c:strCache>
            </c:strRef>
          </c:cat>
          <c:val>
            <c:numRef>
              <c:f>'Behov opsalar allt på op'!$B$21:$B$26</c:f>
              <c:numCache>
                <c:formatCode>#,##0</c:formatCode>
                <c:ptCount val="6"/>
                <c:pt idx="0">
                  <c:v>33615</c:v>
                </c:pt>
                <c:pt idx="1">
                  <c:v>36976.5</c:v>
                </c:pt>
                <c:pt idx="2">
                  <c:v>40338</c:v>
                </c:pt>
                <c:pt idx="3">
                  <c:v>31765</c:v>
                </c:pt>
                <c:pt idx="4">
                  <c:v>34941.5</c:v>
                </c:pt>
                <c:pt idx="5">
                  <c:v>38118</c:v>
                </c:pt>
              </c:numCache>
            </c:numRef>
          </c:val>
          <c:extLst>
            <c:ext xmlns:c16="http://schemas.microsoft.com/office/drawing/2014/chart" uri="{C3380CC4-5D6E-409C-BE32-E72D297353CC}">
              <c16:uniqueId val="{00000006-7E4E-457E-8F00-600D2E06A29A}"/>
            </c:ext>
          </c:extLst>
        </c:ser>
        <c:dLbls>
          <c:showLegendKey val="0"/>
          <c:showVal val="0"/>
          <c:showCatName val="0"/>
          <c:showSerName val="0"/>
          <c:showPercent val="0"/>
          <c:showBubbleSize val="0"/>
        </c:dLbls>
        <c:gapWidth val="219"/>
        <c:axId val="78216847"/>
        <c:axId val="78227247"/>
      </c:barChart>
      <c:lineChart>
        <c:grouping val="standard"/>
        <c:varyColors val="0"/>
        <c:ser>
          <c:idx val="1"/>
          <c:order val="1"/>
          <c:tx>
            <c:v>Tillgängliga timmar i NAV</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'Behov opsalar allt på op'!$A$21:$A$26</c:f>
              <c:strCache>
                <c:ptCount val="6"/>
                <c:pt idx="0">
                  <c:v>Allt som görs på op</c:v>
                </c:pt>
                <c:pt idx="1">
                  <c:v>Ökning 10%</c:v>
                </c:pt>
                <c:pt idx="2">
                  <c:v>Ökning 20%</c:v>
                </c:pt>
                <c:pt idx="3">
                  <c:v>Det som måste göras på operation</c:v>
                </c:pt>
                <c:pt idx="4">
                  <c:v>Ökning 10%</c:v>
                </c:pt>
                <c:pt idx="5">
                  <c:v>Ökning 20%</c:v>
                </c:pt>
              </c:strCache>
            </c:strRef>
          </c:cat>
          <c:val>
            <c:numRef>
              <c:f>'Behov opsalar allt på op'!$C$21:$C$26</c:f>
              <c:numCache>
                <c:formatCode>#,##0</c:formatCode>
                <c:ptCount val="6"/>
                <c:pt idx="0">
                  <c:v>33908.050000000003</c:v>
                </c:pt>
                <c:pt idx="1">
                  <c:v>33908.050000000003</c:v>
                </c:pt>
                <c:pt idx="2">
                  <c:v>33908.050000000003</c:v>
                </c:pt>
                <c:pt idx="3">
                  <c:v>33908.050000000003</c:v>
                </c:pt>
                <c:pt idx="4">
                  <c:v>33908.050000000003</c:v>
                </c:pt>
                <c:pt idx="5">
                  <c:v>33908.050000000003</c:v>
                </c:pt>
              </c:numCache>
            </c:numRef>
          </c:val>
          <c:smooth val="0"/>
          <c:extLst>
            <c:ext xmlns:c16="http://schemas.microsoft.com/office/drawing/2014/chart" uri="{C3380CC4-5D6E-409C-BE32-E72D297353CC}">
              <c16:uniqueId val="{00000007-7E4E-457E-8F00-600D2E06A29A}"/>
            </c:ext>
          </c:extLst>
        </c:ser>
        <c:dLbls>
          <c:showLegendKey val="0"/>
          <c:showVal val="0"/>
          <c:showCatName val="0"/>
          <c:showSerName val="0"/>
          <c:showPercent val="0"/>
          <c:showBubbleSize val="0"/>
        </c:dLbls>
        <c:marker val="1"/>
        <c:smooth val="0"/>
        <c:axId val="78216847"/>
        <c:axId val="78227247"/>
      </c:lineChart>
      <c:catAx>
        <c:axId val="78216847"/>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78227247"/>
        <c:crosses val="autoZero"/>
        <c:auto val="1"/>
        <c:lblAlgn val="ctr"/>
        <c:lblOffset val="100"/>
        <c:noMultiLvlLbl val="0"/>
      </c:catAx>
      <c:valAx>
        <c:axId val="78227247"/>
        <c:scaling>
          <c:orientation val="minMax"/>
          <c:min val="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78216847"/>
        <c:crosses val="autoZero"/>
        <c:crossBetween val="between"/>
        <c:majorUnit val="5000"/>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Allt som görs på operation,</a:t>
            </a:r>
            <a:r>
              <a:rPr lang="en-US" baseline="0"/>
              <a:t> blåa staplar, samt det som måste göras på operation, gula staplar, </a:t>
            </a:r>
            <a:r>
              <a:rPr lang="en-US"/>
              <a:t>med 10 minuters effektivisering</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sv-SE"/>
        </a:p>
      </c:txPr>
    </c:title>
    <c:autoTitleDeleted val="0"/>
    <c:plotArea>
      <c:layout>
        <c:manualLayout>
          <c:layoutTarget val="inner"/>
          <c:xMode val="edge"/>
          <c:yMode val="edge"/>
          <c:x val="7.7384861794360341E-2"/>
          <c:y val="9.2212461370458951E-2"/>
          <c:w val="0.89741664635571849"/>
          <c:h val="0.75775177176407127"/>
        </c:manualLayout>
      </c:layout>
      <c:barChart>
        <c:barDir val="col"/>
        <c:grouping val="clustered"/>
        <c:varyColors val="0"/>
        <c:ser>
          <c:idx val="0"/>
          <c:order val="0"/>
          <c:tx>
            <c:v>Allt som görs på operation</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3"/>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AAD5-41C2-8A40-ECD7A72CB74E}"/>
              </c:ext>
            </c:extLst>
          </c:dPt>
          <c:dPt>
            <c:idx val="4"/>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AAD5-41C2-8A40-ECD7A72CB74E}"/>
              </c:ext>
            </c:extLst>
          </c:dPt>
          <c:dPt>
            <c:idx val="5"/>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AAD5-41C2-8A40-ECD7A72CB74E}"/>
              </c:ext>
            </c:extLst>
          </c:dPt>
          <c:cat>
            <c:strRef>
              <c:f>'Behov opsalar allt på op'!$E$21:$E$26</c:f>
              <c:strCache>
                <c:ptCount val="6"/>
                <c:pt idx="0">
                  <c:v>Allt som görs på op </c:v>
                </c:pt>
                <c:pt idx="1">
                  <c:v>Ökning 10%</c:v>
                </c:pt>
                <c:pt idx="2">
                  <c:v>Ökning 20%</c:v>
                </c:pt>
                <c:pt idx="3">
                  <c:v>Det som måste göras på operation</c:v>
                </c:pt>
                <c:pt idx="4">
                  <c:v>Ökning 10%</c:v>
                </c:pt>
                <c:pt idx="5">
                  <c:v>Ökning 20%</c:v>
                </c:pt>
              </c:strCache>
            </c:strRef>
          </c:cat>
          <c:val>
            <c:numRef>
              <c:f>'Behov opsalar allt på op'!$F$21:$F$26</c:f>
              <c:numCache>
                <c:formatCode>#,##0</c:formatCode>
                <c:ptCount val="6"/>
                <c:pt idx="0">
                  <c:v>31078</c:v>
                </c:pt>
                <c:pt idx="1">
                  <c:v>34185.800000000003</c:v>
                </c:pt>
                <c:pt idx="2">
                  <c:v>37293.599999999999</c:v>
                </c:pt>
                <c:pt idx="3">
                  <c:v>29430</c:v>
                </c:pt>
                <c:pt idx="4">
                  <c:v>32373.000000000004</c:v>
                </c:pt>
                <c:pt idx="5">
                  <c:v>35316</c:v>
                </c:pt>
              </c:numCache>
            </c:numRef>
          </c:val>
          <c:extLst>
            <c:ext xmlns:c16="http://schemas.microsoft.com/office/drawing/2014/chart" uri="{C3380CC4-5D6E-409C-BE32-E72D297353CC}">
              <c16:uniqueId val="{00000000-DBA8-466C-ABAA-4EC45491F4C7}"/>
            </c:ext>
          </c:extLst>
        </c:ser>
        <c:dLbls>
          <c:showLegendKey val="0"/>
          <c:showVal val="0"/>
          <c:showCatName val="0"/>
          <c:showSerName val="0"/>
          <c:showPercent val="0"/>
          <c:showBubbleSize val="0"/>
        </c:dLbls>
        <c:gapWidth val="219"/>
        <c:axId val="2043789952"/>
        <c:axId val="2043786624"/>
      </c:barChart>
      <c:lineChart>
        <c:grouping val="standard"/>
        <c:varyColors val="0"/>
        <c:ser>
          <c:idx val="1"/>
          <c:order val="1"/>
          <c:tx>
            <c:v>Tillgängliga timmar i NAV</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'Behov opsalar allt på op'!$E$21:$E$26</c:f>
              <c:strCache>
                <c:ptCount val="6"/>
                <c:pt idx="0">
                  <c:v>Allt som görs på op </c:v>
                </c:pt>
                <c:pt idx="1">
                  <c:v>Ökning 10%</c:v>
                </c:pt>
                <c:pt idx="2">
                  <c:v>Ökning 20%</c:v>
                </c:pt>
                <c:pt idx="3">
                  <c:v>Det som måste göras på operation</c:v>
                </c:pt>
                <c:pt idx="4">
                  <c:v>Ökning 10%</c:v>
                </c:pt>
                <c:pt idx="5">
                  <c:v>Ökning 20%</c:v>
                </c:pt>
              </c:strCache>
            </c:strRef>
          </c:cat>
          <c:val>
            <c:numRef>
              <c:f>'Behov opsalar allt på op'!$G$21:$G$26</c:f>
              <c:numCache>
                <c:formatCode>#,##0</c:formatCode>
                <c:ptCount val="6"/>
                <c:pt idx="0">
                  <c:v>33908.050000000003</c:v>
                </c:pt>
                <c:pt idx="1">
                  <c:v>33908.050000000003</c:v>
                </c:pt>
                <c:pt idx="2">
                  <c:v>33908.050000000003</c:v>
                </c:pt>
                <c:pt idx="3">
                  <c:v>33908.050000000003</c:v>
                </c:pt>
                <c:pt idx="4">
                  <c:v>33908.050000000003</c:v>
                </c:pt>
                <c:pt idx="5">
                  <c:v>33908.050000000003</c:v>
                </c:pt>
              </c:numCache>
            </c:numRef>
          </c:val>
          <c:smooth val="0"/>
          <c:extLst>
            <c:ext xmlns:c16="http://schemas.microsoft.com/office/drawing/2014/chart" uri="{C3380CC4-5D6E-409C-BE32-E72D297353CC}">
              <c16:uniqueId val="{00000001-DBA8-466C-ABAA-4EC45491F4C7}"/>
            </c:ext>
          </c:extLst>
        </c:ser>
        <c:dLbls>
          <c:showLegendKey val="0"/>
          <c:showVal val="0"/>
          <c:showCatName val="0"/>
          <c:showSerName val="0"/>
          <c:showPercent val="0"/>
          <c:showBubbleSize val="0"/>
        </c:dLbls>
        <c:marker val="1"/>
        <c:smooth val="0"/>
        <c:axId val="2043789952"/>
        <c:axId val="2043786624"/>
      </c:lineChart>
      <c:catAx>
        <c:axId val="204378995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2043786624"/>
        <c:crosses val="autoZero"/>
        <c:auto val="1"/>
        <c:lblAlgn val="ctr"/>
        <c:lblOffset val="100"/>
        <c:noMultiLvlLbl val="0"/>
      </c:catAx>
      <c:valAx>
        <c:axId val="2043786624"/>
        <c:scaling>
          <c:orientation val="minMax"/>
          <c:max val="45000"/>
          <c:min val="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2043789952"/>
        <c:crosses val="autoZero"/>
        <c:crossBetween val="between"/>
        <c:majorUnit val="5000"/>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sv-S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sv-SE" dirty="0"/>
              <a:t>Allt som görs på operation, blåa staplar, </a:t>
            </a:r>
            <a:r>
              <a:rPr lang="en-US" sz="1600" b="1" i="0" u="none" strike="noStrike" baseline="0" dirty="0" err="1">
                <a:effectLst/>
              </a:rPr>
              <a:t>samt</a:t>
            </a:r>
            <a:r>
              <a:rPr lang="en-US" sz="1600" b="1" i="0" u="none" strike="noStrike" baseline="0" dirty="0">
                <a:effectLst/>
              </a:rPr>
              <a:t> det </a:t>
            </a:r>
            <a:r>
              <a:rPr lang="en-US" sz="1600" b="1" i="0" u="none" strike="noStrike" baseline="0" dirty="0" err="1">
                <a:effectLst/>
              </a:rPr>
              <a:t>som</a:t>
            </a:r>
            <a:r>
              <a:rPr lang="en-US" sz="1600" b="1" i="0" u="none" strike="noStrike" baseline="0" dirty="0">
                <a:effectLst/>
              </a:rPr>
              <a:t> </a:t>
            </a:r>
            <a:r>
              <a:rPr lang="en-US" sz="1600" b="1" i="0" u="none" strike="noStrike" baseline="0" dirty="0" err="1">
                <a:effectLst/>
              </a:rPr>
              <a:t>måste</a:t>
            </a:r>
            <a:r>
              <a:rPr lang="en-US" sz="1600" b="1" i="0" u="none" strike="noStrike" baseline="0" dirty="0">
                <a:effectLst/>
              </a:rPr>
              <a:t> </a:t>
            </a:r>
            <a:r>
              <a:rPr lang="en-US" sz="1600" b="1" i="0" u="none" strike="noStrike" baseline="0" dirty="0" err="1">
                <a:effectLst/>
              </a:rPr>
              <a:t>göras</a:t>
            </a:r>
            <a:r>
              <a:rPr lang="en-US" sz="1600" b="1" i="0" u="none" strike="noStrike" baseline="0" dirty="0">
                <a:effectLst/>
              </a:rPr>
              <a:t> </a:t>
            </a:r>
            <a:r>
              <a:rPr lang="en-US" sz="1600" b="1" i="0" u="none" strike="noStrike" baseline="0" dirty="0" err="1">
                <a:effectLst/>
              </a:rPr>
              <a:t>på</a:t>
            </a:r>
            <a:r>
              <a:rPr lang="en-US" sz="1600" b="1" i="0" u="none" strike="noStrike" baseline="0" dirty="0">
                <a:effectLst/>
              </a:rPr>
              <a:t> operation, gula </a:t>
            </a:r>
            <a:r>
              <a:rPr lang="en-US" sz="1600" b="1" i="0" u="none" strike="noStrike" baseline="0" dirty="0" err="1">
                <a:effectLst/>
              </a:rPr>
              <a:t>staplar</a:t>
            </a:r>
            <a:r>
              <a:rPr lang="en-US" sz="1600" b="1" i="0" u="none" strike="noStrike" baseline="0" dirty="0">
                <a:effectLst/>
              </a:rPr>
              <a:t>, med 10 </a:t>
            </a:r>
            <a:r>
              <a:rPr lang="en-US" sz="1600" b="1" i="0" u="none" strike="noStrike" baseline="0" dirty="0" err="1">
                <a:effectLst/>
              </a:rPr>
              <a:t>minuters</a:t>
            </a:r>
            <a:r>
              <a:rPr lang="en-US" sz="1600" b="1" i="0" u="none" strike="noStrike" baseline="0" dirty="0">
                <a:effectLst/>
              </a:rPr>
              <a:t> </a:t>
            </a:r>
            <a:r>
              <a:rPr lang="en-US" sz="1600" b="1" i="0" u="none" strike="noStrike" baseline="0" dirty="0" err="1">
                <a:effectLst/>
              </a:rPr>
              <a:t>effektivisering</a:t>
            </a:r>
            <a:r>
              <a:rPr lang="en-US" sz="1600" b="1" i="0" u="none" strike="noStrike" baseline="0" dirty="0">
                <a:effectLst/>
              </a:rPr>
              <a:t> och </a:t>
            </a:r>
            <a:r>
              <a:rPr lang="en-US" sz="1600" b="1" i="0" u="none" strike="noStrike" baseline="0" dirty="0" err="1">
                <a:effectLst/>
              </a:rPr>
              <a:t>arbete</a:t>
            </a:r>
            <a:r>
              <a:rPr lang="en-US" sz="1600" b="1" i="0" u="none" strike="noStrike" baseline="0" dirty="0">
                <a:effectLst/>
              </a:rPr>
              <a:t> </a:t>
            </a:r>
            <a:r>
              <a:rPr lang="en-US" sz="1600" b="1" i="0" u="none" strike="noStrike" baseline="0" dirty="0" err="1">
                <a:effectLst/>
              </a:rPr>
              <a:t>hela</a:t>
            </a:r>
            <a:r>
              <a:rPr lang="en-US" sz="1600" b="1" i="0" u="none" strike="noStrike" baseline="0" dirty="0">
                <a:effectLst/>
              </a:rPr>
              <a:t> </a:t>
            </a:r>
            <a:r>
              <a:rPr lang="en-US" sz="1600" b="1" i="0" u="none" strike="noStrike" baseline="0" dirty="0" err="1">
                <a:effectLst/>
              </a:rPr>
              <a:t>fredagar</a:t>
            </a:r>
            <a:endParaRPr lang="sv-SE"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sv-SE"/>
        </a:p>
      </c:txPr>
    </c:title>
    <c:autoTitleDeleted val="0"/>
    <c:plotArea>
      <c:layout/>
      <c:barChart>
        <c:barDir val="col"/>
        <c:grouping val="clustered"/>
        <c:varyColors val="0"/>
        <c:ser>
          <c:idx val="0"/>
          <c:order val="0"/>
          <c:tx>
            <c:v>Allt som görs på operation</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3"/>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8847-43ED-8A76-141BFD618DF8}"/>
              </c:ext>
            </c:extLst>
          </c:dPt>
          <c:dPt>
            <c:idx val="4"/>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8847-43ED-8A76-141BFD618DF8}"/>
              </c:ext>
            </c:extLst>
          </c:dPt>
          <c:dPt>
            <c:idx val="5"/>
            <c:invertIfNegative val="0"/>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8847-43ED-8A76-141BFD618DF8}"/>
              </c:ext>
            </c:extLst>
          </c:dPt>
          <c:cat>
            <c:strRef>
              <c:f>'Behov opsalar allt på op'!$M$21:$M$26</c:f>
              <c:strCache>
                <c:ptCount val="6"/>
                <c:pt idx="0">
                  <c:v>Allt som görs på op </c:v>
                </c:pt>
                <c:pt idx="1">
                  <c:v>Ökning 10%</c:v>
                </c:pt>
                <c:pt idx="2">
                  <c:v>Ökning 20%</c:v>
                </c:pt>
                <c:pt idx="3">
                  <c:v>Det som måste göras på operation</c:v>
                </c:pt>
                <c:pt idx="4">
                  <c:v>Ökning 10%</c:v>
                </c:pt>
                <c:pt idx="5">
                  <c:v>Ökning 20%</c:v>
                </c:pt>
              </c:strCache>
            </c:strRef>
          </c:cat>
          <c:val>
            <c:numRef>
              <c:f>'Behov opsalar allt på op'!$N$21:$N$26</c:f>
              <c:numCache>
                <c:formatCode>#,##0</c:formatCode>
                <c:ptCount val="6"/>
                <c:pt idx="0">
                  <c:v>31078</c:v>
                </c:pt>
                <c:pt idx="1">
                  <c:v>34185.800000000003</c:v>
                </c:pt>
                <c:pt idx="2">
                  <c:v>37293.599999999999</c:v>
                </c:pt>
                <c:pt idx="3">
                  <c:v>29430</c:v>
                </c:pt>
                <c:pt idx="4">
                  <c:v>32373.000000000004</c:v>
                </c:pt>
                <c:pt idx="5">
                  <c:v>35316</c:v>
                </c:pt>
              </c:numCache>
            </c:numRef>
          </c:val>
          <c:extLst>
            <c:ext xmlns:c16="http://schemas.microsoft.com/office/drawing/2014/chart" uri="{C3380CC4-5D6E-409C-BE32-E72D297353CC}">
              <c16:uniqueId val="{00000006-8847-43ED-8A76-141BFD618DF8}"/>
            </c:ext>
          </c:extLst>
        </c:ser>
        <c:dLbls>
          <c:showLegendKey val="0"/>
          <c:showVal val="0"/>
          <c:showCatName val="0"/>
          <c:showSerName val="0"/>
          <c:showPercent val="0"/>
          <c:showBubbleSize val="0"/>
        </c:dLbls>
        <c:gapWidth val="219"/>
        <c:axId val="1283901856"/>
        <c:axId val="1283898944"/>
      </c:barChart>
      <c:lineChart>
        <c:grouping val="standard"/>
        <c:varyColors val="0"/>
        <c:ser>
          <c:idx val="1"/>
          <c:order val="1"/>
          <c:tx>
            <c:v>Tillgängliga timmar i NAV</c:v>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'Behov opsalar allt på op'!$M$21:$M$26</c:f>
              <c:strCache>
                <c:ptCount val="6"/>
                <c:pt idx="0">
                  <c:v>Allt som görs på op </c:v>
                </c:pt>
                <c:pt idx="1">
                  <c:v>Ökning 10%</c:v>
                </c:pt>
                <c:pt idx="2">
                  <c:v>Ökning 20%</c:v>
                </c:pt>
                <c:pt idx="3">
                  <c:v>Det som måste göras på operation</c:v>
                </c:pt>
                <c:pt idx="4">
                  <c:v>Ökning 10%</c:v>
                </c:pt>
                <c:pt idx="5">
                  <c:v>Ökning 20%</c:v>
                </c:pt>
              </c:strCache>
            </c:strRef>
          </c:cat>
          <c:val>
            <c:numRef>
              <c:f>'Behov opsalar allt på op'!$O$21:$O$26</c:f>
              <c:numCache>
                <c:formatCode>#,##0</c:formatCode>
                <c:ptCount val="6"/>
                <c:pt idx="0">
                  <c:v>35983.75</c:v>
                </c:pt>
                <c:pt idx="1">
                  <c:v>35983.75</c:v>
                </c:pt>
                <c:pt idx="2">
                  <c:v>35983.75</c:v>
                </c:pt>
                <c:pt idx="3">
                  <c:v>35983.75</c:v>
                </c:pt>
                <c:pt idx="4">
                  <c:v>35983.75</c:v>
                </c:pt>
                <c:pt idx="5">
                  <c:v>35983.75</c:v>
                </c:pt>
              </c:numCache>
            </c:numRef>
          </c:val>
          <c:smooth val="0"/>
          <c:extLst>
            <c:ext xmlns:c16="http://schemas.microsoft.com/office/drawing/2014/chart" uri="{C3380CC4-5D6E-409C-BE32-E72D297353CC}">
              <c16:uniqueId val="{00000007-8847-43ED-8A76-141BFD618DF8}"/>
            </c:ext>
          </c:extLst>
        </c:ser>
        <c:dLbls>
          <c:showLegendKey val="0"/>
          <c:showVal val="0"/>
          <c:showCatName val="0"/>
          <c:showSerName val="0"/>
          <c:showPercent val="0"/>
          <c:showBubbleSize val="0"/>
        </c:dLbls>
        <c:marker val="1"/>
        <c:smooth val="0"/>
        <c:axId val="1283901856"/>
        <c:axId val="1283898944"/>
      </c:lineChart>
      <c:catAx>
        <c:axId val="128390185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1283898944"/>
        <c:crosses val="autoZero"/>
        <c:auto val="1"/>
        <c:lblAlgn val="ctr"/>
        <c:lblOffset val="100"/>
        <c:noMultiLvlLbl val="0"/>
      </c:catAx>
      <c:valAx>
        <c:axId val="1283898944"/>
        <c:scaling>
          <c:orientation val="minMax"/>
          <c:max val="45000"/>
          <c:min val="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crossAx val="1283901856"/>
        <c:crosses val="autoZero"/>
        <c:crossBetween val="between"/>
        <c:majorUnit val="5000"/>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2024-01-17</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Skillnaden</a:t>
            </a:r>
            <a:r>
              <a:rPr lang="sv-SE" baseline="0" dirty="0"/>
              <a:t> (ökningen) mellan det lägsta antalet timmar och det högsta (röda ringar) är 5% (pandemiåren exkluderade).</a:t>
            </a:r>
          </a:p>
          <a:p>
            <a:endParaRPr lang="sv-SE" baseline="0" dirty="0"/>
          </a:p>
          <a:p>
            <a:r>
              <a:rPr lang="sv-SE" baseline="0" dirty="0"/>
              <a:t>Behovet är inkluderat utomlänspatienter.</a:t>
            </a:r>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2</a:t>
            </a:fld>
            <a:endParaRPr lang="sv-SE"/>
          </a:p>
        </p:txBody>
      </p:sp>
    </p:spTree>
    <p:extLst>
      <p:ext uri="{BB962C8B-B14F-4D97-AF65-F5344CB8AC3E}">
        <p14:creationId xmlns:p14="http://schemas.microsoft.com/office/powerpoint/2010/main" val="300022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Totalt behov inkluderar alla patienter som har satts upp för operation i </a:t>
            </a:r>
            <a:r>
              <a:rPr lang="sv-SE" dirty="0" err="1"/>
              <a:t>Orbit</a:t>
            </a:r>
            <a:r>
              <a:rPr lang="sv-SE" dirty="0"/>
              <a:t>. Det innebär att även de som opereras i Köping är inkluderade.</a:t>
            </a:r>
          </a:p>
        </p:txBody>
      </p:sp>
      <p:sp>
        <p:nvSpPr>
          <p:cNvPr id="4" name="Platshållare för bildnummer 3"/>
          <p:cNvSpPr>
            <a:spLocks noGrp="1"/>
          </p:cNvSpPr>
          <p:nvPr>
            <p:ph type="sldNum" sz="quarter" idx="5"/>
          </p:nvPr>
        </p:nvSpPr>
        <p:spPr/>
        <p:txBody>
          <a:bodyPr/>
          <a:lstStyle/>
          <a:p>
            <a:fld id="{B733DB10-64AD-4478-BAF2-10592BD0BA82}" type="slidenum">
              <a:rPr lang="sv-SE" smtClean="0"/>
              <a:t>3</a:t>
            </a:fld>
            <a:endParaRPr lang="sv-SE"/>
          </a:p>
        </p:txBody>
      </p:sp>
    </p:spTree>
    <p:extLst>
      <p:ext uri="{BB962C8B-B14F-4D97-AF65-F5344CB8AC3E}">
        <p14:creationId xmlns:p14="http://schemas.microsoft.com/office/powerpoint/2010/main" val="33265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Full produktion 37 veckor </a:t>
            </a:r>
          </a:p>
          <a:p>
            <a:pPr marL="171450" indent="-171450">
              <a:buFont typeface="Arial" panose="020B0604020202020204" pitchFamily="34" charset="0"/>
              <a:buChar char="•"/>
            </a:pPr>
            <a:r>
              <a:rPr lang="sv-SE" dirty="0"/>
              <a:t>16 salar dagtid måndag-fredag (halva fredagen)</a:t>
            </a:r>
          </a:p>
          <a:p>
            <a:pPr marL="171450" indent="-171450">
              <a:buFont typeface="Arial" panose="020B0604020202020204" pitchFamily="34" charset="0"/>
              <a:buChar char="•"/>
            </a:pPr>
            <a:endParaRPr lang="sv-SE" dirty="0"/>
          </a:p>
          <a:p>
            <a:pPr marL="0" indent="0">
              <a:buFont typeface="Arial" panose="020B0604020202020204" pitchFamily="34" charset="0"/>
              <a:buNone/>
            </a:pPr>
            <a:r>
              <a:rPr lang="sv-SE" dirty="0"/>
              <a:t>Reducerad drift 5 lovveckor samt före och efter semester</a:t>
            </a:r>
          </a:p>
          <a:p>
            <a:pPr marL="171450" indent="-171450">
              <a:buFont typeface="Arial" panose="020B0604020202020204" pitchFamily="34" charset="0"/>
              <a:buChar char="•"/>
            </a:pPr>
            <a:r>
              <a:rPr lang="sv-SE" dirty="0"/>
              <a:t>12 salar dagtid måndag-fredag (halva fredagen</a:t>
            </a:r>
          </a:p>
          <a:p>
            <a:pPr marL="171450" indent="-171450">
              <a:buFont typeface="Arial" panose="020B0604020202020204" pitchFamily="34" charset="0"/>
              <a:buChar char="•"/>
            </a:pPr>
            <a:endParaRPr lang="sv-SE" dirty="0"/>
          </a:p>
          <a:p>
            <a:pPr marL="0" indent="0">
              <a:buFont typeface="Arial" panose="020B0604020202020204" pitchFamily="34" charset="0"/>
              <a:buNone/>
            </a:pPr>
            <a:r>
              <a:rPr lang="sv-SE" dirty="0"/>
              <a:t>Reducerad drift sommar, jul och nyår 10 veckor</a:t>
            </a:r>
          </a:p>
          <a:p>
            <a:pPr marL="171450" indent="-171450">
              <a:buFont typeface="Arial" panose="020B0604020202020204" pitchFamily="34" charset="0"/>
              <a:buChar char="•"/>
            </a:pPr>
            <a:r>
              <a:rPr lang="sv-SE" dirty="0"/>
              <a:t>6 salar dagtid måndag-fredag (halva fredagen)</a:t>
            </a:r>
          </a:p>
          <a:p>
            <a:pPr marL="0" indent="0">
              <a:buFont typeface="Arial" panose="020B0604020202020204" pitchFamily="34" charset="0"/>
              <a:buNone/>
            </a:pPr>
            <a:endParaRPr lang="sv-SE" dirty="0"/>
          </a:p>
          <a:p>
            <a:pPr marL="0" indent="0">
              <a:buFont typeface="Arial" panose="020B0604020202020204" pitchFamily="34" charset="0"/>
              <a:buNone/>
            </a:pPr>
            <a:r>
              <a:rPr lang="sv-SE" dirty="0"/>
              <a:t>Samt 52 veckor per år</a:t>
            </a:r>
          </a:p>
          <a:p>
            <a:pPr marL="171450" indent="-171450">
              <a:buFont typeface="Arial" panose="020B0604020202020204" pitchFamily="34" charset="0"/>
              <a:buChar char="•"/>
            </a:pPr>
            <a:r>
              <a:rPr lang="sv-SE" dirty="0"/>
              <a:t>1 </a:t>
            </a:r>
            <a:r>
              <a:rPr lang="sv-SE" dirty="0" err="1"/>
              <a:t>akutsal</a:t>
            </a:r>
            <a:r>
              <a:rPr lang="sv-SE" dirty="0"/>
              <a:t> 16 timmar måndag till torsdag samt 8 timmar fredag, samt</a:t>
            </a:r>
          </a:p>
          <a:p>
            <a:pPr marL="171450" indent="-171450">
              <a:buFont typeface="Arial" panose="020B0604020202020204" pitchFamily="34" charset="0"/>
              <a:buChar char="•"/>
            </a:pPr>
            <a:r>
              <a:rPr lang="sv-SE" dirty="0"/>
              <a:t>1 </a:t>
            </a:r>
            <a:r>
              <a:rPr lang="sv-SE" dirty="0" err="1"/>
              <a:t>akutsal</a:t>
            </a:r>
            <a:r>
              <a:rPr lang="sv-SE" dirty="0"/>
              <a:t> 16 timmar 7 dagar i veckan, </a:t>
            </a:r>
          </a:p>
          <a:p>
            <a:pPr marL="0" indent="0">
              <a:buFont typeface="Arial" panose="020B0604020202020204" pitchFamily="34" charset="0"/>
              <a:buNone/>
            </a:pPr>
            <a:endParaRPr lang="sv-SE" dirty="0"/>
          </a:p>
          <a:p>
            <a:pPr marL="0" indent="0">
              <a:buFont typeface="Arial" panose="020B0604020202020204" pitchFamily="34" charset="0"/>
              <a:buNone/>
            </a:pPr>
            <a:r>
              <a:rPr lang="sv-SE" dirty="0"/>
              <a:t> Det utförs operationer 24 timmar om dygnet. Men de operationer som görs efter 22:00 ska vara </a:t>
            </a:r>
            <a:r>
              <a:rPr lang="sv-SE" dirty="0" err="1"/>
              <a:t>urakuta</a:t>
            </a:r>
            <a:r>
              <a:rPr lang="sv-SE" dirty="0"/>
              <a:t>. Därav räknar vi ingen beläggning på dessa (således är 8 timmar per dygn inte med i planeringen för de akuta)</a:t>
            </a:r>
          </a:p>
        </p:txBody>
      </p:sp>
      <p:sp>
        <p:nvSpPr>
          <p:cNvPr id="4" name="Platshållare för bildnummer 3"/>
          <p:cNvSpPr>
            <a:spLocks noGrp="1"/>
          </p:cNvSpPr>
          <p:nvPr>
            <p:ph type="sldNum" sz="quarter" idx="5"/>
          </p:nvPr>
        </p:nvSpPr>
        <p:spPr/>
        <p:txBody>
          <a:bodyPr/>
          <a:lstStyle/>
          <a:p>
            <a:fld id="{B733DB10-64AD-4478-BAF2-10592BD0BA82}" type="slidenum">
              <a:rPr lang="sv-SE" smtClean="0"/>
              <a:t>4</a:t>
            </a:fld>
            <a:endParaRPr lang="sv-SE"/>
          </a:p>
        </p:txBody>
      </p:sp>
    </p:spTree>
    <p:extLst>
      <p:ext uri="{BB962C8B-B14F-4D97-AF65-F5344CB8AC3E}">
        <p14:creationId xmlns:p14="http://schemas.microsoft.com/office/powerpoint/2010/main" val="172704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har räknat lågt på tillgången på Operationssalar. Trots det når vi dagens totala behov (blåa staplar). Om vi gör det som måste göras på en operationssal når vi nästan en ökning på 10%.</a:t>
            </a:r>
          </a:p>
          <a:p>
            <a:endParaRPr lang="sv-SE" dirty="0"/>
          </a:p>
          <a:p>
            <a:r>
              <a:rPr lang="sv-SE" dirty="0"/>
              <a:t>Om vi effektiviserar med 10 min klarar vi nästan en ökning med 20%. Se nästa bild.</a:t>
            </a:r>
          </a:p>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5</a:t>
            </a:fld>
            <a:endParaRPr lang="sv-SE"/>
          </a:p>
        </p:txBody>
      </p:sp>
    </p:spTree>
    <p:extLst>
      <p:ext uri="{BB962C8B-B14F-4D97-AF65-F5344CB8AC3E}">
        <p14:creationId xmlns:p14="http://schemas.microsoft.com/office/powerpoint/2010/main" val="1173342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Med en effektivisering på 10 minuter när vi i princip dagens totala behov med en ökning på 10%. Om vi bara gör det vi måste på operationssalen så når vi nästan en ökning på 20% </a:t>
            </a:r>
          </a:p>
          <a:p>
            <a:endParaRPr lang="sv-SE" dirty="0"/>
          </a:p>
          <a:p>
            <a:r>
              <a:rPr lang="sv-SE" dirty="0"/>
              <a:t>Då vi räknat lågt på operationssalarna har vi följande möjligheter att öka vår kapacitet:</a:t>
            </a:r>
          </a:p>
          <a:p>
            <a:endParaRPr lang="sv-SE" dirty="0"/>
          </a:p>
          <a:p>
            <a:pPr marL="171450" indent="-171450">
              <a:buFont typeface="Arial" panose="020B0604020202020204" pitchFamily="34" charset="0"/>
              <a:buChar char="•"/>
            </a:pPr>
            <a:r>
              <a:rPr lang="sv-SE" dirty="0"/>
              <a:t>Öka öppettiderna på operationssalarna (hela fredagar, längre tider på kvällar, fler salar på helgerna). Vid ex förlängning av fredagarna ökar tillgängligheten med cirka 2 000 timmar, se nästa bild. </a:t>
            </a:r>
          </a:p>
          <a:p>
            <a:pPr marL="171450" indent="-171450">
              <a:buFont typeface="Arial" panose="020B0604020202020204" pitchFamily="34" charset="0"/>
              <a:buChar char="•"/>
            </a:pPr>
            <a:r>
              <a:rPr lang="sv-SE" dirty="0"/>
              <a:t>Nyttja operationssalen på förlossningen</a:t>
            </a:r>
          </a:p>
          <a:p>
            <a:pPr marL="171450" indent="-171450">
              <a:buFont typeface="Arial" panose="020B0604020202020204" pitchFamily="34" charset="0"/>
              <a:buChar char="•"/>
            </a:pPr>
            <a:endParaRPr lang="sv-SE" dirty="0"/>
          </a:p>
          <a:p>
            <a:pPr marL="0" indent="0">
              <a:buFont typeface="Arial" panose="020B0604020202020204" pitchFamily="34" charset="0"/>
              <a:buNone/>
            </a:pPr>
            <a:r>
              <a:rPr lang="sv-SE" dirty="0"/>
              <a:t>Budskapet är att det finns mycket kapacitet i NAV</a:t>
            </a:r>
          </a:p>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6</a:t>
            </a:fld>
            <a:endParaRPr lang="sv-SE"/>
          </a:p>
        </p:txBody>
      </p:sp>
    </p:spTree>
    <p:extLst>
      <p:ext uri="{BB962C8B-B14F-4D97-AF65-F5344CB8AC3E}">
        <p14:creationId xmlns:p14="http://schemas.microsoft.com/office/powerpoint/2010/main" val="52100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Enbart vid förlängning av fredagarna så ökar tillgängligheten så att vi klarar en 20% ökning av det vi måste göra på operation förutsatt att vi klarar av att effektivisera.</a:t>
            </a:r>
          </a:p>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7</a:t>
            </a:fld>
            <a:endParaRPr lang="sv-SE"/>
          </a:p>
        </p:txBody>
      </p:sp>
    </p:spTree>
    <p:extLst>
      <p:ext uri="{BB962C8B-B14F-4D97-AF65-F5344CB8AC3E}">
        <p14:creationId xmlns:p14="http://schemas.microsoft.com/office/powerpoint/2010/main" val="2885962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dirty="0"/>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2024-01-17</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2024-01-17</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2024-01-17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291435" y="2298648"/>
            <a:ext cx="13459939" cy="1686571"/>
          </a:xfrm>
        </p:spPr>
        <p:txBody>
          <a:bodyPr anchor="b">
            <a:noAutofit/>
          </a:bodyPr>
          <a:lstStyle>
            <a:lvl1pPr>
              <a:lnSpc>
                <a:spcPct val="80000"/>
              </a:lnSpc>
              <a:defRPr sz="5936"/>
            </a:lvl1pPr>
          </a:lstStyle>
          <a:p>
            <a:r>
              <a:rPr lang="sv-SE" dirty="0"/>
              <a:t>Klicka här för att lägga till rubrik</a:t>
            </a:r>
          </a:p>
        </p:txBody>
      </p:sp>
      <p:sp>
        <p:nvSpPr>
          <p:cNvPr id="5" name="Platshållare för innehåll 2"/>
          <p:cNvSpPr>
            <a:spLocks noGrp="1"/>
          </p:cNvSpPr>
          <p:nvPr>
            <p:ph idx="1" hasCustomPrompt="1"/>
          </p:nvPr>
        </p:nvSpPr>
        <p:spPr>
          <a:xfrm>
            <a:off x="3291435" y="4133672"/>
            <a:ext cx="13459939" cy="655044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2024-01-17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62661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Rubrik och två spalter">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700994" y="2298648"/>
            <a:ext cx="15315525" cy="1686571"/>
          </a:xfrm>
        </p:spPr>
        <p:txBody>
          <a:bodyPr anchor="b">
            <a:noAutofit/>
          </a:bodyPr>
          <a:lstStyle>
            <a:lvl1pPr algn="l">
              <a:lnSpc>
                <a:spcPct val="100000"/>
              </a:lnSpc>
              <a:defRPr sz="5936"/>
            </a:lvl1pPr>
          </a:lstStyle>
          <a:p>
            <a:r>
              <a:rPr lang="sv-SE" dirty="0"/>
              <a:t>Klicka här för att lägga till rubrik</a:t>
            </a:r>
          </a:p>
        </p:txBody>
      </p:sp>
      <p:sp>
        <p:nvSpPr>
          <p:cNvPr id="6" name="Platshållare för innehåll 2"/>
          <p:cNvSpPr>
            <a:spLocks noGrp="1"/>
          </p:cNvSpPr>
          <p:nvPr>
            <p:ph idx="1" hasCustomPrompt="1"/>
          </p:nvPr>
        </p:nvSpPr>
        <p:spPr>
          <a:xfrm>
            <a:off x="2700994"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innehåll 2"/>
          <p:cNvSpPr>
            <a:spLocks noGrp="1"/>
          </p:cNvSpPr>
          <p:nvPr>
            <p:ph idx="10" hasCustomPrompt="1"/>
          </p:nvPr>
        </p:nvSpPr>
        <p:spPr>
          <a:xfrm>
            <a:off x="10561005"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datum 9"/>
          <p:cNvSpPr>
            <a:spLocks noGrp="1"/>
          </p:cNvSpPr>
          <p:nvPr>
            <p:ph type="dt" sz="half" idx="11"/>
          </p:nvPr>
        </p:nvSpPr>
        <p:spPr/>
        <p:txBody>
          <a:bodyPr/>
          <a:lstStyle/>
          <a:p>
            <a:fld id="{C739DF52-0477-4164-99CF-0384B3919D38}" type="datetime1">
              <a:rPr lang="sv-SE" smtClean="0"/>
              <a:t>2024-01-17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84747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700994" y="2298648"/>
            <a:ext cx="15315525" cy="1686571"/>
          </a:xfrm>
        </p:spPr>
        <p:txBody>
          <a:bodyPr anchor="b">
            <a:noAutofit/>
          </a:bodyPr>
          <a:lstStyle>
            <a:lvl1pPr>
              <a:lnSpc>
                <a:spcPct val="100000"/>
              </a:lnSpc>
              <a:defRPr sz="5936"/>
            </a:lvl1pPr>
          </a:lstStyle>
          <a:p>
            <a:r>
              <a:rPr lang="sv-SE" dirty="0"/>
              <a:t>Klicka här för att lägga till rubrik</a:t>
            </a:r>
          </a:p>
        </p:txBody>
      </p:sp>
      <p:sp>
        <p:nvSpPr>
          <p:cNvPr id="5" name="Platshållare för innehåll 2"/>
          <p:cNvSpPr>
            <a:spLocks noGrp="1"/>
          </p:cNvSpPr>
          <p:nvPr>
            <p:ph idx="1" hasCustomPrompt="1"/>
          </p:nvPr>
        </p:nvSpPr>
        <p:spPr>
          <a:xfrm>
            <a:off x="2700994" y="4155667"/>
            <a:ext cx="15315525" cy="6530333"/>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2024-01-17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417290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923677" y="2298648"/>
            <a:ext cx="15280341" cy="1686571"/>
          </a:xfrm>
        </p:spPr>
        <p:txBody>
          <a:bodyPr anchor="b">
            <a:noAutofit/>
          </a:bodyPr>
          <a:lstStyle>
            <a:lvl1pPr algn="ctr">
              <a:lnSpc>
                <a:spcPct val="80000"/>
              </a:lnSpc>
              <a:defRPr sz="5936"/>
            </a:lvl1pPr>
          </a:lstStyle>
          <a:p>
            <a:r>
              <a:rPr lang="sv-SE" dirty="0"/>
              <a:t>Klicka här för att lägga till rubrik</a:t>
            </a:r>
          </a:p>
        </p:txBody>
      </p:sp>
      <p:sp>
        <p:nvSpPr>
          <p:cNvPr id="6" name="Platshållare för innehåll 2"/>
          <p:cNvSpPr>
            <a:spLocks noGrp="1"/>
          </p:cNvSpPr>
          <p:nvPr>
            <p:ph idx="1" hasCustomPrompt="1"/>
          </p:nvPr>
        </p:nvSpPr>
        <p:spPr>
          <a:xfrm>
            <a:off x="2923676"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innehåll 2"/>
          <p:cNvSpPr>
            <a:spLocks noGrp="1"/>
          </p:cNvSpPr>
          <p:nvPr>
            <p:ph idx="10" hasCustomPrompt="1"/>
          </p:nvPr>
        </p:nvSpPr>
        <p:spPr>
          <a:xfrm>
            <a:off x="10756921"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dirty="0"/>
              <a:t>Klicka här för att lägga till innehåll</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datum 9"/>
          <p:cNvSpPr>
            <a:spLocks noGrp="1"/>
          </p:cNvSpPr>
          <p:nvPr>
            <p:ph type="dt" sz="half" idx="11"/>
          </p:nvPr>
        </p:nvSpPr>
        <p:spPr/>
        <p:txBody>
          <a:bodyPr/>
          <a:lstStyle/>
          <a:p>
            <a:fld id="{08176BD1-A56A-405D-BBE7-4874BB21E688}" type="datetimeFigureOut">
              <a:rPr lang="sv-SE" smtClean="0"/>
              <a:pPr/>
              <a:t>2024-01-17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02334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513013" y="1996900"/>
            <a:ext cx="15078075" cy="6910171"/>
          </a:xfrm>
        </p:spPr>
        <p:txBody>
          <a:bodyPr anchor="ctr">
            <a:noAutofit/>
          </a:bodyPr>
          <a:lstStyle>
            <a:lvl1pPr algn="ctr">
              <a:lnSpc>
                <a:spcPct val="80000"/>
              </a:lnSpc>
              <a:defRPr sz="5936" b="0">
                <a:solidFill>
                  <a:schemeClr val="tx1"/>
                </a:solidFill>
              </a:defRPr>
            </a:lvl1pPr>
          </a:lstStyle>
          <a:p>
            <a:r>
              <a:rPr lang="sv-SE" dirty="0"/>
              <a:t>Klicka här för att lägga till rubrik</a:t>
            </a:r>
          </a:p>
        </p:txBody>
      </p:sp>
      <p:sp>
        <p:nvSpPr>
          <p:cNvPr id="6" name="Platshållare för datum 5"/>
          <p:cNvSpPr>
            <a:spLocks noGrp="1"/>
          </p:cNvSpPr>
          <p:nvPr>
            <p:ph type="dt" sz="half" idx="10"/>
          </p:nvPr>
        </p:nvSpPr>
        <p:spPr/>
        <p:txBody>
          <a:bodyPr/>
          <a:lstStyle/>
          <a:p>
            <a:fld id="{08176BD1-A56A-405D-BBE7-4874BB21E688}" type="datetimeFigureOut">
              <a:rPr lang="sv-SE" smtClean="0"/>
              <a:pPr/>
              <a:t>2024-01-17</a:t>
            </a:fld>
            <a:endParaRPr lang="sv-SE"/>
          </a:p>
        </p:txBody>
      </p:sp>
      <p:sp>
        <p:nvSpPr>
          <p:cNvPr id="7" name="Platshållare för sidfot 6"/>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01985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2024-01-17</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endParaRPr lang="sv-SE" dirty="0"/>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p:nvPr>
        </p:nvSpPr>
        <p:spPr>
          <a:xfrm>
            <a:off x="1243766" y="3399671"/>
            <a:ext cx="17616566"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743160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2024-01-17</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2024-01-17</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2024-01-17</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noAutofit/>
          </a:bodyPr>
          <a:lstStyle/>
          <a:p>
            <a:r>
              <a:rPr lang="sv-SE"/>
              <a:t>Klicka här för att ändra mall för rubrikformat</a:t>
            </a:r>
            <a:endParaRPr lang="sv-SE" dirty="0"/>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2024-01-17</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2024-01-17</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2024-01-17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dirty="0"/>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Tree>
    <p:extLst>
      <p:ext uri="{BB962C8B-B14F-4D97-AF65-F5344CB8AC3E}">
        <p14:creationId xmlns:p14="http://schemas.microsoft.com/office/powerpoint/2010/main" val="162871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24" name="Platshållare för innehåll 1">
            <a:extLst>
              <a:ext uri="{FF2B5EF4-FFF2-40B4-BE49-F238E27FC236}">
                <a16:creationId xmlns:a16="http://schemas.microsoft.com/office/drawing/2014/main" id="{6349BD8C-2D4F-1E42-AF30-E092AF2FE871}"/>
              </a:ext>
            </a:extLst>
          </p:cNvPr>
          <p:cNvSpPr>
            <a:spLocks noGrp="1"/>
          </p:cNvSpPr>
          <p:nvPr>
            <p:ph sz="half" idx="1" hasCustomPrompt="1"/>
          </p:nvPr>
        </p:nvSpPr>
        <p:spPr>
          <a:xfrm>
            <a:off x="1243766" y="3406775"/>
            <a:ext cx="8638421" cy="5976000"/>
          </a:xfrm>
        </p:spPr>
        <p:txBody>
          <a:bodyPr>
            <a:noAutofit/>
          </a:bodyPr>
          <a:lstStyle/>
          <a:p>
            <a:pPr marL="0" indent="0">
              <a:buNone/>
            </a:pPr>
            <a:r>
              <a:rPr lang="sv-SE" sz="3200" dirty="0"/>
              <a:t>Nästkommande sida innehåller våra illustrationer. </a:t>
            </a:r>
            <a:br>
              <a:rPr lang="sv-SE" sz="3200" dirty="0"/>
            </a:br>
            <a:r>
              <a:rPr lang="sv-SE" sz="3200" dirty="0"/>
              <a:t>Följ dessa steg för att använda någon av dem.</a:t>
            </a:r>
          </a:p>
          <a:p>
            <a:r>
              <a:rPr lang="sv-SE" sz="3200" dirty="0"/>
              <a:t>Markera önskad illustration</a:t>
            </a:r>
          </a:p>
          <a:p>
            <a:r>
              <a:rPr lang="sv-SE" sz="3200" dirty="0"/>
              <a:t>Kopiera genom att högerklicka och välj </a:t>
            </a:r>
            <a:r>
              <a:rPr lang="sv-SE" sz="3200" i="1" dirty="0"/>
              <a:t>kopiera</a:t>
            </a:r>
            <a:r>
              <a:rPr lang="sv-SE" sz="3200" dirty="0"/>
              <a:t>, alternativt </a:t>
            </a:r>
            <a:r>
              <a:rPr lang="sv-SE" sz="3200" dirty="0" err="1"/>
              <a:t>ctrl</a:t>
            </a:r>
            <a:r>
              <a:rPr lang="sv-SE" sz="3200" dirty="0"/>
              <a:t> + C (PC) eller </a:t>
            </a:r>
            <a:r>
              <a:rPr lang="sv-SE" sz="3200" dirty="0" err="1"/>
              <a:t>cmd</a:t>
            </a:r>
            <a:r>
              <a:rPr lang="sv-SE" sz="3200" dirty="0"/>
              <a:t> + C (Mac)</a:t>
            </a:r>
          </a:p>
          <a:p>
            <a:r>
              <a:rPr lang="sv-SE" sz="3200" dirty="0"/>
              <a:t>Klistra in på önskad sida genom att högerklicka och välj </a:t>
            </a:r>
            <a:r>
              <a:rPr lang="sv-SE" sz="3200" i="1" dirty="0"/>
              <a:t>klistra in</a:t>
            </a:r>
            <a:r>
              <a:rPr lang="sv-SE" sz="3200" dirty="0"/>
              <a:t>, alternativt </a:t>
            </a:r>
            <a:r>
              <a:rPr lang="sv-SE" sz="3200" dirty="0" err="1"/>
              <a:t>ctrl</a:t>
            </a:r>
            <a:r>
              <a:rPr lang="sv-SE" sz="3200" dirty="0"/>
              <a:t> + V (PC) eller </a:t>
            </a:r>
            <a:r>
              <a:rPr lang="sv-SE" sz="3200" dirty="0" err="1"/>
              <a:t>cmd</a:t>
            </a:r>
            <a:r>
              <a:rPr lang="sv-SE" sz="3200" dirty="0"/>
              <a:t> + V (Mac)</a:t>
            </a:r>
          </a:p>
          <a:p>
            <a:r>
              <a:rPr lang="sv-SE" sz="3200" dirty="0"/>
              <a:t>När du är klar med din presentation radera dessa två sidor från presentationen.</a:t>
            </a:r>
          </a:p>
          <a:p>
            <a:endParaRPr lang="sv-SE" sz="3200" dirty="0"/>
          </a:p>
          <a:p>
            <a:pPr marL="0" indent="0">
              <a:buNone/>
            </a:pPr>
            <a:endParaRPr lang="sv-SE" sz="3200" dirty="0"/>
          </a:p>
        </p:txBody>
      </p:sp>
      <p:sp>
        <p:nvSpPr>
          <p:cNvPr id="25" name="Rubrik 2">
            <a:extLst>
              <a:ext uri="{FF2B5EF4-FFF2-40B4-BE49-F238E27FC236}">
                <a16:creationId xmlns:a16="http://schemas.microsoft.com/office/drawing/2014/main" id="{25D11DB4-F685-5ADD-528A-F97CFE9933BD}"/>
              </a:ext>
            </a:extLst>
          </p:cNvPr>
          <p:cNvSpPr txBox="1">
            <a:spLocks/>
          </p:cNvSpPr>
          <p:nvPr userDrawn="1"/>
        </p:nvSpPr>
        <p:spPr>
          <a:xfrm>
            <a:off x="1243766" y="1227047"/>
            <a:ext cx="17616567" cy="2043642"/>
          </a:xfrm>
          <a:prstGeom prst="rect">
            <a:avLst/>
          </a:prstGeom>
        </p:spPr>
        <p:txBody>
          <a:bodyPr vert="horz" lIns="0" tIns="0" rIns="0" bIns="72000" rtlCol="0" anchor="b" anchorCtr="0">
            <a:noAutofit/>
          </a:bodyPr>
          <a:lstStyle>
            <a:lvl1pPr eaLnBrk="1" hangingPunct="1">
              <a:lnSpc>
                <a:spcPct val="85000"/>
              </a:lnSpc>
              <a:defRPr sz="6450" b="1" spc="-280" baseline="0">
                <a:solidFill>
                  <a:schemeClr val="accent1"/>
                </a:solidFill>
                <a:latin typeface="+mj-lt"/>
                <a:ea typeface="+mj-ea"/>
                <a:cs typeface="+mj-cs"/>
              </a:defRPr>
            </a:lvl1pPr>
          </a:lstStyle>
          <a:p>
            <a:r>
              <a:rPr lang="sv-SE" kern="0" dirty="0"/>
              <a:t>Illustrationer</a:t>
            </a:r>
          </a:p>
        </p:txBody>
      </p:sp>
      <p:sp>
        <p:nvSpPr>
          <p:cNvPr id="26" name="Platshållare för innehåll 3">
            <a:extLst>
              <a:ext uri="{FF2B5EF4-FFF2-40B4-BE49-F238E27FC236}">
                <a16:creationId xmlns:a16="http://schemas.microsoft.com/office/drawing/2014/main" id="{1386ADB5-5E0F-1BE1-C572-81D023299F44}"/>
              </a:ext>
            </a:extLst>
          </p:cNvPr>
          <p:cNvSpPr>
            <a:spLocks noGrp="1"/>
          </p:cNvSpPr>
          <p:nvPr>
            <p:ph sz="half" idx="2" hasCustomPrompt="1"/>
          </p:nvPr>
        </p:nvSpPr>
        <p:spPr>
          <a:xfrm>
            <a:off x="10221911" y="3406775"/>
            <a:ext cx="8638421" cy="5976000"/>
          </a:xfrm>
        </p:spPr>
        <p:txBody>
          <a:bodyPr>
            <a:noAutofit/>
          </a:bodyPr>
          <a:lstStyle/>
          <a:p>
            <a:r>
              <a:rPr lang="sv-SE" sz="3200" dirty="0"/>
              <a:t>För att ändra färg på illustrationen markera önskad illustration, gå till fliken </a:t>
            </a:r>
            <a:r>
              <a:rPr lang="sv-SE" sz="3200" i="1" dirty="0"/>
              <a:t>Bildformat (1)</a:t>
            </a:r>
            <a:r>
              <a:rPr lang="sv-SE" sz="3200" dirty="0"/>
              <a:t> i menyn och välj att visa </a:t>
            </a:r>
            <a:r>
              <a:rPr lang="sv-SE" sz="3200" i="1" dirty="0"/>
              <a:t>Formatfönster (2)</a:t>
            </a:r>
            <a:r>
              <a:rPr lang="sv-SE" sz="3200" dirty="0"/>
              <a:t>. Klicka på bildikonen (3) och välj </a:t>
            </a:r>
            <a:r>
              <a:rPr lang="sv-SE" sz="3200" i="1" dirty="0"/>
              <a:t>Ändra färg.</a:t>
            </a:r>
          </a:p>
        </p:txBody>
      </p:sp>
      <p:pic>
        <p:nvPicPr>
          <p:cNvPr id="27" name="Bildobjekt 26">
            <a:extLst>
              <a:ext uri="{FF2B5EF4-FFF2-40B4-BE49-F238E27FC236}">
                <a16:creationId xmlns:a16="http://schemas.microsoft.com/office/drawing/2014/main" id="{3659AAAE-E1F4-4898-7608-AE340C3B43F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08"/>
          <a:stretch/>
        </p:blipFill>
        <p:spPr>
          <a:xfrm>
            <a:off x="10572262" y="5388581"/>
            <a:ext cx="7756244" cy="3984984"/>
          </a:xfrm>
          <a:prstGeom prst="rect">
            <a:avLst/>
          </a:prstGeom>
          <a:effectLst>
            <a:outerShdw blurRad="127000" dist="63500" dir="2700000" algn="tl" rotWithShape="0">
              <a:prstClr val="black">
                <a:alpha val="20000"/>
              </a:prstClr>
            </a:outerShdw>
          </a:effectLst>
        </p:spPr>
      </p:pic>
      <p:grpSp>
        <p:nvGrpSpPr>
          <p:cNvPr id="28" name="Grupp 27">
            <a:extLst>
              <a:ext uri="{FF2B5EF4-FFF2-40B4-BE49-F238E27FC236}">
                <a16:creationId xmlns:a16="http://schemas.microsoft.com/office/drawing/2014/main" id="{E21B6ECB-A26F-6835-6E0A-B7E2D67DEB0C}"/>
              </a:ext>
            </a:extLst>
          </p:cNvPr>
          <p:cNvGrpSpPr/>
          <p:nvPr userDrawn="1"/>
        </p:nvGrpSpPr>
        <p:grpSpPr>
          <a:xfrm>
            <a:off x="17597310" y="6028207"/>
            <a:ext cx="1229317" cy="468143"/>
            <a:chOff x="17597310" y="6028207"/>
            <a:chExt cx="1229317" cy="468143"/>
          </a:xfrm>
        </p:grpSpPr>
        <p:sp>
          <p:nvSpPr>
            <p:cNvPr id="29" name="Ellips 28">
              <a:extLst>
                <a:ext uri="{FF2B5EF4-FFF2-40B4-BE49-F238E27FC236}">
                  <a16:creationId xmlns:a16="http://schemas.microsoft.com/office/drawing/2014/main" id="{156EA171-C7BB-31A1-0A8A-DA7D4ABD745D}"/>
                </a:ext>
              </a:extLst>
            </p:cNvPr>
            <p:cNvSpPr/>
            <p:nvPr/>
          </p:nvSpPr>
          <p:spPr>
            <a:xfrm>
              <a:off x="17597310" y="602820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0" name="Rak 29">
              <a:extLst>
                <a:ext uri="{FF2B5EF4-FFF2-40B4-BE49-F238E27FC236}">
                  <a16:creationId xmlns:a16="http://schemas.microsoft.com/office/drawing/2014/main" id="{57C479BD-925E-A2BB-4DF6-D2BA660FCF25}"/>
                </a:ext>
              </a:extLst>
            </p:cNvPr>
            <p:cNvCxnSpPr>
              <a:cxnSpLocks/>
            </p:cNvCxnSpPr>
            <p:nvPr/>
          </p:nvCxnSpPr>
          <p:spPr>
            <a:xfrm>
              <a:off x="18065453" y="6262278"/>
              <a:ext cx="478827"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Ellips 30">
              <a:extLst>
                <a:ext uri="{FF2B5EF4-FFF2-40B4-BE49-F238E27FC236}">
                  <a16:creationId xmlns:a16="http://schemas.microsoft.com/office/drawing/2014/main" id="{A2D4A7AE-2B8B-4CCC-58A1-450717AE8E23}"/>
                </a:ext>
              </a:extLst>
            </p:cNvPr>
            <p:cNvSpPr/>
            <p:nvPr/>
          </p:nvSpPr>
          <p:spPr>
            <a:xfrm>
              <a:off x="18503091" y="6100510"/>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3</a:t>
              </a:r>
            </a:p>
          </p:txBody>
        </p:sp>
      </p:grpSp>
      <p:grpSp>
        <p:nvGrpSpPr>
          <p:cNvPr id="32" name="Grupp 31">
            <a:extLst>
              <a:ext uri="{FF2B5EF4-FFF2-40B4-BE49-F238E27FC236}">
                <a16:creationId xmlns:a16="http://schemas.microsoft.com/office/drawing/2014/main" id="{C4CCB5C1-35AB-6C0C-52AD-984CB456A80E}"/>
              </a:ext>
            </a:extLst>
          </p:cNvPr>
          <p:cNvGrpSpPr/>
          <p:nvPr userDrawn="1"/>
        </p:nvGrpSpPr>
        <p:grpSpPr>
          <a:xfrm>
            <a:off x="17377322" y="4938618"/>
            <a:ext cx="468143" cy="1070052"/>
            <a:chOff x="17377322" y="4938618"/>
            <a:chExt cx="468143" cy="1070052"/>
          </a:xfrm>
        </p:grpSpPr>
        <p:grpSp>
          <p:nvGrpSpPr>
            <p:cNvPr id="33" name="Grupp 32">
              <a:extLst>
                <a:ext uri="{FF2B5EF4-FFF2-40B4-BE49-F238E27FC236}">
                  <a16:creationId xmlns:a16="http://schemas.microsoft.com/office/drawing/2014/main" id="{D334538E-A401-C6D7-C46F-2582881C9233}"/>
                </a:ext>
              </a:extLst>
            </p:cNvPr>
            <p:cNvGrpSpPr/>
            <p:nvPr/>
          </p:nvGrpSpPr>
          <p:grpSpPr>
            <a:xfrm>
              <a:off x="17377322" y="5150619"/>
              <a:ext cx="468143" cy="858051"/>
              <a:chOff x="17377322" y="5150619"/>
              <a:chExt cx="468143" cy="858051"/>
            </a:xfrm>
          </p:grpSpPr>
          <p:sp>
            <p:nvSpPr>
              <p:cNvPr id="35" name="Ellips 34">
                <a:extLst>
                  <a:ext uri="{FF2B5EF4-FFF2-40B4-BE49-F238E27FC236}">
                    <a16:creationId xmlns:a16="http://schemas.microsoft.com/office/drawing/2014/main" id="{30E78345-734E-326B-9A77-2D62028EC4DC}"/>
                  </a:ext>
                </a:extLst>
              </p:cNvPr>
              <p:cNvSpPr/>
              <p:nvPr/>
            </p:nvSpPr>
            <p:spPr>
              <a:xfrm>
                <a:off x="17377322" y="554052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6" name="Rak 35">
                <a:extLst>
                  <a:ext uri="{FF2B5EF4-FFF2-40B4-BE49-F238E27FC236}">
                    <a16:creationId xmlns:a16="http://schemas.microsoft.com/office/drawing/2014/main" id="{1E2E6DE6-D067-B718-E7A0-A53CCF52B353}"/>
                  </a:ext>
                </a:extLst>
              </p:cNvPr>
              <p:cNvCxnSpPr>
                <a:cxnSpLocks/>
              </p:cNvCxnSpPr>
              <p:nvPr/>
            </p:nvCxnSpPr>
            <p:spPr>
              <a:xfrm flipV="1">
                <a:off x="17611393" y="5150619"/>
                <a:ext cx="0" cy="38990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34" name="Ellips 33">
              <a:extLst>
                <a:ext uri="{FF2B5EF4-FFF2-40B4-BE49-F238E27FC236}">
                  <a16:creationId xmlns:a16="http://schemas.microsoft.com/office/drawing/2014/main" id="{A51F1848-F037-B838-4A6E-AB0A86D91158}"/>
                </a:ext>
              </a:extLst>
            </p:cNvPr>
            <p:cNvSpPr/>
            <p:nvPr/>
          </p:nvSpPr>
          <p:spPr>
            <a:xfrm>
              <a:off x="17449625" y="4938618"/>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2</a:t>
              </a:r>
            </a:p>
          </p:txBody>
        </p:sp>
      </p:grpSp>
      <p:grpSp>
        <p:nvGrpSpPr>
          <p:cNvPr id="37" name="Grupp 36">
            <a:extLst>
              <a:ext uri="{FF2B5EF4-FFF2-40B4-BE49-F238E27FC236}">
                <a16:creationId xmlns:a16="http://schemas.microsoft.com/office/drawing/2014/main" id="{E4948501-C99C-6717-9C7B-C2D97D67AC4D}"/>
              </a:ext>
            </a:extLst>
          </p:cNvPr>
          <p:cNvGrpSpPr/>
          <p:nvPr userDrawn="1"/>
        </p:nvGrpSpPr>
        <p:grpSpPr>
          <a:xfrm>
            <a:off x="9981795" y="5322087"/>
            <a:ext cx="975190" cy="468143"/>
            <a:chOff x="9981795" y="5322087"/>
            <a:chExt cx="975190" cy="468143"/>
          </a:xfrm>
        </p:grpSpPr>
        <p:sp>
          <p:nvSpPr>
            <p:cNvPr id="38" name="Ellips 37">
              <a:extLst>
                <a:ext uri="{FF2B5EF4-FFF2-40B4-BE49-F238E27FC236}">
                  <a16:creationId xmlns:a16="http://schemas.microsoft.com/office/drawing/2014/main" id="{434E6A03-AB85-C33E-4C06-D15DED3B5628}"/>
                </a:ext>
              </a:extLst>
            </p:cNvPr>
            <p:cNvSpPr/>
            <p:nvPr/>
          </p:nvSpPr>
          <p:spPr>
            <a:xfrm>
              <a:off x="10488842" y="532208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cxnSp>
          <p:nvCxnSpPr>
            <p:cNvPr id="39" name="Rak 38">
              <a:extLst>
                <a:ext uri="{FF2B5EF4-FFF2-40B4-BE49-F238E27FC236}">
                  <a16:creationId xmlns:a16="http://schemas.microsoft.com/office/drawing/2014/main" id="{B9674A31-B122-CF10-1475-95F17413B0D3}"/>
                </a:ext>
              </a:extLst>
            </p:cNvPr>
            <p:cNvCxnSpPr>
              <a:cxnSpLocks/>
            </p:cNvCxnSpPr>
            <p:nvPr/>
          </p:nvCxnSpPr>
          <p:spPr>
            <a:xfrm flipH="1">
              <a:off x="10279201" y="5556158"/>
              <a:ext cx="209641"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0" name="Ellips 39">
              <a:extLst>
                <a:ext uri="{FF2B5EF4-FFF2-40B4-BE49-F238E27FC236}">
                  <a16:creationId xmlns:a16="http://schemas.microsoft.com/office/drawing/2014/main" id="{9EAC4323-B557-A10D-E766-46B8CC85A79D}"/>
                </a:ext>
              </a:extLst>
            </p:cNvPr>
            <p:cNvSpPr/>
            <p:nvPr/>
          </p:nvSpPr>
          <p:spPr>
            <a:xfrm>
              <a:off x="9981795" y="5392841"/>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dirty="0"/>
                <a:t>1</a:t>
              </a:r>
            </a:p>
          </p:txBody>
        </p:sp>
      </p:grpSp>
    </p:spTree>
    <p:extLst>
      <p:ext uri="{BB962C8B-B14F-4D97-AF65-F5344CB8AC3E}">
        <p14:creationId xmlns:p14="http://schemas.microsoft.com/office/powerpoint/2010/main" val="129296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2024-01-17</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emf"/><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8.emf"/><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3.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slideLayout" Target="../slideLayouts/slideLayout20.xml"/><Relationship Id="rId7"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2024-01-17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dirty="0"/>
              <a:t>Klicka här för att ändra format på bakgrundstexten</a:t>
            </a:r>
          </a:p>
          <a:p>
            <a:pPr lvl="1"/>
            <a:r>
              <a:rPr lang="sv-SE" noProof="0" dirty="0"/>
              <a:t>Nivå två</a:t>
            </a:r>
          </a:p>
          <a:p>
            <a:pPr lvl="2"/>
            <a:r>
              <a:rPr lang="sv-SE" noProof="0" dirty="0"/>
              <a:t>Nivå tre</a:t>
            </a:r>
          </a:p>
          <a:p>
            <a:pPr lvl="3"/>
            <a:r>
              <a:rPr lang="sv-SE" noProof="0" dirty="0"/>
              <a:t>Nivå fyra</a:t>
            </a:r>
          </a:p>
          <a:p>
            <a:pPr lvl="4"/>
            <a:r>
              <a:rPr lang="sv-SE" noProof="0"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2024-01-17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36916173"/>
      </p:ext>
    </p:extLst>
  </p:cSld>
  <p:clrMap bg1="lt1" tx1="dk1" bg2="lt2" tx2="dk2" accent1="accent1" accent2="accent2" accent3="accent3" accent4="accent4" accent5="accent5" accent6="accent6" hlink="hlink" folHlink="folHlink"/>
  <p:sldLayoutIdLst>
    <p:sldLayoutId id="2147483755" r:id="rId1"/>
    <p:sldLayoutId id="2147483756" r:id="rId2"/>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5"/>
        </a:buBlip>
        <a:tabLst/>
        <a:defRPr sz="4250" spc="-110" baseline="0">
          <a:latin typeface="+mn-lt"/>
          <a:ea typeface="+mn-ea"/>
          <a:cs typeface="+mn-cs"/>
        </a:defRPr>
      </a:lvl1pPr>
      <a:lvl2pPr marL="756000" indent="-324000" eaLnBrk="1" hangingPunct="1">
        <a:lnSpc>
          <a:spcPct val="84000"/>
        </a:lnSpc>
        <a:spcAft>
          <a:spcPts val="2400"/>
        </a:spcAft>
        <a:buFontTx/>
        <a:buBlip>
          <a:blip r:embed="rId5"/>
        </a:buBlip>
        <a:defRPr sz="3850" spc="-110" baseline="0">
          <a:latin typeface="+mn-lt"/>
          <a:ea typeface="+mn-ea"/>
          <a:cs typeface="+mn-cs"/>
        </a:defRPr>
      </a:lvl2pPr>
      <a:lvl3pPr marL="1116000" indent="-288000" eaLnBrk="1" hangingPunct="1">
        <a:lnSpc>
          <a:spcPct val="84000"/>
        </a:lnSpc>
        <a:spcAft>
          <a:spcPts val="2500"/>
        </a:spcAft>
        <a:buFontTx/>
        <a:buBlip>
          <a:blip r:embed="rId5"/>
        </a:buBlip>
        <a:defRPr sz="3400" spc="-110" baseline="0">
          <a:latin typeface="+mn-lt"/>
          <a:ea typeface="+mn-ea"/>
          <a:cs typeface="+mn-cs"/>
        </a:defRPr>
      </a:lvl3pPr>
      <a:lvl4pPr marL="1458000" indent="-259200" eaLnBrk="1" hangingPunct="1">
        <a:lnSpc>
          <a:spcPct val="84000"/>
        </a:lnSpc>
        <a:spcAft>
          <a:spcPts val="2600"/>
        </a:spcAft>
        <a:buFontTx/>
        <a:buBlip>
          <a:blip r:embed="rId5"/>
        </a:buBlip>
        <a:defRPr sz="3000" spc="-110" baseline="0">
          <a:latin typeface="+mn-lt"/>
          <a:ea typeface="+mn-ea"/>
          <a:cs typeface="+mn-cs"/>
        </a:defRPr>
      </a:lvl4pPr>
      <a:lvl5pPr marL="1764000" indent="-252000" eaLnBrk="1" hangingPunct="1">
        <a:lnSpc>
          <a:spcPct val="86000"/>
        </a:lnSpc>
        <a:spcAft>
          <a:spcPts val="1500"/>
        </a:spcAft>
        <a:buFontTx/>
        <a:buBlip>
          <a:blip r:embed="rId5"/>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2024-01-17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12"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 id="2147483702" r:id="rId6"/>
    <p:sldLayoutId id="2147483742" r:id="rId7"/>
    <p:sldLayoutId id="2147483743" r:id="rId8"/>
    <p:sldLayoutId id="2147483744" r:id="rId9"/>
    <p:sldLayoutId id="2147483745" r:id="rId10"/>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3"/>
        </a:buBlip>
        <a:tabLst/>
        <a:defRPr sz="4250" spc="-110" baseline="0">
          <a:latin typeface="+mn-lt"/>
          <a:ea typeface="+mn-ea"/>
          <a:cs typeface="+mn-cs"/>
        </a:defRPr>
      </a:lvl1pPr>
      <a:lvl2pPr marL="756000" indent="-324000">
        <a:lnSpc>
          <a:spcPct val="84000"/>
        </a:lnSpc>
        <a:spcAft>
          <a:spcPts val="2400"/>
        </a:spcAft>
        <a:buFontTx/>
        <a:buBlip>
          <a:blip r:embed="rId13"/>
        </a:buBlip>
        <a:defRPr sz="3850" spc="-110" baseline="0">
          <a:latin typeface="+mn-lt"/>
          <a:ea typeface="+mn-ea"/>
          <a:cs typeface="+mn-cs"/>
        </a:defRPr>
      </a:lvl2pPr>
      <a:lvl3pPr marL="1116000" indent="-288000">
        <a:lnSpc>
          <a:spcPct val="84000"/>
        </a:lnSpc>
        <a:spcAft>
          <a:spcPts val="2500"/>
        </a:spcAft>
        <a:buFontTx/>
        <a:buBlip>
          <a:blip r:embed="rId13"/>
        </a:buBlip>
        <a:defRPr sz="3400" spc="-110" baseline="0">
          <a:latin typeface="+mn-lt"/>
          <a:ea typeface="+mn-ea"/>
          <a:cs typeface="+mn-cs"/>
        </a:defRPr>
      </a:lvl3pPr>
      <a:lvl4pPr marL="1458000" indent="-259200">
        <a:lnSpc>
          <a:spcPct val="84000"/>
        </a:lnSpc>
        <a:spcAft>
          <a:spcPts val="2600"/>
        </a:spcAft>
        <a:buFontTx/>
        <a:buBlip>
          <a:blip r:embed="rId13"/>
        </a:buBlip>
        <a:defRPr sz="3000" spc="-110" baseline="0">
          <a:latin typeface="+mn-lt"/>
          <a:ea typeface="+mn-ea"/>
          <a:cs typeface="+mn-cs"/>
        </a:defRPr>
      </a:lvl4pPr>
      <a:lvl5pPr marL="1764000" indent="-252000">
        <a:lnSpc>
          <a:spcPct val="86000"/>
        </a:lnSpc>
        <a:spcAft>
          <a:spcPts val="1500"/>
        </a:spcAft>
        <a:buFontTx/>
        <a:buBlip>
          <a:blip r:embed="rId13"/>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2024-01-17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15E9B-A599-43E8-870E-EE6B8DA6DE45}"/>
              </a:ext>
            </a:extLst>
          </p:cNvPr>
          <p:cNvSpPr>
            <a:spLocks noGrp="1"/>
          </p:cNvSpPr>
          <p:nvPr>
            <p:ph type="ctrTitle"/>
          </p:nvPr>
        </p:nvSpPr>
        <p:spPr/>
        <p:txBody>
          <a:bodyPr/>
          <a:lstStyle/>
          <a:p>
            <a:r>
              <a:rPr lang="sv-SE" dirty="0"/>
              <a:t>Behov av operationssalar</a:t>
            </a:r>
          </a:p>
        </p:txBody>
      </p:sp>
      <p:sp>
        <p:nvSpPr>
          <p:cNvPr id="3" name="Underrubrik 2">
            <a:extLst>
              <a:ext uri="{FF2B5EF4-FFF2-40B4-BE49-F238E27FC236}">
                <a16:creationId xmlns:a16="http://schemas.microsoft.com/office/drawing/2014/main" id="{EA68D46A-2CA2-441E-A536-8F53CA4458EB}"/>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735337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56BBCD-29F4-21D4-B432-5F2C13E2B19E}"/>
              </a:ext>
            </a:extLst>
          </p:cNvPr>
          <p:cNvSpPr>
            <a:spLocks noGrp="1"/>
          </p:cNvSpPr>
          <p:nvPr>
            <p:ph type="title"/>
          </p:nvPr>
        </p:nvSpPr>
        <p:spPr>
          <a:xfrm>
            <a:off x="2511691" y="1334195"/>
            <a:ext cx="11040532" cy="2043642"/>
          </a:xfrm>
        </p:spPr>
        <p:txBody>
          <a:bodyPr/>
          <a:lstStyle/>
          <a:p>
            <a:r>
              <a:rPr lang="sv-SE" dirty="0"/>
              <a:t>Behov av operationssal 2016-2023</a:t>
            </a:r>
          </a:p>
        </p:txBody>
      </p:sp>
      <p:sp>
        <p:nvSpPr>
          <p:cNvPr id="3" name="Platshållare för datum 2">
            <a:extLst>
              <a:ext uri="{FF2B5EF4-FFF2-40B4-BE49-F238E27FC236}">
                <a16:creationId xmlns:a16="http://schemas.microsoft.com/office/drawing/2014/main" id="{31FBC7AB-1151-EFCA-4F80-5D2947150EF0}"/>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BB1B093E-C0A1-7168-597C-EC77DB5AE59C}"/>
              </a:ext>
            </a:extLst>
          </p:cNvPr>
          <p:cNvSpPr>
            <a:spLocks noGrp="1"/>
          </p:cNvSpPr>
          <p:nvPr>
            <p:ph type="sldNum" sz="quarter" idx="12"/>
          </p:nvPr>
        </p:nvSpPr>
        <p:spPr/>
        <p:txBody>
          <a:bodyPr/>
          <a:lstStyle/>
          <a:p>
            <a:fld id="{38480145-259A-47DA-A30D-C906B9DB5C99}" type="slidenum">
              <a:rPr lang="sv-SE" smtClean="0"/>
              <a:t>2</a:t>
            </a:fld>
            <a:endParaRPr lang="sv-SE"/>
          </a:p>
        </p:txBody>
      </p:sp>
      <p:graphicFrame>
        <p:nvGraphicFramePr>
          <p:cNvPr id="6" name="Tabell 5">
            <a:extLst>
              <a:ext uri="{FF2B5EF4-FFF2-40B4-BE49-F238E27FC236}">
                <a16:creationId xmlns:a16="http://schemas.microsoft.com/office/drawing/2014/main" id="{636D5D19-D6FE-D4DE-44D0-96FA9BC137C2}"/>
              </a:ext>
            </a:extLst>
          </p:cNvPr>
          <p:cNvGraphicFramePr>
            <a:graphicFrameLocks noGrp="1"/>
          </p:cNvGraphicFramePr>
          <p:nvPr>
            <p:extLst>
              <p:ext uri="{D42A27DB-BD31-4B8C-83A1-F6EECF244321}">
                <p14:modId xmlns:p14="http://schemas.microsoft.com/office/powerpoint/2010/main" val="1665978059"/>
              </p:ext>
            </p:extLst>
          </p:nvPr>
        </p:nvGraphicFramePr>
        <p:xfrm>
          <a:off x="3139282" y="4142507"/>
          <a:ext cx="11235961" cy="1006599"/>
        </p:xfrm>
        <a:graphic>
          <a:graphicData uri="http://schemas.openxmlformats.org/drawingml/2006/table">
            <a:tbl>
              <a:tblPr/>
              <a:tblGrid>
                <a:gridCol w="3925888">
                  <a:extLst>
                    <a:ext uri="{9D8B030D-6E8A-4147-A177-3AD203B41FA5}">
                      <a16:colId xmlns:a16="http://schemas.microsoft.com/office/drawing/2014/main" val="2506392681"/>
                    </a:ext>
                  </a:extLst>
                </a:gridCol>
                <a:gridCol w="916658">
                  <a:extLst>
                    <a:ext uri="{9D8B030D-6E8A-4147-A177-3AD203B41FA5}">
                      <a16:colId xmlns:a16="http://schemas.microsoft.com/office/drawing/2014/main" val="3804954442"/>
                    </a:ext>
                  </a:extLst>
                </a:gridCol>
                <a:gridCol w="910843">
                  <a:extLst>
                    <a:ext uri="{9D8B030D-6E8A-4147-A177-3AD203B41FA5}">
                      <a16:colId xmlns:a16="http://schemas.microsoft.com/office/drawing/2014/main" val="3839884965"/>
                    </a:ext>
                  </a:extLst>
                </a:gridCol>
                <a:gridCol w="913762">
                  <a:extLst>
                    <a:ext uri="{9D8B030D-6E8A-4147-A177-3AD203B41FA5}">
                      <a16:colId xmlns:a16="http://schemas.microsoft.com/office/drawing/2014/main" val="869763666"/>
                    </a:ext>
                  </a:extLst>
                </a:gridCol>
                <a:gridCol w="913762">
                  <a:extLst>
                    <a:ext uri="{9D8B030D-6E8A-4147-A177-3AD203B41FA5}">
                      <a16:colId xmlns:a16="http://schemas.microsoft.com/office/drawing/2014/main" val="860705471"/>
                    </a:ext>
                  </a:extLst>
                </a:gridCol>
                <a:gridCol w="913762">
                  <a:extLst>
                    <a:ext uri="{9D8B030D-6E8A-4147-A177-3AD203B41FA5}">
                      <a16:colId xmlns:a16="http://schemas.microsoft.com/office/drawing/2014/main" val="3247520351"/>
                    </a:ext>
                  </a:extLst>
                </a:gridCol>
                <a:gridCol w="913762">
                  <a:extLst>
                    <a:ext uri="{9D8B030D-6E8A-4147-A177-3AD203B41FA5}">
                      <a16:colId xmlns:a16="http://schemas.microsoft.com/office/drawing/2014/main" val="717404094"/>
                    </a:ext>
                  </a:extLst>
                </a:gridCol>
                <a:gridCol w="913762">
                  <a:extLst>
                    <a:ext uri="{9D8B030D-6E8A-4147-A177-3AD203B41FA5}">
                      <a16:colId xmlns:a16="http://schemas.microsoft.com/office/drawing/2014/main" val="1033790180"/>
                    </a:ext>
                  </a:extLst>
                </a:gridCol>
                <a:gridCol w="913762">
                  <a:extLst>
                    <a:ext uri="{9D8B030D-6E8A-4147-A177-3AD203B41FA5}">
                      <a16:colId xmlns:a16="http://schemas.microsoft.com/office/drawing/2014/main" val="68617607"/>
                    </a:ext>
                  </a:extLst>
                </a:gridCol>
              </a:tblGrid>
              <a:tr h="377949">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dirty="0">
                          <a:solidFill>
                            <a:srgbClr val="000000"/>
                          </a:solidFill>
                          <a:effectLst/>
                          <a:latin typeface="Arial" panose="020B060402020202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dirty="0">
                          <a:solidFill>
                            <a:srgbClr val="000000"/>
                          </a:solidFill>
                          <a:effectLst/>
                          <a:latin typeface="Arial" panose="020B060402020202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11947804"/>
                  </a:ext>
                </a:extLst>
              </a:tr>
              <a:tr h="39995">
                <a:tc>
                  <a:txBody>
                    <a:bodyPr/>
                    <a:lstStyle/>
                    <a:p>
                      <a:pPr algn="l" fontAlgn="b"/>
                      <a:r>
                        <a:rPr lang="sv-SE" sz="2000" b="1" i="0" u="none" strike="noStrike">
                          <a:solidFill>
                            <a:srgbClr val="000000"/>
                          </a:solidFill>
                          <a:effectLst/>
                          <a:latin typeface="Arial" panose="020B0604020202020204" pitchFamily="34" charset="0"/>
                        </a:rPr>
                        <a:t>Antal operationer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14 313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dirty="0">
                          <a:solidFill>
                            <a:srgbClr val="000000"/>
                          </a:solidFill>
                          <a:effectLst/>
                          <a:latin typeface="Arial" panose="020B0604020202020204" pitchFamily="34" charset="0"/>
                        </a:rPr>
                        <a:t>17 207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14 235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14 071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10 847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12 771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13 546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dirty="0">
                          <a:solidFill>
                            <a:srgbClr val="000000"/>
                          </a:solidFill>
                          <a:effectLst/>
                          <a:latin typeface="Arial" panose="020B0604020202020204" pitchFamily="34" charset="0"/>
                        </a:rPr>
                        <a:t>14 013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653650"/>
                  </a:ext>
                </a:extLst>
              </a:tr>
              <a:tr h="161925">
                <a:tc>
                  <a:txBody>
                    <a:bodyPr/>
                    <a:lstStyle/>
                    <a:p>
                      <a:pPr algn="l" fontAlgn="b"/>
                      <a:r>
                        <a:rPr lang="sv-SE" sz="2000" b="1" i="0" u="none" strike="noStrike">
                          <a:solidFill>
                            <a:srgbClr val="000000"/>
                          </a:solidFill>
                          <a:effectLst/>
                          <a:latin typeface="Arial" panose="020B0604020202020204" pitchFamily="34" charset="0"/>
                        </a:rPr>
                        <a:t>Behov av operationssalstimmar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30 516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31 267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25 131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28 800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30 461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dirty="0">
                          <a:solidFill>
                            <a:srgbClr val="000000"/>
                          </a:solidFill>
                          <a:effectLst/>
                          <a:latin typeface="Arial" panose="020B0604020202020204" pitchFamily="34" charset="0"/>
                        </a:rPr>
                        <a:t>31 765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692418"/>
                  </a:ext>
                </a:extLst>
              </a:tr>
            </a:tbl>
          </a:graphicData>
        </a:graphic>
      </p:graphicFrame>
      <p:sp>
        <p:nvSpPr>
          <p:cNvPr id="7" name="Ellips 6">
            <a:extLst>
              <a:ext uri="{FF2B5EF4-FFF2-40B4-BE49-F238E27FC236}">
                <a16:creationId xmlns:a16="http://schemas.microsoft.com/office/drawing/2014/main" id="{F9EA2B7C-C161-96C1-FBB6-0BF04843B87C}"/>
              </a:ext>
            </a:extLst>
          </p:cNvPr>
          <p:cNvSpPr/>
          <p:nvPr/>
        </p:nvSpPr>
        <p:spPr>
          <a:xfrm>
            <a:off x="8899922" y="4718571"/>
            <a:ext cx="1008112" cy="576064"/>
          </a:xfrm>
          <a:prstGeom prst="ellipse">
            <a:avLst/>
          </a:prstGeom>
          <a:noFill/>
          <a:ln w="47625">
            <a:solidFill>
              <a:srgbClr val="FF0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8" name="Ellips 7">
            <a:extLst>
              <a:ext uri="{FF2B5EF4-FFF2-40B4-BE49-F238E27FC236}">
                <a16:creationId xmlns:a16="http://schemas.microsoft.com/office/drawing/2014/main" id="{46B91271-11C9-3FAD-5318-A338BB4628EB}"/>
              </a:ext>
            </a:extLst>
          </p:cNvPr>
          <p:cNvSpPr/>
          <p:nvPr/>
        </p:nvSpPr>
        <p:spPr>
          <a:xfrm>
            <a:off x="13436426" y="4718571"/>
            <a:ext cx="1008112" cy="576064"/>
          </a:xfrm>
          <a:prstGeom prst="ellipse">
            <a:avLst/>
          </a:prstGeom>
          <a:noFill/>
          <a:ln w="47625">
            <a:solidFill>
              <a:srgbClr val="FF000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5077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56BBCD-29F4-21D4-B432-5F2C13E2B19E}"/>
              </a:ext>
            </a:extLst>
          </p:cNvPr>
          <p:cNvSpPr>
            <a:spLocks noGrp="1"/>
          </p:cNvSpPr>
          <p:nvPr>
            <p:ph type="title"/>
          </p:nvPr>
        </p:nvSpPr>
        <p:spPr>
          <a:xfrm>
            <a:off x="2511690" y="1334195"/>
            <a:ext cx="13589031" cy="2043642"/>
          </a:xfrm>
        </p:spPr>
        <p:txBody>
          <a:bodyPr/>
          <a:lstStyle/>
          <a:p>
            <a:r>
              <a:rPr lang="sv-SE" dirty="0"/>
              <a:t>Totalt behov av operationssal 2016-2023</a:t>
            </a:r>
            <a:br>
              <a:rPr lang="sv-SE" dirty="0"/>
            </a:br>
            <a:r>
              <a:rPr lang="sv-SE" dirty="0"/>
              <a:t>Effektivisering 10 min</a:t>
            </a:r>
          </a:p>
        </p:txBody>
      </p:sp>
      <p:sp>
        <p:nvSpPr>
          <p:cNvPr id="3" name="Platshållare för datum 2">
            <a:extLst>
              <a:ext uri="{FF2B5EF4-FFF2-40B4-BE49-F238E27FC236}">
                <a16:creationId xmlns:a16="http://schemas.microsoft.com/office/drawing/2014/main" id="{31FBC7AB-1151-EFCA-4F80-5D2947150EF0}"/>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BB1B093E-C0A1-7168-597C-EC77DB5AE59C}"/>
              </a:ext>
            </a:extLst>
          </p:cNvPr>
          <p:cNvSpPr>
            <a:spLocks noGrp="1"/>
          </p:cNvSpPr>
          <p:nvPr>
            <p:ph type="sldNum" sz="quarter" idx="12"/>
          </p:nvPr>
        </p:nvSpPr>
        <p:spPr/>
        <p:txBody>
          <a:bodyPr/>
          <a:lstStyle/>
          <a:p>
            <a:fld id="{38480145-259A-47DA-A30D-C906B9DB5C99}" type="slidenum">
              <a:rPr lang="sv-SE" smtClean="0"/>
              <a:t>3</a:t>
            </a:fld>
            <a:endParaRPr lang="sv-SE"/>
          </a:p>
        </p:txBody>
      </p:sp>
      <p:graphicFrame>
        <p:nvGraphicFramePr>
          <p:cNvPr id="5" name="Tabell 4">
            <a:extLst>
              <a:ext uri="{FF2B5EF4-FFF2-40B4-BE49-F238E27FC236}">
                <a16:creationId xmlns:a16="http://schemas.microsoft.com/office/drawing/2014/main" id="{FB626D5A-5178-95E3-3463-5990AD86C61D}"/>
              </a:ext>
            </a:extLst>
          </p:cNvPr>
          <p:cNvGraphicFramePr>
            <a:graphicFrameLocks noGrp="1"/>
          </p:cNvGraphicFramePr>
          <p:nvPr>
            <p:extLst>
              <p:ext uri="{D42A27DB-BD31-4B8C-83A1-F6EECF244321}">
                <p14:modId xmlns:p14="http://schemas.microsoft.com/office/powerpoint/2010/main" val="1302133866"/>
              </p:ext>
            </p:extLst>
          </p:nvPr>
        </p:nvGraphicFramePr>
        <p:xfrm>
          <a:off x="2707932" y="4868862"/>
          <a:ext cx="13196546" cy="1571625"/>
        </p:xfrm>
        <a:graphic>
          <a:graphicData uri="http://schemas.openxmlformats.org/drawingml/2006/table">
            <a:tbl>
              <a:tblPr/>
              <a:tblGrid>
                <a:gridCol w="4895850">
                  <a:extLst>
                    <a:ext uri="{9D8B030D-6E8A-4147-A177-3AD203B41FA5}">
                      <a16:colId xmlns:a16="http://schemas.microsoft.com/office/drawing/2014/main" val="1066835654"/>
                    </a:ext>
                  </a:extLst>
                </a:gridCol>
                <a:gridCol w="1037587">
                  <a:extLst>
                    <a:ext uri="{9D8B030D-6E8A-4147-A177-3AD203B41FA5}">
                      <a16:colId xmlns:a16="http://schemas.microsoft.com/office/drawing/2014/main" val="1239875295"/>
                    </a:ext>
                  </a:extLst>
                </a:gridCol>
                <a:gridCol w="1037587">
                  <a:extLst>
                    <a:ext uri="{9D8B030D-6E8A-4147-A177-3AD203B41FA5}">
                      <a16:colId xmlns:a16="http://schemas.microsoft.com/office/drawing/2014/main" val="2318428110"/>
                    </a:ext>
                  </a:extLst>
                </a:gridCol>
                <a:gridCol w="1037587">
                  <a:extLst>
                    <a:ext uri="{9D8B030D-6E8A-4147-A177-3AD203B41FA5}">
                      <a16:colId xmlns:a16="http://schemas.microsoft.com/office/drawing/2014/main" val="1081565677"/>
                    </a:ext>
                  </a:extLst>
                </a:gridCol>
                <a:gridCol w="1037587">
                  <a:extLst>
                    <a:ext uri="{9D8B030D-6E8A-4147-A177-3AD203B41FA5}">
                      <a16:colId xmlns:a16="http://schemas.microsoft.com/office/drawing/2014/main" val="2133464805"/>
                    </a:ext>
                  </a:extLst>
                </a:gridCol>
                <a:gridCol w="1037587">
                  <a:extLst>
                    <a:ext uri="{9D8B030D-6E8A-4147-A177-3AD203B41FA5}">
                      <a16:colId xmlns:a16="http://schemas.microsoft.com/office/drawing/2014/main" val="599791775"/>
                    </a:ext>
                  </a:extLst>
                </a:gridCol>
                <a:gridCol w="1037587">
                  <a:extLst>
                    <a:ext uri="{9D8B030D-6E8A-4147-A177-3AD203B41FA5}">
                      <a16:colId xmlns:a16="http://schemas.microsoft.com/office/drawing/2014/main" val="780465399"/>
                    </a:ext>
                  </a:extLst>
                </a:gridCol>
                <a:gridCol w="1037587">
                  <a:extLst>
                    <a:ext uri="{9D8B030D-6E8A-4147-A177-3AD203B41FA5}">
                      <a16:colId xmlns:a16="http://schemas.microsoft.com/office/drawing/2014/main" val="3327304442"/>
                    </a:ext>
                  </a:extLst>
                </a:gridCol>
                <a:gridCol w="1037587">
                  <a:extLst>
                    <a:ext uri="{9D8B030D-6E8A-4147-A177-3AD203B41FA5}">
                      <a16:colId xmlns:a16="http://schemas.microsoft.com/office/drawing/2014/main" val="32324183"/>
                    </a:ext>
                  </a:extLst>
                </a:gridCol>
              </a:tblGrid>
              <a:tr h="161925">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5089345"/>
                  </a:ext>
                </a:extLst>
              </a:tr>
              <a:tr h="161925">
                <a:tc>
                  <a:txBody>
                    <a:bodyPr/>
                    <a:lstStyle/>
                    <a:p>
                      <a:pPr algn="l" fontAlgn="b"/>
                      <a:r>
                        <a:rPr lang="sv-SE" sz="2000" b="1" i="0" u="none" strike="noStrike">
                          <a:solidFill>
                            <a:srgbClr val="000000"/>
                          </a:solidFill>
                          <a:effectLst/>
                          <a:latin typeface="Arial" panose="020B0604020202020204" pitchFamily="34" charset="0"/>
                        </a:rPr>
                        <a:t>Antal operationer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14 313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17 207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14 235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14 071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10 847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12 771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13 546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14 013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234578"/>
                  </a:ext>
                </a:extLst>
              </a:tr>
              <a:tr h="161925">
                <a:tc>
                  <a:txBody>
                    <a:bodyPr/>
                    <a:lstStyle/>
                    <a:p>
                      <a:pPr algn="l" fontAlgn="b"/>
                      <a:r>
                        <a:rPr lang="sv-SE" sz="2000" b="1" i="0" u="none" strike="noStrike">
                          <a:solidFill>
                            <a:srgbClr val="000000"/>
                          </a:solidFill>
                          <a:effectLst/>
                          <a:latin typeface="Arial" panose="020B0604020202020204" pitchFamily="34" charset="0"/>
                        </a:rPr>
                        <a:t>Behov av operationssalstimmar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30 516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31 267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25 131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28 800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30 461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31 765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276424"/>
                  </a:ext>
                </a:extLst>
              </a:tr>
              <a:tr h="161925">
                <a:tc>
                  <a:txBody>
                    <a:bodyPr/>
                    <a:lstStyle/>
                    <a:p>
                      <a:pPr algn="l" fontAlgn="b"/>
                      <a:r>
                        <a:rPr lang="sv-SE" sz="2000" b="1" i="0" u="none" strike="noStrike">
                          <a:solidFill>
                            <a:srgbClr val="000000"/>
                          </a:solidFill>
                          <a:effectLst/>
                          <a:latin typeface="Arial" panose="020B0604020202020204" pitchFamily="34" charset="0"/>
                        </a:rPr>
                        <a:t>Effektivisering NAV 10 min på totaltiden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r" fontAlgn="b"/>
                      <a:r>
                        <a:rPr lang="sv-SE" sz="2000" b="1" i="0" u="none" strike="noStrike">
                          <a:solidFill>
                            <a:srgbClr val="000000"/>
                          </a:solidFill>
                          <a:effectLst/>
                          <a:latin typeface="Arial" panose="020B0604020202020204" pitchFamily="34" charset="0"/>
                        </a:rPr>
                        <a:t>28 130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dirty="0">
                          <a:solidFill>
                            <a:srgbClr val="000000"/>
                          </a:solidFill>
                          <a:effectLst/>
                          <a:latin typeface="Arial" panose="020B0604020202020204" pitchFamily="34" charset="0"/>
                        </a:rPr>
                        <a:t>28 399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27 767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28 578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23 323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26 672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28 204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2000" b="1" i="0" u="none" strike="noStrike">
                          <a:solidFill>
                            <a:srgbClr val="000000"/>
                          </a:solidFill>
                          <a:effectLst/>
                          <a:latin typeface="Arial" panose="020B0604020202020204" pitchFamily="34" charset="0"/>
                        </a:rPr>
                        <a:t>29 430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2871431"/>
                  </a:ext>
                </a:extLst>
              </a:tr>
              <a:tr h="161925">
                <a:tc>
                  <a:txBody>
                    <a:bodyPr/>
                    <a:lstStyle/>
                    <a:p>
                      <a:pPr algn="l" fontAlgn="b"/>
                      <a:r>
                        <a:rPr lang="sv-SE" sz="2000" b="0" i="0" u="none" strike="noStrike" dirty="0">
                          <a:solidFill>
                            <a:srgbClr val="000000"/>
                          </a:solidFill>
                          <a:effectLst/>
                          <a:latin typeface="Arial" panose="020B0604020202020204" pitchFamily="34" charset="0"/>
                        </a:rPr>
                        <a:t>Minskat behov vid effektivisering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sv-SE" sz="2000" b="0" i="0" u="none" strike="noStrike" dirty="0">
                          <a:solidFill>
                            <a:srgbClr val="000000"/>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13423531"/>
                  </a:ext>
                </a:extLst>
              </a:tr>
            </a:tbl>
          </a:graphicData>
        </a:graphic>
      </p:graphicFrame>
    </p:spTree>
    <p:extLst>
      <p:ext uri="{BB962C8B-B14F-4D97-AF65-F5344CB8AC3E}">
        <p14:creationId xmlns:p14="http://schemas.microsoft.com/office/powerpoint/2010/main" val="168512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0814B1-68F5-9286-52A5-FF0A9B1B85A9}"/>
              </a:ext>
            </a:extLst>
          </p:cNvPr>
          <p:cNvSpPr>
            <a:spLocks noGrp="1"/>
          </p:cNvSpPr>
          <p:nvPr>
            <p:ph type="title"/>
          </p:nvPr>
        </p:nvSpPr>
        <p:spPr>
          <a:xfrm>
            <a:off x="1243766" y="1227047"/>
            <a:ext cx="17616567" cy="1259276"/>
          </a:xfrm>
        </p:spPr>
        <p:txBody>
          <a:bodyPr/>
          <a:lstStyle/>
          <a:p>
            <a:r>
              <a:rPr lang="sv-SE" dirty="0"/>
              <a:t>Tillgång i NAV</a:t>
            </a:r>
          </a:p>
        </p:txBody>
      </p:sp>
      <p:sp>
        <p:nvSpPr>
          <p:cNvPr id="3" name="Platshållare för datum 2">
            <a:extLst>
              <a:ext uri="{FF2B5EF4-FFF2-40B4-BE49-F238E27FC236}">
                <a16:creationId xmlns:a16="http://schemas.microsoft.com/office/drawing/2014/main" id="{E81B99A2-E4EE-5386-3C31-68A85E439F9F}"/>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C2C8F81B-6BAB-A230-B8B2-EB0C04F7DF0E}"/>
              </a:ext>
            </a:extLst>
          </p:cNvPr>
          <p:cNvSpPr>
            <a:spLocks noGrp="1"/>
          </p:cNvSpPr>
          <p:nvPr>
            <p:ph type="sldNum" sz="quarter" idx="12"/>
          </p:nvPr>
        </p:nvSpPr>
        <p:spPr/>
        <p:txBody>
          <a:bodyPr/>
          <a:lstStyle/>
          <a:p>
            <a:fld id="{38480145-259A-47DA-A30D-C906B9DB5C99}" type="slidenum">
              <a:rPr lang="sv-SE" smtClean="0"/>
              <a:t>4</a:t>
            </a:fld>
            <a:endParaRPr lang="sv-SE"/>
          </a:p>
        </p:txBody>
      </p:sp>
      <p:graphicFrame>
        <p:nvGraphicFramePr>
          <p:cNvPr id="6" name="Tabell 5">
            <a:extLst>
              <a:ext uri="{FF2B5EF4-FFF2-40B4-BE49-F238E27FC236}">
                <a16:creationId xmlns:a16="http://schemas.microsoft.com/office/drawing/2014/main" id="{C88D1F39-CC1F-DED3-61A0-0274E683E932}"/>
              </a:ext>
            </a:extLst>
          </p:cNvPr>
          <p:cNvGraphicFramePr>
            <a:graphicFrameLocks noGrp="1"/>
          </p:cNvGraphicFramePr>
          <p:nvPr>
            <p:extLst>
              <p:ext uri="{D42A27DB-BD31-4B8C-83A1-F6EECF244321}">
                <p14:modId xmlns:p14="http://schemas.microsoft.com/office/powerpoint/2010/main" val="247626032"/>
              </p:ext>
            </p:extLst>
          </p:nvPr>
        </p:nvGraphicFramePr>
        <p:xfrm>
          <a:off x="854720" y="4286523"/>
          <a:ext cx="17047775" cy="2505075"/>
        </p:xfrm>
        <a:graphic>
          <a:graphicData uri="http://schemas.openxmlformats.org/drawingml/2006/table">
            <a:tbl>
              <a:tblPr/>
              <a:tblGrid>
                <a:gridCol w="7394575">
                  <a:extLst>
                    <a:ext uri="{9D8B030D-6E8A-4147-A177-3AD203B41FA5}">
                      <a16:colId xmlns:a16="http://schemas.microsoft.com/office/drawing/2014/main" val="3117162561"/>
                    </a:ext>
                  </a:extLst>
                </a:gridCol>
                <a:gridCol w="1177950">
                  <a:extLst>
                    <a:ext uri="{9D8B030D-6E8A-4147-A177-3AD203B41FA5}">
                      <a16:colId xmlns:a16="http://schemas.microsoft.com/office/drawing/2014/main" val="1224929631"/>
                    </a:ext>
                  </a:extLst>
                </a:gridCol>
                <a:gridCol w="2256074">
                  <a:extLst>
                    <a:ext uri="{9D8B030D-6E8A-4147-A177-3AD203B41FA5}">
                      <a16:colId xmlns:a16="http://schemas.microsoft.com/office/drawing/2014/main" val="2620375916"/>
                    </a:ext>
                  </a:extLst>
                </a:gridCol>
                <a:gridCol w="1123045">
                  <a:extLst>
                    <a:ext uri="{9D8B030D-6E8A-4147-A177-3AD203B41FA5}">
                      <a16:colId xmlns:a16="http://schemas.microsoft.com/office/drawing/2014/main" val="1892793656"/>
                    </a:ext>
                  </a:extLst>
                </a:gridCol>
                <a:gridCol w="1697047">
                  <a:extLst>
                    <a:ext uri="{9D8B030D-6E8A-4147-A177-3AD203B41FA5}">
                      <a16:colId xmlns:a16="http://schemas.microsoft.com/office/drawing/2014/main" val="2342799355"/>
                    </a:ext>
                  </a:extLst>
                </a:gridCol>
                <a:gridCol w="1123045">
                  <a:extLst>
                    <a:ext uri="{9D8B030D-6E8A-4147-A177-3AD203B41FA5}">
                      <a16:colId xmlns:a16="http://schemas.microsoft.com/office/drawing/2014/main" val="3629391596"/>
                    </a:ext>
                  </a:extLst>
                </a:gridCol>
                <a:gridCol w="2276039">
                  <a:extLst>
                    <a:ext uri="{9D8B030D-6E8A-4147-A177-3AD203B41FA5}">
                      <a16:colId xmlns:a16="http://schemas.microsoft.com/office/drawing/2014/main" val="3557857218"/>
                    </a:ext>
                  </a:extLst>
                </a:gridCol>
              </a:tblGrid>
              <a:tr h="568821">
                <a:tc>
                  <a:txBody>
                    <a:bodyPr/>
                    <a:lstStyle/>
                    <a:p>
                      <a:pPr algn="ctr" fontAlgn="ctr"/>
                      <a:endParaRPr lang="sv-SE" sz="2000" b="0" i="0" u="none" strike="noStrike">
                        <a:solidFill>
                          <a:srgbClr val="000000"/>
                        </a:solidFill>
                        <a:effectLst/>
                        <a:latin typeface="Arial" panose="020B060402020202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sv-SE" sz="2000" b="1" i="0" u="none" strike="noStrike">
                          <a:solidFill>
                            <a:srgbClr val="000000"/>
                          </a:solidFill>
                          <a:effectLst/>
                          <a:latin typeface="Arial" panose="020B0604020202020204" pitchFamily="34" charset="0"/>
                        </a:rPr>
                        <a:t>Timmar/ dag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sv-SE" sz="2000" b="1" i="0" u="none" strike="noStrike" dirty="0">
                          <a:solidFill>
                            <a:srgbClr val="000000"/>
                          </a:solidFill>
                          <a:effectLst/>
                          <a:latin typeface="Arial" panose="020B0604020202020204" pitchFamily="34" charset="0"/>
                        </a:rPr>
                        <a:t>Antal dagar per vecka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sv-SE" sz="2000" b="1" i="0" u="none" strike="noStrike">
                          <a:solidFill>
                            <a:srgbClr val="000000"/>
                          </a:solidFill>
                          <a:effectLst/>
                          <a:latin typeface="Arial" panose="020B0604020202020204" pitchFamily="34" charset="0"/>
                        </a:rPr>
                        <a:t>Antal veckor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sv-SE" sz="2000" b="1" i="0" u="none" strike="noStrike">
                          <a:solidFill>
                            <a:srgbClr val="000000"/>
                          </a:solidFill>
                          <a:effectLst/>
                          <a:latin typeface="Arial" panose="020B0604020202020204" pitchFamily="34" charset="0"/>
                        </a:rPr>
                        <a:t>Utnyttjande grad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sv-SE" sz="2000" b="1" i="0" u="none" strike="noStrike">
                          <a:solidFill>
                            <a:srgbClr val="000000"/>
                          </a:solidFill>
                          <a:effectLst/>
                          <a:latin typeface="Arial" panose="020B0604020202020204" pitchFamily="34" charset="0"/>
                        </a:rPr>
                        <a:t>Antal salar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sv-SE" sz="2000" b="1" i="0" u="none" strike="noStrike">
                          <a:solidFill>
                            <a:srgbClr val="000000"/>
                          </a:solidFill>
                          <a:effectLst/>
                          <a:latin typeface="Arial" panose="020B0604020202020204" pitchFamily="34" charset="0"/>
                        </a:rPr>
                        <a:t>Beräkning tid (timmar)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270950339"/>
                  </a:ext>
                </a:extLst>
              </a:tr>
              <a:tr h="161925">
                <a:tc>
                  <a:txBody>
                    <a:bodyPr/>
                    <a:lstStyle/>
                    <a:p>
                      <a:pPr algn="l" fontAlgn="b"/>
                      <a:r>
                        <a:rPr lang="sv-SE" sz="2000" b="1" i="0" u="none" strike="noStrike" dirty="0">
                          <a:solidFill>
                            <a:srgbClr val="000000"/>
                          </a:solidFill>
                          <a:effectLst/>
                          <a:latin typeface="Arial" panose="020B0604020202020204" pitchFamily="34" charset="0"/>
                        </a:rPr>
                        <a:t>Full drift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sv-SE" sz="2000" b="0" i="0" u="none" strike="noStrike" dirty="0">
                          <a:solidFill>
                            <a:srgbClr val="000000"/>
                          </a:solidFill>
                          <a:effectLst/>
                          <a:latin typeface="Arial" panose="020B0604020202020204" pitchFamily="34" charset="0"/>
                        </a:rPr>
                        <a:t>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sv-SE" sz="2000" b="0" i="0" u="none" strike="noStrike" dirty="0">
                          <a:solidFill>
                            <a:srgbClr val="000000"/>
                          </a:solidFill>
                          <a:effectLst/>
                          <a:latin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sv-SE" sz="2000" b="0" i="0" u="none" strike="noStrike" dirty="0">
                          <a:solidFill>
                            <a:srgbClr val="000000"/>
                          </a:solidFill>
                          <a:effectLst/>
                          <a:latin typeface="Arial" panose="020B060402020202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sv-SE" sz="2000" b="0" i="0" u="none" strike="noStrike" dirty="0">
                          <a:solidFill>
                            <a:srgbClr val="000000"/>
                          </a:solidFill>
                          <a:effectLst/>
                          <a:latin typeface="Arial" panose="020B060402020202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sv-SE" sz="2000" b="0" i="0" u="none" strike="noStrike" dirty="0">
                          <a:solidFill>
                            <a:srgbClr val="000000"/>
                          </a:solidFill>
                          <a:effectLst/>
                          <a:latin typeface="Arial" panose="020B060402020202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sv-SE" sz="2000" b="0" i="0" u="none" strike="noStrike" dirty="0">
                          <a:solidFill>
                            <a:srgbClr val="000000"/>
                          </a:solidFill>
                          <a:effectLst/>
                          <a:latin typeface="Arial" panose="020B0604020202020204" pitchFamily="34" charset="0"/>
                        </a:rPr>
                        <a:t>19 096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6290170"/>
                  </a:ext>
                </a:extLst>
              </a:tr>
              <a:tr h="161925">
                <a:tc>
                  <a:txBody>
                    <a:bodyPr/>
                    <a:lstStyle/>
                    <a:p>
                      <a:pPr algn="l" fontAlgn="b"/>
                      <a:r>
                        <a:rPr lang="sv-SE" sz="2000" b="1" i="0" u="none" strike="noStrike">
                          <a:solidFill>
                            <a:srgbClr val="000000"/>
                          </a:solidFill>
                          <a:effectLst/>
                          <a:latin typeface="Arial" panose="020B0604020202020204" pitchFamily="34" charset="0"/>
                        </a:rPr>
                        <a:t>Reducerad drift lovvecka och veckan inför och efter sommar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0" i="0" u="none" strike="noStrike">
                          <a:solidFill>
                            <a:srgbClr val="000000"/>
                          </a:solidFill>
                          <a:effectLst/>
                          <a:latin typeface="Arial" panose="020B0604020202020204" pitchFamily="34" charset="0"/>
                        </a:rPr>
                        <a:t>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1 935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556583"/>
                  </a:ext>
                </a:extLst>
              </a:tr>
              <a:tr h="161925">
                <a:tc>
                  <a:txBody>
                    <a:bodyPr/>
                    <a:lstStyle/>
                    <a:p>
                      <a:pPr algn="l" fontAlgn="b"/>
                      <a:r>
                        <a:rPr lang="sv-SE" sz="2000" b="1" i="0" u="none" strike="noStrike">
                          <a:solidFill>
                            <a:srgbClr val="000000"/>
                          </a:solidFill>
                          <a:effectLst/>
                          <a:latin typeface="Arial" panose="020B0604020202020204" pitchFamily="34" charset="0"/>
                        </a:rPr>
                        <a:t>Reducerad drift, sommar, jul &amp; nyår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0" i="0" u="none" strike="noStrike" dirty="0">
                          <a:solidFill>
                            <a:srgbClr val="000000"/>
                          </a:solidFill>
                          <a:effectLst/>
                          <a:latin typeface="Arial" panose="020B0604020202020204" pitchFamily="34" charset="0"/>
                        </a:rPr>
                        <a:t>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1 935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1438017"/>
                  </a:ext>
                </a:extLst>
              </a:tr>
              <a:tr h="161925">
                <a:tc>
                  <a:txBody>
                    <a:bodyPr/>
                    <a:lstStyle/>
                    <a:p>
                      <a:pPr algn="l" fontAlgn="b"/>
                      <a:r>
                        <a:rPr lang="sv-SE" sz="2000" b="1" i="0" u="none" strike="noStrike">
                          <a:solidFill>
                            <a:srgbClr val="000000"/>
                          </a:solidFill>
                          <a:effectLst/>
                          <a:latin typeface="Arial" panose="020B0604020202020204" pitchFamily="34" charset="0"/>
                        </a:rPr>
                        <a:t>Akut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0" i="0" u="none" strike="noStrike">
                          <a:solidFill>
                            <a:srgbClr val="000000"/>
                          </a:solidFill>
                          <a:effectLst/>
                          <a:latin typeface="Arial" panose="020B060402020202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5 616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225625"/>
                  </a:ext>
                </a:extLst>
              </a:tr>
              <a:tr h="161925">
                <a:tc>
                  <a:txBody>
                    <a:bodyPr/>
                    <a:lstStyle/>
                    <a:p>
                      <a:pPr algn="l" fontAlgn="b"/>
                      <a:r>
                        <a:rPr lang="sv-SE" sz="2000" b="1" i="0" u="none" strike="noStrike">
                          <a:solidFill>
                            <a:srgbClr val="000000"/>
                          </a:solidFill>
                          <a:effectLst/>
                          <a:latin typeface="Arial" panose="020B0604020202020204" pitchFamily="34" charset="0"/>
                        </a:rPr>
                        <a:t>Akut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v-SE" sz="2000" b="0" i="0" u="none" strike="noStrike" dirty="0">
                          <a:solidFill>
                            <a:srgbClr val="000000"/>
                          </a:solidFill>
                          <a:effectLst/>
                          <a:latin typeface="Arial" panose="020B060402020202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dirty="0">
                          <a:solidFill>
                            <a:srgbClr val="000000"/>
                          </a:solidFill>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2000" b="0" i="0" u="none" strike="noStrike">
                          <a:solidFill>
                            <a:srgbClr val="000000"/>
                          </a:solidFill>
                          <a:effectLst/>
                          <a:latin typeface="Arial" panose="020B0604020202020204" pitchFamily="34" charset="0"/>
                        </a:rPr>
                        <a:t>5 824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2031622"/>
                  </a:ext>
                </a:extLst>
              </a:tr>
              <a:tr h="161925">
                <a:tc>
                  <a:txBody>
                    <a:bodyPr/>
                    <a:lstStyle/>
                    <a:p>
                      <a:pPr algn="l" fontAlgn="b"/>
                      <a:endParaRPr lang="sv-SE" sz="2000" b="0" i="0" u="none" strike="noStrike" dirty="0">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2000" b="0" i="0" u="none" strike="noStrike" dirty="0">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2000" b="0" i="0" u="none" strike="noStrike">
                        <a:solidFill>
                          <a:srgbClr val="000000"/>
                        </a:solidFill>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sv-SE" sz="2000" b="1" i="0" u="none" strike="noStrike" dirty="0">
                          <a:solidFill>
                            <a:srgbClr val="000000"/>
                          </a:solidFill>
                          <a:effectLst/>
                          <a:latin typeface="Arial" panose="020B0604020202020204" pitchFamily="34" charset="0"/>
                        </a:rPr>
                        <a:t>33 908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460378"/>
                  </a:ext>
                </a:extLst>
              </a:tr>
            </a:tbl>
          </a:graphicData>
        </a:graphic>
      </p:graphicFrame>
    </p:spTree>
    <p:extLst>
      <p:ext uri="{BB962C8B-B14F-4D97-AF65-F5344CB8AC3E}">
        <p14:creationId xmlns:p14="http://schemas.microsoft.com/office/powerpoint/2010/main" val="258582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a:extLst>
              <a:ext uri="{FF2B5EF4-FFF2-40B4-BE49-F238E27FC236}">
                <a16:creationId xmlns:a16="http://schemas.microsoft.com/office/drawing/2014/main" id="{BA4CCE36-550C-CD1A-5E35-8763CFB206E5}"/>
              </a:ext>
            </a:extLst>
          </p:cNvPr>
          <p:cNvGraphicFramePr>
            <a:graphicFrameLocks/>
          </p:cNvGraphicFramePr>
          <p:nvPr>
            <p:extLst>
              <p:ext uri="{D42A27DB-BD31-4B8C-83A1-F6EECF244321}">
                <p14:modId xmlns:p14="http://schemas.microsoft.com/office/powerpoint/2010/main" val="4150598306"/>
              </p:ext>
            </p:extLst>
          </p:nvPr>
        </p:nvGraphicFramePr>
        <p:xfrm>
          <a:off x="0" y="0"/>
          <a:ext cx="20104100" cy="1130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495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2933DB9-852A-9C69-5A92-B23F777392D6}"/>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0FB0C961-625E-FF20-CEB6-D43525A72C60}"/>
              </a:ext>
            </a:extLst>
          </p:cNvPr>
          <p:cNvSpPr>
            <a:spLocks noGrp="1"/>
          </p:cNvSpPr>
          <p:nvPr>
            <p:ph type="sldNum" sz="quarter" idx="12"/>
          </p:nvPr>
        </p:nvSpPr>
        <p:spPr/>
        <p:txBody>
          <a:bodyPr/>
          <a:lstStyle/>
          <a:p>
            <a:fld id="{38480145-259A-47DA-A30D-C906B9DB5C99}" type="slidenum">
              <a:rPr lang="sv-SE" smtClean="0"/>
              <a:t>6</a:t>
            </a:fld>
            <a:endParaRPr lang="sv-SE"/>
          </a:p>
        </p:txBody>
      </p:sp>
      <p:graphicFrame>
        <p:nvGraphicFramePr>
          <p:cNvPr id="8" name="Diagram 7">
            <a:extLst>
              <a:ext uri="{FF2B5EF4-FFF2-40B4-BE49-F238E27FC236}">
                <a16:creationId xmlns:a16="http://schemas.microsoft.com/office/drawing/2014/main" id="{BF9F77F0-75CA-5F6D-6682-2785004BB6CE}"/>
              </a:ext>
            </a:extLst>
          </p:cNvPr>
          <p:cNvGraphicFramePr>
            <a:graphicFrameLocks/>
          </p:cNvGraphicFramePr>
          <p:nvPr>
            <p:extLst>
              <p:ext uri="{D42A27DB-BD31-4B8C-83A1-F6EECF244321}">
                <p14:modId xmlns:p14="http://schemas.microsoft.com/office/powerpoint/2010/main" val="816636408"/>
              </p:ext>
            </p:extLst>
          </p:nvPr>
        </p:nvGraphicFramePr>
        <p:xfrm>
          <a:off x="0" y="0"/>
          <a:ext cx="20104100" cy="1130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56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a:extLst>
              <a:ext uri="{FF2B5EF4-FFF2-40B4-BE49-F238E27FC236}">
                <a16:creationId xmlns:a16="http://schemas.microsoft.com/office/drawing/2014/main" id="{3C13516D-3DB2-5678-7908-40180326C51B}"/>
              </a:ext>
            </a:extLst>
          </p:cNvPr>
          <p:cNvGraphicFramePr>
            <a:graphicFrameLocks/>
          </p:cNvGraphicFramePr>
          <p:nvPr>
            <p:extLst>
              <p:ext uri="{D42A27DB-BD31-4B8C-83A1-F6EECF244321}">
                <p14:modId xmlns:p14="http://schemas.microsoft.com/office/powerpoint/2010/main" val="650351747"/>
              </p:ext>
            </p:extLst>
          </p:nvPr>
        </p:nvGraphicFramePr>
        <p:xfrm>
          <a:off x="0" y="0"/>
          <a:ext cx="20104100" cy="1130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861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C3F68E-4C0C-9B76-DBE0-475DD24D6B04}"/>
              </a:ext>
            </a:extLst>
          </p:cNvPr>
          <p:cNvSpPr>
            <a:spLocks noGrp="1"/>
          </p:cNvSpPr>
          <p:nvPr>
            <p:ph type="title"/>
          </p:nvPr>
        </p:nvSpPr>
        <p:spPr/>
        <p:txBody>
          <a:bodyPr/>
          <a:lstStyle/>
          <a:p>
            <a:r>
              <a:rPr lang="sv-SE" dirty="0"/>
              <a:t>”Enklare sal” om inte allt görs på operation</a:t>
            </a:r>
          </a:p>
        </p:txBody>
      </p:sp>
      <p:sp>
        <p:nvSpPr>
          <p:cNvPr id="3" name="Platshållare för datum 2">
            <a:extLst>
              <a:ext uri="{FF2B5EF4-FFF2-40B4-BE49-F238E27FC236}">
                <a16:creationId xmlns:a16="http://schemas.microsoft.com/office/drawing/2014/main" id="{DE4ADDE5-630F-33C6-7A24-5C88797782F3}"/>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BCF1A61C-9068-C779-5061-0E9C3C741959}"/>
              </a:ext>
            </a:extLst>
          </p:cNvPr>
          <p:cNvSpPr>
            <a:spLocks noGrp="1"/>
          </p:cNvSpPr>
          <p:nvPr>
            <p:ph type="sldNum" sz="quarter" idx="12"/>
          </p:nvPr>
        </p:nvSpPr>
        <p:spPr/>
        <p:txBody>
          <a:bodyPr/>
          <a:lstStyle/>
          <a:p>
            <a:fld id="{38480145-259A-47DA-A30D-C906B9DB5C99}" type="slidenum">
              <a:rPr lang="sv-SE" smtClean="0"/>
              <a:t>8</a:t>
            </a:fld>
            <a:endParaRPr lang="sv-SE"/>
          </a:p>
        </p:txBody>
      </p:sp>
      <p:sp>
        <p:nvSpPr>
          <p:cNvPr id="5" name="Platshållare för text 4">
            <a:extLst>
              <a:ext uri="{FF2B5EF4-FFF2-40B4-BE49-F238E27FC236}">
                <a16:creationId xmlns:a16="http://schemas.microsoft.com/office/drawing/2014/main" id="{BA286CFF-08C2-DCBA-CA9F-E04076896A99}"/>
              </a:ext>
            </a:extLst>
          </p:cNvPr>
          <p:cNvSpPr>
            <a:spLocks noGrp="1"/>
          </p:cNvSpPr>
          <p:nvPr>
            <p:ph type="body" sz="quarter" idx="13"/>
          </p:nvPr>
        </p:nvSpPr>
        <p:spPr/>
        <p:txBody>
          <a:bodyPr/>
          <a:lstStyle/>
          <a:p>
            <a:r>
              <a:rPr lang="sv-SE" dirty="0"/>
              <a:t>Behov av 2-3 enklare salar för att framförallt möta behovet av narkos för patienter som inte är i behov av övriga resurser på operation.</a:t>
            </a:r>
          </a:p>
        </p:txBody>
      </p:sp>
    </p:spTree>
    <p:extLst>
      <p:ext uri="{BB962C8B-B14F-4D97-AF65-F5344CB8AC3E}">
        <p14:creationId xmlns:p14="http://schemas.microsoft.com/office/powerpoint/2010/main" val="7029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3E4C7C-CB49-55AA-FC34-8C0AD5E2553A}"/>
              </a:ext>
            </a:extLst>
          </p:cNvPr>
          <p:cNvSpPr>
            <a:spLocks noGrp="1"/>
          </p:cNvSpPr>
          <p:nvPr>
            <p:ph type="title"/>
          </p:nvPr>
        </p:nvSpPr>
        <p:spPr>
          <a:xfrm>
            <a:off x="175322" y="676125"/>
            <a:ext cx="17616567" cy="971244"/>
          </a:xfrm>
        </p:spPr>
        <p:txBody>
          <a:bodyPr/>
          <a:lstStyle/>
          <a:p>
            <a:r>
              <a:rPr lang="sv-SE" dirty="0"/>
              <a:t>Frågor Malin</a:t>
            </a:r>
          </a:p>
        </p:txBody>
      </p:sp>
      <p:sp>
        <p:nvSpPr>
          <p:cNvPr id="3" name="Platshållare för datum 2">
            <a:extLst>
              <a:ext uri="{FF2B5EF4-FFF2-40B4-BE49-F238E27FC236}">
                <a16:creationId xmlns:a16="http://schemas.microsoft.com/office/drawing/2014/main" id="{4563944E-1806-3145-2553-FD7956553E17}"/>
              </a:ext>
            </a:extLst>
          </p:cNvPr>
          <p:cNvSpPr>
            <a:spLocks noGrp="1"/>
          </p:cNvSpPr>
          <p:nvPr>
            <p:ph type="dt" sz="half" idx="10"/>
          </p:nvPr>
        </p:nvSpPr>
        <p:spPr/>
        <p:txBody>
          <a:bodyPr/>
          <a:lstStyle/>
          <a:p>
            <a:fld id="{22A7701B-8AEB-47E6-B4CC-5A851E887FD1}" type="datetime1">
              <a:rPr lang="sv-SE" smtClean="0"/>
              <a:t>2024-01-17</a:t>
            </a:fld>
            <a:endParaRPr lang="sv-SE"/>
          </a:p>
        </p:txBody>
      </p:sp>
      <p:sp>
        <p:nvSpPr>
          <p:cNvPr id="4" name="Platshållare för bildnummer 3">
            <a:extLst>
              <a:ext uri="{FF2B5EF4-FFF2-40B4-BE49-F238E27FC236}">
                <a16:creationId xmlns:a16="http://schemas.microsoft.com/office/drawing/2014/main" id="{F6BC4680-8046-21F7-B2B8-715A9BB05D84}"/>
              </a:ext>
            </a:extLst>
          </p:cNvPr>
          <p:cNvSpPr>
            <a:spLocks noGrp="1"/>
          </p:cNvSpPr>
          <p:nvPr>
            <p:ph type="sldNum" sz="quarter" idx="12"/>
          </p:nvPr>
        </p:nvSpPr>
        <p:spPr/>
        <p:txBody>
          <a:bodyPr/>
          <a:lstStyle/>
          <a:p>
            <a:fld id="{38480145-259A-47DA-A30D-C906B9DB5C99}" type="slidenum">
              <a:rPr lang="sv-SE" smtClean="0"/>
              <a:t>9</a:t>
            </a:fld>
            <a:endParaRPr lang="sv-SE"/>
          </a:p>
        </p:txBody>
      </p:sp>
      <p:sp>
        <p:nvSpPr>
          <p:cNvPr id="5" name="Platshållare för text 4">
            <a:extLst>
              <a:ext uri="{FF2B5EF4-FFF2-40B4-BE49-F238E27FC236}">
                <a16:creationId xmlns:a16="http://schemas.microsoft.com/office/drawing/2014/main" id="{D9A8EA49-C32D-3D61-2D20-5CCE6E783BF0}"/>
              </a:ext>
            </a:extLst>
          </p:cNvPr>
          <p:cNvSpPr>
            <a:spLocks noGrp="1"/>
          </p:cNvSpPr>
          <p:nvPr>
            <p:ph type="body" sz="quarter" idx="13"/>
          </p:nvPr>
        </p:nvSpPr>
        <p:spPr>
          <a:xfrm>
            <a:off x="175322" y="1657677"/>
            <a:ext cx="19813832" cy="6877318"/>
          </a:xfrm>
        </p:spPr>
        <p:txBody>
          <a:bodyPr/>
          <a:lstStyle/>
          <a:p>
            <a:r>
              <a:rPr lang="sv-SE" sz="2400" dirty="0"/>
              <a:t>Vårdplatser för patienter som opereras i Köping</a:t>
            </a:r>
            <a:br>
              <a:rPr lang="sv-SE" sz="2400" dirty="0"/>
            </a:br>
            <a:r>
              <a:rPr lang="sv-SE" sz="2400" dirty="0"/>
              <a:t>Om patienter som opereras i Köping istället opereras i Västerås och har behov av att kvarstanna över natten eller är i behov av en slutenvårdsplats, finns kapaciteten i Västerås för dessa patienter?</a:t>
            </a:r>
          </a:p>
          <a:p>
            <a:pPr marL="0" indent="0">
              <a:buNone/>
            </a:pPr>
            <a:r>
              <a:rPr lang="sv-SE" sz="2400" dirty="0">
                <a:solidFill>
                  <a:srgbClr val="0070C0"/>
                </a:solidFill>
              </a:rPr>
              <a:t>I Västerås finns det en dygnet runt öppen uppvakningsavdelning där patienten har möjlighet att kvarstanna över natten vid behov.</a:t>
            </a:r>
          </a:p>
          <a:p>
            <a:r>
              <a:rPr lang="sv-SE" sz="2400" dirty="0"/>
              <a:t>Ombyggnation i Västerås</a:t>
            </a:r>
            <a:br>
              <a:rPr lang="sv-SE" sz="2400" dirty="0"/>
            </a:br>
            <a:r>
              <a:rPr lang="sv-SE" sz="2400" dirty="0"/>
              <a:t>Om patienter som opereras i Köping idag istället ska opereras i Västerås, krävs det någon ombyggnation i Västerås för att klara av dessa patienter?</a:t>
            </a:r>
          </a:p>
          <a:p>
            <a:pPr marL="0" indent="0">
              <a:buNone/>
            </a:pPr>
            <a:r>
              <a:rPr lang="sv-SE" sz="2400" dirty="0">
                <a:solidFill>
                  <a:srgbClr val="0070C0"/>
                </a:solidFill>
              </a:rPr>
              <a:t>Nej, dessa patienter inkluderas i det totala behovet.</a:t>
            </a:r>
          </a:p>
          <a:p>
            <a:r>
              <a:rPr lang="sv-SE" sz="2400" dirty="0"/>
              <a:t>Klinikegen kirurgi</a:t>
            </a:r>
            <a:br>
              <a:rPr lang="sv-SE" sz="2400" dirty="0"/>
            </a:br>
            <a:r>
              <a:rPr lang="sv-SE" sz="2400" dirty="0"/>
              <a:t>Finns det möjligheter att operera klinikegen kirurgi i Köping? Om ja, vad krävs det för typ av lokaler?</a:t>
            </a:r>
          </a:p>
          <a:p>
            <a:pPr marL="0" indent="0">
              <a:buNone/>
            </a:pPr>
            <a:r>
              <a:rPr lang="sv-SE" sz="2400" dirty="0">
                <a:solidFill>
                  <a:srgbClr val="0070C0"/>
                </a:solidFill>
              </a:rPr>
              <a:t>Klinikegen kirurgi behöver inte ha några speciella lokaler. Förutsätter dock att det finns aktuell verksamhet etablerad i Köping. Exempelvis görs all klinikegen kirurgi inom kärlkirurgin på mottagningen i Västerås.</a:t>
            </a:r>
          </a:p>
        </p:txBody>
      </p:sp>
    </p:spTree>
    <p:extLst>
      <p:ext uri="{BB962C8B-B14F-4D97-AF65-F5344CB8AC3E}">
        <p14:creationId xmlns:p14="http://schemas.microsoft.com/office/powerpoint/2010/main" val="3581258494"/>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AD81C99D-9013-42CC-AE63-A697B804DEF4}"/>
    </a:ext>
  </a:extLst>
</a:theme>
</file>

<file path=ppt/theme/theme2.xml><?xml version="1.0" encoding="utf-8"?>
<a:theme xmlns:a="http://schemas.openxmlformats.org/drawingml/2006/main" name="1_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F38DBA59-E7D5-4B2F-84B2-A92E00DF87CC}"/>
    </a:ext>
  </a:extLst>
</a:theme>
</file>

<file path=ppt/theme/theme3.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99F4B11D-CA40-45CB-AFA6-9BD0E4F3C915}"/>
    </a:ext>
  </a:extLst>
</a:theme>
</file>

<file path=ppt/theme/theme4.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F84FDC2C-1D92-49B2-A6C0-CF77F176AA19}"/>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78cd2e2-e8eb-439a-be79-51f7078a2eaf" xsi:nil="true"/>
    <lcf76f155ced4ddcb4097134ff3c332f xmlns="4190ebc8-6fc9-4d9f-89db-c3a83ebe3c36">
      <Terms xmlns="http://schemas.microsoft.com/office/infopath/2007/PartnerControls"/>
    </lcf76f155ced4ddcb4097134ff3c332f>
    <SharedWithUsers xmlns="578cd2e2-e8eb-439a-be79-51f7078a2eaf">
      <UserInfo>
        <DisplayName>Lisa Pers Ohlsén</DisplayName>
        <AccountId>123</AccountId>
        <AccountType/>
      </UserInfo>
      <UserInfo>
        <DisplayName>Johanna Ling</DisplayName>
        <AccountId>287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042EA5C68AF14AB72B719D3CA5D90F" ma:contentTypeVersion="15" ma:contentTypeDescription="Create a new document." ma:contentTypeScope="" ma:versionID="85911061f79c496cbbfa3ca6aa5d01db">
  <xsd:schema xmlns:xsd="http://www.w3.org/2001/XMLSchema" xmlns:xs="http://www.w3.org/2001/XMLSchema" xmlns:p="http://schemas.microsoft.com/office/2006/metadata/properties" xmlns:ns2="4190ebc8-6fc9-4d9f-89db-c3a83ebe3c36" xmlns:ns3="578cd2e2-e8eb-439a-be79-51f7078a2eaf" targetNamespace="http://schemas.microsoft.com/office/2006/metadata/properties" ma:root="true" ma:fieldsID="041de7714f8641e1b2cc464ab8e3f000" ns2:_="" ns3:_="">
    <xsd:import namespace="4190ebc8-6fc9-4d9f-89db-c3a83ebe3c36"/>
    <xsd:import namespace="578cd2e2-e8eb-439a-be79-51f7078a2eaf"/>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90ebc8-6fc9-4d9f-89db-c3a83ebe3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12c2e29-3876-4f0c-ba25-f8f57cb655d6"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8cd2e2-e8eb-439a-be79-51f7078a2ea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6ab8928-8d24-4849-96d2-21ac0e8400a1}" ma:internalName="TaxCatchAll" ma:showField="CatchAllData" ma:web="578cd2e2-e8eb-439a-be79-51f7078a2e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2.xml><?xml version="1.0" encoding="utf-8"?>
<ds:datastoreItem xmlns:ds="http://schemas.openxmlformats.org/officeDocument/2006/customXml" ds:itemID="{7D298639-A577-4F3F-91F2-8D6ABE55571D}">
  <ds:schemaRefs>
    <ds:schemaRef ds:uri="http://schemas.microsoft.com/office/2006/metadata/properties"/>
    <ds:schemaRef ds:uri="http://schemas.microsoft.com/office/2006/documentManagement/types"/>
    <ds:schemaRef ds:uri="578cd2e2-e8eb-439a-be79-51f7078a2eaf"/>
    <ds:schemaRef ds:uri="http://www.w3.org/XML/1998/namespace"/>
    <ds:schemaRef ds:uri="4190ebc8-6fc9-4d9f-89db-c3a83ebe3c36"/>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35412609-F97F-47A3-B230-E9987ECA2F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90ebc8-6fc9-4d9f-89db-c3a83ebe3c36"/>
    <ds:schemaRef ds:uri="578cd2e2-e8eb-439a-be79-51f7078a2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Region Västmanland Mall Powerpoint</Template>
  <TotalTime>1938</TotalTime>
  <Words>878</Words>
  <Application>Microsoft Office PowerPoint</Application>
  <PresentationFormat>Anpassad</PresentationFormat>
  <Paragraphs>179</Paragraphs>
  <Slides>9</Slides>
  <Notes>6</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9</vt:i4>
      </vt:variant>
    </vt:vector>
  </HeadingPairs>
  <TitlesOfParts>
    <vt:vector size="16" baseType="lpstr">
      <vt:lpstr>Arial</vt:lpstr>
      <vt:lpstr>Calibri</vt:lpstr>
      <vt:lpstr>Calibri Light</vt:lpstr>
      <vt:lpstr>Region Västmanland Rosa</vt:lpstr>
      <vt:lpstr>1_Region Västmanland Rosa</vt:lpstr>
      <vt:lpstr>Region Västmanland Blå</vt:lpstr>
      <vt:lpstr>Region Västmanland Grön</vt:lpstr>
      <vt:lpstr>Behov av operationssalar</vt:lpstr>
      <vt:lpstr>Behov av operationssal 2016-2023</vt:lpstr>
      <vt:lpstr>Totalt behov av operationssal 2016-2023 Effektivisering 10 min</vt:lpstr>
      <vt:lpstr>Tillgång i NAV</vt:lpstr>
      <vt:lpstr>PowerPoint-presentation</vt:lpstr>
      <vt:lpstr>PowerPoint-presentation</vt:lpstr>
      <vt:lpstr>PowerPoint-presentation</vt:lpstr>
      <vt:lpstr>”Enklare sal” om inte allt görs på operation</vt:lpstr>
      <vt:lpstr>Frågor Malin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Behov av operationssalar</dc:title>
  <dc:creator>Ola Dahlberg</dc:creator>
  <cp:lastModifiedBy>Johanna Ling</cp:lastModifiedBy>
  <cp:revision>3</cp:revision>
  <dcterms:created xsi:type="dcterms:W3CDTF">2024-01-04T08:58:36Z</dcterms:created>
  <dcterms:modified xsi:type="dcterms:W3CDTF">2024-01-17T12:23:11Z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0x01010072042EA5C68AF14AB72B719D3CA5D90F</vt:lpwstr>
  </property>
  <property fmtid="{D5CDD505-2E9C-101B-9397-08002B2CF9AE}" pid="3" name="MediaServiceImageTags">
    <vt:lpwstr/>
  </property>
</Properties>
</file>