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3"/>
  </p:notesMasterIdLst>
  <p:sldIdLst>
    <p:sldId id="439" r:id="rId8"/>
    <p:sldId id="469" r:id="rId9"/>
    <p:sldId id="401" r:id="rId10"/>
    <p:sldId id="346" r:id="rId11"/>
    <p:sldId id="446" r:id="rId12"/>
    <p:sldId id="447" r:id="rId13"/>
    <p:sldId id="448" r:id="rId14"/>
    <p:sldId id="477" r:id="rId15"/>
    <p:sldId id="471" r:id="rId16"/>
    <p:sldId id="472" r:id="rId17"/>
    <p:sldId id="478" r:id="rId18"/>
    <p:sldId id="473" r:id="rId19"/>
    <p:sldId id="479" r:id="rId20"/>
    <p:sldId id="480" r:id="rId21"/>
    <p:sldId id="465" r:id="rId22"/>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39"/>
            <p14:sldId id="469"/>
            <p14:sldId id="401"/>
            <p14:sldId id="346"/>
            <p14:sldId id="446"/>
            <p14:sldId id="447"/>
            <p14:sldId id="448"/>
            <p14:sldId id="477"/>
            <p14:sldId id="471"/>
            <p14:sldId id="472"/>
            <p14:sldId id="478"/>
            <p14:sldId id="473"/>
            <p14:sldId id="479"/>
            <p14:sldId id="480"/>
            <p14:sldId id="465"/>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9969" autoAdjust="0"/>
  </p:normalViewPr>
  <p:slideViewPr>
    <p:cSldViewPr snapToGrid="0">
      <p:cViewPr varScale="1">
        <p:scale>
          <a:sx n="47" d="100"/>
          <a:sy n="47" d="100"/>
        </p:scale>
        <p:origin x="948" y="36"/>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Tångring" userId="S::johanna.tangring@regionvastmanland.se::8ffe9c14-7ffa-4e99-9b29-2e7f6714232b" providerId="AD" clId="Web-{F496C48A-2795-668A-BBB1-D72833A8127E}"/>
    <pc:docChg chg="modSld">
      <pc:chgData name="Johanna Tångring" userId="S::johanna.tangring@regionvastmanland.se::8ffe9c14-7ffa-4e99-9b29-2e7f6714232b" providerId="AD" clId="Web-{F496C48A-2795-668A-BBB1-D72833A8127E}" dt="2025-12-01T19:22:15.226" v="0" actId="14100"/>
      <pc:docMkLst>
        <pc:docMk/>
      </pc:docMkLst>
      <pc:sldChg chg="modSp">
        <pc:chgData name="Johanna Tångring" userId="S::johanna.tangring@regionvastmanland.se::8ffe9c14-7ffa-4e99-9b29-2e7f6714232b" providerId="AD" clId="Web-{F496C48A-2795-668A-BBB1-D72833A8127E}" dt="2025-12-01T19:22:15.226" v="0" actId="14100"/>
        <pc:sldMkLst>
          <pc:docMk/>
          <pc:sldMk cId="214920645" sldId="471"/>
        </pc:sldMkLst>
        <pc:spChg chg="mod">
          <ac:chgData name="Johanna Tångring" userId="S::johanna.tangring@regionvastmanland.se::8ffe9c14-7ffa-4e99-9b29-2e7f6714232b" providerId="AD" clId="Web-{F496C48A-2795-668A-BBB1-D72833A8127E}" dt="2025-12-01T19:22:15.226" v="0" actId="14100"/>
          <ac:spMkLst>
            <pc:docMk/>
            <pc:sldMk cId="214920645" sldId="471"/>
            <ac:spMk id="5" creationId="{372B9223-161E-2ADB-5200-D81AE9BD7EB0}"/>
          </ac:spMkLst>
        </pc:spChg>
      </pc:sldChg>
    </pc:docChg>
  </pc:docChgLst>
  <pc:docChgLst>
    <pc:chgData name="Sofie Pettersson" userId="7b9a48fb-256a-44dd-80ba-f7fd7fef58f4" providerId="ADAL" clId="{40C99B02-714C-4D65-AC0C-7A38F00221EA}"/>
    <pc:docChg chg="undo custSel addSld delSld modSld modSection">
      <pc:chgData name="Sofie Pettersson" userId="7b9a48fb-256a-44dd-80ba-f7fd7fef58f4" providerId="ADAL" clId="{40C99B02-714C-4D65-AC0C-7A38F00221EA}" dt="2025-12-16T08:45:19.529" v="1450" actId="33553"/>
      <pc:docMkLst>
        <pc:docMk/>
      </pc:docMkLst>
      <pc:sldChg chg="addSp delSp modSp mod modNotesTx">
        <pc:chgData name="Sofie Pettersson" userId="7b9a48fb-256a-44dd-80ba-f7fd7fef58f4" providerId="ADAL" clId="{40C99B02-714C-4D65-AC0C-7A38F00221EA}" dt="2025-12-16T08:44:38.698" v="1443" actId="962"/>
        <pc:sldMkLst>
          <pc:docMk/>
          <pc:sldMk cId="3443232871" sldId="346"/>
        </pc:sldMkLst>
        <pc:spChg chg="mod">
          <ac:chgData name="Sofie Pettersson" userId="7b9a48fb-256a-44dd-80ba-f7fd7fef58f4" providerId="ADAL" clId="{40C99B02-714C-4D65-AC0C-7A38F00221EA}" dt="2025-12-16T08:44:38.698" v="1443" actId="962"/>
          <ac:spMkLst>
            <pc:docMk/>
            <pc:sldMk cId="3443232871" sldId="346"/>
            <ac:spMk id="2" creationId="{DAE4826F-6BCD-BD55-B7FB-25CEDAA74229}"/>
          </ac:spMkLst>
        </pc:spChg>
        <pc:picChg chg="add mod ord">
          <ac:chgData name="Sofie Pettersson" userId="7b9a48fb-256a-44dd-80ba-f7fd7fef58f4" providerId="ADAL" clId="{40C99B02-714C-4D65-AC0C-7A38F00221EA}" dt="2025-12-16T08:44:38.053" v="1442" actId="962"/>
          <ac:picMkLst>
            <pc:docMk/>
            <pc:sldMk cId="3443232871" sldId="346"/>
            <ac:picMk id="13" creationId="{29F372C2-C51E-288E-BEF6-F2582A63CACF}"/>
          </ac:picMkLst>
        </pc:picChg>
      </pc:sldChg>
      <pc:sldChg chg="modSp mod">
        <pc:chgData name="Sofie Pettersson" userId="7b9a48fb-256a-44dd-80ba-f7fd7fef58f4" providerId="ADAL" clId="{40C99B02-714C-4D65-AC0C-7A38F00221EA}" dt="2025-11-26T13:36:20.059" v="1245" actId="14100"/>
        <pc:sldMkLst>
          <pc:docMk/>
          <pc:sldMk cId="3986374027" sldId="401"/>
        </pc:sldMkLst>
        <pc:spChg chg="mod">
          <ac:chgData name="Sofie Pettersson" userId="7b9a48fb-256a-44dd-80ba-f7fd7fef58f4" providerId="ADAL" clId="{40C99B02-714C-4D65-AC0C-7A38F00221EA}" dt="2025-11-25T08:53:44.339" v="766" actId="1076"/>
          <ac:spMkLst>
            <pc:docMk/>
            <pc:sldMk cId="3986374027" sldId="401"/>
            <ac:spMk id="2" creationId="{AC600ABE-F362-FAD1-3B18-26588D41CFE4}"/>
          </ac:spMkLst>
        </pc:spChg>
        <pc:spChg chg="mod">
          <ac:chgData name="Sofie Pettersson" userId="7b9a48fb-256a-44dd-80ba-f7fd7fef58f4" providerId="ADAL" clId="{40C99B02-714C-4D65-AC0C-7A38F00221EA}" dt="2025-11-26T13:36:20.059" v="1245" actId="14100"/>
          <ac:spMkLst>
            <pc:docMk/>
            <pc:sldMk cId="3986374027" sldId="401"/>
            <ac:spMk id="5" creationId="{D0E53623-290C-160B-6E72-147E49A5A399}"/>
          </ac:spMkLst>
        </pc:spChg>
      </pc:sldChg>
      <pc:sldChg chg="modSp mod">
        <pc:chgData name="Sofie Pettersson" userId="7b9a48fb-256a-44dd-80ba-f7fd7fef58f4" providerId="ADAL" clId="{40C99B02-714C-4D65-AC0C-7A38F00221EA}" dt="2025-11-25T08:39:45.536" v="716"/>
        <pc:sldMkLst>
          <pc:docMk/>
          <pc:sldMk cId="1532870398" sldId="439"/>
        </pc:sldMkLst>
        <pc:spChg chg="mod">
          <ac:chgData name="Sofie Pettersson" userId="7b9a48fb-256a-44dd-80ba-f7fd7fef58f4" providerId="ADAL" clId="{40C99B02-714C-4D65-AC0C-7A38F00221EA}" dt="2025-11-25T08:39:45.536" v="716"/>
          <ac:spMkLst>
            <pc:docMk/>
            <pc:sldMk cId="1532870398" sldId="439"/>
            <ac:spMk id="8" creationId="{04292B79-4749-3720-F51E-B3A41E3C96E7}"/>
          </ac:spMkLst>
        </pc:spChg>
      </pc:sldChg>
      <pc:sldChg chg="modSp mod">
        <pc:chgData name="Sofie Pettersson" userId="7b9a48fb-256a-44dd-80ba-f7fd7fef58f4" providerId="ADAL" clId="{40C99B02-714C-4D65-AC0C-7A38F00221EA}" dt="2025-11-25T08:54:59.831" v="779" actId="12"/>
        <pc:sldMkLst>
          <pc:docMk/>
          <pc:sldMk cId="3586984705" sldId="446"/>
        </pc:sldMkLst>
        <pc:spChg chg="mod">
          <ac:chgData name="Sofie Pettersson" userId="7b9a48fb-256a-44dd-80ba-f7fd7fef58f4" providerId="ADAL" clId="{40C99B02-714C-4D65-AC0C-7A38F00221EA}" dt="2025-11-25T08:54:35.007" v="776" actId="20577"/>
          <ac:spMkLst>
            <pc:docMk/>
            <pc:sldMk cId="3586984705" sldId="446"/>
            <ac:spMk id="2" creationId="{E1FEC72A-C3F6-9029-41BD-77E7B0493DC8}"/>
          </ac:spMkLst>
        </pc:spChg>
        <pc:spChg chg="mod">
          <ac:chgData name="Sofie Pettersson" userId="7b9a48fb-256a-44dd-80ba-f7fd7fef58f4" providerId="ADAL" clId="{40C99B02-714C-4D65-AC0C-7A38F00221EA}" dt="2025-11-25T08:54:59.831" v="779" actId="12"/>
          <ac:spMkLst>
            <pc:docMk/>
            <pc:sldMk cId="3586984705" sldId="446"/>
            <ac:spMk id="5" creationId="{7A41AEA7-66A0-937F-CC3F-7CBBCCAD22EA}"/>
          </ac:spMkLst>
        </pc:spChg>
      </pc:sldChg>
      <pc:sldChg chg="modSp mod modNotesTx">
        <pc:chgData name="Sofie Pettersson" userId="7b9a48fb-256a-44dd-80ba-f7fd7fef58f4" providerId="ADAL" clId="{40C99B02-714C-4D65-AC0C-7A38F00221EA}" dt="2025-11-24T09:54:46.804" v="153" actId="20577"/>
        <pc:sldMkLst>
          <pc:docMk/>
          <pc:sldMk cId="2744667723" sldId="447"/>
        </pc:sldMkLst>
        <pc:spChg chg="mod">
          <ac:chgData name="Sofie Pettersson" userId="7b9a48fb-256a-44dd-80ba-f7fd7fef58f4" providerId="ADAL" clId="{40C99B02-714C-4D65-AC0C-7A38F00221EA}" dt="2025-11-24T09:05:55.571" v="5" actId="113"/>
          <ac:spMkLst>
            <pc:docMk/>
            <pc:sldMk cId="2744667723" sldId="447"/>
            <ac:spMk id="2" creationId="{BB249FD6-7035-18F7-10B2-F860AD54382E}"/>
          </ac:spMkLst>
        </pc:spChg>
        <pc:spChg chg="mod">
          <ac:chgData name="Sofie Pettersson" userId="7b9a48fb-256a-44dd-80ba-f7fd7fef58f4" providerId="ADAL" clId="{40C99B02-714C-4D65-AC0C-7A38F00221EA}" dt="2025-11-24T09:54:39.686" v="152" actId="20577"/>
          <ac:spMkLst>
            <pc:docMk/>
            <pc:sldMk cId="2744667723" sldId="447"/>
            <ac:spMk id="5" creationId="{9A8E57FE-1F0F-DEB5-8252-B29CA36BCF46}"/>
          </ac:spMkLst>
        </pc:spChg>
      </pc:sldChg>
      <pc:sldChg chg="modSp mod modNotesTx">
        <pc:chgData name="Sofie Pettersson" userId="7b9a48fb-256a-44dd-80ba-f7fd7fef58f4" providerId="ADAL" clId="{40C99B02-714C-4D65-AC0C-7A38F00221EA}" dt="2025-11-25T08:56:25.965" v="802" actId="113"/>
        <pc:sldMkLst>
          <pc:docMk/>
          <pc:sldMk cId="980688787" sldId="448"/>
        </pc:sldMkLst>
        <pc:spChg chg="mod">
          <ac:chgData name="Sofie Pettersson" userId="7b9a48fb-256a-44dd-80ba-f7fd7fef58f4" providerId="ADAL" clId="{40C99B02-714C-4D65-AC0C-7A38F00221EA}" dt="2025-11-24T09:06:07.993" v="6" actId="113"/>
          <ac:spMkLst>
            <pc:docMk/>
            <pc:sldMk cId="980688787" sldId="448"/>
            <ac:spMk id="2" creationId="{4CB920F0-5813-EFCA-56B3-56C6A93FC2B0}"/>
          </ac:spMkLst>
        </pc:spChg>
        <pc:spChg chg="mod">
          <ac:chgData name="Sofie Pettersson" userId="7b9a48fb-256a-44dd-80ba-f7fd7fef58f4" providerId="ADAL" clId="{40C99B02-714C-4D65-AC0C-7A38F00221EA}" dt="2025-11-25T08:55:57.242" v="792" actId="14100"/>
          <ac:spMkLst>
            <pc:docMk/>
            <pc:sldMk cId="980688787" sldId="448"/>
            <ac:spMk id="5" creationId="{6ECBE184-563A-BA02-AEF8-0888E3251352}"/>
          </ac:spMkLst>
        </pc:spChg>
      </pc:sldChg>
      <pc:sldChg chg="addSp delSp modSp mod modNotesTx">
        <pc:chgData name="Sofie Pettersson" userId="7b9a48fb-256a-44dd-80ba-f7fd7fef58f4" providerId="ADAL" clId="{40C99B02-714C-4D65-AC0C-7A38F00221EA}" dt="2025-12-16T08:45:08.818" v="1449" actId="962"/>
        <pc:sldMkLst>
          <pc:docMk/>
          <pc:sldMk cId="1025366531" sldId="465"/>
        </pc:sldMkLst>
        <pc:spChg chg="mod">
          <ac:chgData name="Sofie Pettersson" userId="7b9a48fb-256a-44dd-80ba-f7fd7fef58f4" providerId="ADAL" clId="{40C99B02-714C-4D65-AC0C-7A38F00221EA}" dt="2025-12-16T08:45:08.818" v="1449" actId="962"/>
          <ac:spMkLst>
            <pc:docMk/>
            <pc:sldMk cId="1025366531" sldId="465"/>
            <ac:spMk id="2" creationId="{8F623C90-B3CD-4AF1-9C44-E0498636F267}"/>
          </ac:spMkLst>
        </pc:spChg>
        <pc:picChg chg="add mod ord">
          <ac:chgData name="Sofie Pettersson" userId="7b9a48fb-256a-44dd-80ba-f7fd7fef58f4" providerId="ADAL" clId="{40C99B02-714C-4D65-AC0C-7A38F00221EA}" dt="2025-12-16T08:45:07.581" v="1448" actId="962"/>
          <ac:picMkLst>
            <pc:docMk/>
            <pc:sldMk cId="1025366531" sldId="465"/>
            <ac:picMk id="7" creationId="{C00BA5AB-E29F-5FF1-0084-33B83EC37CA6}"/>
          </ac:picMkLst>
        </pc:picChg>
      </pc:sldChg>
      <pc:sldChg chg="modSp mod">
        <pc:chgData name="Sofie Pettersson" userId="7b9a48fb-256a-44dd-80ba-f7fd7fef58f4" providerId="ADAL" clId="{40C99B02-714C-4D65-AC0C-7A38F00221EA}" dt="2025-11-25T08:53:28.391" v="762" actId="20577"/>
        <pc:sldMkLst>
          <pc:docMk/>
          <pc:sldMk cId="3566725577" sldId="469"/>
        </pc:sldMkLst>
        <pc:spChg chg="mod">
          <ac:chgData name="Sofie Pettersson" userId="7b9a48fb-256a-44dd-80ba-f7fd7fef58f4" providerId="ADAL" clId="{40C99B02-714C-4D65-AC0C-7A38F00221EA}" dt="2025-11-24T09:05:13.658" v="0" actId="113"/>
          <ac:spMkLst>
            <pc:docMk/>
            <pc:sldMk cId="3566725577" sldId="469"/>
            <ac:spMk id="2" creationId="{BB249FD6-7035-18F7-10B2-F860AD54382E}"/>
          </ac:spMkLst>
        </pc:spChg>
        <pc:spChg chg="mod">
          <ac:chgData name="Sofie Pettersson" userId="7b9a48fb-256a-44dd-80ba-f7fd7fef58f4" providerId="ADAL" clId="{40C99B02-714C-4D65-AC0C-7A38F00221EA}" dt="2025-11-25T08:53:28.391" v="762" actId="20577"/>
          <ac:spMkLst>
            <pc:docMk/>
            <pc:sldMk cId="3566725577" sldId="469"/>
            <ac:spMk id="5" creationId="{9A8E57FE-1F0F-DEB5-8252-B29CA36BCF46}"/>
          </ac:spMkLst>
        </pc:spChg>
      </pc:sldChg>
      <pc:sldChg chg="modSp mod modNotesTx">
        <pc:chgData name="Sofie Pettersson" userId="7b9a48fb-256a-44dd-80ba-f7fd7fef58f4" providerId="ADAL" clId="{40C99B02-714C-4D65-AC0C-7A38F00221EA}" dt="2025-11-25T08:59:03.742" v="937" actId="20577"/>
        <pc:sldMkLst>
          <pc:docMk/>
          <pc:sldMk cId="214920645" sldId="471"/>
        </pc:sldMkLst>
        <pc:spChg chg="mod">
          <ac:chgData name="Sofie Pettersson" userId="7b9a48fb-256a-44dd-80ba-f7fd7fef58f4" providerId="ADAL" clId="{40C99B02-714C-4D65-AC0C-7A38F00221EA}" dt="2025-11-24T09:07:56.268" v="83" actId="113"/>
          <ac:spMkLst>
            <pc:docMk/>
            <pc:sldMk cId="214920645" sldId="471"/>
            <ac:spMk id="2" creationId="{BA269166-C183-40AA-4B1D-4117EE1C9293}"/>
          </ac:spMkLst>
        </pc:spChg>
        <pc:spChg chg="mod">
          <ac:chgData name="Sofie Pettersson" userId="7b9a48fb-256a-44dd-80ba-f7fd7fef58f4" providerId="ADAL" clId="{40C99B02-714C-4D65-AC0C-7A38F00221EA}" dt="2025-11-25T08:58:50.003" v="929" actId="20577"/>
          <ac:spMkLst>
            <pc:docMk/>
            <pc:sldMk cId="214920645" sldId="471"/>
            <ac:spMk id="5" creationId="{372B9223-161E-2ADB-5200-D81AE9BD7EB0}"/>
          </ac:spMkLst>
        </pc:spChg>
      </pc:sldChg>
      <pc:sldChg chg="addSp delSp modSp mod modAnim modNotesTx">
        <pc:chgData name="Sofie Pettersson" userId="7b9a48fb-256a-44dd-80ba-f7fd7fef58f4" providerId="ADAL" clId="{40C99B02-714C-4D65-AC0C-7A38F00221EA}" dt="2025-12-16T08:45:19.529" v="1450" actId="33553"/>
        <pc:sldMkLst>
          <pc:docMk/>
          <pc:sldMk cId="131621651" sldId="472"/>
        </pc:sldMkLst>
        <pc:spChg chg="add mod">
          <ac:chgData name="Sofie Pettersson" userId="7b9a48fb-256a-44dd-80ba-f7fd7fef58f4" providerId="ADAL" clId="{40C99B02-714C-4D65-AC0C-7A38F00221EA}" dt="2025-12-16T08:45:19.529" v="1450" actId="33553"/>
          <ac:spMkLst>
            <pc:docMk/>
            <pc:sldMk cId="131621651" sldId="472"/>
            <ac:spMk id="5" creationId="{8B5C9F62-0CC9-610D-EE64-E835927A7FDA}"/>
          </ac:spMkLst>
        </pc:spChg>
      </pc:sldChg>
      <pc:sldChg chg="modSp mod modNotesTx">
        <pc:chgData name="Sofie Pettersson" userId="7b9a48fb-256a-44dd-80ba-f7fd7fef58f4" providerId="ADAL" clId="{40C99B02-714C-4D65-AC0C-7A38F00221EA}" dt="2025-11-25T09:04:50.316" v="1179" actId="20577"/>
        <pc:sldMkLst>
          <pc:docMk/>
          <pc:sldMk cId="819269038" sldId="473"/>
        </pc:sldMkLst>
        <pc:spChg chg="mod">
          <ac:chgData name="Sofie Pettersson" userId="7b9a48fb-256a-44dd-80ba-f7fd7fef58f4" providerId="ADAL" clId="{40C99B02-714C-4D65-AC0C-7A38F00221EA}" dt="2025-11-25T09:04:50.316" v="1179" actId="20577"/>
          <ac:spMkLst>
            <pc:docMk/>
            <pc:sldMk cId="819269038" sldId="473"/>
            <ac:spMk id="2" creationId="{CBA48575-2212-A109-92AE-04DDD4509E8C}"/>
          </ac:spMkLst>
        </pc:spChg>
      </pc:sldChg>
      <pc:sldChg chg="addSp delSp modSp add mod modNotesTx">
        <pc:chgData name="Sofie Pettersson" userId="7b9a48fb-256a-44dd-80ba-f7fd7fef58f4" providerId="ADAL" clId="{40C99B02-714C-4D65-AC0C-7A38F00221EA}" dt="2025-12-16T08:44:56.326" v="1446" actId="962"/>
        <pc:sldMkLst>
          <pc:docMk/>
          <pc:sldMk cId="1051081831" sldId="477"/>
        </pc:sldMkLst>
        <pc:spChg chg="mod">
          <ac:chgData name="Sofie Pettersson" userId="7b9a48fb-256a-44dd-80ba-f7fd7fef58f4" providerId="ADAL" clId="{40C99B02-714C-4D65-AC0C-7A38F00221EA}" dt="2025-12-16T08:44:56.326" v="1446" actId="962"/>
          <ac:spMkLst>
            <pc:docMk/>
            <pc:sldMk cId="1051081831" sldId="477"/>
            <ac:spMk id="2" creationId="{AB389653-F8D3-8149-EFF8-EE183B12985E}"/>
          </ac:spMkLst>
        </pc:spChg>
        <pc:spChg chg="mod">
          <ac:chgData name="Sofie Pettersson" userId="7b9a48fb-256a-44dd-80ba-f7fd7fef58f4" providerId="ADAL" clId="{40C99B02-714C-4D65-AC0C-7A38F00221EA}" dt="2025-11-25T08:48:05.335" v="732" actId="1076"/>
          <ac:spMkLst>
            <pc:docMk/>
            <pc:sldMk cId="1051081831" sldId="477"/>
            <ac:spMk id="3" creationId="{03354C06-1941-4D58-A0EB-E36138E8CF36}"/>
          </ac:spMkLst>
        </pc:spChg>
        <pc:spChg chg="mod">
          <ac:chgData name="Sofie Pettersson" userId="7b9a48fb-256a-44dd-80ba-f7fd7fef58f4" providerId="ADAL" clId="{40C99B02-714C-4D65-AC0C-7A38F00221EA}" dt="2025-11-25T08:48:05.335" v="732" actId="1076"/>
          <ac:spMkLst>
            <pc:docMk/>
            <pc:sldMk cId="1051081831" sldId="477"/>
            <ac:spMk id="4" creationId="{F8C97E47-131B-7647-5108-7A864639F39C}"/>
          </ac:spMkLst>
        </pc:spChg>
        <pc:picChg chg="add mod ord">
          <ac:chgData name="Sofie Pettersson" userId="7b9a48fb-256a-44dd-80ba-f7fd7fef58f4" providerId="ADAL" clId="{40C99B02-714C-4D65-AC0C-7A38F00221EA}" dt="2025-12-16T08:44:55.548" v="1445" actId="962"/>
          <ac:picMkLst>
            <pc:docMk/>
            <pc:sldMk cId="1051081831" sldId="477"/>
            <ac:picMk id="8" creationId="{AB5CA8F7-4A9B-A514-9410-2952381EC275}"/>
          </ac:picMkLst>
        </pc:picChg>
      </pc:sldChg>
      <pc:sldChg chg="modSp add mod modNotesTx">
        <pc:chgData name="Sofie Pettersson" userId="7b9a48fb-256a-44dd-80ba-f7fd7fef58f4" providerId="ADAL" clId="{40C99B02-714C-4D65-AC0C-7A38F00221EA}" dt="2025-11-25T09:04:57.189" v="1191" actId="20577"/>
        <pc:sldMkLst>
          <pc:docMk/>
          <pc:sldMk cId="2197779904" sldId="478"/>
        </pc:sldMkLst>
        <pc:spChg chg="mod">
          <ac:chgData name="Sofie Pettersson" userId="7b9a48fb-256a-44dd-80ba-f7fd7fef58f4" providerId="ADAL" clId="{40C99B02-714C-4D65-AC0C-7A38F00221EA}" dt="2025-11-25T09:04:57.189" v="1191" actId="20577"/>
          <ac:spMkLst>
            <pc:docMk/>
            <pc:sldMk cId="2197779904" sldId="478"/>
            <ac:spMk id="2" creationId="{AD8925A0-514E-1C1A-44CA-968F6D13FA6D}"/>
          </ac:spMkLst>
        </pc:spChg>
      </pc:sldChg>
      <pc:sldChg chg="modSp add mod modNotesTx">
        <pc:chgData name="Sofie Pettersson" userId="7b9a48fb-256a-44dd-80ba-f7fd7fef58f4" providerId="ADAL" clId="{40C99B02-714C-4D65-AC0C-7A38F00221EA}" dt="2025-11-25T09:06:22.759" v="1243" actId="20577"/>
        <pc:sldMkLst>
          <pc:docMk/>
          <pc:sldMk cId="3054568131" sldId="479"/>
        </pc:sldMkLst>
        <pc:spChg chg="mod">
          <ac:chgData name="Sofie Pettersson" userId="7b9a48fb-256a-44dd-80ba-f7fd7fef58f4" providerId="ADAL" clId="{40C99B02-714C-4D65-AC0C-7A38F00221EA}" dt="2025-11-25T09:06:15.901" v="1242" actId="20577"/>
          <ac:spMkLst>
            <pc:docMk/>
            <pc:sldMk cId="3054568131" sldId="479"/>
            <ac:spMk id="2" creationId="{A6381E9E-D176-A35E-FD35-49B9244E4EA5}"/>
          </ac:spMkLst>
        </pc:spChg>
      </pc:sldChg>
      <pc:sldChg chg="modSp add mod modNotesTx">
        <pc:chgData name="Sofie Pettersson" userId="7b9a48fb-256a-44dd-80ba-f7fd7fef58f4" providerId="ADAL" clId="{40C99B02-714C-4D65-AC0C-7A38F00221EA}" dt="2025-11-26T13:41:48.325" v="1428" actId="20577"/>
        <pc:sldMkLst>
          <pc:docMk/>
          <pc:sldMk cId="3810803784" sldId="480"/>
        </pc:sldMkLst>
        <pc:spChg chg="mod">
          <ac:chgData name="Sofie Pettersson" userId="7b9a48fb-256a-44dd-80ba-f7fd7fef58f4" providerId="ADAL" clId="{40C99B02-714C-4D65-AC0C-7A38F00221EA}" dt="2025-11-26T13:41:48.325" v="1428" actId="20577"/>
          <ac:spMkLst>
            <pc:docMk/>
            <pc:sldMk cId="3810803784" sldId="480"/>
            <ac:spMk id="2" creationId="{13ACB858-E548-CA82-824F-63EE397EA8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2025-12-16</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sz="1200" b="1" i="0" kern="1200" dirty="0">
                <a:solidFill>
                  <a:schemeClr val="tx1"/>
                </a:solidFill>
                <a:effectLst/>
                <a:latin typeface="+mn-lt"/>
                <a:ea typeface="+mn-ea"/>
                <a:cs typeface="+mn-cs"/>
              </a:rPr>
              <a:t>Total tidsåtgång:</a:t>
            </a:r>
            <a:r>
              <a:rPr lang="sv-SE" sz="1200" b="0" i="0" kern="1200" dirty="0">
                <a:solidFill>
                  <a:schemeClr val="tx1"/>
                </a:solidFill>
                <a:effectLst/>
                <a:latin typeface="+mn-lt"/>
                <a:ea typeface="+mn-ea"/>
                <a:cs typeface="+mn-cs"/>
              </a:rPr>
              <a:t> Cirka 1,5 – 2 timmar</a:t>
            </a: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1661055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9797-7452-CC2C-6858-DF6F5127B3E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811F4D-055C-57B4-81F8-A4F6FD02C8F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69E9813-C269-B39E-A08F-E89E6942A843}"/>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5 min per person.</a:t>
            </a:r>
          </a:p>
          <a:p>
            <a:r>
              <a:rPr lang="sv-SE" sz="1200" b="0" i="0" kern="1200" dirty="0">
                <a:solidFill>
                  <a:schemeClr val="tx1"/>
                </a:solidFill>
                <a:effectLst/>
                <a:latin typeface="+mn-lt"/>
                <a:ea typeface="+mn-ea"/>
                <a:cs typeface="+mn-cs"/>
              </a:rPr>
              <a:t>Dela in i grupper om tre personer i varje grupp.</a:t>
            </a:r>
          </a:p>
          <a:p>
            <a:r>
              <a:rPr lang="sv-SE" sz="1200" b="0" i="0" kern="1200" dirty="0">
                <a:solidFill>
                  <a:schemeClr val="tx1"/>
                </a:solidFill>
                <a:effectLst/>
                <a:latin typeface="+mn-lt"/>
                <a:ea typeface="+mn-ea"/>
                <a:cs typeface="+mn-cs"/>
              </a:rPr>
              <a:t>Be en person börja med att dela med sig av sin utmaning och sina reflektioner kring vad som kunde gjorts annorlunda. </a:t>
            </a:r>
          </a:p>
          <a:p>
            <a:r>
              <a:rPr lang="sv-SE" sz="1200" b="0" i="0" kern="1200" dirty="0">
                <a:solidFill>
                  <a:schemeClr val="tx1"/>
                </a:solidFill>
                <a:effectLst/>
                <a:latin typeface="+mn-lt"/>
                <a:ea typeface="+mn-ea"/>
                <a:cs typeface="+mn-cs"/>
              </a:rPr>
              <a:t>De andra lyssnar och ställer klargörande frågor som dyker upp. </a:t>
            </a:r>
          </a:p>
        </p:txBody>
      </p:sp>
      <p:sp>
        <p:nvSpPr>
          <p:cNvPr id="4" name="Platshållare för bildnummer 3">
            <a:extLst>
              <a:ext uri="{FF2B5EF4-FFF2-40B4-BE49-F238E27FC236}">
                <a16:creationId xmlns:a16="http://schemas.microsoft.com/office/drawing/2014/main" id="{BE91355D-FC5B-6C5C-68CF-39E06D3DF0F9}"/>
              </a:ext>
            </a:extLst>
          </p:cNvPr>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230585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2704-D208-F833-E680-45E5D16A5C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880C571-003C-3D92-2808-C985A6773C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A7F2E61-101F-32B5-5217-0DB1D15DF07E}"/>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7 min per person</a:t>
            </a:r>
          </a:p>
          <a:p>
            <a:r>
              <a:rPr lang="sv-SE" sz="1200" b="0" i="0" kern="1200" dirty="0">
                <a:solidFill>
                  <a:schemeClr val="tx1"/>
                </a:solidFill>
                <a:effectLst/>
                <a:latin typeface="+mn-lt"/>
                <a:ea typeface="+mn-ea"/>
                <a:cs typeface="+mn-cs"/>
              </a:rPr>
              <a:t>Därefter får som lyssnat och ställt frågor tillsammans reflektera och utforska nya perspektiv på hur liknande situationer skulle kunna hanteras framöver. Personen som delat sin utmaning deltar inte i samtalet utan sitter tyst. </a:t>
            </a:r>
          </a:p>
        </p:txBody>
      </p:sp>
      <p:sp>
        <p:nvSpPr>
          <p:cNvPr id="4" name="Platshållare för bildnummer 3">
            <a:extLst>
              <a:ext uri="{FF2B5EF4-FFF2-40B4-BE49-F238E27FC236}">
                <a16:creationId xmlns:a16="http://schemas.microsoft.com/office/drawing/2014/main" id="{3380F616-DED0-A6C9-49CD-4F3A34E5F6EE}"/>
              </a:ext>
            </a:extLst>
          </p:cNvPr>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187656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D871-E6AC-54AD-318D-DFE89353058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59CA5F6-3675-28EE-56FE-E46CA076087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D330246-CF74-6CEF-52B0-FAB6944E3F06}"/>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3 min per person</a:t>
            </a:r>
          </a:p>
          <a:p>
            <a:r>
              <a:rPr lang="sv-SE" sz="1200" b="0" i="0" kern="1200" dirty="0">
                <a:solidFill>
                  <a:schemeClr val="tx1"/>
                </a:solidFill>
                <a:effectLst/>
                <a:latin typeface="+mn-lt"/>
                <a:ea typeface="+mn-ea"/>
                <a:cs typeface="+mn-cs"/>
              </a:rPr>
              <a:t>Rundan avslutas med att personen som delat sin utmaning besvarar frågan:</a:t>
            </a:r>
          </a:p>
        </p:txBody>
      </p:sp>
      <p:sp>
        <p:nvSpPr>
          <p:cNvPr id="4" name="Platshållare för bildnummer 3">
            <a:extLst>
              <a:ext uri="{FF2B5EF4-FFF2-40B4-BE49-F238E27FC236}">
                <a16:creationId xmlns:a16="http://schemas.microsoft.com/office/drawing/2014/main" id="{24800E75-2E80-A977-652B-C0402AE03675}"/>
              </a:ext>
            </a:extLst>
          </p:cNvPr>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1358802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88215-8EC5-8FF5-4726-8F0C75C974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5C6640-6FDE-08AB-8346-0D3305BF7E5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E6ADC29-AA82-474D-FDC1-782DABC364CC}"/>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Samla all och avsluta uppgiften genom att alla får funderar enskilt:</a:t>
            </a:r>
          </a:p>
        </p:txBody>
      </p:sp>
      <p:sp>
        <p:nvSpPr>
          <p:cNvPr id="4" name="Platshållare för bildnummer 3">
            <a:extLst>
              <a:ext uri="{FF2B5EF4-FFF2-40B4-BE49-F238E27FC236}">
                <a16:creationId xmlns:a16="http://schemas.microsoft.com/office/drawing/2014/main" id="{857A7B8A-9463-CB98-F66C-E6A5DDA02E04}"/>
              </a:ext>
            </a:extLst>
          </p:cNvPr>
          <p:cNvSpPr>
            <a:spLocks noGrp="1"/>
          </p:cNvSpPr>
          <p:nvPr>
            <p:ph type="sldNum" sz="quarter" idx="5"/>
          </p:nvPr>
        </p:nvSpPr>
        <p:spPr/>
        <p:txBody>
          <a:bodyPr/>
          <a:lstStyle/>
          <a:p>
            <a:fld id="{B733DB10-64AD-4478-BAF2-10592BD0BA82}" type="slidenum">
              <a:rPr lang="sv-SE" smtClean="0"/>
              <a:t>14</a:t>
            </a:fld>
            <a:endParaRPr lang="sv-SE"/>
          </a:p>
        </p:txBody>
      </p:sp>
    </p:spTree>
    <p:extLst>
      <p:ext uri="{BB962C8B-B14F-4D97-AF65-F5344CB8AC3E}">
        <p14:creationId xmlns:p14="http://schemas.microsoft.com/office/powerpoint/2010/main" val="272255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4C3-19DB-B5B8-EC13-D80BAA866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E0F9D7-D653-6A82-FB5B-5D2105B635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208D78-F87E-8128-EC2D-C4D76F24936F}"/>
              </a:ext>
            </a:extLst>
          </p:cNvPr>
          <p:cNvSpPr>
            <a:spLocks noGrp="1"/>
          </p:cNvSpPr>
          <p:nvPr>
            <p:ph type="body" idx="1"/>
          </p:nvPr>
        </p:nvSpPr>
        <p:spPr/>
        <p:txBody>
          <a:bodyPr/>
          <a:lstStyle/>
          <a:p>
            <a:br>
              <a:rPr lang="sv-SE" sz="1200" b="1"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Tacka för engagemanget och tydliggör hur ni kommer arbeta vidare med Utvecklande medarbetarskaps-programmet härifrån.</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 fortsatt utveckling</a:t>
            </a:r>
          </a:p>
          <a:p>
            <a:r>
              <a:rPr lang="sv-SE" sz="1200" b="0" i="0" kern="1200" dirty="0">
                <a:solidFill>
                  <a:schemeClr val="tx1"/>
                </a:solidFill>
                <a:effectLst/>
                <a:latin typeface="+mn-lt"/>
                <a:ea typeface="+mn-ea"/>
                <a:cs typeface="+mn-cs"/>
              </a:rPr>
              <a:t>Om ni inte hinner med alla utmaningar vid detta tillfälle så planera in tid för det så snart som möjligt.</a:t>
            </a:r>
          </a:p>
          <a:p>
            <a:r>
              <a:rPr lang="sv-SE" sz="1200" b="0" i="0" kern="1200" dirty="0">
                <a:solidFill>
                  <a:schemeClr val="tx1"/>
                </a:solidFill>
                <a:effectLst/>
                <a:latin typeface="+mn-lt"/>
                <a:ea typeface="+mn-ea"/>
                <a:cs typeface="+mn-cs"/>
              </a:rPr>
              <a:t>Upprepa övningen med jämna mellanrum för att skapa möjlighet till lärande och erfarenhetsutbyte genom konstruktiv feedback mellan kollegor.</a:t>
            </a:r>
          </a:p>
          <a:p>
            <a:r>
              <a:rPr lang="sv-SE" sz="1200" b="0" i="0" kern="1200" dirty="0">
                <a:solidFill>
                  <a:schemeClr val="tx1"/>
                </a:solidFill>
                <a:effectLst/>
                <a:latin typeface="+mn-lt"/>
                <a:ea typeface="+mn-ea"/>
                <a:cs typeface="+mn-cs"/>
              </a:rPr>
              <a:t>Prova att göra samma övning men i större grupp alternativt helgrupp om det är ett tryggt klimat för att öka lärandet, erfarenhetsutbytet och utveckling. </a:t>
            </a:r>
          </a:p>
        </p:txBody>
      </p:sp>
      <p:sp>
        <p:nvSpPr>
          <p:cNvPr id="4" name="Platshållare för bildnummer 3">
            <a:extLst>
              <a:ext uri="{FF2B5EF4-FFF2-40B4-BE49-F238E27FC236}">
                <a16:creationId xmlns:a16="http://schemas.microsoft.com/office/drawing/2014/main" id="{9B06865E-6AEC-161C-0777-05D60EF12F11}"/>
              </a:ext>
            </a:extLst>
          </p:cNvPr>
          <p:cNvSpPr>
            <a:spLocks noGrp="1"/>
          </p:cNvSpPr>
          <p:nvPr>
            <p:ph type="sldNum" sz="quarter" idx="5"/>
          </p:nvPr>
        </p:nvSpPr>
        <p:spPr/>
        <p:txBody>
          <a:bodyPr/>
          <a:lstStyle/>
          <a:p>
            <a:fld id="{B733DB10-64AD-4478-BAF2-10592BD0BA82}" type="slidenum">
              <a:rPr lang="sv-SE" smtClean="0"/>
              <a:t>15</a:t>
            </a:fld>
            <a:endParaRPr lang="sv-SE"/>
          </a:p>
        </p:txBody>
      </p:sp>
    </p:spTree>
    <p:extLst>
      <p:ext uri="{BB962C8B-B14F-4D97-AF65-F5344CB8AC3E}">
        <p14:creationId xmlns:p14="http://schemas.microsoft.com/office/powerpoint/2010/main" val="96635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effectLst/>
                <a:latin typeface="+mn-lt"/>
                <a:ea typeface="+mn-ea"/>
                <a:cs typeface="+mn-cs"/>
              </a:rPr>
              <a:t>Tidsåtgång</a:t>
            </a:r>
            <a:r>
              <a:rPr lang="sv-SE" sz="1200" b="0" i="1" kern="1200" dirty="0">
                <a:solidFill>
                  <a:schemeClr val="tx1"/>
                </a:solidFill>
                <a:effectLst/>
                <a:latin typeface="+mn-lt"/>
                <a:ea typeface="+mn-ea"/>
                <a:cs typeface="+mn-cs"/>
              </a:rPr>
              <a:t> 30-45 minuter </a:t>
            </a:r>
            <a:br>
              <a:rPr lang="sv-SE" sz="1200" b="0" i="1" kern="1200" dirty="0">
                <a:solidFill>
                  <a:schemeClr val="tx1"/>
                </a:solidFill>
                <a:effectLst/>
                <a:latin typeface="+mn-lt"/>
                <a:ea typeface="+mn-ea"/>
                <a:cs typeface="+mn-cs"/>
              </a:rPr>
            </a:br>
            <a:r>
              <a:rPr lang="sv-SE" sz="1200" b="1" i="1" kern="1200" dirty="0">
                <a:solidFill>
                  <a:schemeClr val="tx1"/>
                </a:solidFill>
                <a:effectLst/>
                <a:latin typeface="+mn-lt"/>
                <a:ea typeface="+mn-ea"/>
                <a:cs typeface="+mn-cs"/>
              </a:rPr>
              <a:t>Gruppindelning</a:t>
            </a:r>
            <a:r>
              <a:rPr lang="sv-SE" sz="1200" b="0" i="1" kern="1200" dirty="0">
                <a:solidFill>
                  <a:schemeClr val="tx1"/>
                </a:solidFill>
                <a:effectLst/>
                <a:latin typeface="+mn-lt"/>
                <a:ea typeface="+mn-ea"/>
                <a:cs typeface="+mn-cs"/>
              </a:rPr>
              <a:t> 3-4 personer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Den här uppgiften hjälper deltagarna att öka sin medvetenhet om vad det innebär att konfrontera konstruktivt. Genom att reflektera över egna erfarenheter och diskutera i mindre grupper synliggörs vad var och en behöver för att våga uttrycka tankar, känslor och avvikande åsikter – på ett respektfullt sätt.</a:t>
            </a: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138101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FD415-A7A0-0884-CDB0-435429FA242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3ED5E6-411B-5F18-C53B-B3562A0BBC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6E759E4-4838-832E-A1D1-DAA405F592C0}"/>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Fundera över följande frågor individuellt (10 min)</a:t>
            </a:r>
            <a:endParaRPr lang="sv-SE" dirty="0"/>
          </a:p>
        </p:txBody>
      </p:sp>
      <p:sp>
        <p:nvSpPr>
          <p:cNvPr id="4" name="Platshållare för bildnummer 3">
            <a:extLst>
              <a:ext uri="{FF2B5EF4-FFF2-40B4-BE49-F238E27FC236}">
                <a16:creationId xmlns:a16="http://schemas.microsoft.com/office/drawing/2014/main" id="{A28CFEA2-06BE-17E1-9497-13AB0D7767E1}"/>
              </a:ext>
            </a:extLst>
          </p:cNvPr>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386640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15 min: Dela in gruppen i mindre grupper om 3–4 personer. </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Uppmuntra nyfiket utforskande och att dela egna tankar utifrån allas svar</a:t>
            </a:r>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079D-A81C-A416-C177-BE602D60CFB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A31C9C-1518-39E6-5571-EF0E8D3277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BA4FF96-7DE6-0EF9-CBE7-321FBD4997BB}"/>
              </a:ext>
            </a:extLst>
          </p:cNvPr>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10 minuter.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Alla funderar tyst.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 fortsatt utveckling</a:t>
            </a:r>
          </a:p>
          <a:p>
            <a:r>
              <a:rPr lang="sv-SE" sz="1200" b="0" i="0" kern="1200" dirty="0">
                <a:solidFill>
                  <a:schemeClr val="tx1"/>
                </a:solidFill>
                <a:effectLst/>
                <a:latin typeface="+mn-lt"/>
                <a:ea typeface="+mn-ea"/>
                <a:cs typeface="+mn-cs"/>
              </a:rPr>
              <a:t>Följ upp vid nästa tillfälle: har något förändrats i öppenheten kring våra tankar och känslor och hur vi pratar om det som är svårt?</a:t>
            </a:r>
          </a:p>
          <a:p>
            <a:r>
              <a:rPr lang="sv-SE" sz="1200" b="0" i="0" kern="1200" dirty="0">
                <a:solidFill>
                  <a:schemeClr val="tx1"/>
                </a:solidFill>
                <a:effectLst/>
                <a:latin typeface="+mn-lt"/>
                <a:ea typeface="+mn-ea"/>
                <a:cs typeface="+mn-cs"/>
              </a:rPr>
              <a:t>Uppmuntra till att uppmärksamma och bekräfta när någon visar mod och öppnar upp sig och pratar om något svårt– det stärker tryggheten i gruppen.</a:t>
            </a:r>
          </a:p>
          <a:p>
            <a:pPr rtl="0" fontAlgn="base"/>
            <a:br>
              <a:rPr lang="sv-SE" dirty="0"/>
            </a:br>
            <a:endParaRPr lang="sv-SE" sz="1200" b="0" i="0" u="none" strike="noStrike"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6E047E68-B0FC-FA02-715F-F8E2671C04E6}"/>
              </a:ext>
            </a:extLst>
          </p:cNvPr>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48029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FBF6-344C-F86D-FEEE-29519C6607B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CAC285-1312-01A7-F8C8-0CBB2870B68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A92C68D-628F-BB0E-62B0-D663AEC121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Ge en kort förklaring av syftet med övningen som är att träna på att konstruktiv konfrontera varandra för att skapa lärande. Det handlar om att som grupp utforska utmanande situationer, undersöka alternativa sätt att agera och göra saker på samt att bli bättre på att lösa problem tillsammans genom konstruktivt stöd från kollegor.</a:t>
            </a:r>
            <a:br>
              <a:rPr lang="sv-SE" sz="1200" b="0" i="0" kern="120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Tidsåtgång: 60 min + 10 min för gemensam inledning/avslutning</a:t>
            </a:r>
          </a:p>
          <a:p>
            <a:r>
              <a:rPr lang="sv-SE" sz="1200" b="0" i="0" kern="1200" dirty="0">
                <a:solidFill>
                  <a:schemeClr val="tx1"/>
                </a:solidFill>
                <a:effectLst/>
                <a:latin typeface="+mn-lt"/>
                <a:ea typeface="+mn-ea"/>
                <a:cs typeface="+mn-cs"/>
              </a:rPr>
              <a:t>Material: anteckningsblock, pennor</a:t>
            </a:r>
          </a:p>
          <a:p>
            <a:r>
              <a:rPr lang="sv-SE" sz="1200" b="0" i="0" kern="1200" dirty="0">
                <a:solidFill>
                  <a:schemeClr val="tx1"/>
                </a:solidFill>
                <a:effectLst/>
                <a:latin typeface="+mn-lt"/>
                <a:ea typeface="+mn-ea"/>
                <a:cs typeface="+mn-cs"/>
              </a:rPr>
              <a:t>Gruppindelning: mindre grupper om 3 personer i varje grupp</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Varför använder vi den: </a:t>
            </a:r>
          </a:p>
          <a:p>
            <a:r>
              <a:rPr lang="sv-SE" sz="1200" b="0" i="0" kern="1200" dirty="0">
                <a:solidFill>
                  <a:schemeClr val="tx1"/>
                </a:solidFill>
                <a:effectLst/>
                <a:latin typeface="+mn-lt"/>
                <a:ea typeface="+mn-ea"/>
                <a:cs typeface="+mn-cs"/>
              </a:rPr>
              <a:t>Denna uppgift hjälper gruppen att öva på att hantera utmaningar på ett bra sätt och att stötta varandra. Medarbetarna får tillsammans tänka igenom konkreta situationer de har varit med om, dela dem med varandra och fundera på olika sätt att lösa dem. Genom att lyfta fram svårigheter, ställa öppna frågor och ge varandra feedback, får gruppen användning av varandras erfarenheter. Detta stärker lärandet och gör det lättare att hitta bra och nya lösningar. Det skapar en mer trygg och arbetsmiljö där konstruktiva samtal är en naturlig del av vardagen.</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Vad är förväntad effekt: </a:t>
            </a:r>
          </a:p>
          <a:p>
            <a:r>
              <a:rPr lang="sv-SE" sz="1200" b="0" i="0" kern="1200" dirty="0">
                <a:solidFill>
                  <a:schemeClr val="tx1"/>
                </a:solidFill>
                <a:effectLst/>
                <a:latin typeface="+mn-lt"/>
                <a:ea typeface="+mn-ea"/>
                <a:cs typeface="+mn-cs"/>
              </a:rPr>
              <a:t>Uppgiften ger en metod för hur man kan hantera utmaningar och träna på att både ge och ta emot stöd vilket stärker självständighet och förmågan att se saker från andras perspektiv. Uppgiften skapar ett öppet och lärande klimat där medarbetarna känner ökad trygghet och får erfarenhetsutbyte som främjar utveckling, lärande och konstruktiva samtal. </a:t>
            </a:r>
            <a:endParaRPr lang="sv-SE" dirty="0"/>
          </a:p>
        </p:txBody>
      </p:sp>
      <p:sp>
        <p:nvSpPr>
          <p:cNvPr id="4" name="Platshållare för bildnummer 3">
            <a:extLst>
              <a:ext uri="{FF2B5EF4-FFF2-40B4-BE49-F238E27FC236}">
                <a16:creationId xmlns:a16="http://schemas.microsoft.com/office/drawing/2014/main" id="{927DCF8B-663B-90AF-8BBC-B78A58BCFA52}"/>
              </a:ext>
            </a:extLst>
          </p:cNvPr>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286270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EEDC-55D7-07BD-26E4-EC85859DE6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37F385-21FA-F94E-10CB-4446C096247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7DDAF2-B7C2-2ACB-0CE9-CD7E7423E865}"/>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5 min </a:t>
            </a:r>
          </a:p>
        </p:txBody>
      </p:sp>
      <p:sp>
        <p:nvSpPr>
          <p:cNvPr id="4" name="Platshållare för bildnummer 3">
            <a:extLst>
              <a:ext uri="{FF2B5EF4-FFF2-40B4-BE49-F238E27FC236}">
                <a16:creationId xmlns:a16="http://schemas.microsoft.com/office/drawing/2014/main" id="{57F4957D-6034-266D-E472-80DDF36408DE}"/>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122437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84D6-7123-E7BE-F66C-EEDDF12650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A26A623-414C-A960-EE12-495A496329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E7AF6A2-F5E4-B6AD-4AB6-93D234FFD2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varje deltagare funderar själv.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Uppmuntra deltagarna att utforska hur andra tillvägagångssätt och ett annat agerande kunde ha lett till olika resultat och fundera över vad du skulle göra om situationen inträffade igen.</a:t>
            </a:r>
          </a:p>
        </p:txBody>
      </p:sp>
      <p:sp>
        <p:nvSpPr>
          <p:cNvPr id="4" name="Platshållare för bildnummer 3">
            <a:extLst>
              <a:ext uri="{FF2B5EF4-FFF2-40B4-BE49-F238E27FC236}">
                <a16:creationId xmlns:a16="http://schemas.microsoft.com/office/drawing/2014/main" id="{90193533-E967-98F8-D060-4F7041390D63}"/>
              </a:ext>
            </a:extLst>
          </p:cNvPr>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37047596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svg"/><Relationship Id="rId7" Type="http://schemas.openxmlformats.org/officeDocument/2006/relationships/image" Target="../media/image25.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3.svg"/><Relationship Id="rId7"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7.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dirty="0"/>
          </a:p>
        </p:txBody>
      </p:sp>
    </p:spTree>
    <p:extLst>
      <p:ext uri="{BB962C8B-B14F-4D97-AF65-F5344CB8AC3E}">
        <p14:creationId xmlns:p14="http://schemas.microsoft.com/office/powerpoint/2010/main" val="1387285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dirty="0"/>
              <a:t>Montera </a:t>
            </a:r>
            <a:r>
              <a:rPr lang="en-US" dirty="0" err="1"/>
              <a:t>bild</a:t>
            </a:r>
            <a:r>
              <a:rPr lang="en-US" dirty="0"/>
              <a:t> </a:t>
            </a:r>
            <a:r>
              <a:rPr lang="en-US" dirty="0" err="1"/>
              <a:t>här</a:t>
            </a:r>
            <a:r>
              <a:rPr lang="en-US" dirty="0"/>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dirty="0"/>
              <a:t>Rubrik på en </a:t>
            </a:r>
            <a:br>
              <a:rPr lang="sv-SE" dirty="0"/>
            </a:br>
            <a:r>
              <a:rPr lang="sv-SE" dirty="0"/>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dirty="0"/>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1625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4.sv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3.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2.sv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2.sv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1">
              <a:extLst>
                <a:ext uri="{96DAC541-7B7A-43D3-8B79-37D633B846F1}">
                  <asvg:svgBlip xmlns:asvg="http://schemas.microsoft.com/office/drawing/2016/SVG/main" r:embed="rId3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 id="2147484103" r:id="rId26"/>
    <p:sldLayoutId id="2147484104" r:id="rId27"/>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6F27-FA24-AA10-4B1C-C6BFE358FD02}"/>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04292B79-4749-3720-F51E-B3A41E3C96E7}"/>
              </a:ext>
            </a:extLst>
          </p:cNvPr>
          <p:cNvSpPr>
            <a:spLocks noGrp="1"/>
          </p:cNvSpPr>
          <p:nvPr>
            <p:ph type="ctrTitle"/>
          </p:nvPr>
        </p:nvSpPr>
        <p:spPr/>
        <p:txBody>
          <a:bodyPr/>
          <a:lstStyle/>
          <a:p>
            <a:r>
              <a:rPr lang="sv-SE" dirty="0"/>
              <a:t>Konfronterar konstruktivt</a:t>
            </a:r>
          </a:p>
        </p:txBody>
      </p:sp>
      <p:sp>
        <p:nvSpPr>
          <p:cNvPr id="9" name="Underrubrik 8">
            <a:extLst>
              <a:ext uri="{FF2B5EF4-FFF2-40B4-BE49-F238E27FC236}">
                <a16:creationId xmlns:a16="http://schemas.microsoft.com/office/drawing/2014/main" id="{15C9CCC1-E620-94F8-02BF-6D39FE89392E}"/>
              </a:ext>
            </a:extLst>
          </p:cNvPr>
          <p:cNvSpPr>
            <a:spLocks noGrp="1"/>
          </p:cNvSpPr>
          <p:nvPr>
            <p:ph type="subTitle" idx="1"/>
          </p:nvPr>
        </p:nvSpPr>
        <p:spPr/>
        <p:txBody>
          <a:bodyPr/>
          <a:lstStyle/>
          <a:p>
            <a:pPr marL="0" indent="0">
              <a:buNone/>
            </a:pPr>
            <a:r>
              <a:rPr lang="sv-SE" dirty="0"/>
              <a:t>Utvecklande medarbetarskap</a:t>
            </a:r>
          </a:p>
        </p:txBody>
      </p:sp>
    </p:spTree>
    <p:extLst>
      <p:ext uri="{BB962C8B-B14F-4D97-AF65-F5344CB8AC3E}">
        <p14:creationId xmlns:p14="http://schemas.microsoft.com/office/powerpoint/2010/main" val="153287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DF250-9DE1-B1A8-B560-E53573150059}"/>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8B5C9F62-0CC9-610D-EE64-E835927A7FDA}"/>
              </a:ext>
            </a:extLst>
          </p:cNvPr>
          <p:cNvSpPr txBox="1">
            <a:spLocks noGrp="1"/>
          </p:cNvSpPr>
          <p:nvPr>
            <p:ph type="title" idx="4294967295"/>
          </p:nvPr>
        </p:nvSpPr>
        <p:spPr>
          <a:xfrm>
            <a:off x="1556301" y="5654675"/>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chemeClr val="accent1"/>
                </a:solidFill>
                <a:effectLst/>
                <a:uLnTx/>
                <a:uFillTx/>
                <a:latin typeface="+mn-lt"/>
                <a:ea typeface="+mj-ea"/>
                <a:cs typeface="+mj-cs"/>
              </a:rPr>
              <a:t>Reflektion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1" i="0" u="none" strike="noStrike" kern="0" cap="none" spc="-280" normalizeH="0" baseline="0" noProof="0" dirty="0">
                <a:ln>
                  <a:noFill/>
                </a:ln>
                <a:solidFill>
                  <a:schemeClr val="accent1"/>
                </a:solidFill>
                <a:effectLst/>
                <a:uLnTx/>
                <a:uFillTx/>
                <a:latin typeface="+mn-lt"/>
                <a:ea typeface="+mj-ea"/>
                <a:cs typeface="+mj-cs"/>
              </a:rPr>
              <a:t>Alternativa lösningar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0" cap="none" spc="-110" normalizeH="0" baseline="0" noProof="0" dirty="0">
                <a:ln>
                  <a:noFill/>
                </a:ln>
                <a:solidFill>
                  <a:schemeClr val="tx1"/>
                </a:solidFill>
                <a:effectLst/>
                <a:uLnTx/>
                <a:uFillTx/>
                <a:latin typeface="+mn-lt"/>
                <a:ea typeface="+mn-ea"/>
                <a:cs typeface="+mn-cs"/>
              </a:rPr>
              <a:t>Hur hade du kunnat agera annorlunda för att påverka utfallet eller situationen? </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sv-SE" sz="4000" b="0" i="0" u="none" strike="noStrike" kern="0" cap="none" spc="-11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162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0732-9116-11E6-A9E4-3137B6F66A3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D8925A0-514E-1C1A-44CA-968F6D13FA6D}"/>
              </a:ext>
            </a:extLst>
          </p:cNvPr>
          <p:cNvSpPr>
            <a:spLocks noGrp="1"/>
          </p:cNvSpPr>
          <p:nvPr>
            <p:ph type="title"/>
          </p:nvPr>
        </p:nvSpPr>
        <p:spPr>
          <a:xfrm>
            <a:off x="1638630" y="4320927"/>
            <a:ext cx="15840000" cy="2667496"/>
          </a:xfrm>
        </p:spPr>
        <p:txBody>
          <a:bodyPr/>
          <a:lstStyle/>
          <a:p>
            <a:r>
              <a:rPr lang="sv-SE" dirty="0"/>
              <a:t>Dela utmanande situationer</a:t>
            </a:r>
            <a:br>
              <a:rPr lang="sv-SE" dirty="0"/>
            </a:br>
            <a:r>
              <a:rPr lang="sv-SE" sz="4000" spc="-110" dirty="0">
                <a:solidFill>
                  <a:schemeClr val="tx1"/>
                </a:solidFill>
                <a:ea typeface="+mn-ea"/>
                <a:cs typeface="+mn-cs"/>
              </a:rPr>
              <a:t>Steg ett av tre</a:t>
            </a:r>
            <a:br>
              <a:rPr lang="sv-SE" b="1" dirty="0"/>
            </a:br>
            <a:br>
              <a:rPr lang="sv-SE" dirty="0"/>
            </a:br>
            <a:endParaRPr lang="en-US" sz="4000" spc="-110" dirty="0">
              <a:solidFill>
                <a:schemeClr val="tx1"/>
              </a:solidFill>
              <a:ea typeface="+mn-ea"/>
              <a:cs typeface="+mn-cs"/>
            </a:endParaRPr>
          </a:p>
        </p:txBody>
      </p:sp>
    </p:spTree>
    <p:extLst>
      <p:ext uri="{BB962C8B-B14F-4D97-AF65-F5344CB8AC3E}">
        <p14:creationId xmlns:p14="http://schemas.microsoft.com/office/powerpoint/2010/main" val="2197779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B8BC-F0F7-10CC-F413-D32E96D5FCD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BA48575-2212-A109-92AE-04DDD4509E8C}"/>
              </a:ext>
            </a:extLst>
          </p:cNvPr>
          <p:cNvSpPr>
            <a:spLocks noGrp="1"/>
          </p:cNvSpPr>
          <p:nvPr>
            <p:ph type="title"/>
          </p:nvPr>
        </p:nvSpPr>
        <p:spPr>
          <a:xfrm>
            <a:off x="1638630" y="4320927"/>
            <a:ext cx="15840000" cy="2667496"/>
          </a:xfrm>
        </p:spPr>
        <p:txBody>
          <a:bodyPr/>
          <a:lstStyle/>
          <a:p>
            <a:r>
              <a:rPr lang="sv-SE" dirty="0"/>
              <a:t>Reflektion och utforskning</a:t>
            </a:r>
            <a:br>
              <a:rPr lang="sv-SE" b="1" dirty="0"/>
            </a:br>
            <a:r>
              <a:rPr lang="sv-SE" sz="4000" spc="-110" dirty="0">
                <a:solidFill>
                  <a:schemeClr val="tx1"/>
                </a:solidFill>
                <a:ea typeface="+mn-ea"/>
                <a:cs typeface="+mn-cs"/>
              </a:rPr>
              <a:t>steg två av tre</a:t>
            </a:r>
            <a:br>
              <a:rPr lang="sv-SE" dirty="0"/>
            </a:br>
            <a:endParaRPr lang="en-US" sz="4000" spc="-110" dirty="0">
              <a:solidFill>
                <a:schemeClr val="tx1"/>
              </a:solidFill>
              <a:ea typeface="+mn-ea"/>
              <a:cs typeface="+mn-cs"/>
            </a:endParaRPr>
          </a:p>
        </p:txBody>
      </p:sp>
    </p:spTree>
    <p:extLst>
      <p:ext uri="{BB962C8B-B14F-4D97-AF65-F5344CB8AC3E}">
        <p14:creationId xmlns:p14="http://schemas.microsoft.com/office/powerpoint/2010/main" val="819269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5D592-7D9B-6320-F851-2C61A6280F5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6381E9E-D176-A35E-FD35-49B9244E4EA5}"/>
              </a:ext>
            </a:extLst>
          </p:cNvPr>
          <p:cNvSpPr>
            <a:spLocks noGrp="1"/>
          </p:cNvSpPr>
          <p:nvPr>
            <p:ph type="title"/>
          </p:nvPr>
        </p:nvSpPr>
        <p:spPr>
          <a:xfrm>
            <a:off x="1638630" y="4320927"/>
            <a:ext cx="15840000" cy="2667496"/>
          </a:xfrm>
        </p:spPr>
        <p:txBody>
          <a:bodyPr/>
          <a:lstStyle/>
          <a:p>
            <a:r>
              <a:rPr lang="sv-SE" dirty="0"/>
              <a:t>Avslutande medskick </a:t>
            </a:r>
            <a:br>
              <a:rPr lang="sv-SE" b="1" dirty="0"/>
            </a:br>
            <a:r>
              <a:rPr lang="sv-SE" sz="4000" spc="-110" dirty="0">
                <a:solidFill>
                  <a:schemeClr val="tx1"/>
                </a:solidFill>
                <a:ea typeface="+mn-ea"/>
                <a:cs typeface="+mn-cs"/>
              </a:rPr>
              <a:t>steg tre av tre</a:t>
            </a:r>
            <a:br>
              <a:rPr lang="sv-SE" dirty="0"/>
            </a:br>
            <a:br>
              <a:rPr lang="sv-SE" dirty="0"/>
            </a:br>
            <a:r>
              <a:rPr lang="sv-SE" sz="4000" spc="-110" dirty="0">
                <a:solidFill>
                  <a:schemeClr val="tx1"/>
                </a:solidFill>
                <a:ea typeface="+mn-ea"/>
                <a:cs typeface="+mn-cs"/>
              </a:rPr>
              <a:t>Vilka nya insikter eller idéer tar du med dig från samtalet som jag du kan använda nästa gång du möter en liknande situation?</a:t>
            </a:r>
            <a:br>
              <a:rPr lang="sv-SE" sz="4000" kern="1200" dirty="0">
                <a:solidFill>
                  <a:schemeClr val="tx1"/>
                </a:solidFill>
              </a:rPr>
            </a:br>
            <a:endParaRPr lang="en-US" sz="4000" spc="-110" dirty="0">
              <a:solidFill>
                <a:schemeClr val="tx1"/>
              </a:solidFill>
              <a:ea typeface="+mn-ea"/>
              <a:cs typeface="+mn-cs"/>
            </a:endParaRPr>
          </a:p>
        </p:txBody>
      </p:sp>
    </p:spTree>
    <p:extLst>
      <p:ext uri="{BB962C8B-B14F-4D97-AF65-F5344CB8AC3E}">
        <p14:creationId xmlns:p14="http://schemas.microsoft.com/office/powerpoint/2010/main" val="3054568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E6D1E-9F0A-7B8C-5A98-A5595BBF8F7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3ACB858-E548-CA82-824F-63EE397EA8A0}"/>
              </a:ext>
            </a:extLst>
          </p:cNvPr>
          <p:cNvSpPr>
            <a:spLocks noGrp="1"/>
          </p:cNvSpPr>
          <p:nvPr>
            <p:ph type="title"/>
          </p:nvPr>
        </p:nvSpPr>
        <p:spPr>
          <a:xfrm>
            <a:off x="1575568" y="7001065"/>
            <a:ext cx="15840000" cy="2667496"/>
          </a:xfrm>
        </p:spPr>
        <p:txBody>
          <a:bodyPr/>
          <a:lstStyle/>
          <a:p>
            <a:r>
              <a:rPr lang="sv-SE" b="1" dirty="0"/>
              <a:t>Avslutande gruppreflektion	</a:t>
            </a:r>
            <a:br>
              <a:rPr lang="sv-SE" b="1" dirty="0"/>
            </a:br>
            <a:br>
              <a:rPr lang="sv-SE" sz="4000" spc="-110" dirty="0">
                <a:solidFill>
                  <a:schemeClr val="tx1"/>
                </a:solidFill>
                <a:ea typeface="+mn-ea"/>
                <a:cs typeface="+mn-cs"/>
              </a:rPr>
            </a:br>
            <a:r>
              <a:rPr lang="sv-SE" sz="4000" spc="-110" dirty="0">
                <a:solidFill>
                  <a:schemeClr val="tx1"/>
                </a:solidFill>
                <a:ea typeface="+mn-ea"/>
                <a:cs typeface="+mn-cs"/>
              </a:rPr>
              <a:t>Vilka lärdomar och insikter har jag gjort genom att lyssna på andras </a:t>
            </a:r>
            <a:br>
              <a:rPr lang="sv-SE" sz="4000" spc="-110" dirty="0">
                <a:solidFill>
                  <a:schemeClr val="tx1"/>
                </a:solidFill>
                <a:ea typeface="+mn-ea"/>
                <a:cs typeface="+mn-cs"/>
              </a:rPr>
            </a:br>
            <a:r>
              <a:rPr lang="sv-SE" sz="4000" spc="-110" dirty="0">
                <a:solidFill>
                  <a:schemeClr val="tx1"/>
                </a:solidFill>
                <a:ea typeface="+mn-ea"/>
                <a:cs typeface="+mn-cs"/>
              </a:rPr>
              <a:t>utmaningar och reflektioner idag? </a:t>
            </a:r>
            <a:br>
              <a:rPr lang="sv-SE" sz="4000" spc="-110" dirty="0">
                <a:solidFill>
                  <a:schemeClr val="tx1"/>
                </a:solidFill>
                <a:ea typeface="+mn-ea"/>
                <a:cs typeface="+mn-cs"/>
              </a:rPr>
            </a:br>
            <a:r>
              <a:rPr lang="sv-SE" sz="4000" spc="-110" dirty="0">
                <a:solidFill>
                  <a:schemeClr val="tx1"/>
                </a:solidFill>
                <a:ea typeface="+mn-ea"/>
                <a:cs typeface="+mn-cs"/>
              </a:rPr>
              <a:t>Hur kan dessa stärka mitt sätt att hantera liknande situationer framöver?</a:t>
            </a:r>
            <a:br>
              <a:rPr lang="sv-SE" dirty="0"/>
            </a:br>
            <a:br>
              <a:rPr lang="sv-SE" b="1" dirty="0"/>
            </a:br>
            <a:br>
              <a:rPr lang="sv-SE" dirty="0"/>
            </a:br>
            <a:endParaRPr lang="en-US" sz="4000" spc="-110" dirty="0">
              <a:solidFill>
                <a:schemeClr val="tx1"/>
              </a:solidFill>
              <a:ea typeface="+mn-ea"/>
              <a:cs typeface="+mn-cs"/>
            </a:endParaRPr>
          </a:p>
        </p:txBody>
      </p:sp>
    </p:spTree>
    <p:extLst>
      <p:ext uri="{BB962C8B-B14F-4D97-AF65-F5344CB8AC3E}">
        <p14:creationId xmlns:p14="http://schemas.microsoft.com/office/powerpoint/2010/main" val="3810803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1204-854F-5E54-C375-8495CFCC3DC6}"/>
            </a:ext>
          </a:extLst>
        </p:cNvPr>
        <p:cNvGrpSpPr/>
        <p:nvPr/>
      </p:nvGrpSpPr>
      <p:grpSpPr>
        <a:xfrm>
          <a:off x="0" y="0"/>
          <a:ext cx="0" cy="0"/>
          <a:chOff x="0" y="0"/>
          <a:chExt cx="0" cy="0"/>
        </a:xfrm>
      </p:grpSpPr>
      <p:pic>
        <p:nvPicPr>
          <p:cNvPr id="7" name="Platshållare för bild 6" descr="tre kollegor vid en kaffeautomat.">
            <a:extLst>
              <a:ext uri="{FF2B5EF4-FFF2-40B4-BE49-F238E27FC236}">
                <a16:creationId xmlns:a16="http://schemas.microsoft.com/office/drawing/2014/main" id="{C00BA5AB-E29F-5FF1-0084-33B83EC37CA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4" r="4"/>
          <a:stretch>
            <a:fillRect/>
          </a:stretch>
        </p:blipFill>
        <p:spPr/>
      </p:pic>
      <p:sp>
        <p:nvSpPr>
          <p:cNvPr id="2" name="Rektangel 1">
            <a:extLst>
              <a:ext uri="{FF2B5EF4-FFF2-40B4-BE49-F238E27FC236}">
                <a16:creationId xmlns:a16="http://schemas.microsoft.com/office/drawing/2014/main" id="{8F623C90-B3CD-4AF1-9C44-E0498636F267}"/>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A3B9C21B-2DF8-E8EA-EB46-22B02D6A780B}"/>
              </a:ext>
            </a:extLst>
          </p:cNvPr>
          <p:cNvSpPr>
            <a:spLocks noGrp="1"/>
          </p:cNvSpPr>
          <p:nvPr>
            <p:ph type="ctrTitle"/>
          </p:nvPr>
        </p:nvSpPr>
        <p:spPr>
          <a:xfrm>
            <a:off x="1210722" y="2270299"/>
            <a:ext cx="13130530" cy="4525838"/>
          </a:xfrm>
        </p:spPr>
        <p:txBody>
          <a:bodyPr/>
          <a:lstStyle/>
          <a:p>
            <a:r>
              <a:rPr lang="sv-SE" b="1" dirty="0"/>
              <a:t>Tack för idag!</a:t>
            </a:r>
            <a:endParaRPr lang="en-US" b="1" dirty="0"/>
          </a:p>
        </p:txBody>
      </p:sp>
    </p:spTree>
    <p:extLst>
      <p:ext uri="{BB962C8B-B14F-4D97-AF65-F5344CB8AC3E}">
        <p14:creationId xmlns:p14="http://schemas.microsoft.com/office/powerpoint/2010/main" val="102536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588642" y="2506643"/>
            <a:ext cx="15840000" cy="2052000"/>
          </a:xfrm>
        </p:spPr>
        <p:txBody>
          <a:bodyPr/>
          <a:lstStyle/>
          <a:p>
            <a:r>
              <a:rPr lang="sv-SE" dirty="0"/>
              <a:t>Innehåll</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588642" y="5057923"/>
            <a:ext cx="11330330" cy="5040000"/>
          </a:xfrm>
        </p:spPr>
        <p:txBody>
          <a:bodyPr/>
          <a:lstStyle/>
          <a:p>
            <a:pPr rtl="0" fontAlgn="base"/>
            <a:r>
              <a:rPr lang="sv-SE" dirty="0"/>
              <a:t>Reflektion</a:t>
            </a:r>
          </a:p>
          <a:p>
            <a:r>
              <a:rPr lang="sv-SE" dirty="0"/>
              <a:t>Reflekterande trios– en fördjupande uppgift </a:t>
            </a:r>
          </a:p>
        </p:txBody>
      </p:sp>
    </p:spTree>
    <p:extLst>
      <p:ext uri="{BB962C8B-B14F-4D97-AF65-F5344CB8AC3E}">
        <p14:creationId xmlns:p14="http://schemas.microsoft.com/office/powerpoint/2010/main" val="356672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600ABE-F362-FAD1-3B18-26588D41CFE4}"/>
              </a:ext>
            </a:extLst>
          </p:cNvPr>
          <p:cNvSpPr>
            <a:spLocks noGrp="1"/>
          </p:cNvSpPr>
          <p:nvPr>
            <p:ph type="title"/>
          </p:nvPr>
        </p:nvSpPr>
        <p:spPr>
          <a:xfrm>
            <a:off x="1424880" y="674608"/>
            <a:ext cx="15840000" cy="2052000"/>
          </a:xfrm>
        </p:spPr>
        <p:txBody>
          <a:bodyPr/>
          <a:lstStyle/>
          <a:p>
            <a:r>
              <a:rPr lang="sv-SE" dirty="0"/>
              <a:t>Varför är det här viktigt?​</a:t>
            </a:r>
            <a:endParaRPr lang="en-US" dirty="0"/>
          </a:p>
        </p:txBody>
      </p:sp>
      <p:sp>
        <p:nvSpPr>
          <p:cNvPr id="5" name="Platshållare för innehåll 4">
            <a:extLst>
              <a:ext uri="{FF2B5EF4-FFF2-40B4-BE49-F238E27FC236}">
                <a16:creationId xmlns:a16="http://schemas.microsoft.com/office/drawing/2014/main" id="{D0E53623-290C-160B-6E72-147E49A5A399}"/>
              </a:ext>
            </a:extLst>
          </p:cNvPr>
          <p:cNvSpPr>
            <a:spLocks noGrp="1"/>
          </p:cNvSpPr>
          <p:nvPr>
            <p:ph sz="quarter" idx="14"/>
          </p:nvPr>
        </p:nvSpPr>
        <p:spPr>
          <a:xfrm>
            <a:off x="1424879" y="3134675"/>
            <a:ext cx="12846291" cy="5040000"/>
          </a:xfrm>
        </p:spPr>
        <p:txBody>
          <a:bodyPr/>
          <a:lstStyle/>
          <a:p>
            <a:pPr marL="0" indent="0">
              <a:buNone/>
            </a:pPr>
            <a:r>
              <a:rPr lang="sv-SE" dirty="0"/>
              <a:t>Konstruktiv konfrontation i en arbetsgrupp är viktigt för att lösa problem, undvika missförstånd och skapa en öppen kommunikation. Det innebär att vi vågar lyfta det som skaver, ställa frågor och ge feedback med omtanke om både relationen och uppgiften. </a:t>
            </a:r>
          </a:p>
          <a:p>
            <a:pPr marL="0" indent="0">
              <a:buNone/>
            </a:pPr>
            <a:r>
              <a:rPr lang="sv-SE" dirty="0"/>
              <a:t>När vi vågar ta upp svåra frågor på ett respektfullt sätt, bygger vi förtroende och stärker samarbetet. När olika perspektiv får komma fram ökar möjligheten att hitta hållbara lösningar på problem. Genom att lyfta olika perspektiv och tillsammans hitta lösningar blir gruppen mer effektiv och arbetsmiljön präglas av trygghet och utveckling. Det gör också gruppen mer lärande och effektiv. </a:t>
            </a:r>
          </a:p>
        </p:txBody>
      </p:sp>
    </p:spTree>
    <p:extLst>
      <p:ext uri="{BB962C8B-B14F-4D97-AF65-F5344CB8AC3E}">
        <p14:creationId xmlns:p14="http://schemas.microsoft.com/office/powerpoint/2010/main" val="398637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descr="Två kollegor arbetar vid en datorskärm.">
            <a:extLst>
              <a:ext uri="{FF2B5EF4-FFF2-40B4-BE49-F238E27FC236}">
                <a16:creationId xmlns:a16="http://schemas.microsoft.com/office/drawing/2014/main" id="{29F372C2-C51E-288E-BEF6-F2582A63CACF}"/>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DAE4826F-6BCD-BD55-B7FB-25CEDAA74229}"/>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3BDEA8DB-5326-23EA-14A4-BC997613355E}"/>
              </a:ext>
            </a:extLst>
          </p:cNvPr>
          <p:cNvSpPr>
            <a:spLocks noGrp="1"/>
          </p:cNvSpPr>
          <p:nvPr>
            <p:ph type="ctrTitle"/>
          </p:nvPr>
        </p:nvSpPr>
        <p:spPr/>
        <p:txBody>
          <a:bodyPr/>
          <a:lstStyle/>
          <a:p>
            <a:r>
              <a:rPr lang="sv-SE" b="1" dirty="0"/>
              <a:t>Reflektion</a:t>
            </a:r>
            <a:endParaRPr lang="en-US" b="1" dirty="0"/>
          </a:p>
        </p:txBody>
      </p:sp>
      <p:sp>
        <p:nvSpPr>
          <p:cNvPr id="4" name="Underrubrik 3">
            <a:extLst>
              <a:ext uri="{FF2B5EF4-FFF2-40B4-BE49-F238E27FC236}">
                <a16:creationId xmlns:a16="http://schemas.microsoft.com/office/drawing/2014/main" id="{62210D07-1763-04B0-44BB-9955ECE79BEE}"/>
              </a:ext>
            </a:extLst>
          </p:cNvPr>
          <p:cNvSpPr>
            <a:spLocks noGrp="1"/>
          </p:cNvSpPr>
          <p:nvPr>
            <p:ph type="subTitle" idx="1"/>
          </p:nvPr>
        </p:nvSpPr>
        <p:spPr/>
        <p:txBody>
          <a:bodyPr/>
          <a:lstStyle/>
          <a:p>
            <a:r>
              <a:rPr lang="sv-SE" dirty="0"/>
              <a:t>En inledande uppgift</a:t>
            </a:r>
          </a:p>
        </p:txBody>
      </p:sp>
    </p:spTree>
    <p:extLst>
      <p:ext uri="{BB962C8B-B14F-4D97-AF65-F5344CB8AC3E}">
        <p14:creationId xmlns:p14="http://schemas.microsoft.com/office/powerpoint/2010/main" val="344323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C11F-11BD-1276-35B1-AAAD9F53A2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FEC72A-C3F6-9029-41BD-77E7B0493DC8}"/>
              </a:ext>
            </a:extLst>
          </p:cNvPr>
          <p:cNvSpPr>
            <a:spLocks noGrp="1"/>
          </p:cNvSpPr>
          <p:nvPr>
            <p:ph type="title"/>
          </p:nvPr>
        </p:nvSpPr>
        <p:spPr>
          <a:xfrm>
            <a:off x="1302386" y="3440115"/>
            <a:ext cx="15840000" cy="2052000"/>
          </a:xfrm>
        </p:spPr>
        <p:txBody>
          <a:bodyPr/>
          <a:lstStyle/>
          <a:p>
            <a:r>
              <a:rPr lang="sv-SE" dirty="0"/>
              <a:t>Individuell reflektion​</a:t>
            </a:r>
            <a:br>
              <a:rPr lang="sv-SE" dirty="0"/>
            </a:br>
            <a:r>
              <a:rPr lang="sv-SE" sz="4000" spc="-110" dirty="0">
                <a:ea typeface="+mn-ea"/>
                <a:cs typeface="+mn-cs"/>
              </a:rPr>
              <a:t>Utifrån din skattning på frågorna 16-19 i skattningsformuläret</a:t>
            </a:r>
            <a:br>
              <a:rPr lang="sv-SE" dirty="0"/>
            </a:br>
            <a:r>
              <a:rPr lang="sv-SE" b="1" dirty="0"/>
              <a:t> </a:t>
            </a:r>
            <a:r>
              <a:rPr lang="sv-SE" dirty="0"/>
              <a:t>​</a:t>
            </a:r>
            <a:endParaRPr lang="en-US" dirty="0"/>
          </a:p>
        </p:txBody>
      </p:sp>
      <p:sp>
        <p:nvSpPr>
          <p:cNvPr id="5" name="Platshållare för innehåll 4">
            <a:extLst>
              <a:ext uri="{FF2B5EF4-FFF2-40B4-BE49-F238E27FC236}">
                <a16:creationId xmlns:a16="http://schemas.microsoft.com/office/drawing/2014/main" id="{7A41AEA7-66A0-937F-CC3F-7CBBCCAD22EA}"/>
              </a:ext>
            </a:extLst>
          </p:cNvPr>
          <p:cNvSpPr>
            <a:spLocks noGrp="1"/>
          </p:cNvSpPr>
          <p:nvPr>
            <p:ph sz="quarter" idx="14"/>
          </p:nvPr>
        </p:nvSpPr>
        <p:spPr>
          <a:xfrm>
            <a:off x="1302386" y="5309235"/>
            <a:ext cx="11330330" cy="5040000"/>
          </a:xfrm>
        </p:spPr>
        <p:txBody>
          <a:bodyPr/>
          <a:lstStyle/>
          <a:p>
            <a:pPr marL="0" indent="0">
              <a:buNone/>
            </a:pPr>
            <a:r>
              <a:rPr lang="sv-SE" dirty="0"/>
              <a:t>När har jag nyligen öppnat upp om mina tankar och känslor på jobbet och vad blev resultatet?</a:t>
            </a:r>
          </a:p>
          <a:p>
            <a:pPr marL="0" indent="0">
              <a:buNone/>
            </a:pPr>
            <a:r>
              <a:rPr lang="sv-SE" dirty="0"/>
              <a:t>Vad behöver jag – från mig själv eller från andra – för att våga tala öppet om avvikande åsikter och synsätt oftare?</a:t>
            </a:r>
          </a:p>
        </p:txBody>
      </p:sp>
    </p:spTree>
    <p:extLst>
      <p:ext uri="{BB962C8B-B14F-4D97-AF65-F5344CB8AC3E}">
        <p14:creationId xmlns:p14="http://schemas.microsoft.com/office/powerpoint/2010/main" val="358698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730882" y="2937040"/>
            <a:ext cx="15840000" cy="2052000"/>
          </a:xfrm>
        </p:spPr>
        <p:txBody>
          <a:bodyPr/>
          <a:lstStyle/>
          <a:p>
            <a:r>
              <a:rPr lang="sv-SE" dirty="0"/>
              <a:t>Samtal i smågrupper</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730882" y="5192390"/>
            <a:ext cx="11330330" cy="5040000"/>
          </a:xfrm>
        </p:spPr>
        <p:txBody>
          <a:bodyPr/>
          <a:lstStyle/>
          <a:p>
            <a:pPr marL="0" indent="0" rtl="0" fontAlgn="base">
              <a:buNone/>
            </a:pPr>
            <a:r>
              <a:rPr lang="sv-SE" dirty="0"/>
              <a:t>Alla delar sina svar</a:t>
            </a:r>
            <a:endParaRPr lang="sv-SE" b="1" dirty="0"/>
          </a:p>
        </p:txBody>
      </p:sp>
    </p:spTree>
    <p:extLst>
      <p:ext uri="{BB962C8B-B14F-4D97-AF65-F5344CB8AC3E}">
        <p14:creationId xmlns:p14="http://schemas.microsoft.com/office/powerpoint/2010/main" val="274466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8CB4-454F-CC4C-247E-79B9C230316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CB920F0-5813-EFCA-56B3-56C6A93FC2B0}"/>
              </a:ext>
            </a:extLst>
          </p:cNvPr>
          <p:cNvSpPr>
            <a:spLocks noGrp="1"/>
          </p:cNvSpPr>
          <p:nvPr>
            <p:ph type="title"/>
          </p:nvPr>
        </p:nvSpPr>
        <p:spPr>
          <a:xfrm>
            <a:off x="1669922" y="2506643"/>
            <a:ext cx="15840000" cy="2052000"/>
          </a:xfrm>
        </p:spPr>
        <p:txBody>
          <a:bodyPr/>
          <a:lstStyle/>
          <a:p>
            <a:r>
              <a:rPr lang="sv-SE" dirty="0"/>
              <a:t>Avslutande reflektion</a:t>
            </a:r>
            <a:endParaRPr lang="en-US" dirty="0"/>
          </a:p>
        </p:txBody>
      </p:sp>
      <p:sp>
        <p:nvSpPr>
          <p:cNvPr id="5" name="Platshållare för innehåll 4">
            <a:extLst>
              <a:ext uri="{FF2B5EF4-FFF2-40B4-BE49-F238E27FC236}">
                <a16:creationId xmlns:a16="http://schemas.microsoft.com/office/drawing/2014/main" id="{6ECBE184-563A-BA02-AEF8-0888E3251352}"/>
              </a:ext>
            </a:extLst>
          </p:cNvPr>
          <p:cNvSpPr>
            <a:spLocks noGrp="1"/>
          </p:cNvSpPr>
          <p:nvPr>
            <p:ph sz="quarter" idx="14"/>
          </p:nvPr>
        </p:nvSpPr>
        <p:spPr>
          <a:xfrm>
            <a:off x="1669922" y="5116343"/>
            <a:ext cx="12640438" cy="5040000"/>
          </a:xfrm>
        </p:spPr>
        <p:txBody>
          <a:bodyPr/>
          <a:lstStyle/>
          <a:p>
            <a:pPr marL="0" indent="0">
              <a:buNone/>
            </a:pPr>
            <a:r>
              <a:rPr lang="sv-SE" dirty="0"/>
              <a:t>Utifrån diskussionen – vad ska du tänka på och göra mer av framåt för att våga vara mer öppen om mina tankar och känslor?</a:t>
            </a:r>
          </a:p>
        </p:txBody>
      </p:sp>
    </p:spTree>
    <p:extLst>
      <p:ext uri="{BB962C8B-B14F-4D97-AF65-F5344CB8AC3E}">
        <p14:creationId xmlns:p14="http://schemas.microsoft.com/office/powerpoint/2010/main" val="98068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7065-8331-C219-860C-BA9FF83C65D4}"/>
            </a:ext>
          </a:extLst>
        </p:cNvPr>
        <p:cNvGrpSpPr/>
        <p:nvPr/>
      </p:nvGrpSpPr>
      <p:grpSpPr>
        <a:xfrm>
          <a:off x="0" y="0"/>
          <a:ext cx="0" cy="0"/>
          <a:chOff x="0" y="0"/>
          <a:chExt cx="0" cy="0"/>
        </a:xfrm>
      </p:grpSpPr>
      <p:pic>
        <p:nvPicPr>
          <p:cNvPr id="8" name="Platshållare för bild 7" descr="tre kollegor samtalar vid ett skrivbord.">
            <a:extLst>
              <a:ext uri="{FF2B5EF4-FFF2-40B4-BE49-F238E27FC236}">
                <a16:creationId xmlns:a16="http://schemas.microsoft.com/office/drawing/2014/main" id="{AB5CA8F7-4A9B-A514-9410-2952381EC275}"/>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AB389653-F8D3-8149-EFF8-EE183B12985E}"/>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03354C06-1941-4D58-A0EB-E36138E8CF36}"/>
              </a:ext>
            </a:extLst>
          </p:cNvPr>
          <p:cNvSpPr>
            <a:spLocks noGrp="1"/>
          </p:cNvSpPr>
          <p:nvPr>
            <p:ph type="ctrTitle"/>
          </p:nvPr>
        </p:nvSpPr>
        <p:spPr>
          <a:xfrm>
            <a:off x="1028640" y="2049339"/>
            <a:ext cx="10260000" cy="4525838"/>
          </a:xfrm>
        </p:spPr>
        <p:txBody>
          <a:bodyPr/>
          <a:lstStyle/>
          <a:p>
            <a:r>
              <a:rPr lang="sv-SE" dirty="0"/>
              <a:t>Reflekterande trios</a:t>
            </a:r>
          </a:p>
        </p:txBody>
      </p:sp>
      <p:sp>
        <p:nvSpPr>
          <p:cNvPr id="4" name="Underrubrik 3">
            <a:extLst>
              <a:ext uri="{FF2B5EF4-FFF2-40B4-BE49-F238E27FC236}">
                <a16:creationId xmlns:a16="http://schemas.microsoft.com/office/drawing/2014/main" id="{F8C97E47-131B-7647-5108-7A864639F39C}"/>
              </a:ext>
            </a:extLst>
          </p:cNvPr>
          <p:cNvSpPr>
            <a:spLocks noGrp="1"/>
          </p:cNvSpPr>
          <p:nvPr>
            <p:ph type="subTitle" idx="1"/>
          </p:nvPr>
        </p:nvSpPr>
        <p:spPr>
          <a:xfrm>
            <a:off x="1028640" y="7066925"/>
            <a:ext cx="10260000" cy="2406650"/>
          </a:xfrm>
        </p:spPr>
        <p:txBody>
          <a:bodyPr/>
          <a:lstStyle/>
          <a:p>
            <a:r>
              <a:rPr lang="sv-SE" dirty="0"/>
              <a:t>en fördjupande uppgift </a:t>
            </a:r>
          </a:p>
        </p:txBody>
      </p:sp>
    </p:spTree>
    <p:extLst>
      <p:ext uri="{BB962C8B-B14F-4D97-AF65-F5344CB8AC3E}">
        <p14:creationId xmlns:p14="http://schemas.microsoft.com/office/powerpoint/2010/main" val="105108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D548-B64D-8EDA-8FD0-E39135283F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A269166-C183-40AA-4B1D-4117EE1C9293}"/>
              </a:ext>
            </a:extLst>
          </p:cNvPr>
          <p:cNvSpPr>
            <a:spLocks noGrp="1"/>
          </p:cNvSpPr>
          <p:nvPr>
            <p:ph type="title"/>
          </p:nvPr>
        </p:nvSpPr>
        <p:spPr>
          <a:xfrm>
            <a:off x="1749426" y="3602675"/>
            <a:ext cx="15840000" cy="2667496"/>
          </a:xfrm>
        </p:spPr>
        <p:txBody>
          <a:bodyPr/>
          <a:lstStyle/>
          <a:p>
            <a:r>
              <a:rPr lang="sv-SE" dirty="0"/>
              <a:t>Individuell reflektion​</a:t>
            </a:r>
            <a:br>
              <a:rPr lang="sv-SE" dirty="0"/>
            </a:br>
            <a:br>
              <a:rPr lang="sv-SE" dirty="0"/>
            </a:br>
            <a:r>
              <a:rPr lang="sv-SE" dirty="0"/>
              <a:t> ​</a:t>
            </a:r>
            <a:endParaRPr lang="en-US" dirty="0"/>
          </a:p>
        </p:txBody>
      </p:sp>
      <p:sp>
        <p:nvSpPr>
          <p:cNvPr id="5" name="Platshållare för innehåll 4">
            <a:extLst>
              <a:ext uri="{FF2B5EF4-FFF2-40B4-BE49-F238E27FC236}">
                <a16:creationId xmlns:a16="http://schemas.microsoft.com/office/drawing/2014/main" id="{372B9223-161E-2ADB-5200-D81AE9BD7EB0}"/>
              </a:ext>
            </a:extLst>
          </p:cNvPr>
          <p:cNvSpPr>
            <a:spLocks noGrp="1"/>
          </p:cNvSpPr>
          <p:nvPr>
            <p:ph sz="quarter" idx="14"/>
          </p:nvPr>
        </p:nvSpPr>
        <p:spPr>
          <a:xfrm>
            <a:off x="1749426" y="4936423"/>
            <a:ext cx="13916927" cy="5040000"/>
          </a:xfrm>
        </p:spPr>
        <p:txBody>
          <a:bodyPr/>
          <a:lstStyle/>
          <a:p>
            <a:pPr marL="0" indent="0" rtl="0" fontAlgn="base">
              <a:lnSpc>
                <a:spcPct val="100000"/>
              </a:lnSpc>
              <a:buNone/>
            </a:pPr>
            <a:r>
              <a:rPr lang="sv-SE" dirty="0"/>
              <a:t>Fundera över en situation i vardagen där något inte fungerade som förväntat eller som var utmanande på något sätt. </a:t>
            </a:r>
          </a:p>
          <a:p>
            <a:pPr marL="0" indent="0">
              <a:buNone/>
            </a:pPr>
            <a:r>
              <a:rPr lang="sv-SE" dirty="0"/>
              <a:t>Vad som gjorde situationen svår och vilka faktorer som spelade in?</a:t>
            </a:r>
          </a:p>
        </p:txBody>
      </p:sp>
    </p:spTree>
    <p:extLst>
      <p:ext uri="{BB962C8B-B14F-4D97-AF65-F5344CB8AC3E}">
        <p14:creationId xmlns:p14="http://schemas.microsoft.com/office/powerpoint/2010/main" val="214920645"/>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8EB346AB6D27B468C2E0E0B8ABF05AA" ma:contentTypeVersion="6" ma:contentTypeDescription="Skapa ett nytt dokument." ma:contentTypeScope="" ma:versionID="faf07f4ba2a1fc258bc5b7085788bcc1">
  <xsd:schema xmlns:xsd="http://www.w3.org/2001/XMLSchema" xmlns:xs="http://www.w3.org/2001/XMLSchema" xmlns:p="http://schemas.microsoft.com/office/2006/metadata/properties" xmlns:ns2="239cdd3c-b8a8-4579-9b78-b333ad130a8e" xmlns:ns3="7dc089d0-86e7-43c5-bf71-45884fc6fc7b" targetNamespace="http://schemas.microsoft.com/office/2006/metadata/properties" ma:root="true" ma:fieldsID="34efdc83e8466221fc3016c55b2f2297" ns2:_="" ns3:_="">
    <xsd:import namespace="239cdd3c-b8a8-4579-9b78-b333ad130a8e"/>
    <xsd:import namespace="7dc089d0-86e7-43c5-bf71-45884fc6fc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cdd3c-b8a8-4579-9b78-b333ad130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c089d0-86e7-43c5-bf71-45884fc6fc7b"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D12D62-F2A9-4E61-90C4-1186D9EB7509}">
  <ds:schemaRefs>
    <ds:schemaRef ds:uri="http://purl.org/dc/term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schemas.microsoft.com/office/2006/metadata/properties"/>
    <ds:schemaRef ds:uri="7dc089d0-86e7-43c5-bf71-45884fc6fc7b"/>
    <ds:schemaRef ds:uri="239cdd3c-b8a8-4579-9b78-b333ad130a8e"/>
    <ds:schemaRef ds:uri="http://purl.org/dc/elements/1.1/"/>
  </ds:schemaRefs>
</ds:datastoreItem>
</file>

<file path=customXml/itemProps2.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3.xml><?xml version="1.0" encoding="utf-8"?>
<ds:datastoreItem xmlns:ds="http://schemas.openxmlformats.org/officeDocument/2006/customXml" ds:itemID="{AC690E9E-4A4B-4FFB-AF24-3934C491C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cdd3c-b8a8-4579-9b78-b333ad130a8e"/>
    <ds:schemaRef ds:uri="7dc089d0-86e7-43c5-bf71-45884fc6fc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1806</TotalTime>
  <Words>1036</Words>
  <Application>Microsoft Office PowerPoint</Application>
  <PresentationFormat>Anpassad</PresentationFormat>
  <Paragraphs>88</Paragraphs>
  <Slides>15</Slides>
  <Notes>14</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15</vt:i4>
      </vt:variant>
    </vt:vector>
  </HeadingPairs>
  <TitlesOfParts>
    <vt:vector size="22" baseType="lpstr">
      <vt:lpstr>Arial</vt:lpstr>
      <vt:lpstr>Calibri</vt:lpstr>
      <vt:lpstr>Calibri Light</vt:lpstr>
      <vt:lpstr>RV-Vinröd_mörk</vt:lpstr>
      <vt:lpstr>RV-Vinröd_ljus</vt:lpstr>
      <vt:lpstr>RV-Turkos_mörk</vt:lpstr>
      <vt:lpstr>RV-Turkos_ljus</vt:lpstr>
      <vt:lpstr>Konfronterar konstruktivt</vt:lpstr>
      <vt:lpstr>Innehåll</vt:lpstr>
      <vt:lpstr>Varför är det här viktigt?​</vt:lpstr>
      <vt:lpstr>Reflektion</vt:lpstr>
      <vt:lpstr>Individuell reflektion​ Utifrån din skattning på frågorna 16-19 i skattningsformuläret  ​</vt:lpstr>
      <vt:lpstr>Samtal i smågrupper</vt:lpstr>
      <vt:lpstr>Avslutande reflektion</vt:lpstr>
      <vt:lpstr>Reflekterande trios</vt:lpstr>
      <vt:lpstr>Individuell reflektion​   ​</vt:lpstr>
      <vt:lpstr>Reflektion  Alternativa lösningar  Hur hade du kunnat agera annorlunda för att påverka utfallet eller situationen?   </vt:lpstr>
      <vt:lpstr>Dela utmanande situationer Steg ett av tre  </vt:lpstr>
      <vt:lpstr>Reflektion och utforskning steg två av tre </vt:lpstr>
      <vt:lpstr>Avslutande medskick  steg tre av tre  Vilka nya insikter eller idéer tar du med dig från samtalet som jag du kan använda nästa gång du möter en liknande situation? </vt:lpstr>
      <vt:lpstr>Avslutande gruppreflektion   Vilka lärdomar och insikter har jag gjort genom att lyssna på andras  utmaningar och reflektioner idag?  Hur kan dessa stärka mitt sätt att hantera liknande situationer framöver?   </vt:lpstr>
      <vt:lpstr>Tack för idag!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6</cp:revision>
  <dcterms:created xsi:type="dcterms:W3CDTF">2025-11-18T08:05:43Z</dcterms:created>
  <dcterms:modified xsi:type="dcterms:W3CDTF">2025-12-16T08:45:25Z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0x010100D8EB346AB6D27B468C2E0E0B8ABF05AA</vt:lpwstr>
  </property>
  <property fmtid="{D5CDD505-2E9C-101B-9397-08002B2CF9AE}" pid="6" name="MediaServiceImageTags">
    <vt:lpwstr/>
  </property>
</Properties>
</file>