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4"/>
    <p:sldMasterId id="2147483648" r:id="rId5"/>
    <p:sldMasterId id="2147483703" r:id="rId6"/>
    <p:sldMasterId id="2147483742" r:id="rId7"/>
    <p:sldMasterId id="2147483748" r:id="rId8"/>
    <p:sldMasterId id="2147483766" r:id="rId9"/>
    <p:sldMasterId id="2147483772" r:id="rId10"/>
    <p:sldMasterId id="2147483784" r:id="rId11"/>
    <p:sldMasterId id="2147483794" r:id="rId12"/>
    <p:sldMasterId id="2147483801" r:id="rId13"/>
  </p:sldMasterIdLst>
  <p:notesMasterIdLst>
    <p:notesMasterId r:id="rId31"/>
  </p:notesMasterIdLst>
  <p:sldIdLst>
    <p:sldId id="1709" r:id="rId14"/>
    <p:sldId id="4860" r:id="rId15"/>
    <p:sldId id="776" r:id="rId16"/>
    <p:sldId id="4861" r:id="rId17"/>
    <p:sldId id="777" r:id="rId18"/>
    <p:sldId id="4862" r:id="rId19"/>
    <p:sldId id="4863" r:id="rId20"/>
    <p:sldId id="4850" r:id="rId21"/>
    <p:sldId id="4868" r:id="rId22"/>
    <p:sldId id="1747" r:id="rId23"/>
    <p:sldId id="4808" r:id="rId24"/>
    <p:sldId id="265" r:id="rId25"/>
    <p:sldId id="4864" r:id="rId26"/>
    <p:sldId id="4865" r:id="rId27"/>
    <p:sldId id="4854" r:id="rId28"/>
    <p:sldId id="268" r:id="rId29"/>
    <p:sldId id="4867" r:id="rId30"/>
  </p:sldIdLst>
  <p:sldSz cx="20105688" cy="11309350"/>
  <p:notesSz cx="9926638" cy="6797675"/>
  <p:defaultTextStyle>
    <a:defPPr>
      <a:defRPr lang="sv-SE"/>
    </a:defPPr>
    <a:lvl1pPr marL="0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8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7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5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3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2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0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8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7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10773F4D-B50D-45C3-9827-8E92D432E866}">
          <p14:sldIdLst>
            <p14:sldId id="1709"/>
            <p14:sldId id="4860"/>
            <p14:sldId id="776"/>
            <p14:sldId id="4861"/>
            <p14:sldId id="777"/>
            <p14:sldId id="4862"/>
            <p14:sldId id="4863"/>
            <p14:sldId id="4850"/>
            <p14:sldId id="4868"/>
            <p14:sldId id="1747"/>
            <p14:sldId id="4808"/>
            <p14:sldId id="265"/>
            <p14:sldId id="4864"/>
            <p14:sldId id="4865"/>
            <p14:sldId id="4854"/>
            <p14:sldId id="268"/>
            <p14:sldId id="48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036" userDrawn="1">
          <p15:clr>
            <a:srgbClr val="A4A3A4"/>
          </p15:clr>
        </p15:guide>
        <p15:guide id="2" pos="22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945B0A-C9B3-B53E-CB56-40D32F0F6340}" name="Katarina Simert" initials="KS" userId="S::katarina.simert@regionvastmanland.se::81cd2748-cc18-4112-8ce0-e32cd214287f" providerId="AD"/>
  <p188:author id="{787A1131-671A-6245-4461-9C3241184124}" name="Eva Lindahl" initials="EL" userId="S::eva.lindahl@regionvastmanland.se::fca4e2e4-690d-4600-805d-d8f44084f13c" providerId="AD"/>
  <p188:author id="{C3F5DFA8-0846-BF93-004C-D5D0DEF11217}" name="Lars Almroth" initials="LA" userId="S::lars.almroth@regionvastmanland.se::051e562d-642c-4d3d-803e-f509923a2cd4" providerId="AD"/>
  <p188:author id="{4F3A03CA-4A02-17A9-86FE-2E68C304E849}" name="Maria Linder" initials="ML" userId="S::maria.linder@regionvastmanland.se::dbbc42e9-6596-4d72-a9c5-bc536273789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FE1"/>
    <a:srgbClr val="3C82AF"/>
    <a:srgbClr val="7DC9CD"/>
    <a:srgbClr val="F5AB3D"/>
    <a:srgbClr val="F7B85B"/>
    <a:srgbClr val="8D89BD"/>
    <a:srgbClr val="F39B19"/>
    <a:srgbClr val="7571AF"/>
    <a:srgbClr val="E8F0EF"/>
    <a:srgbClr val="BCB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0CBC6A-8EF7-477E-BE84-5B8DD81FFFB7}" v="180" dt="2024-11-05T09:41:06.252"/>
    <p1510:client id="{C78CEBEE-BB49-4B31-97D0-FE8322514C64}" v="462" dt="2024-11-05T10:48:28.781"/>
    <p1510:client id="{CBE16E83-84E2-298C-097B-AB21773A1307}" v="1" dt="2024-11-04T14:52:55.225"/>
    <p1510:client id="{D67A29DC-BAF5-4424-91EE-B178B2DB7D4C}" vWet="4" dt="2024-11-05T09:58:00.467"/>
    <p1510:client id="{FC1BC5C3-5D56-F8EA-07AA-AD25DD445E5E}" v="1" dt="2024-11-05T08:01:13.23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5036"/>
        <p:guide pos="2203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3jr\AppData\Local\Microsoft\Windows\INetCache\Content.Outlook\SJP28C01\T&#229;rtor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3jr\AppData\Local\Microsoft\Windows\INetCache\Content.Outlook\SJP28C01\T&#229;rtor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0.66667</cdr:x>
      <cdr:y>0.95068</cdr:y>
    </cdr:from>
    <cdr:to>
      <cdr:x>1</cdr:x>
      <cdr:y>0.99504</cdr:y>
    </cdr:to>
    <cdr:sp macro="" textlink="">
      <cdr:nvSpPr>
        <cdr:cNvPr id="2" name="textruta 2">
          <a:extLst xmlns:a="http://schemas.openxmlformats.org/drawingml/2006/main">
            <a:ext uri="{FF2B5EF4-FFF2-40B4-BE49-F238E27FC236}">
              <a16:creationId xmlns:a16="http://schemas.microsoft.com/office/drawing/2014/main" id="{6D3EEA02-6F2F-46A8-94C5-4FE155577DC1}"/>
            </a:ext>
          </a:extLst>
        </cdr:cNvPr>
        <cdr:cNvSpPr txBox="1"/>
      </cdr:nvSpPr>
      <cdr:spPr>
        <a:xfrm xmlns:a="http://schemas.openxmlformats.org/drawingml/2006/main">
          <a:off x="10033114" y="7915381"/>
          <a:ext cx="5016558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dirty="0"/>
            <a:t>Totalt 2022: 12,3 mdkr</a:t>
          </a:r>
        </a:p>
      </cdr:txBody>
    </cdr:sp>
  </cdr:relSizeAnchor>
  <cdr:relSizeAnchor xmlns:cdr="http://schemas.openxmlformats.org/drawingml/2006/chartDrawing">
    <cdr:from>
      <cdr:x>0.01376</cdr:x>
      <cdr:y>0.01509</cdr:y>
    </cdr:from>
    <cdr:to>
      <cdr:x>0.98479</cdr:x>
      <cdr:y>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A6B92768-1D14-3DF9-CED9-30334442F43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1417" t="1509" r="1970" b="3310"/>
        <a:stretch xmlns:a="http://schemas.openxmlformats.org/drawingml/2006/main"/>
      </cdr:blipFill>
      <cdr:spPr>
        <a:xfrm xmlns:a="http://schemas.openxmlformats.org/drawingml/2006/main">
          <a:off x="207083" y="125639"/>
          <a:ext cx="14613683" cy="820036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0.01424</cdr:x>
      <cdr:y>0.01264</cdr:y>
    </cdr:from>
    <cdr:to>
      <cdr:x>1</cdr:x>
      <cdr:y>0.97661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051BB842-6E8F-E1F1-749C-F11C2D979EF7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1263" r="1423" b="2339"/>
        <a:stretch xmlns:a="http://schemas.openxmlformats.org/drawingml/2006/main"/>
      </cdr:blipFill>
      <cdr:spPr>
        <a:xfrm xmlns:a="http://schemas.openxmlformats.org/drawingml/2006/main">
          <a:off x="184510" y="97498"/>
          <a:ext cx="12776930" cy="743544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752" cy="340647"/>
          </a:xfrm>
          <a:prstGeom prst="rect">
            <a:avLst/>
          </a:prstGeom>
        </p:spPr>
        <p:txBody>
          <a:bodyPr vert="horz" lIns="48669" tIns="24334" rIns="48669" bIns="24334" rtlCol="0"/>
          <a:lstStyle>
            <a:lvl1pPr algn="l">
              <a:defRPr sz="6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2535" y="1"/>
            <a:ext cx="4301752" cy="340647"/>
          </a:xfrm>
          <a:prstGeom prst="rect">
            <a:avLst/>
          </a:prstGeom>
        </p:spPr>
        <p:txBody>
          <a:bodyPr vert="horz" lIns="48669" tIns="24334" rIns="48669" bIns="24334" rtlCol="0"/>
          <a:lstStyle>
            <a:lvl1pPr algn="r">
              <a:defRPr sz="600"/>
            </a:lvl1pPr>
          </a:lstStyle>
          <a:p>
            <a:fld id="{991EA50A-7ED8-4297-A6D8-C39D2C596180}" type="datetimeFigureOut">
              <a:rPr lang="sv-SE" smtClean="0"/>
              <a:t>2024-11-05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0900"/>
            <a:ext cx="4078288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69" tIns="24334" rIns="48669" bIns="2433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352" y="3270977"/>
            <a:ext cx="7941937" cy="2677467"/>
          </a:xfrm>
          <a:prstGeom prst="rect">
            <a:avLst/>
          </a:prstGeom>
        </p:spPr>
        <p:txBody>
          <a:bodyPr vert="horz" lIns="48669" tIns="24334" rIns="48669" bIns="2433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457029"/>
            <a:ext cx="4301752" cy="340647"/>
          </a:xfrm>
          <a:prstGeom prst="rect">
            <a:avLst/>
          </a:prstGeom>
        </p:spPr>
        <p:txBody>
          <a:bodyPr vert="horz" lIns="48669" tIns="24334" rIns="48669" bIns="24334" rtlCol="0" anchor="b"/>
          <a:lstStyle>
            <a:lvl1pPr algn="l">
              <a:defRPr sz="6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2535" y="6457029"/>
            <a:ext cx="4301752" cy="340647"/>
          </a:xfrm>
          <a:prstGeom prst="rect">
            <a:avLst/>
          </a:prstGeom>
        </p:spPr>
        <p:txBody>
          <a:bodyPr vert="horz" lIns="48669" tIns="24334" rIns="48669" bIns="24334" rtlCol="0" anchor="b"/>
          <a:lstStyle>
            <a:lvl1pPr algn="r">
              <a:defRPr sz="6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8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7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5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3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2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0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8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67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vastmanland.se/intranat/medarbetarehsf/oberoende-av-hyrpersonal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Precis som i den egna hushållsekonomin måste regionens intäkter och kostnader gå ihop.</a:t>
            </a:r>
          </a:p>
          <a:p>
            <a:r>
              <a:rPr lang="sv-SE"/>
              <a:t>Om intäkterna inte räcker till för allt vi vill göra, behöver </a:t>
            </a:r>
            <a:r>
              <a:rPr lang="sv-SE">
                <a:highlight>
                  <a:srgbClr val="FFFF00"/>
                </a:highlight>
              </a:rPr>
              <a:t>vi anpassa kostnaderna och prioritera. Detta för att v</a:t>
            </a:r>
            <a:r>
              <a:rPr lang="sv-SE"/>
              <a:t>älfärden ska tryggas på både kort och lång sikt. Framtida generationer ska kunna erhålla samma nivå av välfärd som dagens.</a:t>
            </a:r>
          </a:p>
          <a:p>
            <a:endParaRPr lang="sv-SE">
              <a:highlight>
                <a:srgbClr val="FFFF00"/>
              </a:highlight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0DD01-D0A6-4729-A7CD-123F63106AE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503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6735">
              <a:defRPr/>
            </a:pPr>
            <a:endParaRPr lang="sv-SE"/>
          </a:p>
          <a:p>
            <a:pPr defTabSz="486735">
              <a:defRPr/>
            </a:pPr>
            <a:endParaRPr lang="sv-SE"/>
          </a:p>
          <a:p>
            <a:pPr defTabSz="486735">
              <a:defRPr/>
            </a:pPr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AA9D7-C5D3-487C-BE66-ED8C35354EEA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097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3DB10-64AD-4478-BAF2-10592BD0BA8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8828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sv-SE"/>
              <a:t>Regionens övergripande budget måste läggas så att det varje år blir ett överskott.</a:t>
            </a:r>
          </a:p>
          <a:p>
            <a:pPr>
              <a:spcBef>
                <a:spcPct val="0"/>
              </a:spcBef>
            </a:pPr>
            <a:endParaRPr lang="sv-SE"/>
          </a:p>
          <a:p>
            <a:pPr>
              <a:spcBef>
                <a:spcPct val="0"/>
              </a:spcBef>
            </a:pPr>
            <a:r>
              <a:rPr lang="sv-SE"/>
              <a:t>God hushållning =2% av skatteintäkter och generella statsbidrag blir ca 200 mkr</a:t>
            </a:r>
          </a:p>
          <a:p>
            <a:pPr>
              <a:spcBef>
                <a:spcPct val="0"/>
              </a:spcBef>
            </a:pPr>
            <a:endParaRPr lang="sv-SE"/>
          </a:p>
          <a:p>
            <a:pPr>
              <a:spcBef>
                <a:spcPct val="0"/>
              </a:spcBef>
            </a:pPr>
            <a:r>
              <a:rPr lang="sv-SE"/>
              <a:t>Generationsprincipen</a:t>
            </a:r>
          </a:p>
          <a:p>
            <a:pPr>
              <a:spcBef>
                <a:spcPct val="0"/>
              </a:spcBef>
            </a:pPr>
            <a:r>
              <a:rPr lang="sv-SE"/>
              <a:t>2%-målet innebär att en person med en månadslön på 25 000 sparar 500 kr/mån</a:t>
            </a:r>
          </a:p>
          <a:p>
            <a:pPr>
              <a:spcBef>
                <a:spcPct val="0"/>
              </a:spcBef>
            </a:pPr>
            <a:endParaRPr lang="sv-SE"/>
          </a:p>
          <a:p>
            <a:pPr>
              <a:spcBef>
                <a:spcPct val="0"/>
              </a:spcBef>
            </a:pPr>
            <a:r>
              <a:rPr lang="sv-SE"/>
              <a:t>Pensioner: Intjänat före 98 ej i </a:t>
            </a:r>
            <a:r>
              <a:rPr lang="sv-SE" err="1"/>
              <a:t>balansräkn</a:t>
            </a:r>
            <a:r>
              <a:rPr lang="sv-SE"/>
              <a:t> – är ansvarsförbindelse</a:t>
            </a:r>
          </a:p>
          <a:p>
            <a:pPr>
              <a:spcBef>
                <a:spcPct val="0"/>
              </a:spcBef>
            </a:pPr>
            <a:r>
              <a:rPr lang="sv-SE"/>
              <a:t>Investeringar: NVB och </a:t>
            </a:r>
            <a:r>
              <a:rPr lang="sv-SE" err="1"/>
              <a:t>Rättspsyk</a:t>
            </a:r>
            <a:r>
              <a:rPr lang="sv-SE"/>
              <a:t> krävde lån – inte normalt för landsting att låna</a:t>
            </a:r>
          </a:p>
          <a:p>
            <a:pPr>
              <a:spcBef>
                <a:spcPct val="0"/>
              </a:spcBef>
            </a:pPr>
            <a:r>
              <a:rPr lang="sv-SE"/>
              <a:t>Stora kommande behov </a:t>
            </a:r>
            <a:r>
              <a:rPr lang="sv-SE" err="1"/>
              <a:t>bla</a:t>
            </a:r>
            <a:r>
              <a:rPr lang="sv-SE"/>
              <a:t> ROT-investeringar och nytt akutsjukhus för 6,8 </a:t>
            </a:r>
            <a:r>
              <a:rPr lang="sv-SE" err="1"/>
              <a:t>mrd</a:t>
            </a:r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3DB10-64AD-4478-BAF2-10592BD0BA8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041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sv-SE"/>
              <a:t>Regionens övergripande budget måste läggas så att det varje år blir ett överskott.</a:t>
            </a:r>
          </a:p>
          <a:p>
            <a:pPr>
              <a:spcBef>
                <a:spcPct val="0"/>
              </a:spcBef>
            </a:pPr>
            <a:endParaRPr lang="sv-SE"/>
          </a:p>
          <a:p>
            <a:pPr>
              <a:spcBef>
                <a:spcPct val="0"/>
              </a:spcBef>
            </a:pPr>
            <a:r>
              <a:rPr lang="sv-SE"/>
              <a:t>God hushållning =2% av skatteintäkter och generella statsbidrag blir ca 200 mkr</a:t>
            </a:r>
          </a:p>
          <a:p>
            <a:pPr>
              <a:spcBef>
                <a:spcPct val="0"/>
              </a:spcBef>
            </a:pPr>
            <a:endParaRPr lang="sv-SE"/>
          </a:p>
          <a:p>
            <a:pPr>
              <a:spcBef>
                <a:spcPct val="0"/>
              </a:spcBef>
            </a:pPr>
            <a:r>
              <a:rPr lang="sv-SE"/>
              <a:t>Generationsprincipen</a:t>
            </a:r>
          </a:p>
          <a:p>
            <a:pPr>
              <a:spcBef>
                <a:spcPct val="0"/>
              </a:spcBef>
            </a:pPr>
            <a:r>
              <a:rPr lang="sv-SE"/>
              <a:t>2%-målet innebär att en person med en månadslön på 25 000 sparar 500 kr/mån</a:t>
            </a:r>
          </a:p>
          <a:p>
            <a:pPr>
              <a:spcBef>
                <a:spcPct val="0"/>
              </a:spcBef>
            </a:pPr>
            <a:endParaRPr lang="sv-SE"/>
          </a:p>
          <a:p>
            <a:pPr>
              <a:spcBef>
                <a:spcPct val="0"/>
              </a:spcBef>
            </a:pPr>
            <a:r>
              <a:rPr lang="sv-SE"/>
              <a:t>Pensioner: Intjänat före 98 ej i </a:t>
            </a:r>
            <a:r>
              <a:rPr lang="sv-SE" err="1"/>
              <a:t>balansräkn</a:t>
            </a:r>
            <a:r>
              <a:rPr lang="sv-SE"/>
              <a:t> – är ansvarsförbindelse</a:t>
            </a:r>
          </a:p>
          <a:p>
            <a:pPr>
              <a:spcBef>
                <a:spcPct val="0"/>
              </a:spcBef>
            </a:pPr>
            <a:r>
              <a:rPr lang="sv-SE"/>
              <a:t>Investeringar: NVB och </a:t>
            </a:r>
            <a:r>
              <a:rPr lang="sv-SE" err="1"/>
              <a:t>Rättspsyk</a:t>
            </a:r>
            <a:r>
              <a:rPr lang="sv-SE"/>
              <a:t> krävde lån – inte normalt för landsting att låna</a:t>
            </a:r>
          </a:p>
          <a:p>
            <a:pPr>
              <a:spcBef>
                <a:spcPct val="0"/>
              </a:spcBef>
            </a:pPr>
            <a:r>
              <a:rPr lang="sv-SE"/>
              <a:t>Stora kommande behov </a:t>
            </a:r>
            <a:r>
              <a:rPr lang="sv-SE" err="1"/>
              <a:t>bla</a:t>
            </a:r>
            <a:r>
              <a:rPr lang="sv-SE"/>
              <a:t> ROT-investeringar och nytt akutsjukhus för 6,8 </a:t>
            </a:r>
            <a:r>
              <a:rPr lang="sv-SE" err="1"/>
              <a:t>mrd</a:t>
            </a:r>
            <a:endParaRPr lang="sv-SE"/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3DB10-64AD-4478-BAF2-10592BD0BA8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915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verksamheter behöver arbeta med </a:t>
            </a:r>
            <a:r>
              <a:rPr lang="sv-SE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restriktivitet</a:t>
            </a: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vilket </a:t>
            </a:r>
            <a:r>
              <a:rPr lang="sv-SE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ex </a:t>
            </a: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innebär att minska resor, övernattningar och externa möten.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Totalt antal medarbetare i regionen ska minska</a:t>
            </a: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ingen verksamhet får bli fler såvida det inte finns beslutade och finansierade omflyttningar.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Fortsatt arbete med att bli oberoende av hyrbemanning</a:t>
            </a: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Alla verksamheter ska minska användningen av hyrpersonal per månad. Läs mer om arbetet under </a:t>
            </a:r>
            <a:r>
              <a:rPr lang="sv-SE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oberoende av hyrpersonal</a:t>
            </a: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enheter ska arbeta med </a:t>
            </a:r>
            <a:r>
              <a:rPr lang="sv-SE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förbättringsarbete/aktiviteter</a:t>
            </a:r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 med mätbara ekonomiska resultat ska syfta antingen till: minskade kostnader, ökad kapacitet med befintliga resurser och/eller kvalitetsförbättringar som leder till ekonomiska effekter. </a:t>
            </a:r>
            <a:b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Dessa fyra områden följs månadsvis, och uppföljning med diagram och statistik från verksamhetsnivå till övergripande nivå kommer att visas på intranätet. </a:t>
            </a: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3DB10-64AD-4478-BAF2-10592BD0BA8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6733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Maria: Närvårdens arbete</a:t>
            </a:r>
          </a:p>
          <a:p>
            <a:r>
              <a:rPr lang="sv-SE"/>
              <a:t>Tittar vi på juni-augusti ligger vi ännu bättre till</a:t>
            </a:r>
            <a:br>
              <a:rPr lang="sv-SE"/>
            </a:br>
            <a:r>
              <a:rPr lang="sv-SE"/>
              <a:t>Lars: vilka har lyckats hos er  - varför?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33DB10-64AD-4478-BAF2-10592BD0BA82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005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905" y="-1"/>
            <a:ext cx="9290784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213" y="2378076"/>
            <a:ext cx="13636114" cy="3409949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1" spc="-400" baseline="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213" y="6279774"/>
            <a:ext cx="13636114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46" indent="0" algn="ctr">
              <a:buNone/>
              <a:defRPr sz="2000"/>
            </a:lvl2pPr>
            <a:lvl3pPr marL="914491" indent="0" algn="ctr">
              <a:buNone/>
              <a:defRPr sz="1800"/>
            </a:lvl3pPr>
            <a:lvl4pPr marL="1371737" indent="0" algn="ctr">
              <a:buNone/>
              <a:defRPr sz="1600"/>
            </a:lvl4pPr>
            <a:lvl5pPr marL="1828983" indent="0" algn="ctr">
              <a:buNone/>
              <a:defRPr sz="1600"/>
            </a:lvl5pPr>
            <a:lvl6pPr marL="2286229" indent="0" algn="ctr">
              <a:buNone/>
              <a:defRPr sz="1600"/>
            </a:lvl6pPr>
            <a:lvl7pPr marL="2743474" indent="0" algn="ctr">
              <a:buNone/>
              <a:defRPr sz="1600"/>
            </a:lvl7pPr>
            <a:lvl8pPr marL="3200720" indent="0" algn="ctr">
              <a:buNone/>
              <a:defRPr sz="1600"/>
            </a:lvl8pPr>
            <a:lvl9pPr marL="3657966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85" y="8791289"/>
            <a:ext cx="1988652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9502" y="3"/>
            <a:ext cx="1096187" cy="2395474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491C-47DC-4E17-80D1-CDD4BAF30723}" type="datetime1">
              <a:rPr lang="sv-SE" smtClean="0"/>
              <a:t>2024-11-05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6" y="877615"/>
            <a:ext cx="17617959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98" y="2491200"/>
            <a:ext cx="17619792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98" y="2491200"/>
            <a:ext cx="17619792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1395" y="8791200"/>
            <a:ext cx="1987357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36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3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ledning">
    <p:bg>
      <p:bgPr>
        <a:solidFill>
          <a:srgbClr val="DD2879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45484708-C7AF-EB1A-9B7B-558E06DFE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70782" y="10452720"/>
            <a:ext cx="6785670" cy="4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09">
                <a:solidFill>
                  <a:srgbClr val="6B2879"/>
                </a:solidFill>
                <a:latin typeface="Corbel" panose="020B0503020204020204" pitchFamily="34" charset="0"/>
              </a:defRPr>
            </a:lvl1pPr>
          </a:lstStyle>
          <a:p>
            <a:r>
              <a:rPr lang="sv-SE"/>
              <a:t>Ny chef - Beslutsfattare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99BF86-3099-3F87-CB17-9583FB785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0994" y="1846495"/>
            <a:ext cx="15843701" cy="7225418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628"/>
              </a:spcAft>
              <a:buNone/>
              <a:defRPr sz="5277">
                <a:solidFill>
                  <a:schemeClr val="tx1"/>
                </a:solidFill>
              </a:defRPr>
            </a:lvl1pPr>
            <a:lvl2pPr marL="753934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68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800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4pPr>
            <a:lvl5pPr marL="3015734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5pPr>
            <a:lvl6pPr marL="3769668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6pPr>
            <a:lvl7pPr marL="4523602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7pPr>
            <a:lvl8pPr marL="5277536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8pPr>
            <a:lvl9pPr marL="6031468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D58925-794D-FDC2-86B6-3B18DBA23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561" y="-2849210"/>
            <a:ext cx="16262570" cy="2771053"/>
          </a:xfrm>
        </p:spPr>
        <p:txBody>
          <a:bodyPr anchor="b"/>
          <a:lstStyle>
            <a:lvl1pPr algn="ctr">
              <a:defRPr sz="7256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40584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2 ">
    <p:bg>
      <p:bgPr>
        <a:solidFill>
          <a:srgbClr val="DFE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6A715-7938-A270-CE32-504E536F8D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2267" y="4400646"/>
            <a:ext cx="8049668" cy="2776604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6596">
                <a:solidFill>
                  <a:schemeClr val="accent5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34920DF-DB3F-70AF-AAFD-9E2C005C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82267" y="7292817"/>
            <a:ext cx="8049668" cy="1425664"/>
          </a:xfrm>
        </p:spPr>
        <p:txBody>
          <a:bodyPr>
            <a:noAutofit/>
          </a:bodyPr>
          <a:lstStyle>
            <a:lvl1pPr marL="0" indent="0" algn="l">
              <a:buNone/>
              <a:defRPr sz="3958" b="0" i="0">
                <a:solidFill>
                  <a:schemeClr val="accent5"/>
                </a:solidFill>
                <a:latin typeface="+mn-lt"/>
              </a:defRPr>
            </a:lvl1pPr>
            <a:lvl2pPr marL="753969" indent="0" algn="ctr">
              <a:buNone/>
              <a:defRPr sz="3298"/>
            </a:lvl2pPr>
            <a:lvl3pPr marL="1507937" indent="0" algn="ctr">
              <a:buNone/>
              <a:defRPr sz="2968"/>
            </a:lvl3pPr>
            <a:lvl4pPr marL="2261906" indent="0" algn="ctr">
              <a:buNone/>
              <a:defRPr sz="2639"/>
            </a:lvl4pPr>
            <a:lvl5pPr marL="3015874" indent="0" algn="ctr">
              <a:buNone/>
              <a:defRPr sz="2639"/>
            </a:lvl5pPr>
            <a:lvl6pPr marL="3769843" indent="0" algn="ctr">
              <a:buNone/>
              <a:defRPr sz="2639"/>
            </a:lvl6pPr>
            <a:lvl7pPr marL="4523811" indent="0" algn="ctr">
              <a:buNone/>
              <a:defRPr sz="2639"/>
            </a:lvl7pPr>
            <a:lvl8pPr marL="5277780" indent="0" algn="ctr">
              <a:buNone/>
              <a:defRPr sz="2639"/>
            </a:lvl8pPr>
            <a:lvl9pPr marL="6031748" indent="0" algn="ctr">
              <a:buNone/>
              <a:defRPr sz="2639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3C9C90-48B9-15C3-3CB2-7C1B3952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C9CDAC1-0A76-4CCB-B13B-CDEA79253170}" type="datetime1">
              <a:rPr lang="sv-SE" smtClean="0"/>
              <a:pPr/>
              <a:t>2024-11-05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5FE6CA-C330-0CAC-87C2-E345303B9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sv-SE"/>
              <a:t>Sidfottext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7B3C30-6165-380B-5C9A-71FB1AA9A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0EA8761A-F05C-4F01-AE76-2EF79F77206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0445CA6-69A4-3DDB-6AED-AB4BF85157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52844" y="0"/>
            <a:ext cx="10052844" cy="11309350"/>
          </a:xfrm>
        </p:spPr>
        <p:txBody>
          <a:bodyPr/>
          <a:lstStyle>
            <a:lvl1pPr marL="0" indent="0" algn="ctr">
              <a:buNone/>
              <a:defRPr sz="1814">
                <a:solidFill>
                  <a:schemeClr val="accent5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471246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10815255" y="0"/>
            <a:ext cx="9290434" cy="1130935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523585" y="8791289"/>
            <a:ext cx="1988652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213" y="2378076"/>
            <a:ext cx="13636114" cy="3409949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1" spc="-40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213" y="6279774"/>
            <a:ext cx="13636114" cy="2406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46" indent="0" algn="ctr">
              <a:buNone/>
              <a:defRPr sz="2000"/>
            </a:lvl2pPr>
            <a:lvl3pPr marL="914491" indent="0" algn="ctr">
              <a:buNone/>
              <a:defRPr sz="1800"/>
            </a:lvl3pPr>
            <a:lvl4pPr marL="1371737" indent="0" algn="ctr">
              <a:buNone/>
              <a:defRPr sz="1600"/>
            </a:lvl4pPr>
            <a:lvl5pPr marL="1828983" indent="0" algn="ctr">
              <a:buNone/>
              <a:defRPr sz="1600"/>
            </a:lvl5pPr>
            <a:lvl6pPr marL="2286229" indent="0" algn="ctr">
              <a:buNone/>
              <a:defRPr sz="1600"/>
            </a:lvl6pPr>
            <a:lvl7pPr marL="2743474" indent="0" algn="ctr">
              <a:buNone/>
              <a:defRPr sz="1600"/>
            </a:lvl7pPr>
            <a:lvl8pPr marL="3200720" indent="0" algn="ctr">
              <a:buNone/>
              <a:defRPr sz="1600"/>
            </a:lvl8pPr>
            <a:lvl9pPr marL="3657966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58731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611" y="478617"/>
            <a:ext cx="792064" cy="184666"/>
          </a:xfrm>
        </p:spPr>
        <p:txBody>
          <a:bodyPr/>
          <a:lstStyle/>
          <a:p>
            <a:fld id="{27129ABF-34AF-4771-8C65-17474087DDAF}" type="datetime1">
              <a:rPr lang="sv-SE" smtClean="0"/>
              <a:t>2024-11-05</a:t>
            </a:fld>
            <a:endParaRPr lang="sv-SE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4088" y="478617"/>
            <a:ext cx="7704609" cy="184666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69" y="478617"/>
            <a:ext cx="360027" cy="184666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9009502" y="2"/>
            <a:ext cx="1096187" cy="3216275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700" y="3399672"/>
            <a:ext cx="17619467" cy="598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77625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866" y="3406775"/>
            <a:ext cx="8639102" cy="5975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2721" y="3406775"/>
            <a:ext cx="8639102" cy="5975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9052" y="6264276"/>
            <a:ext cx="1260100" cy="5045075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084E-ABA3-4AA4-9862-3A3A8F7AC594}" type="datetime1">
              <a:rPr lang="sv-SE" smtClean="0"/>
              <a:t>2024-11-05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42372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1"/>
            <a:ext cx="6240019" cy="979200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523585" y="8791289"/>
            <a:ext cx="1988652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32E934-0E34-41D0-99D0-BBB1DE02E0D8}" type="datetime1">
              <a:rPr lang="sv-SE" smtClean="0"/>
              <a:t>2024-11-05</a:t>
            </a:fld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10404823" y="702001"/>
            <a:ext cx="9007911" cy="99072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823" y="702001"/>
            <a:ext cx="9007911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866" y="3408148"/>
            <a:ext cx="7829353" cy="54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6" y="1227047"/>
            <a:ext cx="7829353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9472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3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1245698" y="2491200"/>
            <a:ext cx="17619792" cy="7923600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98" y="2491200"/>
            <a:ext cx="17619792" cy="79236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9009502" y="1"/>
            <a:ext cx="1096187" cy="2393950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6" y="877615"/>
            <a:ext cx="17617959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1395" y="8791200"/>
            <a:ext cx="1987357" cy="198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F6D5CF-9778-494C-91EA-967A5AD360D0}" type="datetime1">
              <a:rPr lang="sv-SE" smtClean="0"/>
              <a:t>2024-11-05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0029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 userDrawn="1">
          <p15:clr>
            <a:srgbClr val="FBAE40"/>
          </p15:clr>
        </p15:guide>
        <p15:guide id="2" pos="6333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5254" y="0"/>
            <a:ext cx="9290434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84" y="8791288"/>
            <a:ext cx="1988651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212" y="2378075"/>
            <a:ext cx="13636114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212" y="6279773"/>
            <a:ext cx="13636114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15088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9501" y="1"/>
            <a:ext cx="1096187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864" y="3399671"/>
            <a:ext cx="17617958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2024-11-05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273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2024-11-05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10558" y="1"/>
            <a:ext cx="1095130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863" y="3399671"/>
            <a:ext cx="17617958" cy="5975999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00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12" y="15240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00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24" y="30480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00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865" y="3406775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741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2723" y="3406776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29E917-5370-4653-ABC0-4F0AA954FE77}" type="datetime1">
              <a:rPr lang="sv-SE" smtClean="0"/>
              <a:t>2024-11-05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43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40019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84" y="8791288"/>
            <a:ext cx="1988651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4087" y="478617"/>
            <a:ext cx="7704609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610" y="478617"/>
            <a:ext cx="792063" cy="187200"/>
          </a:xfrm>
        </p:spPr>
        <p:txBody>
          <a:bodyPr/>
          <a:lstStyle/>
          <a:p>
            <a:fld id="{9D00964E-CD7C-4BCA-A53D-05A9094492BF}" type="datetime1">
              <a:rPr lang="sv-SE" smtClean="0"/>
              <a:t>2024-11-05</a:t>
            </a:fld>
            <a:endParaRPr lang="sv-SE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68" y="478617"/>
            <a:ext cx="360028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822" y="702000"/>
            <a:ext cx="9007911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822" y="702000"/>
            <a:ext cx="9007911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865" y="3408147"/>
            <a:ext cx="7829352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5" y="1227047"/>
            <a:ext cx="7829352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59401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9501" y="1"/>
            <a:ext cx="1096187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491C-47DC-4E17-80D1-CDD4BAF30723}" type="datetime1">
              <a:rPr lang="sv-SE" smtClean="0"/>
              <a:t>2024-11-05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5" y="877615"/>
            <a:ext cx="17617959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98" y="2491200"/>
            <a:ext cx="17619792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98" y="2491200"/>
            <a:ext cx="17619792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1393" y="8791200"/>
            <a:ext cx="1987357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02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5254" y="0"/>
            <a:ext cx="9290434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85" y="8791288"/>
            <a:ext cx="1988651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215" y="2378076"/>
            <a:ext cx="13636114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1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215" y="6279774"/>
            <a:ext cx="13636114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185" indent="0" algn="ctr">
              <a:buNone/>
              <a:defRPr sz="2000"/>
            </a:lvl2pPr>
            <a:lvl3pPr marL="914370" indent="0" algn="ctr">
              <a:buNone/>
              <a:defRPr sz="1801"/>
            </a:lvl3pPr>
            <a:lvl4pPr marL="1371555" indent="0" algn="ctr">
              <a:buNone/>
              <a:defRPr sz="1600"/>
            </a:lvl4pPr>
            <a:lvl5pPr marL="1828741" indent="0" algn="ctr">
              <a:buNone/>
              <a:defRPr sz="1600"/>
            </a:lvl5pPr>
            <a:lvl6pPr marL="2285926" indent="0" algn="ctr">
              <a:buNone/>
              <a:defRPr sz="1600"/>
            </a:lvl6pPr>
            <a:lvl7pPr marL="2743111" indent="0" algn="ctr">
              <a:buNone/>
              <a:defRPr sz="1600"/>
            </a:lvl7pPr>
            <a:lvl8pPr marL="3200298" indent="0" algn="ctr">
              <a:buNone/>
              <a:defRPr sz="1600"/>
            </a:lvl8pPr>
            <a:lvl9pPr marL="3657483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979746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9503" y="0"/>
            <a:ext cx="1096187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867" y="3399670"/>
            <a:ext cx="17617957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2024-11-05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0113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12" y="152401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24" y="30480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865" y="3406774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2" y="6264279"/>
            <a:ext cx="1238741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2723" y="3406776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29E917-5370-4653-ABC0-4F0AA954FE77}" type="datetime1">
              <a:rPr lang="sv-SE" smtClean="0"/>
              <a:t>2024-11-05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4883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40019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85" y="8791288"/>
            <a:ext cx="1988651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4087" y="478617"/>
            <a:ext cx="7704608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611" y="478617"/>
            <a:ext cx="792062" cy="187200"/>
          </a:xfrm>
        </p:spPr>
        <p:txBody>
          <a:bodyPr/>
          <a:lstStyle/>
          <a:p>
            <a:fld id="{9D00964E-CD7C-4BCA-A53D-05A9094492BF}" type="datetime1">
              <a:rPr lang="sv-SE" smtClean="0"/>
              <a:t>2024-11-05</a:t>
            </a:fld>
            <a:endParaRPr lang="sv-SE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69" y="478617"/>
            <a:ext cx="360029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822" y="702000"/>
            <a:ext cx="9007912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822" y="702000"/>
            <a:ext cx="9007912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867" y="3408147"/>
            <a:ext cx="782935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7" y="1227048"/>
            <a:ext cx="7829353" cy="20436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257066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9503" y="0"/>
            <a:ext cx="1096187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491C-47DC-4E17-80D1-CDD4BAF30723}" type="datetime1">
              <a:rPr lang="sv-SE" smtClean="0"/>
              <a:t>2024-11-05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6" y="877614"/>
            <a:ext cx="17617959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701" y="2491200"/>
            <a:ext cx="17619791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701" y="2491200"/>
            <a:ext cx="17619791" cy="7923600"/>
          </a:xfr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1394" y="8791201"/>
            <a:ext cx="1987356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9318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5254" y="0"/>
            <a:ext cx="9290434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85" y="8791288"/>
            <a:ext cx="1988651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213" y="2378076"/>
            <a:ext cx="13636114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1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213" y="6279774"/>
            <a:ext cx="13636114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6" indent="0" algn="ctr">
              <a:buNone/>
              <a:defRPr sz="2000"/>
            </a:lvl2pPr>
            <a:lvl3pPr marL="914413" indent="0" algn="ctr">
              <a:buNone/>
              <a:defRPr sz="1801"/>
            </a:lvl3pPr>
            <a:lvl4pPr marL="1371619" indent="0" algn="ctr">
              <a:buNone/>
              <a:defRPr sz="1600"/>
            </a:lvl4pPr>
            <a:lvl5pPr marL="1828826" indent="0" algn="ctr">
              <a:buNone/>
              <a:defRPr sz="1600"/>
            </a:lvl5pPr>
            <a:lvl6pPr marL="2286032" indent="0" algn="ctr">
              <a:buNone/>
              <a:defRPr sz="1600"/>
            </a:lvl6pPr>
            <a:lvl7pPr marL="2743238" indent="0" algn="ctr">
              <a:buNone/>
              <a:defRPr sz="1600"/>
            </a:lvl7pPr>
            <a:lvl8pPr marL="3200446" indent="0" algn="ctr">
              <a:buNone/>
              <a:defRPr sz="1600"/>
            </a:lvl8pPr>
            <a:lvl9pPr marL="3657653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430019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9502" y="0"/>
            <a:ext cx="1096187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866" y="3399670"/>
            <a:ext cx="17617957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2024-11-05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99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2" y="6264276"/>
            <a:ext cx="1247254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866" y="3406775"/>
            <a:ext cx="8639102" cy="5975999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2721" y="3406775"/>
            <a:ext cx="8639102" cy="5975999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5F43-7351-4340-AB7C-1EB441B903A0}" type="datetime1">
              <a:rPr lang="sv-SE" smtClean="0"/>
              <a:t>2024-11-05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sv-SE" sz="1801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12" y="152401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sv-SE" sz="1801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24" y="30480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sv-SE" sz="1801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865" y="3406774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1" y="6264278"/>
            <a:ext cx="1238741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2723" y="3406776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29E917-5370-4653-ABC0-4F0AA954FE77}" type="datetime1">
              <a:rPr lang="sv-SE" smtClean="0"/>
              <a:t>2024-11-05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874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40019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85" y="8791288"/>
            <a:ext cx="1988651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4087" y="478617"/>
            <a:ext cx="7704608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611" y="478617"/>
            <a:ext cx="792062" cy="187200"/>
          </a:xfrm>
        </p:spPr>
        <p:txBody>
          <a:bodyPr/>
          <a:lstStyle/>
          <a:p>
            <a:fld id="{9D00964E-CD7C-4BCA-A53D-05A9094492BF}" type="datetime1">
              <a:rPr lang="sv-SE" smtClean="0"/>
              <a:t>2024-11-05</a:t>
            </a:fld>
            <a:endParaRPr lang="sv-SE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68" y="478617"/>
            <a:ext cx="360029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822" y="702000"/>
            <a:ext cx="9007912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822" y="702000"/>
            <a:ext cx="9007912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866" y="3408147"/>
            <a:ext cx="782935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6" y="1227048"/>
            <a:ext cx="7829353" cy="204364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572122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9502" y="0"/>
            <a:ext cx="1096187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491C-47DC-4E17-80D1-CDD4BAF30723}" type="datetime1">
              <a:rPr lang="sv-SE" smtClean="0"/>
              <a:t>2024-11-05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5" y="877614"/>
            <a:ext cx="17617959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99" y="2491200"/>
            <a:ext cx="17619791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99" y="2491200"/>
            <a:ext cx="17619791" cy="7923600"/>
          </a:xfrm>
          <a:noFill/>
        </p:spPr>
        <p:txBody>
          <a:bodyPr/>
          <a:lstStyle>
            <a:lvl1pPr>
              <a:buNone/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1394" y="8791201"/>
            <a:ext cx="1987356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5382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5254" y="0"/>
            <a:ext cx="9290434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84" y="8791288"/>
            <a:ext cx="1988651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212" y="2378075"/>
            <a:ext cx="13636114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212" y="6279773"/>
            <a:ext cx="13636114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191803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9501" y="1"/>
            <a:ext cx="1096187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864" y="3399671"/>
            <a:ext cx="17617958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2024-11-05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1824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00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12" y="15240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00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24" y="30480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00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865" y="3406775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741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2723" y="3406776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29E917-5370-4653-ABC0-4F0AA954FE77}" type="datetime1">
              <a:rPr lang="sv-SE" smtClean="0"/>
              <a:t>2024-11-05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3912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40019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84" y="8791288"/>
            <a:ext cx="1988651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4087" y="478617"/>
            <a:ext cx="7704609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610" y="478617"/>
            <a:ext cx="792063" cy="187200"/>
          </a:xfrm>
        </p:spPr>
        <p:txBody>
          <a:bodyPr/>
          <a:lstStyle/>
          <a:p>
            <a:fld id="{9D00964E-CD7C-4BCA-A53D-05A9094492BF}" type="datetime1">
              <a:rPr lang="sv-SE" smtClean="0"/>
              <a:t>2024-11-05</a:t>
            </a:fld>
            <a:endParaRPr lang="sv-SE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68" y="478617"/>
            <a:ext cx="360028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822" y="702000"/>
            <a:ext cx="9007911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822" y="702000"/>
            <a:ext cx="9007911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865" y="3408147"/>
            <a:ext cx="7829352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5" y="1227047"/>
            <a:ext cx="7829352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0178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9501" y="1"/>
            <a:ext cx="1096187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491C-47DC-4E17-80D1-CDD4BAF30723}" type="datetime1">
              <a:rPr lang="sv-SE" smtClean="0"/>
              <a:t>2024-11-05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5" y="877615"/>
            <a:ext cx="17617959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98" y="2491200"/>
            <a:ext cx="17619792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98" y="2491200"/>
            <a:ext cx="17619792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1393" y="8791200"/>
            <a:ext cx="1987357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302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ollektivtraf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5811036" y="2077980"/>
            <a:ext cx="13461002" cy="1907240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5811036" y="4133673"/>
            <a:ext cx="13461002" cy="629299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7123547" y="10583776"/>
            <a:ext cx="5568908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79" b="0">
                <a:solidFill>
                  <a:srgbClr val="FF0000"/>
                </a:solidFill>
              </a:rPr>
              <a:t>regionvastmanland.se</a:t>
            </a:r>
            <a:endParaRPr lang="sv-SE" sz="1979" b="0" baseline="0">
              <a:solidFill>
                <a:srgbClr val="FF0000"/>
              </a:solidFill>
            </a:endParaRP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3441872" y="1225989"/>
            <a:ext cx="4523780" cy="184666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2024-11-05</a:t>
            </a:fld>
            <a:endParaRPr lang="sv-SE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3441872" y="803411"/>
            <a:ext cx="6785670" cy="184666"/>
          </a:xfrm>
        </p:spPr>
        <p:txBody>
          <a:bodyPr/>
          <a:lstStyle/>
          <a:p>
            <a:endParaRPr lang="sv-SE"/>
          </a:p>
        </p:txBody>
      </p:sp>
      <p:sp>
        <p:nvSpPr>
          <p:cNvPr id="16" name="textruta 15"/>
          <p:cNvSpPr txBox="1"/>
          <p:nvPr/>
        </p:nvSpPr>
        <p:spPr>
          <a:xfrm>
            <a:off x="3441873" y="1546962"/>
            <a:ext cx="5568908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79" b="0">
                <a:solidFill>
                  <a:srgbClr val="FF0000"/>
                </a:solidFill>
              </a:rPr>
              <a:t>regionvastmanland.se</a:t>
            </a:r>
            <a:endParaRPr lang="sv-SE" sz="1979" b="0" baseline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3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513212" y="1996901"/>
            <a:ext cx="15079266" cy="6910171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5936" b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76BD1-A56A-405D-BBE7-4874BB21E688}" type="datetimeFigureOut">
              <a:rPr lang="sv-SE" smtClean="0"/>
              <a:pPr/>
              <a:t>2024-11-05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8AD97-2061-449E-AA65-AEC810C32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519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1" y="0"/>
            <a:ext cx="6241120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85" y="8791289"/>
            <a:ext cx="1988652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69D-E447-4789-8673-AFA93CC4C0FC}" type="datetime1">
              <a:rPr lang="sv-SE" smtClean="0"/>
              <a:t>2024-11-05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823" y="702000"/>
            <a:ext cx="9000711" cy="9899999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823" y="701677"/>
            <a:ext cx="9000711" cy="9899999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867" y="3408148"/>
            <a:ext cx="7829351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6" y="1227047"/>
            <a:ext cx="7829353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3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jänsteperson allmä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2"/>
          <p:cNvSpPr>
            <a:spLocks noGrp="1"/>
          </p:cNvSpPr>
          <p:nvPr>
            <p:ph type="title" hasCustomPrompt="1"/>
          </p:nvPr>
        </p:nvSpPr>
        <p:spPr>
          <a:xfrm>
            <a:off x="5811036" y="2077980"/>
            <a:ext cx="13461002" cy="1907240"/>
          </a:xfrm>
        </p:spPr>
        <p:txBody>
          <a:bodyPr anchor="b"/>
          <a:lstStyle>
            <a:lvl1pPr>
              <a:lnSpc>
                <a:spcPct val="80000"/>
              </a:lnSpc>
              <a:defRPr/>
            </a:lvl1pPr>
          </a:lstStyle>
          <a:p>
            <a:r>
              <a:rPr lang="sv-SE"/>
              <a:t>Klicka här för att lägga till rubrik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5811036" y="4133673"/>
            <a:ext cx="13461002" cy="6292997"/>
          </a:xfrm>
        </p:spPr>
        <p:txBody>
          <a:bodyPr anchor="t" anchorCtr="0">
            <a:noAutofit/>
          </a:bodyPr>
          <a:lstStyle>
            <a:lvl1pPr>
              <a:defRPr sz="329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sv-SE"/>
              <a:t>Klicka här för att lägga till innehåll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datum 7"/>
          <p:cNvSpPr>
            <a:spLocks noGrp="1"/>
          </p:cNvSpPr>
          <p:nvPr>
            <p:ph type="dt" sz="half" idx="11"/>
          </p:nvPr>
        </p:nvSpPr>
        <p:spPr>
          <a:xfrm>
            <a:off x="3441872" y="1225989"/>
            <a:ext cx="4523780" cy="184666"/>
          </a:xfrm>
        </p:spPr>
        <p:txBody>
          <a:bodyPr/>
          <a:lstStyle/>
          <a:p>
            <a:fld id="{08176BD1-A56A-405D-BBE7-4874BB21E688}" type="datetimeFigureOut">
              <a:rPr lang="sv-SE" smtClean="0"/>
              <a:pPr/>
              <a:t>2024-11-05</a:t>
            </a:fld>
            <a:endParaRPr lang="sv-SE"/>
          </a:p>
        </p:txBody>
      </p:sp>
      <p:sp>
        <p:nvSpPr>
          <p:cNvPr id="12" name="Platshållare för sidfot 8"/>
          <p:cNvSpPr>
            <a:spLocks noGrp="1"/>
          </p:cNvSpPr>
          <p:nvPr>
            <p:ph type="ftr" sz="quarter" idx="12"/>
          </p:nvPr>
        </p:nvSpPr>
        <p:spPr>
          <a:xfrm>
            <a:off x="3441872" y="803411"/>
            <a:ext cx="6785670" cy="184666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3441873" y="1546962"/>
            <a:ext cx="5568908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79" b="0">
                <a:solidFill>
                  <a:srgbClr val="FF0000"/>
                </a:solidFill>
              </a:rPr>
              <a:t>regionvastmanland.se</a:t>
            </a:r>
            <a:endParaRPr lang="sv-SE" sz="1979" b="0" baseline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CE9ED36-69B7-4FC7-B177-7D229E9A66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185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5"/>
            <a:ext cx="1247255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865" y="3406775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2719" y="3406775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5F43-7351-4340-AB7C-1EB441B903A0}" type="datetime1">
              <a:rPr lang="sv-SE" smtClean="0"/>
              <a:t>2024-11-05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01343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5254" y="0"/>
            <a:ext cx="9290434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84" y="8791288"/>
            <a:ext cx="1988651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212" y="2378075"/>
            <a:ext cx="13636114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212" y="6279773"/>
            <a:ext cx="13636114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236444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9501" y="1"/>
            <a:ext cx="1096187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864" y="3399671"/>
            <a:ext cx="17617958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2024-11-05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68464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00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12" y="15240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00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24" y="30480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00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865" y="3406775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741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2723" y="3406776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29E917-5370-4653-ABC0-4F0AA954FE77}" type="datetime1">
              <a:rPr lang="sv-SE" smtClean="0"/>
              <a:t>2024-11-05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7364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6240019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84" y="8791288"/>
            <a:ext cx="1988651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4087" y="478617"/>
            <a:ext cx="7704609" cy="187200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610" y="478617"/>
            <a:ext cx="792063" cy="187200"/>
          </a:xfrm>
        </p:spPr>
        <p:txBody>
          <a:bodyPr/>
          <a:lstStyle/>
          <a:p>
            <a:fld id="{9D00964E-CD7C-4BCA-A53D-05A9094492BF}" type="datetime1">
              <a:rPr lang="sv-SE" smtClean="0"/>
              <a:t>2024-11-05</a:t>
            </a:fld>
            <a:endParaRPr lang="sv-SE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68" y="478617"/>
            <a:ext cx="360028" cy="187200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822" y="702000"/>
            <a:ext cx="9007911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822" y="702000"/>
            <a:ext cx="9007911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865" y="3408147"/>
            <a:ext cx="7829352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5" y="1227047"/>
            <a:ext cx="7829352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4716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5708F-A6F2-4D28-886A-05F63F7F1F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3" r="88989" b="40999"/>
          <a:stretch/>
        </p:blipFill>
        <p:spPr>
          <a:xfrm>
            <a:off x="19009501" y="1"/>
            <a:ext cx="1096187" cy="2395475"/>
          </a:xfrm>
          <a:prstGeom prst="rect">
            <a:avLst/>
          </a:prstGeom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491C-47DC-4E17-80D1-CDD4BAF30723}" type="datetime1">
              <a:rPr lang="sv-SE" smtClean="0"/>
              <a:t>2024-11-05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5" y="877615"/>
            <a:ext cx="17617959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B7B88AC-ED67-40FC-B207-9A82E4376643}"/>
              </a:ext>
            </a:extLst>
          </p:cNvPr>
          <p:cNvSpPr/>
          <p:nvPr userDrawn="1"/>
        </p:nvSpPr>
        <p:spPr>
          <a:xfrm>
            <a:off x="1245698" y="2491200"/>
            <a:ext cx="17619792" cy="79236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98" y="2491200"/>
            <a:ext cx="17619792" cy="7923600"/>
          </a:xfr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C6CF22E-C600-40EB-BB5D-A71AE04A4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1393" y="8791200"/>
            <a:ext cx="1987357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545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904" y="-1"/>
            <a:ext cx="9290784" cy="11309351"/>
          </a:xfrm>
          <a:prstGeom prst="rect">
            <a:avLst/>
          </a:prstGeom>
          <a:solidFill>
            <a:srgbClr val="FAEDF2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212" y="2378075"/>
            <a:ext cx="13636114" cy="3409950"/>
          </a:xfr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212" y="6279773"/>
            <a:ext cx="13636114" cy="240665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84" y="8791288"/>
            <a:ext cx="1988651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3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2024-11-05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10558" y="1"/>
            <a:ext cx="1095130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864" y="3399671"/>
            <a:ext cx="17617958" cy="5976000"/>
          </a:xfr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43160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5"/>
            <a:ext cx="1247255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865" y="3406775"/>
            <a:ext cx="8639103" cy="5976000"/>
          </a:xfr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2719" y="3406775"/>
            <a:ext cx="8639103" cy="5976000"/>
          </a:xfr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5F43-7351-4340-AB7C-1EB441B903A0}" type="datetime1">
              <a:rPr lang="sv-SE" smtClean="0"/>
              <a:t>2024-11-05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98" y="2491200"/>
            <a:ext cx="17619792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6FC7-5FC7-4CA8-94E2-9DAA9984D6D0}" type="datetime1">
              <a:rPr lang="sv-SE" smtClean="0"/>
              <a:t>2024-11-05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6" y="877615"/>
            <a:ext cx="17617959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10558" y="1"/>
            <a:ext cx="1095130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1395" y="8791200"/>
            <a:ext cx="1987357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3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1120" cy="979488"/>
          </a:xfrm>
          <a:prstGeom prst="rect">
            <a:avLst/>
          </a:prstGeo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69D-E447-4789-8673-AFA93CC4C0FC}" type="datetime1">
              <a:rPr lang="sv-SE" smtClean="0"/>
              <a:t>2024-11-05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822" y="702000"/>
            <a:ext cx="9000711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822" y="701676"/>
            <a:ext cx="9000711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866" y="3408147"/>
            <a:ext cx="7829351" cy="5400000"/>
          </a:xfrm>
        </p:spPr>
        <p:txBody>
          <a:bodyPr vert="horz" lIns="0" tIns="0" rIns="0" bIns="0" rtlCol="0">
            <a:no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5" y="1227047"/>
            <a:ext cx="7829352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0425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3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98" y="2491200"/>
            <a:ext cx="17619792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6FC7-5FC7-4CA8-94E2-9DAA9984D6D0}" type="datetime1">
              <a:rPr lang="sv-SE" smtClean="0"/>
              <a:t>2024-11-05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5" y="877615"/>
            <a:ext cx="17617959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10558" y="0"/>
            <a:ext cx="1095130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1393" y="8791200"/>
            <a:ext cx="1987357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3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10814904" y="-1"/>
            <a:ext cx="9290784" cy="1130935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212" y="2378075"/>
            <a:ext cx="13636114" cy="340995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0" spc="-400" baseline="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212" y="6279773"/>
            <a:ext cx="13636114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523584" y="8791288"/>
            <a:ext cx="1988651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037667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2024-11-05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9010558" y="1"/>
            <a:ext cx="1095130" cy="3216274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3864" y="3399671"/>
            <a:ext cx="17617958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892551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6264275"/>
            <a:ext cx="1247255" cy="504507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865" y="3406775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22719" y="3406775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5F43-7351-4340-AB7C-1EB441B903A0}" type="datetime1">
              <a:rPr lang="sv-SE" smtClean="0"/>
              <a:t>2024-11-05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2067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0" y="0"/>
            <a:ext cx="6241120" cy="979488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523584" y="8791288"/>
            <a:ext cx="1988651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69D-E447-4789-8673-AFA93CC4C0FC}" type="datetime1">
              <a:rPr lang="sv-SE" smtClean="0"/>
              <a:t>2024-11-05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10404822" y="702000"/>
            <a:ext cx="9000711" cy="9900000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822" y="701676"/>
            <a:ext cx="9000711" cy="99000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866" y="3408147"/>
            <a:ext cx="7829351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5" y="1227047"/>
            <a:ext cx="7829352" cy="204364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1209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5698" y="2491200"/>
            <a:ext cx="17619792" cy="7923600"/>
          </a:xfrm>
          <a:solidFill>
            <a:srgbClr val="FAEDF2"/>
          </a:solidFill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6FC7-5FC7-4CA8-94E2-9DAA9984D6D0}" type="datetime1">
              <a:rPr lang="sv-SE" smtClean="0"/>
              <a:t>2024-11-05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5" y="877615"/>
            <a:ext cx="17617959" cy="10432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9010558" y="0"/>
            <a:ext cx="1095130" cy="2395474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1393" y="8791200"/>
            <a:ext cx="1987357" cy="198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200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7845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00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12" y="15240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00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24" y="30480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800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865" y="3406775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0" y="6264276"/>
            <a:ext cx="1238741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2723" y="3406776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7DBB107-BDB1-4739-B55B-E9BB78FABE17}" type="datetime1">
              <a:rPr lang="sv-SE" smtClean="0"/>
              <a:t>2024-11-05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3519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12" y="152401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24" y="30480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865" y="3406774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1" y="6264279"/>
            <a:ext cx="1238741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2724" y="3406776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7DBB107-BDB1-4739-B55B-E9BB78FABE17}" type="datetime1">
              <a:rPr lang="sv-SE" smtClean="0"/>
              <a:t>2024-11-05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2951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12" y="152401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24" y="30480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865" y="3406774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1" y="6264279"/>
            <a:ext cx="1238741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2724" y="3406776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7DBB107-BDB1-4739-B55B-E9BB78FABE17}" type="datetime1">
              <a:rPr lang="sv-SE" smtClean="0"/>
              <a:t>2024-11-05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01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Bildobjekt 116">
            <a:extLst>
              <a:ext uri="{FF2B5EF4-FFF2-40B4-BE49-F238E27FC236}">
                <a16:creationId xmlns:a16="http://schemas.microsoft.com/office/drawing/2014/main" id="{33477E7E-42C3-4788-A1BB-FDC82EC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74" b="4216"/>
          <a:stretch/>
        </p:blipFill>
        <p:spPr>
          <a:xfrm>
            <a:off x="10815254" y="0"/>
            <a:ext cx="9290434" cy="11309350"/>
          </a:xfrm>
          <a:prstGeom prst="rect">
            <a:avLst/>
          </a:prstGeom>
        </p:spPr>
      </p:pic>
      <p:sp>
        <p:nvSpPr>
          <p:cNvPr id="118" name="object 38">
            <a:extLst>
              <a:ext uri="{FF2B5EF4-FFF2-40B4-BE49-F238E27FC236}">
                <a16:creationId xmlns:a16="http://schemas.microsoft.com/office/drawing/2014/main" id="{72F77CA4-0BCE-4432-8426-61300A583404}"/>
              </a:ext>
            </a:extLst>
          </p:cNvPr>
          <p:cNvSpPr/>
          <p:nvPr userDrawn="1"/>
        </p:nvSpPr>
        <p:spPr>
          <a:xfrm>
            <a:off x="523585" y="8791289"/>
            <a:ext cx="1988652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9" name="Rubrik 1">
            <a:extLst>
              <a:ext uri="{FF2B5EF4-FFF2-40B4-BE49-F238E27FC236}">
                <a16:creationId xmlns:a16="http://schemas.microsoft.com/office/drawing/2014/main" id="{656A818D-9B35-4279-A10A-068A34BAA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3213" y="2378076"/>
            <a:ext cx="13636114" cy="3409949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11901" spc="-40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120" name="Underrubrik 2">
            <a:extLst>
              <a:ext uri="{FF2B5EF4-FFF2-40B4-BE49-F238E27FC236}">
                <a16:creationId xmlns:a16="http://schemas.microsoft.com/office/drawing/2014/main" id="{3DE99F72-0CDC-477B-85F2-1E356EF224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3213" y="6279774"/>
            <a:ext cx="13636114" cy="240665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4500" spc="-200" baseline="0"/>
            </a:lvl1pPr>
            <a:lvl2pPr marL="457246" indent="0" algn="ctr">
              <a:buNone/>
              <a:defRPr sz="2000"/>
            </a:lvl2pPr>
            <a:lvl3pPr marL="914491" indent="0" algn="ctr">
              <a:buNone/>
              <a:defRPr sz="1800"/>
            </a:lvl3pPr>
            <a:lvl4pPr marL="1371737" indent="0" algn="ctr">
              <a:buNone/>
              <a:defRPr sz="1600"/>
            </a:lvl4pPr>
            <a:lvl5pPr marL="1828983" indent="0" algn="ctr">
              <a:buNone/>
              <a:defRPr sz="1600"/>
            </a:lvl5pPr>
            <a:lvl6pPr marL="2286229" indent="0" algn="ctr">
              <a:buNone/>
              <a:defRPr sz="1600"/>
            </a:lvl6pPr>
            <a:lvl7pPr marL="2743474" indent="0" algn="ctr">
              <a:buNone/>
              <a:defRPr sz="1600"/>
            </a:lvl7pPr>
            <a:lvl8pPr marL="3200720" indent="0" algn="ctr">
              <a:buNone/>
              <a:defRPr sz="1600"/>
            </a:lvl8pPr>
            <a:lvl9pPr marL="3657966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485751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12" y="152401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24" y="30480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865" y="3406774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1" y="6264279"/>
            <a:ext cx="1238741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2724" y="3406776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7DBB107-BDB1-4739-B55B-E9BB78FABE17}" type="datetime1">
              <a:rPr lang="sv-SE" smtClean="0"/>
              <a:t>2024-11-05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17533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12" y="152401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24" y="304800"/>
            <a:ext cx="1214534" cy="8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sv-SE" sz="1801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865" y="3406774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1" y="6264279"/>
            <a:ext cx="1238741" cy="50450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2724" y="3406776"/>
            <a:ext cx="8639103" cy="5976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7DBB107-BDB1-4739-B55B-E9BB78FABE17}" type="datetime1">
              <a:rPr lang="sv-SE" smtClean="0"/>
              <a:t>2024-11-05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672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4A2BB9E4-4D0C-429C-86B2-73D19EAEC8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9" b="40999"/>
          <a:stretch/>
        </p:blipFill>
        <p:spPr>
          <a:xfrm>
            <a:off x="19009502" y="2"/>
            <a:ext cx="1096187" cy="3216275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9E204E3-63A1-4474-A22C-5B6EBCE2E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863" y="3399672"/>
            <a:ext cx="17617958" cy="59832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A8E34-5052-4F38-988C-0D97C661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307201E-B19A-4211-B823-348FBA9EC2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5C967C-67C7-4621-A3F4-421FC821AE41}" type="datetime1">
              <a:rPr lang="sv-SE" smtClean="0"/>
              <a:t>2024-11-05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0AA7B2E-985F-4673-A4FB-6FC32C2C34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649E5A-1919-43B2-BBF2-01932005A4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02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8">
            <a:extLst>
              <a:ext uri="{FF2B5EF4-FFF2-40B4-BE49-F238E27FC236}">
                <a16:creationId xmlns:a16="http://schemas.microsoft.com/office/drawing/2014/main" id="{3137100E-AD01-4413-A769-147ED2DBD7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1"/>
            <a:ext cx="1214533" cy="851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7" tIns="45724" rIns="91447" bIns="45724" numCol="1" anchor="t" anchorCtr="0" compatLnSpc="1">
            <a:prstTxWarp prst="textNoShape">
              <a:avLst/>
            </a:prstTxWarp>
          </a:bodyPr>
          <a:lstStyle/>
          <a:p>
            <a:endParaRPr lang="sv-SE" sz="1800"/>
          </a:p>
        </p:txBody>
      </p:sp>
      <p:sp>
        <p:nvSpPr>
          <p:cNvPr id="86" name="AutoShape 18">
            <a:extLst>
              <a:ext uri="{FF2B5EF4-FFF2-40B4-BE49-F238E27FC236}">
                <a16:creationId xmlns:a16="http://schemas.microsoft.com/office/drawing/2014/main" id="{72A7E8A6-C02F-4DDB-893A-A2DE3452A3B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52412" y="152401"/>
            <a:ext cx="1214533" cy="851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7" tIns="45724" rIns="91447" bIns="45724" numCol="1" anchor="t" anchorCtr="0" compatLnSpc="1">
            <a:prstTxWarp prst="textNoShape">
              <a:avLst/>
            </a:prstTxWarp>
          </a:bodyPr>
          <a:lstStyle/>
          <a:p>
            <a:endParaRPr lang="sv-SE" sz="1800"/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B680042A-CED3-424E-BC74-1F9AD53398B7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4824" y="304802"/>
            <a:ext cx="1214533" cy="851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7" tIns="45724" rIns="91447" bIns="45724" numCol="1" anchor="t" anchorCtr="0" compatLnSpc="1">
            <a:prstTxWarp prst="textNoShape">
              <a:avLst/>
            </a:prstTxWarp>
          </a:bodyPr>
          <a:lstStyle/>
          <a:p>
            <a:endParaRPr lang="sv-SE" sz="1800"/>
          </a:p>
        </p:txBody>
      </p:sp>
      <p:sp>
        <p:nvSpPr>
          <p:cNvPr id="88" name="Platshållare för innehåll 2">
            <a:extLst>
              <a:ext uri="{FF2B5EF4-FFF2-40B4-BE49-F238E27FC236}">
                <a16:creationId xmlns:a16="http://schemas.microsoft.com/office/drawing/2014/main" id="{EDEB1E76-DA8C-4821-B2EB-EED0A44C4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3866" y="3406775"/>
            <a:ext cx="8639102" cy="5975999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0" name="Bildobjekt 89">
            <a:extLst>
              <a:ext uri="{FF2B5EF4-FFF2-40B4-BE49-F238E27FC236}">
                <a16:creationId xmlns:a16="http://schemas.microsoft.com/office/drawing/2014/main" id="{52C1F324-DEFA-416F-B72F-6051C31AF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1" t="51033" b="-60375"/>
          <a:stretch/>
        </p:blipFill>
        <p:spPr>
          <a:xfrm>
            <a:off x="3" y="6264276"/>
            <a:ext cx="1238740" cy="504507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99169CA-2D7A-43B7-AB45-92143F3B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266FDE-E7E1-4894-A463-420093AA5D7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0222725" y="3406776"/>
            <a:ext cx="8639102" cy="5975999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FD0371-4BC2-4B1E-AF08-C39AD685810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29E917-5370-4653-ABC0-4F0AA954FE77}" type="datetime1">
              <a:rPr lang="sv-SE" smtClean="0"/>
              <a:t>2024-11-05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B503087-80B1-4939-BF99-75E89592FC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DA98C4-0904-4159-B0D2-48927D0D4B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dobjekt 115">
            <a:extLst>
              <a:ext uri="{FF2B5EF4-FFF2-40B4-BE49-F238E27FC236}">
                <a16:creationId xmlns:a16="http://schemas.microsoft.com/office/drawing/2014/main" id="{C737B2F4-9EA7-4502-85F3-D663E2EA07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1"/>
            <a:ext cx="6240019" cy="979200"/>
          </a:xfrm>
          <a:prstGeom prst="rect">
            <a:avLst/>
          </a:prstGeom>
        </p:spPr>
      </p:pic>
      <p:sp>
        <p:nvSpPr>
          <p:cNvPr id="17" name="object 38">
            <a:extLst>
              <a:ext uri="{FF2B5EF4-FFF2-40B4-BE49-F238E27FC236}">
                <a16:creationId xmlns:a16="http://schemas.microsoft.com/office/drawing/2014/main" id="{ED408A77-E9D9-4ECD-9EAC-8F17AA6FF688}"/>
              </a:ext>
            </a:extLst>
          </p:cNvPr>
          <p:cNvSpPr/>
          <p:nvPr userDrawn="1"/>
        </p:nvSpPr>
        <p:spPr>
          <a:xfrm>
            <a:off x="523585" y="8791289"/>
            <a:ext cx="1988652" cy="198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3" name="Platshållare för sidfot 5">
            <a:extLst>
              <a:ext uri="{FF2B5EF4-FFF2-40B4-BE49-F238E27FC236}">
                <a16:creationId xmlns:a16="http://schemas.microsoft.com/office/drawing/2014/main" id="{BB34CA2A-42E7-429D-A977-94E73516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4088" y="478617"/>
            <a:ext cx="7704609" cy="184666"/>
          </a:xfrm>
        </p:spPr>
        <p:txBody>
          <a:bodyPr/>
          <a:lstStyle/>
          <a:p>
            <a:endParaRPr lang="sv-SE"/>
          </a:p>
        </p:txBody>
      </p:sp>
      <p:sp>
        <p:nvSpPr>
          <p:cNvPr id="112" name="Platshållare för datum 4">
            <a:extLst>
              <a:ext uri="{FF2B5EF4-FFF2-40B4-BE49-F238E27FC236}">
                <a16:creationId xmlns:a16="http://schemas.microsoft.com/office/drawing/2014/main" id="{D2CC2258-1CAC-42DF-AA86-10F59DEC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611" y="478617"/>
            <a:ext cx="792064" cy="184666"/>
          </a:xfrm>
        </p:spPr>
        <p:txBody>
          <a:bodyPr/>
          <a:lstStyle/>
          <a:p>
            <a:fld id="{9D00964E-CD7C-4BCA-A53D-05A9094492BF}" type="datetime1">
              <a:rPr lang="sv-SE" smtClean="0"/>
              <a:t>2024-11-05</a:t>
            </a:fld>
            <a:endParaRPr lang="sv-SE"/>
          </a:p>
        </p:txBody>
      </p:sp>
      <p:sp>
        <p:nvSpPr>
          <p:cNvPr id="114" name="Platshållare för bildnummer 6">
            <a:extLst>
              <a:ext uri="{FF2B5EF4-FFF2-40B4-BE49-F238E27FC236}">
                <a16:creationId xmlns:a16="http://schemas.microsoft.com/office/drawing/2014/main" id="{0CFDA38F-887E-4A37-9D96-25B2B6B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69" y="478617"/>
            <a:ext cx="360027" cy="184666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E9C919A-0768-457E-8FE4-A8E97EA955FB}"/>
              </a:ext>
            </a:extLst>
          </p:cNvPr>
          <p:cNvSpPr/>
          <p:nvPr userDrawn="1"/>
        </p:nvSpPr>
        <p:spPr>
          <a:xfrm>
            <a:off x="10404823" y="702001"/>
            <a:ext cx="9007911" cy="9907200"/>
          </a:xfrm>
          <a:prstGeom prst="rect">
            <a:avLst/>
          </a:prstGeom>
          <a:solidFill>
            <a:srgbClr val="DFE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A9A918AC-8D77-44A2-A4FE-5285D4086A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04823" y="702001"/>
            <a:ext cx="9007911" cy="9907200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F2DA647D-DDF5-4570-9F2E-0535FAD82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866" y="3408148"/>
            <a:ext cx="7829353" cy="5400000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7" name="Rubrik 7">
            <a:extLst>
              <a:ext uri="{FF2B5EF4-FFF2-40B4-BE49-F238E27FC236}">
                <a16:creationId xmlns:a16="http://schemas.microsoft.com/office/drawing/2014/main" id="{A8C94F33-3648-4C31-AEF3-2EBA538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6" y="1227047"/>
            <a:ext cx="7829353" cy="204364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7159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6333" userDrawn="1">
          <p15:clr>
            <a:srgbClr val="FBAE40"/>
          </p15:clr>
        </p15:guide>
        <p15:guide id="3" pos="2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7.emf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866" y="3401570"/>
            <a:ext cx="17617959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4088" y="478617"/>
            <a:ext cx="770460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611" y="478617"/>
            <a:ext cx="7920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DA4E-B23A-42CD-82EE-75C65057215D}" type="datetime1">
              <a:rPr lang="sv-SE" noProof="0" smtClean="0"/>
              <a:t>2024-11-05</a:t>
            </a:fld>
            <a:endParaRPr lang="sv-SE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69" y="478617"/>
            <a:ext cx="36002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6" y="1227047"/>
            <a:ext cx="17617959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4469" y="9528511"/>
            <a:ext cx="1302395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5" r:id="rId3"/>
    <p:sldLayoutId id="2147483738" r:id="rId4"/>
    <p:sldLayoutId id="2147483741" r:id="rId5"/>
  </p:sldLayoutIdLst>
  <p:hf hdr="0" ftr="0"/>
  <p:txStyles>
    <p:titleStyle>
      <a:lvl1pPr eaLnBrk="1" hangingPunct="1">
        <a:lnSpc>
          <a:spcPct val="85000"/>
        </a:lnSpc>
        <a:defRPr sz="6451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35" indent="-345635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76" indent="-324032" eaLnBrk="1" hangingPunct="1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112" indent="-288029" eaLnBrk="1" hangingPunct="1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146" indent="-259226" eaLnBrk="1" hangingPunct="1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176" indent="-252025" eaLnBrk="1" hangingPunct="1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229" eaLnBrk="1" hangingPunct="1">
        <a:defRPr>
          <a:latin typeface="+mn-lt"/>
          <a:ea typeface="+mn-ea"/>
          <a:cs typeface="+mn-cs"/>
        </a:defRPr>
      </a:lvl6pPr>
      <a:lvl7pPr marL="2743474" eaLnBrk="1" hangingPunct="1">
        <a:defRPr>
          <a:latin typeface="+mn-lt"/>
          <a:ea typeface="+mn-ea"/>
          <a:cs typeface="+mn-cs"/>
        </a:defRPr>
      </a:lvl7pPr>
      <a:lvl8pPr marL="3200720" eaLnBrk="1" hangingPunct="1">
        <a:defRPr>
          <a:latin typeface="+mn-lt"/>
          <a:ea typeface="+mn-ea"/>
          <a:cs typeface="+mn-cs"/>
        </a:defRPr>
      </a:lvl8pPr>
      <a:lvl9pPr marL="3657966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46" eaLnBrk="1" hangingPunct="1">
        <a:defRPr>
          <a:latin typeface="+mn-lt"/>
          <a:ea typeface="+mn-ea"/>
          <a:cs typeface="+mn-cs"/>
        </a:defRPr>
      </a:lvl2pPr>
      <a:lvl3pPr marL="914491" eaLnBrk="1" hangingPunct="1">
        <a:defRPr>
          <a:latin typeface="+mn-lt"/>
          <a:ea typeface="+mn-ea"/>
          <a:cs typeface="+mn-cs"/>
        </a:defRPr>
      </a:lvl3pPr>
      <a:lvl4pPr marL="1371737" eaLnBrk="1" hangingPunct="1">
        <a:defRPr>
          <a:latin typeface="+mn-lt"/>
          <a:ea typeface="+mn-ea"/>
          <a:cs typeface="+mn-cs"/>
        </a:defRPr>
      </a:lvl4pPr>
      <a:lvl5pPr marL="1828983" eaLnBrk="1" hangingPunct="1">
        <a:defRPr>
          <a:latin typeface="+mn-lt"/>
          <a:ea typeface="+mn-ea"/>
          <a:cs typeface="+mn-cs"/>
        </a:defRPr>
      </a:lvl5pPr>
      <a:lvl6pPr marL="2286229" eaLnBrk="1" hangingPunct="1">
        <a:defRPr>
          <a:latin typeface="+mn-lt"/>
          <a:ea typeface="+mn-ea"/>
          <a:cs typeface="+mn-cs"/>
        </a:defRPr>
      </a:lvl6pPr>
      <a:lvl7pPr marL="2743474" eaLnBrk="1" hangingPunct="1">
        <a:defRPr>
          <a:latin typeface="+mn-lt"/>
          <a:ea typeface="+mn-ea"/>
          <a:cs typeface="+mn-cs"/>
        </a:defRPr>
      </a:lvl7pPr>
      <a:lvl8pPr marL="3200720" eaLnBrk="1" hangingPunct="1">
        <a:defRPr>
          <a:latin typeface="+mn-lt"/>
          <a:ea typeface="+mn-ea"/>
          <a:cs typeface="+mn-cs"/>
        </a:defRPr>
      </a:lvl8pPr>
      <a:lvl9pPr marL="3657966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865" y="3401569"/>
            <a:ext cx="17617959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4087" y="478617"/>
            <a:ext cx="770460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610" y="478617"/>
            <a:ext cx="792063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DA4E-B23A-42CD-82EE-75C65057215D}" type="datetime1">
              <a:rPr lang="sv-SE" noProof="0" smtClean="0"/>
              <a:t>2024-11-05</a:t>
            </a:fld>
            <a:endParaRPr lang="sv-SE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68" y="478617"/>
            <a:ext cx="360028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5" y="1227047"/>
            <a:ext cx="17617959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4468" y="9528510"/>
            <a:ext cx="1302395" cy="12512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51421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</p:sldLayoutIdLst>
  <p:hf hdr="0" ft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13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13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13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13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13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866" y="3401570"/>
            <a:ext cx="17617959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4088" y="478617"/>
            <a:ext cx="770460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611" y="478617"/>
            <a:ext cx="7920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D5FD-A08D-49A7-8412-76F29BA46CE4}" type="datetime1">
              <a:rPr lang="sv-SE" smtClean="0"/>
              <a:t>2024-11-05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69" y="478617"/>
            <a:ext cx="36002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6" y="1227047"/>
            <a:ext cx="17617959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4469" y="9528511"/>
            <a:ext cx="1302395" cy="12512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1" r:id="rId3"/>
    <p:sldLayoutId id="2147483685" r:id="rId4"/>
    <p:sldLayoutId id="2147483701" r:id="rId5"/>
    <p:sldLayoutId id="2147483792" r:id="rId6"/>
    <p:sldLayoutId id="2147483800" r:id="rId7"/>
  </p:sldLayoutIdLst>
  <p:hf hdr="0" ftr="0"/>
  <p:txStyles>
    <p:titleStyle>
      <a:lvl1pPr>
        <a:lnSpc>
          <a:spcPct val="85000"/>
        </a:lnSpc>
        <a:defRPr sz="6451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35" indent="-345635">
        <a:lnSpc>
          <a:spcPct val="84000"/>
        </a:lnSpc>
        <a:spcAft>
          <a:spcPts val="2300"/>
        </a:spcAft>
        <a:buSzPct val="100000"/>
        <a:buFontTx/>
        <a:buBlip>
          <a:blip r:embed="rId10"/>
        </a:buBlip>
        <a:tabLst/>
        <a:defRPr sz="4250" spc="-110" baseline="0">
          <a:latin typeface="+mn-lt"/>
          <a:ea typeface="+mn-ea"/>
          <a:cs typeface="+mn-cs"/>
        </a:defRPr>
      </a:lvl1pPr>
      <a:lvl2pPr marL="756076" indent="-324032">
        <a:lnSpc>
          <a:spcPct val="84000"/>
        </a:lnSpc>
        <a:spcAft>
          <a:spcPts val="2400"/>
        </a:spcAft>
        <a:buFontTx/>
        <a:buBlip>
          <a:blip r:embed="rId10"/>
        </a:buBlip>
        <a:defRPr sz="3850" spc="-110" baseline="0">
          <a:latin typeface="+mn-lt"/>
          <a:ea typeface="+mn-ea"/>
          <a:cs typeface="+mn-cs"/>
        </a:defRPr>
      </a:lvl2pPr>
      <a:lvl3pPr marL="1116112" indent="-288029">
        <a:lnSpc>
          <a:spcPct val="84000"/>
        </a:lnSpc>
        <a:spcAft>
          <a:spcPts val="2500"/>
        </a:spcAft>
        <a:buFontTx/>
        <a:buBlip>
          <a:blip r:embed="rId10"/>
        </a:buBlip>
        <a:defRPr sz="3400" spc="-110" baseline="0">
          <a:latin typeface="+mn-lt"/>
          <a:ea typeface="+mn-ea"/>
          <a:cs typeface="+mn-cs"/>
        </a:defRPr>
      </a:lvl3pPr>
      <a:lvl4pPr marL="1458146" indent="-259226">
        <a:lnSpc>
          <a:spcPct val="84000"/>
        </a:lnSpc>
        <a:spcAft>
          <a:spcPts val="2600"/>
        </a:spcAft>
        <a:buFontTx/>
        <a:buBlip>
          <a:blip r:embed="rId10"/>
        </a:buBlip>
        <a:defRPr sz="3000" spc="-110" baseline="0">
          <a:latin typeface="+mn-lt"/>
          <a:ea typeface="+mn-ea"/>
          <a:cs typeface="+mn-cs"/>
        </a:defRPr>
      </a:lvl4pPr>
      <a:lvl5pPr marL="1764176" indent="-252025">
        <a:lnSpc>
          <a:spcPct val="86000"/>
        </a:lnSpc>
        <a:spcAft>
          <a:spcPts val="1500"/>
        </a:spcAft>
        <a:buFontTx/>
        <a:buBlip>
          <a:blip r:embed="rId10"/>
        </a:buBlip>
        <a:defRPr sz="2800" spc="-110" baseline="0">
          <a:latin typeface="+mn-lt"/>
          <a:ea typeface="+mn-ea"/>
          <a:cs typeface="+mn-cs"/>
        </a:defRPr>
      </a:lvl5pPr>
      <a:lvl6pPr marL="2286229">
        <a:defRPr>
          <a:latin typeface="+mn-lt"/>
          <a:ea typeface="+mn-ea"/>
          <a:cs typeface="+mn-cs"/>
        </a:defRPr>
      </a:lvl6pPr>
      <a:lvl7pPr marL="2743474">
        <a:defRPr>
          <a:latin typeface="+mn-lt"/>
          <a:ea typeface="+mn-ea"/>
          <a:cs typeface="+mn-cs"/>
        </a:defRPr>
      </a:lvl7pPr>
      <a:lvl8pPr marL="3200720">
        <a:defRPr>
          <a:latin typeface="+mn-lt"/>
          <a:ea typeface="+mn-ea"/>
          <a:cs typeface="+mn-cs"/>
        </a:defRPr>
      </a:lvl8pPr>
      <a:lvl9pPr marL="36579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46">
        <a:defRPr>
          <a:latin typeface="+mn-lt"/>
          <a:ea typeface="+mn-ea"/>
          <a:cs typeface="+mn-cs"/>
        </a:defRPr>
      </a:lvl2pPr>
      <a:lvl3pPr marL="914491">
        <a:defRPr>
          <a:latin typeface="+mn-lt"/>
          <a:ea typeface="+mn-ea"/>
          <a:cs typeface="+mn-cs"/>
        </a:defRPr>
      </a:lvl3pPr>
      <a:lvl4pPr marL="1371737">
        <a:defRPr>
          <a:latin typeface="+mn-lt"/>
          <a:ea typeface="+mn-ea"/>
          <a:cs typeface="+mn-cs"/>
        </a:defRPr>
      </a:lvl4pPr>
      <a:lvl5pPr marL="1828983">
        <a:defRPr>
          <a:latin typeface="+mn-lt"/>
          <a:ea typeface="+mn-ea"/>
          <a:cs typeface="+mn-cs"/>
        </a:defRPr>
      </a:lvl5pPr>
      <a:lvl6pPr marL="2286229">
        <a:defRPr>
          <a:latin typeface="+mn-lt"/>
          <a:ea typeface="+mn-ea"/>
          <a:cs typeface="+mn-cs"/>
        </a:defRPr>
      </a:lvl6pPr>
      <a:lvl7pPr marL="2743474">
        <a:defRPr>
          <a:latin typeface="+mn-lt"/>
          <a:ea typeface="+mn-ea"/>
          <a:cs typeface="+mn-cs"/>
        </a:defRPr>
      </a:lvl7pPr>
      <a:lvl8pPr marL="3200720">
        <a:defRPr>
          <a:latin typeface="+mn-lt"/>
          <a:ea typeface="+mn-ea"/>
          <a:cs typeface="+mn-cs"/>
        </a:defRPr>
      </a:lvl8pPr>
      <a:lvl9pPr marL="3657966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4088" y="478617"/>
            <a:ext cx="770460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611" y="478617"/>
            <a:ext cx="79206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8A90-D85D-4561-9F0D-D91F6DA549C8}" type="datetime1">
              <a:rPr lang="sv-SE" smtClean="0"/>
              <a:t>2024-11-05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69" y="478617"/>
            <a:ext cx="36002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6" y="1227047"/>
            <a:ext cx="17617959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4469" y="9528511"/>
            <a:ext cx="1302395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864" y="3402000"/>
            <a:ext cx="17619792" cy="598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787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7" r:id="rId2"/>
    <p:sldLayoutId id="2147483710" r:id="rId3"/>
    <p:sldLayoutId id="2147483713" r:id="rId4"/>
    <p:sldLayoutId id="2147483716" r:id="rId5"/>
  </p:sldLayoutIdLst>
  <p:hf hdr="0" ftr="0"/>
  <p:txStyles>
    <p:titleStyle>
      <a:lvl1pPr>
        <a:lnSpc>
          <a:spcPct val="85000"/>
        </a:lnSpc>
        <a:defRPr sz="6451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35" indent="-345635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lang="sv-SE" sz="4250" spc="-110" baseline="0" dirty="0" smtClean="0">
          <a:latin typeface="+mn-lt"/>
          <a:ea typeface="+mn-ea"/>
          <a:cs typeface="+mn-cs"/>
        </a:defRPr>
      </a:lvl1pPr>
      <a:lvl2pPr marL="756076" indent="-324032">
        <a:lnSpc>
          <a:spcPct val="84000"/>
        </a:lnSpc>
        <a:spcAft>
          <a:spcPts val="2400"/>
        </a:spcAft>
        <a:buFontTx/>
        <a:buBlip>
          <a:blip r:embed="rId8"/>
        </a:buBlip>
        <a:defRPr lang="sv-SE" sz="3850" spc="-110" baseline="0" dirty="0" smtClean="0">
          <a:latin typeface="+mn-lt"/>
          <a:ea typeface="+mn-ea"/>
          <a:cs typeface="+mn-cs"/>
        </a:defRPr>
      </a:lvl2pPr>
      <a:lvl3pPr marL="1116112" indent="-288029">
        <a:lnSpc>
          <a:spcPct val="84000"/>
        </a:lnSpc>
        <a:spcAft>
          <a:spcPts val="2500"/>
        </a:spcAft>
        <a:buFontTx/>
        <a:buBlip>
          <a:blip r:embed="rId8"/>
        </a:buBlip>
        <a:defRPr lang="sv-SE" sz="3400" spc="-110" baseline="0" dirty="0" smtClean="0">
          <a:latin typeface="+mn-lt"/>
          <a:ea typeface="+mn-ea"/>
          <a:cs typeface="+mn-cs"/>
        </a:defRPr>
      </a:lvl3pPr>
      <a:lvl4pPr marL="1458146" indent="-259226">
        <a:lnSpc>
          <a:spcPct val="84000"/>
        </a:lnSpc>
        <a:spcAft>
          <a:spcPts val="2600"/>
        </a:spcAft>
        <a:buFontTx/>
        <a:buBlip>
          <a:blip r:embed="rId8"/>
        </a:buBlip>
        <a:defRPr lang="sv-SE" sz="3000" spc="-110" baseline="0" dirty="0" smtClean="0">
          <a:latin typeface="+mn-lt"/>
          <a:ea typeface="+mn-ea"/>
          <a:cs typeface="+mn-cs"/>
        </a:defRPr>
      </a:lvl4pPr>
      <a:lvl5pPr marL="1764176" indent="-252025">
        <a:lnSpc>
          <a:spcPct val="86000"/>
        </a:lnSpc>
        <a:spcAft>
          <a:spcPts val="1500"/>
        </a:spcAft>
        <a:buFontTx/>
        <a:buBlip>
          <a:blip r:embed="rId8"/>
        </a:buBlip>
        <a:defRPr lang="sv-SE" sz="2800" spc="-110" baseline="0" dirty="0" smtClean="0">
          <a:latin typeface="+mn-lt"/>
          <a:ea typeface="+mn-ea"/>
          <a:cs typeface="+mn-cs"/>
        </a:defRPr>
      </a:lvl5pPr>
      <a:lvl6pPr marL="2286229">
        <a:defRPr>
          <a:latin typeface="+mn-lt"/>
          <a:ea typeface="+mn-ea"/>
          <a:cs typeface="+mn-cs"/>
        </a:defRPr>
      </a:lvl6pPr>
      <a:lvl7pPr marL="2743474">
        <a:defRPr>
          <a:latin typeface="+mn-lt"/>
          <a:ea typeface="+mn-ea"/>
          <a:cs typeface="+mn-cs"/>
        </a:defRPr>
      </a:lvl7pPr>
      <a:lvl8pPr marL="3200720">
        <a:defRPr>
          <a:latin typeface="+mn-lt"/>
          <a:ea typeface="+mn-ea"/>
          <a:cs typeface="+mn-cs"/>
        </a:defRPr>
      </a:lvl8pPr>
      <a:lvl9pPr marL="36579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46">
        <a:defRPr>
          <a:latin typeface="+mn-lt"/>
          <a:ea typeface="+mn-ea"/>
          <a:cs typeface="+mn-cs"/>
        </a:defRPr>
      </a:lvl2pPr>
      <a:lvl3pPr marL="914491">
        <a:defRPr>
          <a:latin typeface="+mn-lt"/>
          <a:ea typeface="+mn-ea"/>
          <a:cs typeface="+mn-cs"/>
        </a:defRPr>
      </a:lvl3pPr>
      <a:lvl4pPr marL="1371737">
        <a:defRPr>
          <a:latin typeface="+mn-lt"/>
          <a:ea typeface="+mn-ea"/>
          <a:cs typeface="+mn-cs"/>
        </a:defRPr>
      </a:lvl4pPr>
      <a:lvl5pPr marL="1828983">
        <a:defRPr>
          <a:latin typeface="+mn-lt"/>
          <a:ea typeface="+mn-ea"/>
          <a:cs typeface="+mn-cs"/>
        </a:defRPr>
      </a:lvl5pPr>
      <a:lvl6pPr marL="2286229">
        <a:defRPr>
          <a:latin typeface="+mn-lt"/>
          <a:ea typeface="+mn-ea"/>
          <a:cs typeface="+mn-cs"/>
        </a:defRPr>
      </a:lvl6pPr>
      <a:lvl7pPr marL="2743474">
        <a:defRPr>
          <a:latin typeface="+mn-lt"/>
          <a:ea typeface="+mn-ea"/>
          <a:cs typeface="+mn-cs"/>
        </a:defRPr>
      </a:lvl7pPr>
      <a:lvl8pPr marL="3200720">
        <a:defRPr>
          <a:latin typeface="+mn-lt"/>
          <a:ea typeface="+mn-ea"/>
          <a:cs typeface="+mn-cs"/>
        </a:defRPr>
      </a:lvl8pPr>
      <a:lvl9pPr marL="3657966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865" y="3401569"/>
            <a:ext cx="17617959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4087" y="478617"/>
            <a:ext cx="770460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610" y="478617"/>
            <a:ext cx="792063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D5FD-A08D-49A7-8412-76F29BA46CE4}" type="datetime1">
              <a:rPr lang="sv-SE" smtClean="0"/>
              <a:t>2024-11-05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68" y="478617"/>
            <a:ext cx="360028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5" y="1227047"/>
            <a:ext cx="17617959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4468" y="9528510"/>
            <a:ext cx="1302395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1066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866" y="3401568"/>
            <a:ext cx="17617959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4087" y="478617"/>
            <a:ext cx="7704608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611" y="478617"/>
            <a:ext cx="792062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D5FD-A08D-49A7-8412-76F29BA46CE4}" type="datetime1">
              <a:rPr lang="sv-SE" smtClean="0"/>
              <a:t>2024-11-05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69" y="478617"/>
            <a:ext cx="36002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6" y="1227048"/>
            <a:ext cx="17617959" cy="2043641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4469" y="9528510"/>
            <a:ext cx="1302394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</p:spTree>
    <p:extLst>
      <p:ext uri="{BB962C8B-B14F-4D97-AF65-F5344CB8AC3E}">
        <p14:creationId xmlns:p14="http://schemas.microsoft.com/office/powerpoint/2010/main" val="80934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589" indent="-345589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5975" indent="-323990">
        <a:lnSpc>
          <a:spcPct val="84000"/>
        </a:lnSpc>
        <a:spcAft>
          <a:spcPts val="2399"/>
        </a:spcAft>
        <a:buFontTx/>
        <a:buBlip>
          <a:blip r:embed="rId8"/>
        </a:buBlip>
        <a:defRPr sz="3851" spc="-110" baseline="0">
          <a:latin typeface="+mn-lt"/>
          <a:ea typeface="+mn-ea"/>
          <a:cs typeface="+mn-cs"/>
        </a:defRPr>
      </a:lvl2pPr>
      <a:lvl3pPr marL="1115964" indent="-287991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7953" indent="-259192">
        <a:lnSpc>
          <a:spcPct val="84000"/>
        </a:lnSpc>
        <a:spcAft>
          <a:spcPts val="2601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3943" indent="-251992">
        <a:lnSpc>
          <a:spcPct val="86000"/>
        </a:lnSpc>
        <a:spcAft>
          <a:spcPts val="1501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5926">
        <a:defRPr>
          <a:latin typeface="+mn-lt"/>
          <a:ea typeface="+mn-ea"/>
          <a:cs typeface="+mn-cs"/>
        </a:defRPr>
      </a:lvl6pPr>
      <a:lvl7pPr marL="2743111">
        <a:defRPr>
          <a:latin typeface="+mn-lt"/>
          <a:ea typeface="+mn-ea"/>
          <a:cs typeface="+mn-cs"/>
        </a:defRPr>
      </a:lvl7pPr>
      <a:lvl8pPr marL="3200298">
        <a:defRPr>
          <a:latin typeface="+mn-lt"/>
          <a:ea typeface="+mn-ea"/>
          <a:cs typeface="+mn-cs"/>
        </a:defRPr>
      </a:lvl8pPr>
      <a:lvl9pPr marL="365748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5">
        <a:defRPr>
          <a:latin typeface="+mn-lt"/>
          <a:ea typeface="+mn-ea"/>
          <a:cs typeface="+mn-cs"/>
        </a:defRPr>
      </a:lvl2pPr>
      <a:lvl3pPr marL="914370">
        <a:defRPr>
          <a:latin typeface="+mn-lt"/>
          <a:ea typeface="+mn-ea"/>
          <a:cs typeface="+mn-cs"/>
        </a:defRPr>
      </a:lvl3pPr>
      <a:lvl4pPr marL="1371555">
        <a:defRPr>
          <a:latin typeface="+mn-lt"/>
          <a:ea typeface="+mn-ea"/>
          <a:cs typeface="+mn-cs"/>
        </a:defRPr>
      </a:lvl4pPr>
      <a:lvl5pPr marL="1828741">
        <a:defRPr>
          <a:latin typeface="+mn-lt"/>
          <a:ea typeface="+mn-ea"/>
          <a:cs typeface="+mn-cs"/>
        </a:defRPr>
      </a:lvl5pPr>
      <a:lvl6pPr marL="2285926">
        <a:defRPr>
          <a:latin typeface="+mn-lt"/>
          <a:ea typeface="+mn-ea"/>
          <a:cs typeface="+mn-cs"/>
        </a:defRPr>
      </a:lvl6pPr>
      <a:lvl7pPr marL="2743111">
        <a:defRPr>
          <a:latin typeface="+mn-lt"/>
          <a:ea typeface="+mn-ea"/>
          <a:cs typeface="+mn-cs"/>
        </a:defRPr>
      </a:lvl7pPr>
      <a:lvl8pPr marL="3200298">
        <a:defRPr>
          <a:latin typeface="+mn-lt"/>
          <a:ea typeface="+mn-ea"/>
          <a:cs typeface="+mn-cs"/>
        </a:defRPr>
      </a:lvl8pPr>
      <a:lvl9pPr marL="3657483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865" y="3401568"/>
            <a:ext cx="17617959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4087" y="478617"/>
            <a:ext cx="7704608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611" y="478617"/>
            <a:ext cx="792062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D5FD-A08D-49A7-8412-76F29BA46CE4}" type="datetime1">
              <a:rPr lang="sv-SE" smtClean="0"/>
              <a:t>2024-11-05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68" y="478617"/>
            <a:ext cx="36002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5" y="1227048"/>
            <a:ext cx="17617959" cy="2043641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4469" y="9528510"/>
            <a:ext cx="1302394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1"/>
          </a:p>
        </p:txBody>
      </p:sp>
    </p:spTree>
    <p:extLst>
      <p:ext uri="{BB962C8B-B14F-4D97-AF65-F5344CB8AC3E}">
        <p14:creationId xmlns:p14="http://schemas.microsoft.com/office/powerpoint/2010/main" val="358585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5" indent="-345605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10" indent="-324005">
        <a:lnSpc>
          <a:spcPct val="84000"/>
        </a:lnSpc>
        <a:spcAft>
          <a:spcPts val="2399"/>
        </a:spcAft>
        <a:buFontTx/>
        <a:buBlip>
          <a:blip r:embed="rId8"/>
        </a:buBlip>
        <a:defRPr sz="3851" spc="-110" baseline="0">
          <a:latin typeface="+mn-lt"/>
          <a:ea typeface="+mn-ea"/>
          <a:cs typeface="+mn-cs"/>
        </a:defRPr>
      </a:lvl2pPr>
      <a:lvl3pPr marL="1116015" indent="-288004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20" indent="-259204">
        <a:lnSpc>
          <a:spcPct val="84000"/>
        </a:lnSpc>
        <a:spcAft>
          <a:spcPts val="2601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26" indent="-252004">
        <a:lnSpc>
          <a:spcPct val="86000"/>
        </a:lnSpc>
        <a:spcAft>
          <a:spcPts val="1501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32">
        <a:defRPr>
          <a:latin typeface="+mn-lt"/>
          <a:ea typeface="+mn-ea"/>
          <a:cs typeface="+mn-cs"/>
        </a:defRPr>
      </a:lvl6pPr>
      <a:lvl7pPr marL="2743238">
        <a:defRPr>
          <a:latin typeface="+mn-lt"/>
          <a:ea typeface="+mn-ea"/>
          <a:cs typeface="+mn-cs"/>
        </a:defRPr>
      </a:lvl7pPr>
      <a:lvl8pPr marL="3200446">
        <a:defRPr>
          <a:latin typeface="+mn-lt"/>
          <a:ea typeface="+mn-ea"/>
          <a:cs typeface="+mn-cs"/>
        </a:defRPr>
      </a:lvl8pPr>
      <a:lvl9pPr marL="365765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6">
        <a:defRPr>
          <a:latin typeface="+mn-lt"/>
          <a:ea typeface="+mn-ea"/>
          <a:cs typeface="+mn-cs"/>
        </a:defRPr>
      </a:lvl2pPr>
      <a:lvl3pPr marL="914413">
        <a:defRPr>
          <a:latin typeface="+mn-lt"/>
          <a:ea typeface="+mn-ea"/>
          <a:cs typeface="+mn-cs"/>
        </a:defRPr>
      </a:lvl3pPr>
      <a:lvl4pPr marL="1371619">
        <a:defRPr>
          <a:latin typeface="+mn-lt"/>
          <a:ea typeface="+mn-ea"/>
          <a:cs typeface="+mn-cs"/>
        </a:defRPr>
      </a:lvl4pPr>
      <a:lvl5pPr marL="1828826">
        <a:defRPr>
          <a:latin typeface="+mn-lt"/>
          <a:ea typeface="+mn-ea"/>
          <a:cs typeface="+mn-cs"/>
        </a:defRPr>
      </a:lvl5pPr>
      <a:lvl6pPr marL="2286032">
        <a:defRPr>
          <a:latin typeface="+mn-lt"/>
          <a:ea typeface="+mn-ea"/>
          <a:cs typeface="+mn-cs"/>
        </a:defRPr>
      </a:lvl6pPr>
      <a:lvl7pPr marL="2743238">
        <a:defRPr>
          <a:latin typeface="+mn-lt"/>
          <a:ea typeface="+mn-ea"/>
          <a:cs typeface="+mn-cs"/>
        </a:defRPr>
      </a:lvl7pPr>
      <a:lvl8pPr marL="3200446">
        <a:defRPr>
          <a:latin typeface="+mn-lt"/>
          <a:ea typeface="+mn-ea"/>
          <a:cs typeface="+mn-cs"/>
        </a:defRPr>
      </a:lvl8pPr>
      <a:lvl9pPr marL="3657653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865" y="3401569"/>
            <a:ext cx="17617959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4087" y="478617"/>
            <a:ext cx="770460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610" y="478617"/>
            <a:ext cx="792063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D5FD-A08D-49A7-8412-76F29BA46CE4}" type="datetime1">
              <a:rPr lang="sv-SE" smtClean="0"/>
              <a:t>2024-11-05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68" y="478617"/>
            <a:ext cx="360028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5" y="1227047"/>
            <a:ext cx="17617959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4468" y="9528510"/>
            <a:ext cx="1302395" cy="12512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15750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80" r:id="rId7"/>
    <p:sldLayoutId id="2147483781" r:id="rId8"/>
    <p:sldLayoutId id="2147483782" r:id="rId9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12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12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12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12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12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865" y="3401569"/>
            <a:ext cx="17617959" cy="5986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4087" y="478617"/>
            <a:ext cx="770460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610" y="478617"/>
            <a:ext cx="792063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D5FD-A08D-49A7-8412-76F29BA46CE4}" type="datetime1">
              <a:rPr lang="sv-SE" smtClean="0"/>
              <a:t>2024-11-05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68" y="478617"/>
            <a:ext cx="360028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5" y="1227047"/>
            <a:ext cx="17617959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4468" y="9528510"/>
            <a:ext cx="1302395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9789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</p:sldLayoutIdLst>
  <p:hf hdr="0" ftr="0"/>
  <p:txStyles>
    <p:titleStyle>
      <a:lvl1pPr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865" y="3401569"/>
            <a:ext cx="17617959" cy="59869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4087" y="478617"/>
            <a:ext cx="7704609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68610" y="478617"/>
            <a:ext cx="792063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DA4E-B23A-42CD-82EE-75C65057215D}" type="datetime1">
              <a:rPr lang="sv-SE" noProof="0" smtClean="0"/>
              <a:t>2024-11-05</a:t>
            </a:fld>
            <a:endParaRPr lang="sv-SE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168" y="478617"/>
            <a:ext cx="360028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5" y="1227047"/>
            <a:ext cx="17617959" cy="2043642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8274468" y="9528510"/>
            <a:ext cx="1302395" cy="1251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</p:sldLayoutIdLst>
  <p:hf hdr="0" ftr="0"/>
  <p:txStyles>
    <p:titleStyle>
      <a:lvl1pPr eaLnBrk="1" hangingPunct="1">
        <a:lnSpc>
          <a:spcPct val="85000"/>
        </a:lnSpc>
        <a:defRPr sz="6450" b="1" spc="-28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SzPct val="100000"/>
        <a:buFontTx/>
        <a:buBlip>
          <a:blip r:embed="rId8"/>
        </a:buBlip>
        <a:tabLst/>
        <a:defRPr sz="425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FontTx/>
        <a:buBlip>
          <a:blip r:embed="rId8"/>
        </a:buBlip>
        <a:defRPr sz="385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FontTx/>
        <a:buBlip>
          <a:blip r:embed="rId8"/>
        </a:buBlip>
        <a:defRPr sz="34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FontTx/>
        <a:buBlip>
          <a:blip r:embed="rId8"/>
        </a:buBlip>
        <a:defRPr sz="30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FontTx/>
        <a:buBlip>
          <a:blip r:embed="rId8"/>
        </a:buBlip>
        <a:defRPr sz="28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8EA2384A-EA4F-F286-7731-5A504B2CB1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sz="11900"/>
              <a:t>Regionens ekonomi</a:t>
            </a:r>
            <a:br>
              <a:rPr lang="sv-SE" sz="11900"/>
            </a:br>
            <a:r>
              <a:rPr lang="sv-SE" sz="11900">
                <a:cs typeface="Calibri"/>
              </a:rPr>
              <a:t>och vårt ekonomiska läge</a:t>
            </a:r>
          </a:p>
        </p:txBody>
      </p:sp>
      <p:sp>
        <p:nvSpPr>
          <p:cNvPr id="8" name="Underrubrik 7">
            <a:extLst>
              <a:ext uri="{FF2B5EF4-FFF2-40B4-BE49-F238E27FC236}">
                <a16:creationId xmlns:a16="http://schemas.microsoft.com/office/drawing/2014/main" id="{30ADAB1B-3256-49AC-8D1C-327EB427CB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sv-SE">
                <a:solidFill>
                  <a:srgbClr val="000000"/>
                </a:solidFill>
                <a:latin typeface="Calibri Light"/>
                <a:cs typeface="Calibri Light"/>
              </a:rPr>
              <a:t>Hur går det egentligen?</a:t>
            </a:r>
          </a:p>
        </p:txBody>
      </p:sp>
    </p:spTree>
    <p:extLst>
      <p:ext uri="{BB962C8B-B14F-4D97-AF65-F5344CB8AC3E}">
        <p14:creationId xmlns:p14="http://schemas.microsoft.com/office/powerpoint/2010/main" val="1573850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F3E695F-1C88-C128-B3CB-A9246BFC61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4220" y="2952595"/>
            <a:ext cx="15496375" cy="6769832"/>
          </a:xfrm>
        </p:spPr>
        <p:txBody>
          <a:bodyPr vert="horz" lIns="0" tIns="0" rIns="0" bIns="0" rtlCol="0" anchor="t">
            <a:noAutofit/>
          </a:bodyPr>
          <a:lstStyle/>
          <a:p>
            <a:pPr marL="345440" lvl="2" indent="-345440">
              <a:spcAft>
                <a:spcPts val="2300"/>
              </a:spcAft>
              <a:buSzPct val="100000"/>
            </a:pPr>
            <a:r>
              <a:rPr lang="sv-SE" sz="4000">
                <a:latin typeface="+mj-lt"/>
              </a:rPr>
              <a:t> Allmän ekonomisk restriktivitet. </a:t>
            </a:r>
          </a:p>
          <a:p>
            <a:pPr marL="345440" lvl="2" indent="-345440">
              <a:spcAft>
                <a:spcPts val="2300"/>
              </a:spcAft>
              <a:buSzPct val="100000"/>
            </a:pPr>
            <a:r>
              <a:rPr lang="sv-SE" sz="4000">
                <a:latin typeface="+mj-lt"/>
              </a:rPr>
              <a:t> Fyra nyckeltal följs upp löpande och visas på intranätet</a:t>
            </a:r>
          </a:p>
          <a:p>
            <a:pPr marL="345440" lvl="2" indent="-345440">
              <a:spcAft>
                <a:spcPts val="2300"/>
              </a:spcAft>
              <a:buSzPct val="100000"/>
            </a:pPr>
            <a:r>
              <a:rPr lang="sv-SE" sz="4000">
                <a:latin typeface="+mj-lt"/>
              </a:rPr>
              <a:t> Hälso- och sjukvården ska bli oberoende av hyrpersonal.</a:t>
            </a:r>
          </a:p>
          <a:p>
            <a:pPr marL="345440" lvl="2" indent="-345440">
              <a:spcAft>
                <a:spcPts val="2300"/>
              </a:spcAft>
              <a:buSzPct val="100000"/>
            </a:pPr>
            <a:r>
              <a:rPr lang="sv-SE" sz="4000">
                <a:latin typeface="+mj-lt"/>
              </a:rPr>
              <a:t> Färre antal medarbetare. Anställningsstopp.</a:t>
            </a:r>
          </a:p>
          <a:p>
            <a:pPr marL="345440" lvl="2" indent="-345440">
              <a:spcAft>
                <a:spcPts val="2300"/>
              </a:spcAft>
              <a:buSzPct val="100000"/>
            </a:pPr>
            <a:r>
              <a:rPr lang="sv-SE" sz="4000">
                <a:latin typeface="+mj-lt"/>
              </a:rPr>
              <a:t> Alla verksamheter arbetar med förbättringsarbete. </a:t>
            </a:r>
          </a:p>
          <a:p>
            <a:pPr marL="345440" lvl="2" indent="-345440">
              <a:spcAft>
                <a:spcPts val="2300"/>
              </a:spcAft>
              <a:buSzPct val="100000"/>
            </a:pPr>
            <a:r>
              <a:rPr lang="sv-SE" sz="4000">
                <a:solidFill>
                  <a:srgbClr val="333333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Beslut om plan för att komma i balans inom HSN.</a:t>
            </a:r>
            <a:endParaRPr lang="sv-SE" sz="4000">
              <a:latin typeface="+mj-lt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5440" lvl="2" indent="-345440">
              <a:spcAft>
                <a:spcPts val="2300"/>
              </a:spcAft>
              <a:buSzPct val="100000"/>
            </a:pPr>
            <a:endParaRPr lang="sv-SE" sz="400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2C4AACB-A042-C622-265A-F41D40E0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196" y="570870"/>
            <a:ext cx="17617959" cy="1197176"/>
          </a:xfrm>
        </p:spPr>
        <p:txBody>
          <a:bodyPr>
            <a:normAutofit/>
          </a:bodyPr>
          <a:lstStyle/>
          <a:p>
            <a:r>
              <a:rPr lang="sv-SE" sz="6450"/>
              <a:t>Särskilda beslutade åtgärder och nyckeltal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F97A93C-1A77-B5E4-E388-65BC67665C65}"/>
              </a:ext>
            </a:extLst>
          </p:cNvPr>
          <p:cNvSpPr txBox="1"/>
          <p:nvPr/>
        </p:nvSpPr>
        <p:spPr>
          <a:xfrm>
            <a:off x="2777836" y="9368484"/>
            <a:ext cx="12805063" cy="7078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v-SE" sz="4000">
                <a:latin typeface="+mj-lt"/>
              </a:rPr>
              <a:t>Din controller och HR-konsult – en resurs för dig som chef!</a:t>
            </a:r>
          </a:p>
        </p:txBody>
      </p:sp>
    </p:spTree>
    <p:extLst>
      <p:ext uri="{BB962C8B-B14F-4D97-AF65-F5344CB8AC3E}">
        <p14:creationId xmlns:p14="http://schemas.microsoft.com/office/powerpoint/2010/main" val="244844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DAC902DE-0AE2-1DAC-0D0D-9BC9FD841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903" y="3241280"/>
            <a:ext cx="17617959" cy="2043642"/>
          </a:xfrm>
        </p:spPr>
        <p:txBody>
          <a:bodyPr/>
          <a:lstStyle/>
          <a:p>
            <a:r>
              <a:rPr lang="sv-SE" sz="6450">
                <a:cs typeface="Calibri"/>
              </a:rPr>
              <a:t>Hur går det?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22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69BB678-BB51-8227-689B-BD3C3121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5" y="1227047"/>
            <a:ext cx="17617959" cy="1064208"/>
          </a:xfrm>
        </p:spPr>
        <p:txBody>
          <a:bodyPr/>
          <a:lstStyle/>
          <a:p>
            <a:r>
              <a:rPr lang="sv-SE"/>
              <a:t>Resor och logi </a:t>
            </a:r>
          </a:p>
        </p:txBody>
      </p:sp>
      <p:pic>
        <p:nvPicPr>
          <p:cNvPr id="6" name="Bildobjekt 5" descr="En bild som visar text, skärmbild, linje, Graf&#10;&#10;Automatiskt genererad beskrivning">
            <a:extLst>
              <a:ext uri="{FF2B5EF4-FFF2-40B4-BE49-F238E27FC236}">
                <a16:creationId xmlns:a16="http://schemas.microsoft.com/office/drawing/2014/main" id="{89E4BBCA-96EE-28BD-5BF2-986A5A6F4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47" r="712"/>
          <a:stretch/>
        </p:blipFill>
        <p:spPr>
          <a:xfrm>
            <a:off x="1540700" y="3204717"/>
            <a:ext cx="15181259" cy="472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15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69BB678-BB51-8227-689B-BD3C3121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5" y="1227047"/>
            <a:ext cx="17617959" cy="1064208"/>
          </a:xfrm>
        </p:spPr>
        <p:txBody>
          <a:bodyPr/>
          <a:lstStyle/>
          <a:p>
            <a:r>
              <a:rPr lang="sv-SE"/>
              <a:t>Representation </a:t>
            </a:r>
          </a:p>
        </p:txBody>
      </p:sp>
      <p:pic>
        <p:nvPicPr>
          <p:cNvPr id="4" name="Bildobjekt 3" descr="En bild som visar text, skärmbild, linje, Graf&#10;&#10;Automatiskt genererad beskrivning">
            <a:extLst>
              <a:ext uri="{FF2B5EF4-FFF2-40B4-BE49-F238E27FC236}">
                <a16:creationId xmlns:a16="http://schemas.microsoft.com/office/drawing/2014/main" id="{B479195A-ECB4-DA9D-229E-6C54721E4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96"/>
          <a:stretch/>
        </p:blipFill>
        <p:spPr>
          <a:xfrm>
            <a:off x="1055773" y="3511111"/>
            <a:ext cx="16655602" cy="50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8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69BB678-BB51-8227-689B-BD3C3121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5" y="1227047"/>
            <a:ext cx="17617959" cy="1064208"/>
          </a:xfrm>
        </p:spPr>
        <p:txBody>
          <a:bodyPr/>
          <a:lstStyle/>
          <a:p>
            <a:r>
              <a:rPr lang="sv-SE"/>
              <a:t>Inhyrd personal </a:t>
            </a:r>
          </a:p>
        </p:txBody>
      </p:sp>
      <p:pic>
        <p:nvPicPr>
          <p:cNvPr id="6" name="Platshållare för innehåll 5" descr="En bild som visar text, skärmbild, linje, Graf&#10;&#10;Automatiskt genererad beskrivning">
            <a:extLst>
              <a:ext uri="{FF2B5EF4-FFF2-40B4-BE49-F238E27FC236}">
                <a16:creationId xmlns:a16="http://schemas.microsoft.com/office/drawing/2014/main" id="{D71DC530-39A7-598B-DF83-288D2F057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89" r="913"/>
          <a:stretch/>
        </p:blipFill>
        <p:spPr>
          <a:xfrm>
            <a:off x="1243865" y="3230880"/>
            <a:ext cx="16938651" cy="521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87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6E2024-1076-ED3F-865A-F368C4AB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66" y="0"/>
            <a:ext cx="17616567" cy="2043642"/>
          </a:xfrm>
        </p:spPr>
        <p:txBody>
          <a:bodyPr/>
          <a:lstStyle/>
          <a:p>
            <a:r>
              <a:rPr lang="sv-SE"/>
              <a:t>Nationellt jämförelse – Västmanland är bland de regioner som minskar hyrkostnaderna mest</a:t>
            </a:r>
            <a:endParaRPr lang="sv-SE">
              <a:ea typeface="Calibri"/>
              <a:cs typeface="Calibri"/>
            </a:endParaRP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D9F7012-D5AD-7F7E-471E-18FE09D34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8610" y="478617"/>
            <a:ext cx="792063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l" defTabSz="91431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8" algn="l" defTabSz="9143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7" algn="l" defTabSz="9143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5" algn="l" defTabSz="9143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3" algn="l" defTabSz="9143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2" algn="l" defTabSz="9143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50" algn="l" defTabSz="9143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8" algn="l" defTabSz="9143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7" algn="l" defTabSz="9143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A7701B-8AEB-47E6-B4CC-5A851E887FD1}" type="datetime1">
              <a:rPr lang="sv-SE" smtClean="0"/>
              <a:pPr/>
              <a:t>2024-11-05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A93A2F6-1B6B-BB49-BB37-F4CF83EF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168" y="478617"/>
            <a:ext cx="360028" cy="18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sv-SE"/>
            </a:defPPr>
            <a:lvl1pPr marL="0" algn="r" defTabSz="91431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8" algn="l" defTabSz="9143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7" algn="l" defTabSz="9143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5" algn="l" defTabSz="9143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3" algn="l" defTabSz="9143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2" algn="l" defTabSz="9143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50" algn="l" defTabSz="9143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8" algn="l" defTabSz="9143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7" algn="l" defTabSz="9143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480145-259A-47DA-A30D-C906B9DB5C99}" type="slidenum">
              <a:rPr lang="sv-SE" smtClean="0"/>
              <a:pPr/>
              <a:t>15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10228AF-4F58-F7E5-FD86-F1F45CF4A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96" y="2043642"/>
            <a:ext cx="15218981" cy="84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0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7478A9-C34D-6DEE-B210-D231269E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5" y="1227047"/>
            <a:ext cx="17617959" cy="1158801"/>
          </a:xfrm>
        </p:spPr>
        <p:txBody>
          <a:bodyPr/>
          <a:lstStyle/>
          <a:p>
            <a:r>
              <a:rPr lang="sv-SE"/>
              <a:t>Totalt antal anställda</a:t>
            </a:r>
          </a:p>
        </p:txBody>
      </p:sp>
      <p:pic>
        <p:nvPicPr>
          <p:cNvPr id="7" name="Platshållare för innehåll 6" descr="En bild som visar text, skärmbild, linje, Graf&#10;&#10;Automatiskt genererad beskrivning">
            <a:extLst>
              <a:ext uri="{FF2B5EF4-FFF2-40B4-BE49-F238E27FC236}">
                <a16:creationId xmlns:a16="http://schemas.microsoft.com/office/drawing/2014/main" id="{1629809F-36CA-F277-CC09-D8944D1714F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9571"/>
          <a:stretch/>
        </p:blipFill>
        <p:spPr>
          <a:xfrm>
            <a:off x="2921875" y="2738927"/>
            <a:ext cx="11508828" cy="6526707"/>
          </a:xfrm>
        </p:spPr>
      </p:pic>
    </p:spTree>
    <p:extLst>
      <p:ext uri="{BB962C8B-B14F-4D97-AF65-F5344CB8AC3E}">
        <p14:creationId xmlns:p14="http://schemas.microsoft.com/office/powerpoint/2010/main" val="440059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4D10294-FAF7-499C-4DDA-D7F0A69E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5" y="1227047"/>
            <a:ext cx="17617959" cy="1126255"/>
          </a:xfrm>
        </p:spPr>
        <p:txBody>
          <a:bodyPr/>
          <a:lstStyle/>
          <a:p>
            <a:r>
              <a:rPr lang="en-US" err="1"/>
              <a:t>Antal</a:t>
            </a:r>
            <a:r>
              <a:rPr lang="en-US"/>
              <a:t> </a:t>
            </a:r>
            <a:r>
              <a:rPr lang="en-US" err="1"/>
              <a:t>årsarbetare</a:t>
            </a:r>
            <a:r>
              <a:rPr lang="en-US"/>
              <a:t> </a:t>
            </a:r>
            <a:r>
              <a:rPr lang="en-US" err="1"/>
              <a:t>utifrån</a:t>
            </a:r>
            <a:r>
              <a:rPr lang="en-US"/>
              <a:t> </a:t>
            </a:r>
            <a:r>
              <a:rPr lang="en-US" err="1"/>
              <a:t>arbetad</a:t>
            </a:r>
            <a:r>
              <a:rPr lang="en-US"/>
              <a:t> </a:t>
            </a:r>
            <a:r>
              <a:rPr lang="en-US" err="1"/>
              <a:t>tid</a:t>
            </a:r>
            <a:r>
              <a:rPr lang="en-US"/>
              <a:t> </a:t>
            </a:r>
            <a:r>
              <a:rPr lang="en-US" err="1"/>
              <a:t>exkl</a:t>
            </a:r>
            <a:r>
              <a:rPr lang="en-US"/>
              <a:t> jour/</a:t>
            </a:r>
            <a:r>
              <a:rPr lang="en-US" err="1"/>
              <a:t>beredskap</a:t>
            </a:r>
            <a:endParaRPr lang="sv-SE"/>
          </a:p>
        </p:txBody>
      </p:sp>
      <p:graphicFrame>
        <p:nvGraphicFramePr>
          <p:cNvPr id="6" name="Platshållare för innehåll 6">
            <a:extLst>
              <a:ext uri="{FF2B5EF4-FFF2-40B4-BE49-F238E27FC236}">
                <a16:creationId xmlns:a16="http://schemas.microsoft.com/office/drawing/2014/main" id="{97E2A1DA-F7B7-D2AA-E494-082BEC6E2C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220972"/>
              </p:ext>
            </p:extLst>
          </p:nvPr>
        </p:nvGraphicFramePr>
        <p:xfrm>
          <a:off x="1243865" y="2493377"/>
          <a:ext cx="17392651" cy="655054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0523549">
                  <a:extLst>
                    <a:ext uri="{9D8B030D-6E8A-4147-A177-3AD203B41FA5}">
                      <a16:colId xmlns:a16="http://schemas.microsoft.com/office/drawing/2014/main" val="1373445975"/>
                    </a:ext>
                  </a:extLst>
                </a:gridCol>
                <a:gridCol w="2010469">
                  <a:extLst>
                    <a:ext uri="{9D8B030D-6E8A-4147-A177-3AD203B41FA5}">
                      <a16:colId xmlns:a16="http://schemas.microsoft.com/office/drawing/2014/main" val="3028077973"/>
                    </a:ext>
                  </a:extLst>
                </a:gridCol>
                <a:gridCol w="2010469">
                  <a:extLst>
                    <a:ext uri="{9D8B030D-6E8A-4147-A177-3AD203B41FA5}">
                      <a16:colId xmlns:a16="http://schemas.microsoft.com/office/drawing/2014/main" val="811902434"/>
                    </a:ext>
                  </a:extLst>
                </a:gridCol>
                <a:gridCol w="2848164">
                  <a:extLst>
                    <a:ext uri="{9D8B030D-6E8A-4147-A177-3AD203B41FA5}">
                      <a16:colId xmlns:a16="http://schemas.microsoft.com/office/drawing/2014/main" val="1308738972"/>
                    </a:ext>
                  </a:extLst>
                </a:gridCol>
              </a:tblGrid>
              <a:tr h="655054">
                <a:tc>
                  <a:txBody>
                    <a:bodyPr/>
                    <a:lstStyle/>
                    <a:p>
                      <a:pPr algn="l" fontAlgn="b"/>
                      <a:endParaRPr lang="sv-SE" sz="3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3300" u="none" strike="noStrike">
                          <a:effectLst/>
                        </a:rPr>
                        <a:t>202309</a:t>
                      </a:r>
                      <a:endParaRPr lang="sv-SE" sz="3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3300" u="none" strike="noStrike">
                          <a:effectLst/>
                        </a:rPr>
                        <a:t>202409</a:t>
                      </a:r>
                      <a:endParaRPr lang="sv-SE" sz="3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3300" u="none" strike="noStrike">
                          <a:effectLst/>
                        </a:rPr>
                        <a:t>Förändring %</a:t>
                      </a:r>
                      <a:endParaRPr lang="sv-SE" sz="3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extLst>
                  <a:ext uri="{0D108BD9-81ED-4DB2-BD59-A6C34878D82A}">
                    <a16:rowId xmlns:a16="http://schemas.microsoft.com/office/drawing/2014/main" val="1618408143"/>
                  </a:ext>
                </a:extLst>
              </a:tr>
              <a:tr h="655054">
                <a:tc>
                  <a:txBody>
                    <a:bodyPr/>
                    <a:lstStyle/>
                    <a:p>
                      <a:pPr algn="l" fontAlgn="b"/>
                      <a:r>
                        <a:rPr lang="sv-SE" sz="3300" u="none" strike="noStrike">
                          <a:effectLst/>
                        </a:rPr>
                        <a:t>Hälso- och sjukvårdsförvaltningen</a:t>
                      </a:r>
                      <a:endParaRPr lang="sv-SE" sz="3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3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4 777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3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4 805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3300" u="none" strike="noStrike">
                          <a:effectLst/>
                        </a:rPr>
                        <a:t>1%</a:t>
                      </a:r>
                      <a:endParaRPr lang="sv-SE" sz="3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extLst>
                  <a:ext uri="{0D108BD9-81ED-4DB2-BD59-A6C34878D82A}">
                    <a16:rowId xmlns:a16="http://schemas.microsoft.com/office/drawing/2014/main" val="3954420262"/>
                  </a:ext>
                </a:extLst>
              </a:tr>
              <a:tr h="655054">
                <a:tc>
                  <a:txBody>
                    <a:bodyPr/>
                    <a:lstStyle/>
                    <a:p>
                      <a:pPr algn="l" fontAlgn="b"/>
                      <a:r>
                        <a:rPr lang="sv-SE" sz="3300" u="none" strike="noStrike">
                          <a:effectLst/>
                        </a:rPr>
                        <a:t>Regionkontoret</a:t>
                      </a:r>
                      <a:endParaRPr lang="sv-SE" sz="3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3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3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3300" u="none" strike="noStrike">
                          <a:effectLst/>
                        </a:rPr>
                        <a:t>-2,%</a:t>
                      </a:r>
                      <a:endParaRPr lang="sv-SE" sz="3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extLst>
                  <a:ext uri="{0D108BD9-81ED-4DB2-BD59-A6C34878D82A}">
                    <a16:rowId xmlns:a16="http://schemas.microsoft.com/office/drawing/2014/main" val="3074743629"/>
                  </a:ext>
                </a:extLst>
              </a:tr>
              <a:tr h="655054">
                <a:tc>
                  <a:txBody>
                    <a:bodyPr/>
                    <a:lstStyle/>
                    <a:p>
                      <a:pPr algn="l" fontAlgn="b"/>
                      <a:r>
                        <a:rPr lang="sv-SE" sz="3300" u="none" strike="noStrike">
                          <a:effectLst/>
                        </a:rPr>
                        <a:t>Regionala utvecklingsförvaltningen</a:t>
                      </a:r>
                      <a:endParaRPr lang="sv-SE" sz="3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3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3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3300" u="none" strike="noStrike">
                          <a:effectLst/>
                        </a:rPr>
                        <a:t>-4%</a:t>
                      </a:r>
                      <a:endParaRPr lang="sv-SE" sz="3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extLst>
                  <a:ext uri="{0D108BD9-81ED-4DB2-BD59-A6C34878D82A}">
                    <a16:rowId xmlns:a16="http://schemas.microsoft.com/office/drawing/2014/main" val="1219321973"/>
                  </a:ext>
                </a:extLst>
              </a:tr>
              <a:tr h="655054">
                <a:tc>
                  <a:txBody>
                    <a:bodyPr/>
                    <a:lstStyle/>
                    <a:p>
                      <a:pPr algn="l" fontAlgn="b"/>
                      <a:r>
                        <a:rPr lang="sv-SE" sz="3300" u="none" strike="noStrike">
                          <a:effectLst/>
                        </a:rPr>
                        <a:t>Förvaltningen för digitaliseringsstöd</a:t>
                      </a:r>
                      <a:endParaRPr lang="sv-SE" sz="3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3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3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3300" u="none" strike="noStrike">
                          <a:effectLst/>
                        </a:rPr>
                        <a:t>-1%</a:t>
                      </a:r>
                      <a:endParaRPr lang="sv-SE" sz="3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extLst>
                  <a:ext uri="{0D108BD9-81ED-4DB2-BD59-A6C34878D82A}">
                    <a16:rowId xmlns:a16="http://schemas.microsoft.com/office/drawing/2014/main" val="1217087567"/>
                  </a:ext>
                </a:extLst>
              </a:tr>
              <a:tr h="655054">
                <a:tc>
                  <a:txBody>
                    <a:bodyPr/>
                    <a:lstStyle/>
                    <a:p>
                      <a:pPr algn="l" fontAlgn="b"/>
                      <a:r>
                        <a:rPr lang="sv-SE" sz="3300" u="none" strike="noStrike">
                          <a:effectLst/>
                        </a:rPr>
                        <a:t>Program nytt akutsjukhus</a:t>
                      </a:r>
                      <a:endParaRPr lang="sv-SE" sz="3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3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3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3300" u="none" strike="noStrike">
                          <a:effectLst/>
                        </a:rPr>
                        <a:t>-10%</a:t>
                      </a:r>
                      <a:endParaRPr lang="sv-SE" sz="3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extLst>
                  <a:ext uri="{0D108BD9-81ED-4DB2-BD59-A6C34878D82A}">
                    <a16:rowId xmlns:a16="http://schemas.microsoft.com/office/drawing/2014/main" val="827963317"/>
                  </a:ext>
                </a:extLst>
              </a:tr>
              <a:tr h="655054">
                <a:tc>
                  <a:txBody>
                    <a:bodyPr/>
                    <a:lstStyle/>
                    <a:p>
                      <a:pPr algn="l" fontAlgn="b"/>
                      <a:r>
                        <a:rPr lang="sv-SE" sz="3300" u="none" strike="noStrike">
                          <a:effectLst/>
                        </a:rPr>
                        <a:t>Närvården Västmanland</a:t>
                      </a:r>
                      <a:endParaRPr lang="sv-SE" sz="3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3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3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3300" u="none" strike="noStrike">
                          <a:effectLst/>
                        </a:rPr>
                        <a:t>-2%</a:t>
                      </a:r>
                      <a:endParaRPr lang="sv-SE" sz="3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extLst>
                  <a:ext uri="{0D108BD9-81ED-4DB2-BD59-A6C34878D82A}">
                    <a16:rowId xmlns:a16="http://schemas.microsoft.com/office/drawing/2014/main" val="989267984"/>
                  </a:ext>
                </a:extLst>
              </a:tr>
              <a:tr h="655054">
                <a:tc>
                  <a:txBody>
                    <a:bodyPr/>
                    <a:lstStyle/>
                    <a:p>
                      <a:pPr algn="l" fontAlgn="b"/>
                      <a:r>
                        <a:rPr lang="sv-SE" sz="3300" u="none" strike="noStrike">
                          <a:effectLst/>
                        </a:rPr>
                        <a:t>Kollektivtrafikförvaltningen</a:t>
                      </a:r>
                      <a:endParaRPr lang="sv-SE" sz="3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3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3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3300" u="none" strike="noStrike">
                          <a:effectLst/>
                        </a:rPr>
                        <a:t>23%</a:t>
                      </a:r>
                      <a:endParaRPr lang="sv-SE" sz="3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extLst>
                  <a:ext uri="{0D108BD9-81ED-4DB2-BD59-A6C34878D82A}">
                    <a16:rowId xmlns:a16="http://schemas.microsoft.com/office/drawing/2014/main" val="678531899"/>
                  </a:ext>
                </a:extLst>
              </a:tr>
              <a:tr h="655054">
                <a:tc>
                  <a:txBody>
                    <a:bodyPr/>
                    <a:lstStyle/>
                    <a:p>
                      <a:pPr algn="l" fontAlgn="b"/>
                      <a:r>
                        <a:rPr lang="sv-SE" sz="3300" u="none" strike="noStrike">
                          <a:effectLst/>
                        </a:rPr>
                        <a:t>Fastighets- och serviceförvaltningen</a:t>
                      </a:r>
                      <a:endParaRPr lang="sv-SE" sz="3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3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3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3300" u="none" strike="noStrike">
                          <a:effectLst/>
                        </a:rPr>
                        <a:t>-2%</a:t>
                      </a:r>
                      <a:endParaRPr lang="sv-SE" sz="3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extLst>
                  <a:ext uri="{0D108BD9-81ED-4DB2-BD59-A6C34878D82A}">
                    <a16:rowId xmlns:a16="http://schemas.microsoft.com/office/drawing/2014/main" val="2901957083"/>
                  </a:ext>
                </a:extLst>
              </a:tr>
              <a:tr h="655054">
                <a:tc>
                  <a:txBody>
                    <a:bodyPr/>
                    <a:lstStyle/>
                    <a:p>
                      <a:pPr algn="l" fontAlgn="b"/>
                      <a:endParaRPr lang="sv-SE" sz="3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3300" u="none" strike="noStrike">
                          <a:effectLst/>
                        </a:rPr>
                        <a:t>     6303</a:t>
                      </a:r>
                      <a:endParaRPr lang="sv-SE" sz="3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3300" u="none" strike="noStrike">
                          <a:effectLst/>
                        </a:rPr>
                        <a:t>     6 315 </a:t>
                      </a:r>
                      <a:endParaRPr lang="sv-SE" sz="3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3300" u="none" strike="noStrike">
                          <a:effectLst/>
                        </a:rPr>
                        <a:t>0,18%</a:t>
                      </a:r>
                      <a:endParaRPr lang="sv-SE" sz="3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433" marR="31433" marT="31433" marB="0" anchor="b"/>
                </a:tc>
                <a:extLst>
                  <a:ext uri="{0D108BD9-81ED-4DB2-BD59-A6C34878D82A}">
                    <a16:rowId xmlns:a16="http://schemas.microsoft.com/office/drawing/2014/main" val="75134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40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10ADC4-4786-7171-023A-7B13E7764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6" y="1227047"/>
            <a:ext cx="17617959" cy="2043642"/>
          </a:xfrm>
        </p:spPr>
        <p:txBody>
          <a:bodyPr anchor="b">
            <a:normAutofit/>
          </a:bodyPr>
          <a:lstStyle/>
          <a:p>
            <a:r>
              <a:rPr lang="sv-SE" sz="6450"/>
              <a:t>Intäkter och kostnader måste gå ihop både på kort och lång sikt – vi har ett gemensamt ansvar för det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A8C14D9-F54C-AA79-8AF3-E64BC0D3884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245574" y="3800820"/>
            <a:ext cx="15058066" cy="6535584"/>
          </a:xfrm>
        </p:spPr>
        <p:txBody>
          <a:bodyPr vert="horz" lIns="0" tIns="0" rIns="0" bIns="0" rtlCol="0" anchor="t">
            <a:normAutofit/>
          </a:bodyPr>
          <a:lstStyle/>
          <a:p>
            <a:pPr marL="345440" indent="-345440"/>
            <a:endParaRPr lang="sv-SE" sz="40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5440" indent="-345440"/>
            <a:r>
              <a:rPr lang="sv-SE" sz="4000">
                <a:solidFill>
                  <a:srgbClr val="000000"/>
                </a:solidFill>
                <a:latin typeface="Calibri"/>
                <a:ea typeface="Calibri Light"/>
                <a:cs typeface="Calibri Light"/>
              </a:rPr>
              <a:t>Regionen behöver ständigt anpassa sina kostnader/sin verksamhet utifrån tillgängliga medel.</a:t>
            </a:r>
            <a:endParaRPr lang="en-US" sz="4000">
              <a:solidFill>
                <a:srgbClr val="000000"/>
              </a:solidFill>
              <a:latin typeface="Calibri"/>
              <a:ea typeface="Calibri Light"/>
              <a:cs typeface="Calibri Light"/>
            </a:endParaRPr>
          </a:p>
          <a:p>
            <a:pPr marL="345440" indent="-345440"/>
            <a:r>
              <a:rPr lang="sv-SE" sz="4000">
                <a:solidFill>
                  <a:srgbClr val="333333"/>
                </a:solidFill>
                <a:latin typeface="Calibri"/>
                <a:ea typeface="Calibri Light"/>
                <a:cs typeface="Segoe UI"/>
              </a:rPr>
              <a:t>De senaste två åren har läget varit tuffare än vanligt då den höga inflationen både lett till ökade löner, pris på material- och tjänster och inte minst ökad kostnad för pensioner.</a:t>
            </a:r>
            <a:endParaRPr lang="en-US" sz="4000">
              <a:solidFill>
                <a:srgbClr val="000000"/>
              </a:solidFill>
              <a:latin typeface="Calibri"/>
              <a:ea typeface="Calibri Light"/>
              <a:cs typeface="Calibri Light"/>
            </a:endParaRPr>
          </a:p>
          <a:p>
            <a:pPr marL="0" indent="0">
              <a:buNone/>
            </a:pPr>
            <a:endParaRPr lang="sv-SE" sz="420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  <a:p>
            <a:pPr marL="345440" indent="-345440"/>
            <a:endParaRPr lang="sv-SE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79897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7865DA-118C-4A96-B3E6-A0C8B9DC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561" y="384383"/>
            <a:ext cx="17616567" cy="2043642"/>
          </a:xfrm>
        </p:spPr>
        <p:txBody>
          <a:bodyPr/>
          <a:lstStyle/>
          <a:p>
            <a:r>
              <a:rPr lang="sv-SE"/>
              <a:t>Finansiering av verksamheten 2023 </a:t>
            </a:r>
            <a:br>
              <a:rPr lang="en-US"/>
            </a:br>
            <a:endParaRPr lang="sv-SE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692233"/>
              </p:ext>
            </p:extLst>
          </p:nvPr>
        </p:nvGraphicFramePr>
        <p:xfrm>
          <a:off x="3860157" y="3206404"/>
          <a:ext cx="12673407" cy="669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1A78BB1-763E-4540-94CA-A6FD86C8BC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726222"/>
              </p:ext>
            </p:extLst>
          </p:nvPr>
        </p:nvGraphicFramePr>
        <p:xfrm>
          <a:off x="1915940" y="1766243"/>
          <a:ext cx="15049672" cy="83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19C8A840-2B37-984A-E047-78B6245F41C1}"/>
              </a:ext>
            </a:extLst>
          </p:cNvPr>
          <p:cNvSpPr txBox="1"/>
          <p:nvPr/>
        </p:nvSpPr>
        <p:spPr>
          <a:xfrm>
            <a:off x="12861156" y="8462987"/>
            <a:ext cx="3240360" cy="144655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sv-SE" sz="4400"/>
              <a:t>Totalt 2023 13 mdkr</a:t>
            </a:r>
          </a:p>
        </p:txBody>
      </p:sp>
    </p:spTree>
    <p:extLst>
      <p:ext uri="{BB962C8B-B14F-4D97-AF65-F5344CB8AC3E}">
        <p14:creationId xmlns:p14="http://schemas.microsoft.com/office/powerpoint/2010/main" val="69240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B614B17-671B-E334-2F03-CBE7891091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865" y="3924604"/>
            <a:ext cx="17617958" cy="1730071"/>
          </a:xfrm>
        </p:spPr>
        <p:txBody>
          <a:bodyPr/>
          <a:lstStyle/>
          <a:p>
            <a:r>
              <a:rPr lang="sv-SE"/>
              <a:t>Kontinuerligt se hur vi kan öka intäkterna?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580BBBB-B815-44B0-1498-469F5E0C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Av detta – vad kan verksamheterna påverka själva?</a:t>
            </a:r>
          </a:p>
        </p:txBody>
      </p:sp>
      <p:sp>
        <p:nvSpPr>
          <p:cNvPr id="6" name="Platshållare för text 1">
            <a:extLst>
              <a:ext uri="{FF2B5EF4-FFF2-40B4-BE49-F238E27FC236}">
                <a16:creationId xmlns:a16="http://schemas.microsoft.com/office/drawing/2014/main" id="{74731E96-D019-6577-507A-5D032DCD9322}"/>
              </a:ext>
            </a:extLst>
          </p:cNvPr>
          <p:cNvSpPr txBox="1">
            <a:spLocks/>
          </p:cNvSpPr>
          <p:nvPr/>
        </p:nvSpPr>
        <p:spPr>
          <a:xfrm>
            <a:off x="1243865" y="5443554"/>
            <a:ext cx="17617958" cy="1730071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5600" indent="-345600">
              <a:lnSpc>
                <a:spcPct val="84000"/>
              </a:lnSpc>
              <a:spcAft>
                <a:spcPts val="2300"/>
              </a:spcAft>
              <a:buSzPct val="100000"/>
              <a:buFontTx/>
              <a:buBlip>
                <a:blip r:embed="rId2"/>
              </a:buBlip>
              <a:tabLst/>
              <a:defRPr lang="sv-SE" sz="4250" spc="-110" baseline="0" dirty="0">
                <a:latin typeface="+mn-lt"/>
                <a:ea typeface="+mn-ea"/>
                <a:cs typeface="+mn-cs"/>
              </a:defRPr>
            </a:lvl1pPr>
            <a:lvl2pPr marL="756000" indent="-324000">
              <a:lnSpc>
                <a:spcPct val="84000"/>
              </a:lnSpc>
              <a:spcAft>
                <a:spcPts val="2400"/>
              </a:spcAft>
              <a:buFontTx/>
              <a:buBlip>
                <a:blip r:embed="rId2"/>
              </a:buBlip>
              <a:defRPr lang="sv-SE" sz="3850" spc="-110" baseline="0" dirty="0">
                <a:latin typeface="+mn-lt"/>
                <a:ea typeface="+mn-ea"/>
                <a:cs typeface="+mn-cs"/>
              </a:defRPr>
            </a:lvl2pPr>
            <a:lvl3pPr marL="1116000" indent="-288000">
              <a:lnSpc>
                <a:spcPct val="84000"/>
              </a:lnSpc>
              <a:spcAft>
                <a:spcPts val="2500"/>
              </a:spcAft>
              <a:buFontTx/>
              <a:buBlip>
                <a:blip r:embed="rId2"/>
              </a:buBlip>
              <a:defRPr lang="sv-SE" sz="3400" spc="-110" baseline="0" dirty="0">
                <a:latin typeface="+mn-lt"/>
                <a:ea typeface="+mn-ea"/>
                <a:cs typeface="+mn-cs"/>
              </a:defRPr>
            </a:lvl3pPr>
            <a:lvl4pPr marL="1458000" indent="-259200">
              <a:lnSpc>
                <a:spcPct val="84000"/>
              </a:lnSpc>
              <a:spcAft>
                <a:spcPts val="2600"/>
              </a:spcAft>
              <a:buFontTx/>
              <a:buBlip>
                <a:blip r:embed="rId2"/>
              </a:buBlip>
              <a:defRPr lang="sv-SE" sz="3000" spc="-110" baseline="0" dirty="0">
                <a:latin typeface="+mn-lt"/>
                <a:ea typeface="+mn-ea"/>
                <a:cs typeface="+mn-cs"/>
              </a:defRPr>
            </a:lvl4pPr>
            <a:lvl5pPr marL="1764000" indent="-252000">
              <a:lnSpc>
                <a:spcPct val="86000"/>
              </a:lnSpc>
              <a:spcAft>
                <a:spcPts val="1500"/>
              </a:spcAft>
              <a:buFontTx/>
              <a:buBlip>
                <a:blip r:embed="rId2"/>
              </a:buBlip>
              <a:defRPr lang="sv-SE" sz="2800" spc="-110" baseline="0" dirty="0"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sv-SE" kern="0">
                <a:solidFill>
                  <a:sysClr val="windowText" lastClr="000000"/>
                </a:solidFill>
              </a:rPr>
              <a:t>Politiken hanterar:</a:t>
            </a:r>
            <a:br>
              <a:rPr lang="sv-SE" kern="0">
                <a:solidFill>
                  <a:sysClr val="windowText" lastClr="000000"/>
                </a:solidFill>
              </a:rPr>
            </a:br>
            <a:r>
              <a:rPr lang="sv-SE" kern="0">
                <a:solidFill>
                  <a:sysClr val="windowText" lastClr="000000"/>
                </a:solidFill>
              </a:rPr>
              <a:t>- Avgifter</a:t>
            </a:r>
            <a:br>
              <a:rPr lang="sv-SE" kern="0">
                <a:solidFill>
                  <a:sysClr val="windowText" lastClr="000000"/>
                </a:solidFill>
              </a:rPr>
            </a:br>
            <a:r>
              <a:rPr lang="sv-SE" kern="0">
                <a:solidFill>
                  <a:sysClr val="windowText" lastClr="000000"/>
                </a:solidFill>
              </a:rPr>
              <a:t>- Skattesatsen</a:t>
            </a:r>
          </a:p>
          <a:p>
            <a:pPr marL="0" indent="0" defTabSz="914400">
              <a:buFontTx/>
              <a:buNone/>
            </a:pPr>
            <a:endParaRPr lang="sv-SE" kern="0">
              <a:solidFill>
                <a:sysClr val="windowText" lastClr="000000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37E43AE-BBF0-3180-8C67-FA2E2BF8B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4839907"/>
            <a:ext cx="8581231" cy="524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7041F8-151D-4575-A656-4C83592B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561" y="6838"/>
            <a:ext cx="17616567" cy="2043642"/>
          </a:xfrm>
        </p:spPr>
        <p:txBody>
          <a:bodyPr/>
          <a:lstStyle/>
          <a:p>
            <a:r>
              <a:rPr lang="sv-SE"/>
              <a:t>Regionens kostnader 2023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/>
        </p:nvGraphicFramePr>
        <p:xfrm>
          <a:off x="3788148" y="2486323"/>
          <a:ext cx="13393488" cy="72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2E4323-AE2B-42D4-A387-D031F04C79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96040"/>
              </p:ext>
            </p:extLst>
          </p:nvPr>
        </p:nvGraphicFramePr>
        <p:xfrm>
          <a:off x="1740410" y="2388825"/>
          <a:ext cx="12961440" cy="771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4D316447-434A-50CF-3131-76029D64622E}"/>
              </a:ext>
            </a:extLst>
          </p:cNvPr>
          <p:cNvSpPr txBox="1"/>
          <p:nvPr/>
        </p:nvSpPr>
        <p:spPr>
          <a:xfrm>
            <a:off x="13285965" y="8256171"/>
            <a:ext cx="3240360" cy="144655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sv-SE" sz="4400"/>
              <a:t>Totalt 2023 13,3 mdkr</a:t>
            </a:r>
          </a:p>
        </p:txBody>
      </p:sp>
    </p:spTree>
    <p:extLst>
      <p:ext uri="{BB962C8B-B14F-4D97-AF65-F5344CB8AC3E}">
        <p14:creationId xmlns:p14="http://schemas.microsoft.com/office/powerpoint/2010/main" val="143160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17BC014-30F9-019A-B1AD-60C52E1CB2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3867" y="3132667"/>
            <a:ext cx="18331066" cy="6724337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sv-SE"/>
              <a:t>Mycket! Men kanske främst</a:t>
            </a:r>
          </a:p>
          <a:p>
            <a:pPr marL="345440" indent="-345440"/>
            <a:endParaRPr lang="sv-SE"/>
          </a:p>
          <a:p>
            <a:pPr marL="345440" indent="-345440"/>
            <a:r>
              <a:rPr lang="sv-SE"/>
              <a:t> Personalkostnader </a:t>
            </a:r>
            <a:r>
              <a:rPr lang="sv-SE" err="1"/>
              <a:t>inkl</a:t>
            </a:r>
            <a:r>
              <a:rPr lang="sv-SE"/>
              <a:t> hyr</a:t>
            </a:r>
          </a:p>
          <a:p>
            <a:pPr marL="345440" indent="-345440"/>
            <a:r>
              <a:rPr lang="sv-SE"/>
              <a:t> Köpt vård</a:t>
            </a:r>
          </a:p>
          <a:p>
            <a:pPr marL="345440" indent="-345440"/>
            <a:r>
              <a:rPr lang="sv-SE"/>
              <a:t> Läkemedelskostnader</a:t>
            </a:r>
          </a:p>
          <a:p>
            <a:pPr marL="345440" indent="-345440"/>
            <a:r>
              <a:rPr lang="sv-SE"/>
              <a:t> Material, ex förbrukningsvaror, kläder</a:t>
            </a:r>
          </a:p>
          <a:p>
            <a:pPr marL="345440" indent="-345440"/>
            <a:r>
              <a:rPr lang="sv-SE"/>
              <a:t> Resor, representation</a:t>
            </a:r>
          </a:p>
          <a:p>
            <a:pPr marL="345440" indent="-345440"/>
            <a:r>
              <a:rPr lang="sv-SE"/>
              <a:t> Inköp!</a:t>
            </a:r>
          </a:p>
          <a:p>
            <a:pPr marL="345440" indent="-345440"/>
            <a:endParaRPr lang="sv-SE"/>
          </a:p>
          <a:p>
            <a:pPr marL="345440" indent="-345440"/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F2817A1-B031-131F-7D0B-08C3B24E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6" y="650201"/>
            <a:ext cx="17617959" cy="2043642"/>
          </a:xfrm>
        </p:spPr>
        <p:txBody>
          <a:bodyPr/>
          <a:lstStyle/>
          <a:p>
            <a:r>
              <a:rPr lang="sv-SE"/>
              <a:t>Av detta – vad kan verksamheterna påverka själva?</a:t>
            </a:r>
          </a:p>
        </p:txBody>
      </p:sp>
    </p:spTree>
    <p:extLst>
      <p:ext uri="{BB962C8B-B14F-4D97-AF65-F5344CB8AC3E}">
        <p14:creationId xmlns:p14="http://schemas.microsoft.com/office/powerpoint/2010/main" val="300485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3DD3E1C-31AD-FB98-958A-BAF1A854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864" y="788897"/>
            <a:ext cx="17617959" cy="1295436"/>
          </a:xfrm>
        </p:spPr>
        <p:txBody>
          <a:bodyPr/>
          <a:lstStyle/>
          <a:p>
            <a:r>
              <a:rPr lang="sv-SE"/>
              <a:t>Regionens resultat, mnkr</a:t>
            </a:r>
          </a:p>
        </p:txBody>
      </p:sp>
      <p:pic>
        <p:nvPicPr>
          <p:cNvPr id="2" name="Platshållare för innehåll 6">
            <a:extLst>
              <a:ext uri="{FF2B5EF4-FFF2-40B4-BE49-F238E27FC236}">
                <a16:creationId xmlns:a16="http://schemas.microsoft.com/office/drawing/2014/main" id="{D5E25468-23E5-85E5-1C9C-7A4F39FD9C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1" t="16162" r="2317" b="2094"/>
          <a:stretch/>
        </p:blipFill>
        <p:spPr>
          <a:xfrm>
            <a:off x="2262915" y="2686050"/>
            <a:ext cx="14769801" cy="7562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18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FB9B04-C94C-4DB0-9918-F45EA147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561" y="1227047"/>
            <a:ext cx="17616567" cy="1259276"/>
          </a:xfrm>
        </p:spPr>
        <p:txBody>
          <a:bodyPr/>
          <a:lstStyle/>
          <a:p>
            <a:r>
              <a:rPr lang="sv-SE"/>
              <a:t>Varför krävs positivt ekonomiskt resultat?</a:t>
            </a:r>
          </a:p>
        </p:txBody>
      </p:sp>
      <p:sp>
        <p:nvSpPr>
          <p:cNvPr id="9" name="Platshållare för text 1">
            <a:extLst>
              <a:ext uri="{FF2B5EF4-FFF2-40B4-BE49-F238E27FC236}">
                <a16:creationId xmlns:a16="http://schemas.microsoft.com/office/drawing/2014/main" id="{F6B1A037-3D7B-4DD8-B619-A8BD05C3B6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90628" y="2990398"/>
            <a:ext cx="7229135" cy="3296344"/>
          </a:xfrm>
        </p:spPr>
        <p:txBody>
          <a:bodyPr>
            <a:noAutofit/>
          </a:bodyPr>
          <a:lstStyle/>
          <a:p>
            <a:r>
              <a:rPr lang="sv-SE">
                <a:latin typeface="+mj-lt"/>
              </a:rPr>
              <a:t>Investeringar</a:t>
            </a:r>
          </a:p>
          <a:p>
            <a:r>
              <a:rPr lang="sv-SE">
                <a:latin typeface="+mj-lt"/>
              </a:rPr>
              <a:t>Pensioner</a:t>
            </a:r>
          </a:p>
          <a:p>
            <a:r>
              <a:rPr lang="sv-SE">
                <a:latin typeface="+mj-lt"/>
              </a:rPr>
              <a:t>Oförutsedda händelser m </a:t>
            </a:r>
            <a:r>
              <a:rPr lang="sv-SE" err="1">
                <a:latin typeface="+mj-lt"/>
              </a:rPr>
              <a:t>m</a:t>
            </a:r>
            <a:endParaRPr lang="sv-SE">
              <a:latin typeface="+mj-lt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8FB8E8F-7A3B-0356-A609-179B51E90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99" y="2983757"/>
            <a:ext cx="5894736" cy="3780000"/>
          </a:xfrm>
          <a:prstGeom prst="rect">
            <a:avLst/>
          </a:prstGeom>
        </p:spPr>
      </p:pic>
      <p:pic>
        <p:nvPicPr>
          <p:cNvPr id="10" name="Bildobjekt 9" descr="En bild som visar person, Människoansikte, klädsel, inomhus&#10;&#10;Automatiskt genererad beskrivning">
            <a:extLst>
              <a:ext uri="{FF2B5EF4-FFF2-40B4-BE49-F238E27FC236}">
                <a16:creationId xmlns:a16="http://schemas.microsoft.com/office/drawing/2014/main" id="{9741C0D3-951B-5EEE-5865-A06641382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27" y="6104162"/>
            <a:ext cx="5670001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41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FB9B04-C94C-4DB0-9918-F45EA147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961" y="503147"/>
            <a:ext cx="17616567" cy="1259276"/>
          </a:xfrm>
        </p:spPr>
        <p:txBody>
          <a:bodyPr/>
          <a:lstStyle/>
          <a:p>
            <a:r>
              <a:rPr lang="sv-SE"/>
              <a:t>Större objekt och kluster, 2025-2035</a:t>
            </a:r>
          </a:p>
        </p:txBody>
      </p:sp>
      <p:sp>
        <p:nvSpPr>
          <p:cNvPr id="9" name="Platshållare för text 1">
            <a:extLst>
              <a:ext uri="{FF2B5EF4-FFF2-40B4-BE49-F238E27FC236}">
                <a16:creationId xmlns:a16="http://schemas.microsoft.com/office/drawing/2014/main" id="{F6B1A037-3D7B-4DD8-B619-A8BD05C3B6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311" y="2110681"/>
            <a:ext cx="10833139" cy="3296344"/>
          </a:xfrm>
        </p:spPr>
        <p:txBody>
          <a:bodyPr>
            <a:noAutofit/>
          </a:bodyPr>
          <a:lstStyle/>
          <a:p>
            <a:pPr marL="0"/>
            <a:r>
              <a:rPr lang="sv-SE" sz="3600" err="1"/>
              <a:t>Rättspsyk</a:t>
            </a:r>
            <a:r>
              <a:rPr lang="sv-SE" sz="3600"/>
              <a:t> Sala</a:t>
            </a:r>
          </a:p>
          <a:p>
            <a:pPr marL="0"/>
            <a:r>
              <a:rPr lang="sv-SE" sz="3600"/>
              <a:t>Ambulansstation</a:t>
            </a:r>
          </a:p>
          <a:p>
            <a:pPr marL="0"/>
            <a:r>
              <a:rPr lang="sv-SE" sz="3600"/>
              <a:t>NAV etapp 1-4</a:t>
            </a:r>
          </a:p>
          <a:p>
            <a:pPr marL="0"/>
            <a:r>
              <a:rPr lang="sv-SE" sz="3600"/>
              <a:t>Närsjukhus Köping</a:t>
            </a:r>
          </a:p>
          <a:p>
            <a:pPr marL="0"/>
            <a:r>
              <a:rPr lang="sv-SE" sz="3600"/>
              <a:t>Bussdepå</a:t>
            </a:r>
          </a:p>
          <a:p>
            <a:pPr marL="0"/>
            <a:r>
              <a:rPr lang="sv-SE" sz="3600"/>
              <a:t>Tågstopp</a:t>
            </a:r>
          </a:p>
          <a:p>
            <a:pPr marL="0"/>
            <a:r>
              <a:rPr lang="sv-SE" sz="3600"/>
              <a:t>Parkeringslösning</a:t>
            </a:r>
          </a:p>
          <a:p>
            <a:pPr marL="0"/>
            <a:r>
              <a:rPr lang="sv-SE" sz="3600"/>
              <a:t>Vårdcentraler förnyelse</a:t>
            </a:r>
          </a:p>
          <a:p>
            <a:pPr marL="0"/>
            <a:r>
              <a:rPr lang="sv-SE" sz="3600"/>
              <a:t>ROT</a:t>
            </a:r>
          </a:p>
          <a:p>
            <a:pPr marL="0"/>
            <a:r>
              <a:rPr lang="sv-SE" sz="3600"/>
              <a:t>Fastighetsunderhåll och anpassningar</a:t>
            </a:r>
          </a:p>
          <a:p>
            <a:pPr marL="0"/>
            <a:r>
              <a:rPr lang="sv-SE" sz="3600"/>
              <a:t>Re- och nyinvestering inventarier och utrustning</a:t>
            </a:r>
          </a:p>
          <a:p>
            <a:pPr marL="0"/>
            <a:r>
              <a:rPr lang="sv-SE" sz="3600"/>
              <a:t>Oförutsett</a:t>
            </a:r>
          </a:p>
        </p:txBody>
      </p:sp>
      <p:pic>
        <p:nvPicPr>
          <p:cNvPr id="3" name="Bildobjekt 2" descr="En bild som visar utomhus, byggnad, himmel, Flera användningsområden&#10;&#10;Automatiskt genererad beskrivning">
            <a:extLst>
              <a:ext uri="{FF2B5EF4-FFF2-40B4-BE49-F238E27FC236}">
                <a16:creationId xmlns:a16="http://schemas.microsoft.com/office/drawing/2014/main" id="{C42C00D4-1A81-8C3B-A3C9-5C1344FCAF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r="35927" b="1"/>
          <a:stretch/>
        </p:blipFill>
        <p:spPr>
          <a:xfrm>
            <a:off x="10366694" y="2110681"/>
            <a:ext cx="7254556" cy="7980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7488238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 RV -2020" id="{0E9EEEA4-1EBE-4A4C-ADC5-32D9AC3DE881}" vid="{4797EBAE-DBF5-4CC9-B5DA-7A8A29DB145F}"/>
    </a:ext>
  </a:extLst>
</a:theme>
</file>

<file path=ppt/theme/theme10.xml><?xml version="1.0" encoding="utf-8"?>
<a:theme xmlns:a="http://schemas.openxmlformats.org/drawingml/2006/main" name="2_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0039DAB0-7D38-4811-8BB1-C6C4965A58F0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 RV -2020" id="{0E9EEEA4-1EBE-4A4C-ADC5-32D9AC3DE881}" vid="{923AAE6D-0803-4149-B08A-C5D6C4081656}"/>
    </a:ext>
  </a:extLst>
</a:theme>
</file>

<file path=ppt/theme/theme3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 RV -2020" id="{0E9EEEA4-1EBE-4A4C-ADC5-32D9AC3DE881}" vid="{9C6F0857-575A-4666-A256-DDE773C903DE}"/>
    </a:ext>
  </a:extLst>
</a:theme>
</file>

<file path=ppt/theme/theme4.xml><?xml version="1.0" encoding="utf-8"?>
<a:theme xmlns:a="http://schemas.openxmlformats.org/drawingml/2006/main" name="1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CF4D34E-64D2-4E66-89DE-390B7421D4FE}" vid="{CE14F18F-32F8-40FB-8FED-61C1C9307226}"/>
    </a:ext>
  </a:extLst>
</a:theme>
</file>

<file path=ppt/theme/theme5.xml><?xml version="1.0" encoding="utf-8"?>
<a:theme xmlns:a="http://schemas.openxmlformats.org/drawingml/2006/main" name="2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2459BC67-DD28-465A-A611-64CAAD410A4A}"/>
    </a:ext>
  </a:extLst>
</a:theme>
</file>

<file path=ppt/theme/theme6.xml><?xml version="1.0" encoding="utf-8"?>
<a:theme xmlns:a="http://schemas.openxmlformats.org/drawingml/2006/main" name="3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2459BC67-DD28-465A-A611-64CAAD410A4A}"/>
    </a:ext>
  </a:extLst>
</a:theme>
</file>

<file path=ppt/theme/theme7.xml><?xml version="1.0" encoding="utf-8"?>
<a:theme xmlns:a="http://schemas.openxmlformats.org/drawingml/2006/main" name="4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-12-09 Powerpointmall RV" id="{3AA8C8CA-A848-4C0F-985E-012A027CFA93}" vid="{8849106D-6ED9-4DF9-A3F8-6D1960B85DC5}"/>
    </a:ext>
  </a:extLst>
</a:theme>
</file>

<file path=ppt/theme/theme8.xml><?xml version="1.0" encoding="utf-8"?>
<a:theme xmlns:a="http://schemas.openxmlformats.org/drawingml/2006/main" name="5_Region Västmanland Blå">
  <a:themeElements>
    <a:clrScheme name="Region Västmanland Blå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C82AF"/>
      </a:accent1>
      <a:accent2>
        <a:srgbClr val="4B467D"/>
      </a:accent2>
      <a:accent3>
        <a:srgbClr val="339D94"/>
      </a:accent3>
      <a:accent4>
        <a:srgbClr val="670F3B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2459BC67-DD28-465A-A611-64CAAD410A4A}"/>
    </a:ext>
  </a:extLst>
</a:theme>
</file>

<file path=ppt/theme/theme9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accent4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l_RV_221103_v1" id="{E1367F60-1A97-6C46-B29C-413ADFCD4EE6}" vid="{8A52BC0C-180B-B94F-B66C-19578CCCCA2B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19be73-3043-4a15-91a1-447e95682d5a" xsi:nil="true"/>
    <lcf76f155ced4ddcb4097134ff3c332f xmlns="1e79335a-5b32-4e3e-ac59-cfd702a91ec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E83F1453CDB54991E039C08C7C9473" ma:contentTypeVersion="14" ma:contentTypeDescription="Skapa ett nytt dokument." ma:contentTypeScope="" ma:versionID="82224fffafeb3ef3a7c415cbc7dfcc8f">
  <xsd:schema xmlns:xsd="http://www.w3.org/2001/XMLSchema" xmlns:xs="http://www.w3.org/2001/XMLSchema" xmlns:p="http://schemas.microsoft.com/office/2006/metadata/properties" xmlns:ns2="1e79335a-5b32-4e3e-ac59-cfd702a91ece" xmlns:ns3="2919be73-3043-4a15-91a1-447e95682d5a" targetNamespace="http://schemas.microsoft.com/office/2006/metadata/properties" ma:root="true" ma:fieldsID="3de6dbd2fda7097908573ad8f0118248" ns2:_="" ns3:_="">
    <xsd:import namespace="1e79335a-5b32-4e3e-ac59-cfd702a91ece"/>
    <xsd:import namespace="2919be73-3043-4a15-91a1-447e95682d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79335a-5b32-4e3e-ac59-cfd702a91e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e12c2e29-3876-4f0c-ba25-f8f57cb65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9be73-3043-4a15-91a1-447e95682d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74edf0f-f2e9-413e-9a56-834715289534}" ma:internalName="TaxCatchAll" ma:showField="CatchAllData" ma:web="2919be73-3043-4a15-91a1-447e95682d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298639-A577-4F3F-91F2-8D6ABE55571D}">
  <ds:schemaRefs>
    <ds:schemaRef ds:uri="0005fcc5-e4cf-4d80-b586-cbc434a097bb"/>
    <ds:schemaRef ds:uri="c2d5eb31-8f78-4a02-a78a-252b65f75ea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2C7CDA-061B-4FD9-8816-52FD66945BDF}"/>
</file>

<file path=customXml/itemProps3.xml><?xml version="1.0" encoding="utf-8"?>
<ds:datastoreItem xmlns:ds="http://schemas.openxmlformats.org/officeDocument/2006/customXml" ds:itemID="{D041836F-050D-448E-A7B6-564A2A1A1F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Powerpointmall RV -2020</Template>
  <Application>Microsoft Office PowerPoint</Application>
  <PresentationFormat>Anpassad</PresentationFormat>
  <Slides>17</Slides>
  <Notes>7</Notes>
  <HiddenSlides>0</HiddenSlides>
  <ScaleCrop>false</ScaleCrop>
  <HeadingPairs>
    <vt:vector size="4" baseType="variant">
      <vt:variant>
        <vt:lpstr>Tema</vt:lpstr>
      </vt:variant>
      <vt:variant>
        <vt:i4>10</vt:i4>
      </vt:variant>
      <vt:variant>
        <vt:lpstr>Bildrubriker</vt:lpstr>
      </vt:variant>
      <vt:variant>
        <vt:i4>17</vt:i4>
      </vt:variant>
    </vt:vector>
  </HeadingPairs>
  <TitlesOfParts>
    <vt:vector size="27" baseType="lpstr">
      <vt:lpstr>Region Västmanland Rosa</vt:lpstr>
      <vt:lpstr>Region Västmanland Blå</vt:lpstr>
      <vt:lpstr>Region Västmanland Grön</vt:lpstr>
      <vt:lpstr>1_Region Västmanland Blå</vt:lpstr>
      <vt:lpstr>2_Region Västmanland Blå</vt:lpstr>
      <vt:lpstr>3_Region Västmanland Blå</vt:lpstr>
      <vt:lpstr>4_Region Västmanland Blå</vt:lpstr>
      <vt:lpstr>5_Region Västmanland Blå</vt:lpstr>
      <vt:lpstr>Region Västmanland Rosa</vt:lpstr>
      <vt:lpstr>2_Region Västmanland Rosa</vt:lpstr>
      <vt:lpstr>Regionens ekonomi och vårt ekonomiska läge</vt:lpstr>
      <vt:lpstr>Intäkter och kostnader måste gå ihop både på kort och lång sikt – vi har ett gemensamt ansvar för det</vt:lpstr>
      <vt:lpstr>Finansiering av verksamheten 2023  </vt:lpstr>
      <vt:lpstr>Av detta – vad kan verksamheterna påverka själva?</vt:lpstr>
      <vt:lpstr>Regionens kostnader 2023</vt:lpstr>
      <vt:lpstr>Av detta – vad kan verksamheterna påverka själva?</vt:lpstr>
      <vt:lpstr>Regionens resultat, mnkr</vt:lpstr>
      <vt:lpstr>Varför krävs positivt ekonomiskt resultat?</vt:lpstr>
      <vt:lpstr>Större objekt och kluster, 2025-2035</vt:lpstr>
      <vt:lpstr>Särskilda beslutade åtgärder och nyckeltal</vt:lpstr>
      <vt:lpstr>Hur går det?</vt:lpstr>
      <vt:lpstr>Resor och logi </vt:lpstr>
      <vt:lpstr>Representation </vt:lpstr>
      <vt:lpstr>Inhyrd personal </vt:lpstr>
      <vt:lpstr>Nationellt jämförelse – Västmanland är bland de regioner som minskar hyrkostnaderna mest</vt:lpstr>
      <vt:lpstr>Totalt antal anställda</vt:lpstr>
      <vt:lpstr>Antal årsarbetare utifrån arbetad tid exkl jour/beredskap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Sanna Eriksson</dc:creator>
  <cp:revision>4</cp:revision>
  <cp:lastPrinted>2022-03-30T07:28:24Z</cp:lastPrinted>
  <dcterms:created xsi:type="dcterms:W3CDTF">2020-01-21T08:53:33Z</dcterms:created>
  <dcterms:modified xsi:type="dcterms:W3CDTF">2024-11-05T10:56:23Z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2019-05-20T00:00:00Z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2019-05-29T00:00:00Z</vt:filetime>
  </property>
  <property fmtid="{D5CDD505-2E9C-101B-9397-08002B2CF9AE}" pid="5" name="ContentTypeId">
    <vt:lpwstr>0x010100DCE83F1453CDB54991E039C08C7C9473</vt:lpwstr>
  </property>
</Properties>
</file>