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  <p:sldMasterId id="2147484103" r:id="rId8"/>
  </p:sldMasterIdLst>
  <p:notesMasterIdLst>
    <p:notesMasterId r:id="rId22"/>
  </p:notesMasterIdLst>
  <p:sldIdLst>
    <p:sldId id="2145709540" r:id="rId9"/>
    <p:sldId id="2145709568" r:id="rId10"/>
    <p:sldId id="2145709566" r:id="rId11"/>
    <p:sldId id="2145709567" r:id="rId12"/>
    <p:sldId id="2145709569" r:id="rId13"/>
    <p:sldId id="2145709570" r:id="rId14"/>
    <p:sldId id="399" r:id="rId15"/>
    <p:sldId id="4607" r:id="rId16"/>
    <p:sldId id="2147470728" r:id="rId17"/>
    <p:sldId id="787" r:id="rId18"/>
    <p:sldId id="2147470729" r:id="rId19"/>
    <p:sldId id="784" r:id="rId20"/>
    <p:sldId id="2147470730" r:id="rId21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FAEDF2"/>
    <a:srgbClr val="E1F6FF"/>
    <a:srgbClr val="DCEEEB"/>
    <a:srgbClr val="E8F5F5"/>
    <a:srgbClr val="DFECF9"/>
    <a:srgbClr val="E9F6F7"/>
    <a:srgbClr val="DFFFFF"/>
    <a:srgbClr val="D2E6F5"/>
    <a:srgbClr val="D1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94673" autoAdjust="0"/>
  </p:normalViewPr>
  <p:slideViewPr>
    <p:cSldViewPr snapToGrid="0">
      <p:cViewPr varScale="1">
        <p:scale>
          <a:sx n="64" d="100"/>
          <a:sy n="64" d="100"/>
        </p:scale>
        <p:origin x="810" y="-30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054821418901842E-2"/>
          <c:y val="0"/>
          <c:w val="0.83149318825166973"/>
          <c:h val="0.97239744946110318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Kolumn1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D0-4504-946C-43D1D652A4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D0-4504-946C-43D1D652A4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D0-4504-946C-43D1D652A4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D0-4504-946C-43D1D652A48D}"/>
              </c:ext>
            </c:extLst>
          </c:dPt>
          <c:cat>
            <c:strRef>
              <c:f>Blad1!$A$2:$A$5</c:f>
              <c:strCache>
                <c:ptCount val="4"/>
                <c:pt idx="0">
                  <c:v>Finansiella itäkter</c:v>
                </c:pt>
                <c:pt idx="1">
                  <c:v>Skatter</c:v>
                </c:pt>
                <c:pt idx="2">
                  <c:v>Stadsbidrag m.m</c:v>
                </c:pt>
                <c:pt idx="3">
                  <c:v>Intäkter verksamhet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61</c:v>
                </c:pt>
                <c:pt idx="1">
                  <c:v>21</c:v>
                </c:pt>
                <c:pt idx="2">
                  <c:v>17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CD0-4504-946C-43D1D652A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7B0F8-84B6-334A-2575-6E516C3FF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CA021E8-31D9-A260-4B58-02BAE1EEAA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6B74FCE-375E-4F41-E1E8-99132995A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9EC1135-29AE-555F-6590-E07042660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988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07BE-86A4-5145-B08C-E47CC1A77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5F3680A-AC1C-EB34-3219-A6E8864AC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EFFF5E2-7ED8-19DC-6AA3-5C943F61B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sv-S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vi ska komma ihåg att det är inte lite pengar regionen har till sitt förfogande. För 2026 budgeterar vi hela 13, 8 mdkr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endParaRPr lang="sv-S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sv-S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 sidan av skatten är statliga bidrag och regional utjämning den största inkomstkällan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sv-S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 </a:t>
            </a:r>
            <a:r>
              <a:rPr lang="sv-SE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 13,8 mdkr</a:t>
            </a:r>
            <a:r>
              <a:rPr lang="sv-S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där </a:t>
            </a:r>
            <a:r>
              <a:rPr lang="sv-SE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skatteintäkterna står för drygt 60 % (nästan 8,5 mdkr)</a:t>
            </a:r>
            <a:r>
              <a:rPr lang="sv-S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generella statsbidrag och utjämning utgör </a:t>
            </a:r>
            <a:r>
              <a:rPr lang="sv-SE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drygt 20% (nästan 3 mdkr)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endParaRPr lang="sv-SE" sz="12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sv-SE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 mycket är 13,8 mdkr</a:t>
            </a:r>
            <a:endParaRPr lang="sv-S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sv-S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13,8 mdkr =13 800 miljoner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Lika mycket som om alla just nu levande människor i hela världen skulle ge region </a:t>
            </a:r>
            <a:r>
              <a:rPr lang="sv-SE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västmanland</a:t>
            </a:r>
            <a:r>
              <a:rPr lang="sv-S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kr 68 öre att bedriva verksamhet för i ett år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endParaRPr lang="sv-S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Ekonomi är alltså en sak som vi behöver ta hänsyn till en annan är medarbetarperspektivet och kompetensförsörjningen . Eller hur </a:t>
            </a:r>
            <a:r>
              <a:rPr lang="sv-SE" sz="1000" b="1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annika</a:t>
            </a:r>
            <a:r>
              <a:rPr lang="sv-SE" sz="1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-&gt; ANNIKA</a:t>
            </a: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Prognosen för året -365 och enligt kommunallagen behöver det återställas inom 3 år</a:t>
            </a:r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7E1AC0F-DCE9-9A5C-D275-0B87BDAF23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15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Förordningen ger ett mandat – men inte att bestämma över andra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385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79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705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Förutsättningar att hantera förfrågningar:</a:t>
            </a:r>
          </a:p>
          <a:p>
            <a:r>
              <a:rPr lang="sv-SE"/>
              <a:t>Kunskapshöjande insatser</a:t>
            </a:r>
          </a:p>
          <a:p>
            <a:r>
              <a:rPr lang="sv-SE"/>
              <a:t>Stärkt samarbete inom kommunen, med varandra och med regionala och nationella aktörer</a:t>
            </a:r>
          </a:p>
          <a:p>
            <a:r>
              <a:rPr lang="sv-SE"/>
              <a:t>Erfarenhetsutbyte</a:t>
            </a:r>
          </a:p>
          <a:p>
            <a:r>
              <a:rPr lang="sv-SE"/>
              <a:t>Tydliggöra och stärka värdeerbjudandet – vilka fördelar finns att etablera/investera just här? Hur kan dessa styrkor stärkas ännu mer?</a:t>
            </a:r>
          </a:p>
          <a:p>
            <a:endParaRPr lang="sv-SE"/>
          </a:p>
          <a:p>
            <a:r>
              <a:rPr lang="sv-SE"/>
              <a:t>Strategiskt arbete för att attrahera rätt etableringar, investeringar och kompetenser. 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A5DD0-D5BE-4D89-85FC-9C850B7831C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9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9.svg"/><Relationship Id="rId7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50.svg"/><Relationship Id="rId4" Type="http://schemas.openxmlformats.org/officeDocument/2006/relationships/image" Target="../media/image40.png"/><Relationship Id="rId9" Type="http://schemas.openxmlformats.org/officeDocument/2006/relationships/image" Target="../media/image4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svg"/><Relationship Id="rId7" Type="http://schemas.openxmlformats.org/officeDocument/2006/relationships/image" Target="../media/image4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52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emf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sv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svg"/><Relationship Id="rId7" Type="http://schemas.openxmlformats.org/officeDocument/2006/relationships/image" Target="../media/image2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jpeg"/><Relationship Id="rId3" Type="http://schemas.openxmlformats.org/officeDocument/2006/relationships/image" Target="../media/image41.svg"/><Relationship Id="rId7" Type="http://schemas.openxmlformats.org/officeDocument/2006/relationships/image" Target="../media/image2.svg"/><Relationship Id="rId12" Type="http://schemas.openxmlformats.org/officeDocument/2006/relationships/image" Target="../media/image2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5" Type="http://schemas.openxmlformats.org/officeDocument/2006/relationships/image" Target="../media/image6.sv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4.svg"/><Relationship Id="rId14" Type="http://schemas.openxmlformats.org/officeDocument/2006/relationships/image" Target="../media/image23.jpe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1.svg"/><Relationship Id="rId7" Type="http://schemas.openxmlformats.org/officeDocument/2006/relationships/image" Target="../media/image25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3.svg"/><Relationship Id="rId7" Type="http://schemas.openxmlformats.org/officeDocument/2006/relationships/image" Target="../media/image2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7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45.sv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741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282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4334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7777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84211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172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49810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98947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0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22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4736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430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5058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14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31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01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4713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6980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77564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8753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37097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65870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1281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0203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42060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77664" y="1005275"/>
            <a:ext cx="15356806" cy="1884892"/>
          </a:xfrm>
          <a:prstGeom prst="rect">
            <a:avLst/>
          </a:prstGeom>
        </p:spPr>
        <p:txBody>
          <a:bodyPr/>
          <a:lstStyle>
            <a:lvl1pPr algn="r">
              <a:defRPr sz="7915"/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7584531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77664" y="1005275"/>
            <a:ext cx="15356806" cy="1884892"/>
          </a:xfrm>
          <a:prstGeom prst="rect">
            <a:avLst/>
          </a:prstGeom>
        </p:spPr>
        <p:txBody>
          <a:bodyPr/>
          <a:lstStyle>
            <a:lvl1pPr algn="r">
              <a:defRPr sz="7915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507807" y="3267146"/>
            <a:ext cx="17726663" cy="6785610"/>
          </a:xfrm>
          <a:prstGeom prst="rect">
            <a:avLst/>
          </a:prstGeom>
        </p:spPr>
        <p:txBody>
          <a:bodyPr/>
          <a:lstStyle>
            <a:lvl1pPr>
              <a:defRPr sz="5277"/>
            </a:lvl1pPr>
            <a:lvl2pPr>
              <a:defRPr sz="5277"/>
            </a:lvl2pPr>
            <a:lvl3pPr>
              <a:defRPr sz="5277"/>
            </a:lvl3pPr>
            <a:lvl4pPr>
              <a:defRPr sz="5277"/>
            </a:lvl4pPr>
            <a:lvl5pPr>
              <a:defRPr sz="5277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785938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1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52399" y="152402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04800" y="3048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9" y="3406775"/>
            <a:ext cx="8638420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1" y="6264277"/>
            <a:ext cx="1238643" cy="504507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0221918" y="3406777"/>
            <a:ext cx="8638420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2025-11-12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31734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1" y="2491200"/>
            <a:ext cx="17618399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8" y="877614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5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1" y="8791201"/>
            <a:ext cx="1987199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2446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1" y="759600"/>
            <a:ext cx="15839999" cy="2052001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8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5" y="10548000"/>
            <a:ext cx="360001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1" y="3239091"/>
            <a:ext cx="15839999" cy="6840000"/>
          </a:xfrm>
        </p:spPr>
        <p:txBody>
          <a:bodyPr>
            <a:noAutofit/>
          </a:bodyPr>
          <a:lstStyle>
            <a:lvl1pPr marL="345584" indent="-345584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5964" indent="-323986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5948" indent="-287986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7932" indent="-259188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3919" indent="-251989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7" y="8967043"/>
            <a:ext cx="1800000" cy="1800001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3766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3" y="0"/>
            <a:ext cx="6240626" cy="979487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523543" y="8791288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2025-11-12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10404001" y="702000"/>
            <a:ext cx="9000000" cy="9900000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1" y="701677"/>
            <a:ext cx="9000000" cy="99000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8" y="3408147"/>
            <a:ext cx="7828733" cy="5400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8"/>
            <a:ext cx="7828735" cy="204364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567620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2025-11-12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3"/>
            <a:ext cx="1095044" cy="3216273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399670"/>
            <a:ext cx="17616566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617208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4096B55-0D59-ACD1-7B35-9C823145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67C7-177D-3543-9A43-7A18E49E903C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907E551-D935-2208-D904-FC0060DA7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B5D5264-1235-1849-B6A3-0A42AD31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495C-16B4-B947-9550-DEF002513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55609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10AF90-2D5D-CFF0-0114-A7210853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DA144B8-0D2E-EBCF-5433-9DF582D23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9358AB-5D11-9051-B7F3-888EA4AC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67C7-177D-3543-9A43-7A18E49E903C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3C022F8-0467-7327-A2F2-181B1F92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2C807D-DBA7-9B35-20E5-6FE945E8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495C-16B4-B947-9550-DEF002513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5015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1" y="2491200"/>
            <a:ext cx="17618399" cy="7923600"/>
          </a:xfrm>
          <a:solidFill>
            <a:srgbClr val="F0EFF9"/>
          </a:solidFill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2025-11-12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877614"/>
            <a:ext cx="17616567" cy="104326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A34FFEE-00E0-F442-B1C9-56AB1AE98F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96" y="-37131"/>
            <a:ext cx="1235405" cy="3675583"/>
          </a:xfrm>
          <a:prstGeom prst="rect">
            <a:avLst/>
          </a:prstGeom>
        </p:spPr>
      </p:pic>
      <p:sp>
        <p:nvSpPr>
          <p:cNvPr id="8" name="object 38">
            <a:extLst>
              <a:ext uri="{FF2B5EF4-FFF2-40B4-BE49-F238E27FC236}">
                <a16:creationId xmlns:a16="http://schemas.microsoft.com/office/drawing/2014/main" id="{290E818A-DE67-884C-A662-24E2F2FE9D0D}"/>
              </a:ext>
            </a:extLst>
          </p:cNvPr>
          <p:cNvSpPr/>
          <p:nvPr userDrawn="1"/>
        </p:nvSpPr>
        <p:spPr>
          <a:xfrm>
            <a:off x="17860656" y="9111060"/>
            <a:ext cx="1668719" cy="1668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</p:spTree>
    <p:extLst>
      <p:ext uri="{BB962C8B-B14F-4D97-AF65-F5344CB8AC3E}">
        <p14:creationId xmlns:p14="http://schemas.microsoft.com/office/powerpoint/2010/main" val="279728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delat innehåll_Mörk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BDEC135-66DF-CEC9-615D-56171E81A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-12363"/>
            <a:ext cx="10052050" cy="11309350"/>
          </a:xfrm>
          <a:prstGeom prst="rect">
            <a:avLst/>
          </a:prstGeom>
          <a:solidFill>
            <a:srgbClr val="700545"/>
          </a:solidFill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3807393C-14C5-817F-0FB7-0BCDC99C30B2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589472" y="3123536"/>
            <a:ext cx="6873107" cy="5062278"/>
          </a:xfrm>
        </p:spPr>
        <p:txBody>
          <a:bodyPr>
            <a:noAutofit/>
          </a:bodyPr>
          <a:lstStyle>
            <a:lvl1pPr algn="ctr">
              <a:defRPr sz="7256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AB69E867-06EA-137D-F928-667746C1A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30361" y="1288581"/>
            <a:ext cx="8047067" cy="823857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A164EF78-DEEC-6388-FACB-C26790AF8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78557" y="10598478"/>
            <a:ext cx="777901" cy="48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bg1"/>
                </a:solidFill>
              </a:defRPr>
            </a:lvl1pPr>
          </a:lstStyle>
          <a:p>
            <a:fld id="{FDD9FC71-94E5-4C63-83F9-09F1766974D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3B684164-7CDF-B192-9F03-5ED1A1105727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051876" y="10598478"/>
            <a:ext cx="1863219" cy="48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63AC0A1-BF03-4687-BDDD-A787ED1917E4}" type="datetimeFigureOut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2C9FA2B6-4370-0FAC-64A2-925191566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3442828" y="10598478"/>
            <a:ext cx="6339534" cy="48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38290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EBC20DB-E92A-4595-958F-8F6E1877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27129ABF-34AF-4771-8C65-17474087DDAF}" type="datetime1">
              <a:rPr lang="sv-SE" smtClean="0"/>
              <a:t>2025-11-12</a:t>
            </a:fld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382FAD0-A98D-43B4-B432-3582AE5A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50F28032-0600-4C8E-B007-13E1C811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FC54DA-D224-4D4F-9D60-B924CADB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7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36B6AA50-8739-41DE-A23A-5E3ECC548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5600" y="3399671"/>
            <a:ext cx="17618075" cy="5983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4246BC-36B1-4971-8889-F163FD2A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36411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93B712EA-797A-4EA2-BEB0-D486B28AB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70C7B567-D67A-42BC-B7FD-E667F058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B806AAA-D73D-4CEE-9B56-C22AE8A53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4" t="51033" b="-60375"/>
          <a:stretch/>
        </p:blipFill>
        <p:spPr>
          <a:xfrm>
            <a:off x="-19050" y="6264274"/>
            <a:ext cx="1260000" cy="5045075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90AB69-5BC0-46B0-B233-B8ED7CBC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084E-ABA3-4AA4-9862-3A3A8F7AC594}" type="datetime1">
              <a:rPr lang="sv-SE" smtClean="0"/>
              <a:t>2025-11-12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6FFAF7-903A-4658-BEDF-CDBF6357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32E55E-6E21-45F6-AFF0-C03FD2E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91A92F-5622-40E4-B88A-05148A90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65968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883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729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192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415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68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7513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7CEA4433-F494-E53F-5852-0D7935106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116684" y="152400"/>
            <a:ext cx="20139816" cy="1130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168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0B7DA584-80E9-B4B8-B597-74072A14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0" y="0"/>
            <a:ext cx="20139816" cy="1130935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0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643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731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17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1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569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539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10471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B3143CA3-0821-089B-CCF5-C7D6A746E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684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3BA0D61-D649-89F9-A994-9F983A2AF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430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478CFBB-8C45-8B67-1DA5-497C3838D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0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249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764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01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9850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808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1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92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76BB817-1EAA-44C8-A93D-028CF1AA9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37606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D05D05BB-DFC5-EB72-4DDF-CDFD1E0C5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-246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3086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1CF70B55-9255-5A17-1D11-2DB2EC8C37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98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3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06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image" Target="../media/image4.svg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image" Target="../media/image48.svg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4067" r:id="rId3"/>
    <p:sldLayoutId id="2147484068" r:id="rId4"/>
    <p:sldLayoutId id="2147483971" r:id="rId5"/>
    <p:sldLayoutId id="2147483789" r:id="rId6"/>
    <p:sldLayoutId id="2147483773" r:id="rId7"/>
    <p:sldLayoutId id="2147483974" r:id="rId8"/>
    <p:sldLayoutId id="2147483755" r:id="rId9"/>
    <p:sldLayoutId id="2147483735" r:id="rId10"/>
    <p:sldLayoutId id="2147483748" r:id="rId11"/>
    <p:sldLayoutId id="2147483766" r:id="rId12"/>
    <p:sldLayoutId id="2147483741" r:id="rId13"/>
    <p:sldLayoutId id="2147483768" r:id="rId14"/>
    <p:sldLayoutId id="2147483969" r:id="rId15"/>
    <p:sldLayoutId id="2147483978" r:id="rId16"/>
    <p:sldLayoutId id="2147483979" r:id="rId17"/>
    <p:sldLayoutId id="2147483980" r:id="rId18"/>
    <p:sldLayoutId id="2147483792" r:id="rId19"/>
    <p:sldLayoutId id="2147483970" r:id="rId20"/>
    <p:sldLayoutId id="2147483972" r:id="rId21"/>
    <p:sldLayoutId id="2147484078" r:id="rId22"/>
    <p:sldLayoutId id="2147483816" r:id="rId23"/>
    <p:sldLayoutId id="2147483983" r:id="rId24"/>
    <p:sldLayoutId id="21474839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69" r:id="rId2"/>
    <p:sldLayoutId id="2147484070" r:id="rId3"/>
    <p:sldLayoutId id="2147484071" r:id="rId4"/>
    <p:sldLayoutId id="2147484072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73" r:id="rId20"/>
    <p:sldLayoutId id="2147484074" r:id="rId21"/>
    <p:sldLayoutId id="2147484079" r:id="rId22"/>
    <p:sldLayoutId id="2147484080" r:id="rId23"/>
    <p:sldLayoutId id="2147484081" r:id="rId24"/>
    <p:sldLayoutId id="21474840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95" r:id="rId2"/>
    <p:sldLayoutId id="2147484096" r:id="rId3"/>
    <p:sldLayoutId id="2147484097" r:id="rId4"/>
    <p:sldLayoutId id="2147484098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99" r:id="rId2"/>
    <p:sldLayoutId id="2147484100" r:id="rId3"/>
    <p:sldLayoutId id="2147484101" r:id="rId4"/>
    <p:sldLayoutId id="2147484102" r:id="rId5"/>
    <p:sldLayoutId id="2147484042" r:id="rId6"/>
    <p:sldLayoutId id="2147484043" r:id="rId7"/>
    <p:sldLayoutId id="2147484046" r:id="rId8"/>
    <p:sldLayoutId id="2147484044" r:id="rId9"/>
    <p:sldLayoutId id="2147484045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4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34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  <p:sldLayoutId id="2147484117" r:id="rId14"/>
    <p:sldLayoutId id="2147484118" r:id="rId15"/>
    <p:sldLayoutId id="2147484119" r:id="rId16"/>
    <p:sldLayoutId id="2147484120" r:id="rId17"/>
    <p:sldLayoutId id="2147484121" r:id="rId18"/>
    <p:sldLayoutId id="2147484122" r:id="rId19"/>
    <p:sldLayoutId id="2147484123" r:id="rId20"/>
    <p:sldLayoutId id="2147484124" r:id="rId21"/>
    <p:sldLayoutId id="2147484125" r:id="rId22"/>
    <p:sldLayoutId id="2147484126" r:id="rId23"/>
    <p:sldLayoutId id="2147484127" r:id="rId24"/>
    <p:sldLayoutId id="2147484128" r:id="rId25"/>
    <p:sldLayoutId id="2147484129" r:id="rId26"/>
    <p:sldLayoutId id="2147484130" r:id="rId27"/>
    <p:sldLayoutId id="2147484131" r:id="rId28"/>
    <p:sldLayoutId id="2147484132" r:id="rId29"/>
    <p:sldLayoutId id="2147484133" r:id="rId30"/>
    <p:sldLayoutId id="2147484134" r:id="rId31"/>
    <p:sldLayoutId id="2147484135" r:id="rId32"/>
    <p:sldLayoutId id="2147484136" r:id="rId33"/>
    <p:sldLayoutId id="2147484137" r:id="rId34"/>
    <p:sldLayoutId id="2147484138" r:id="rId35"/>
    <p:sldLayoutId id="2147484139" r:id="rId36"/>
    <p:sldLayoutId id="2147484140" r:id="rId37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6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71E4B-9C94-0A85-FEBF-CD0ED613C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6B38F8E9-95F1-BD56-B1A8-5F356E752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018" y="1128837"/>
            <a:ext cx="12084894" cy="4525838"/>
          </a:xfrm>
        </p:spPr>
        <p:txBody>
          <a:bodyPr/>
          <a:lstStyle/>
          <a:p>
            <a:r>
              <a:rPr lang="sv-SE" sz="10000" b="1"/>
              <a:t>Regional utveckling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BA4976D-AE09-322A-5BCD-A92B485D6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018" y="5654675"/>
            <a:ext cx="10260000" cy="240665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sz="5400"/>
              <a:t>Ett av regionens kärnuppdrag</a:t>
            </a:r>
            <a:br>
              <a:rPr lang="sv-SE" sz="5400" i="1"/>
            </a:br>
            <a:endParaRPr lang="sv-SE" sz="5400" i="1"/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AF110DA8-3F2B-82D6-1AA2-03CC39F492AC}"/>
              </a:ext>
            </a:extLst>
          </p:cNvPr>
          <p:cNvSpPr txBox="1">
            <a:spLocks/>
          </p:cNvSpPr>
          <p:nvPr/>
        </p:nvSpPr>
        <p:spPr>
          <a:xfrm>
            <a:off x="763018" y="7603471"/>
            <a:ext cx="10260000" cy="24066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eaLnBrk="1" hangingPunct="1">
              <a:lnSpc>
                <a:spcPct val="84000"/>
              </a:lnSpc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4500" spc="-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spc="-110" baseline="0">
                <a:latin typeface="+mn-lt"/>
                <a:ea typeface="+mn-ea"/>
                <a:cs typeface="+mn-cs"/>
              </a:defRPr>
            </a:lvl2pPr>
            <a:lvl3pPr marL="914400" indent="0" algn="ctr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spc="-110" baseline="0">
                <a:latin typeface="+mn-lt"/>
                <a:ea typeface="+mn-ea"/>
                <a:cs typeface="+mn-cs"/>
              </a:defRPr>
            </a:lvl3pPr>
            <a:lvl4pPr marL="1371600" indent="0" algn="ctr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spc="-110" baseline="0">
                <a:latin typeface="+mn-lt"/>
                <a:ea typeface="+mn-ea"/>
                <a:cs typeface="+mn-cs"/>
              </a:defRPr>
            </a:lvl4pPr>
            <a:lvl5pPr marL="1828800" indent="0" algn="ctr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spc="-110" baseline="0">
                <a:latin typeface="+mn-lt"/>
                <a:ea typeface="+mn-ea"/>
                <a:cs typeface="+mn-cs"/>
              </a:defRPr>
            </a:lvl5pPr>
            <a:lvl6pPr marL="2286000" indent="0" algn="ctr" eaLnBrk="1" hangingPunct="1">
              <a:buNone/>
              <a:defRPr sz="1600">
                <a:latin typeface="+mn-lt"/>
                <a:ea typeface="+mn-ea"/>
                <a:cs typeface="+mn-cs"/>
              </a:defRPr>
            </a:lvl6pPr>
            <a:lvl7pPr marL="2743200" indent="0" algn="ctr" eaLnBrk="1" hangingPunct="1">
              <a:buNone/>
              <a:defRPr sz="1600">
                <a:latin typeface="+mn-lt"/>
                <a:ea typeface="+mn-ea"/>
                <a:cs typeface="+mn-cs"/>
              </a:defRPr>
            </a:lvl7pPr>
            <a:lvl8pPr marL="3200400" indent="0" algn="ctr" eaLnBrk="1" hangingPunct="1">
              <a:buNone/>
              <a:defRPr sz="1600">
                <a:latin typeface="+mn-lt"/>
                <a:ea typeface="+mn-ea"/>
                <a:cs typeface="+mn-cs"/>
              </a:defRPr>
            </a:lvl8pPr>
            <a:lvl9pPr marL="3657600" indent="0" algn="ctr" eaLnBrk="1" hangingPunct="1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sv-SE" sz="5400" b="0" i="0" u="none" strike="noStrike" kern="0" cap="none" spc="-200" normalizeH="0" baseline="0" noProof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Christer Alzén, förvaltningsdirektör</a:t>
            </a:r>
            <a:endParaRPr kumimoji="0" lang="sv-SE" sz="5400" b="0" i="1" u="none" strike="noStrike" kern="0" cap="none" spc="-200" normalizeH="0" baseline="0" noProof="0">
              <a:ln>
                <a:noFill/>
              </a:ln>
              <a:solidFill>
                <a:srgbClr val="670F3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417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CA9E5E-1F95-94EA-D227-3C42A672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17302" y="1478211"/>
            <a:ext cx="15356806" cy="1884892"/>
          </a:xfrm>
        </p:spPr>
        <p:txBody>
          <a:bodyPr/>
          <a:lstStyle/>
          <a:p>
            <a:r>
              <a:rPr lang="sv-SE"/>
              <a:t>Strategisk kompetensförsörjning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B1A8ADC-9B4E-F9F6-5A7F-63DD00C1D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807" y="3998491"/>
            <a:ext cx="17726663" cy="6785610"/>
          </a:xfrm>
        </p:spPr>
        <p:txBody>
          <a:bodyPr>
            <a:normAutofit/>
          </a:bodyPr>
          <a:lstStyle/>
          <a:p>
            <a:r>
              <a:rPr lang="sv-SE"/>
              <a:t>Prognoser och analyser</a:t>
            </a:r>
          </a:p>
          <a:p>
            <a:r>
              <a:rPr lang="sv-SE"/>
              <a:t>Uppdrag till Almi att stödja mindre företag</a:t>
            </a:r>
          </a:p>
          <a:p>
            <a:r>
              <a:rPr lang="sv-SE"/>
              <a:t>Projekt inom näringsliv och offentlig sektor</a:t>
            </a:r>
            <a:br>
              <a:rPr lang="sv-SE"/>
            </a:br>
            <a:r>
              <a:rPr lang="sv-SE"/>
              <a:t>- Industri</a:t>
            </a:r>
            <a:br>
              <a:rPr lang="sv-SE"/>
            </a:br>
            <a:r>
              <a:rPr lang="sv-SE"/>
              <a:t>- Besöksnäring</a:t>
            </a:r>
            <a:br>
              <a:rPr lang="sv-SE"/>
            </a:br>
            <a:r>
              <a:rPr lang="sv-SE"/>
              <a:t>- Regionen, AI-utbildning</a:t>
            </a:r>
          </a:p>
          <a:p>
            <a:r>
              <a:rPr lang="sv-SE"/>
              <a:t>Validering av kunskaper</a:t>
            </a:r>
            <a:br>
              <a:rPr lang="sv-SE"/>
            </a:b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2909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5698D63-B619-5E0D-17F9-2559EC105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2C6E9B9-4A37-8BED-8269-96DD86035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Rubrik 2">
            <a:extLst>
              <a:ext uri="{FF2B5EF4-FFF2-40B4-BE49-F238E27FC236}">
                <a16:creationId xmlns:a16="http://schemas.microsoft.com/office/drawing/2014/main" id="{8DC32F52-099A-5056-0D57-36C21C8E1A40}"/>
              </a:ext>
            </a:extLst>
          </p:cNvPr>
          <p:cNvSpPr txBox="1">
            <a:spLocks/>
          </p:cNvSpPr>
          <p:nvPr/>
        </p:nvSpPr>
        <p:spPr>
          <a:xfrm>
            <a:off x="3065929" y="1971731"/>
            <a:ext cx="14258928" cy="13093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hangingPunct="1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1" i="0" u="none" strike="noStrike" kern="1200" cap="none" spc="-280" normalizeH="0" baseline="0" noProof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Ett nyskapande Västmanland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0C05843D-FD22-D966-2F7C-CC71E010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66" y="2414314"/>
            <a:ext cx="14761793" cy="7339285"/>
          </a:xfrm>
        </p:spPr>
        <p:txBody>
          <a:bodyPr/>
          <a:lstStyle/>
          <a:p>
            <a:r>
              <a:rPr lang="sv-SE" b="1"/>
              <a:t>Investeringar och etablering: ”</a:t>
            </a:r>
            <a:r>
              <a:rPr lang="sv-SE" i="1"/>
              <a:t>För att attrahera nya investeringar är samarbete mellan kommuner, näringsliv och myndigheter centralt”</a:t>
            </a:r>
            <a:br>
              <a:rPr lang="sv-SE" i="1"/>
            </a:br>
            <a:br>
              <a:rPr lang="sv-SE" i="1"/>
            </a:br>
            <a:r>
              <a:rPr lang="sv-SE" i="1"/>
              <a:t>”…också nödvändigt att bredda näringslivet”</a:t>
            </a:r>
            <a:br>
              <a:rPr lang="sv-SE" i="1"/>
            </a:b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1761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0F4E49-2F8E-648C-A0BF-36A6438B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10" y="614115"/>
            <a:ext cx="17723352" cy="2185798"/>
          </a:xfrm>
        </p:spPr>
        <p:txBody>
          <a:bodyPr/>
          <a:lstStyle/>
          <a:p>
            <a:r>
              <a:rPr lang="sv-SE"/>
              <a:t>Projekt Investerings- och etableringsfrämjande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EB8661-CBAC-4BC7-8E9B-D720FCA7B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v-SE" b="1"/>
              <a:t>Kort sikt: </a:t>
            </a:r>
            <a:br>
              <a:rPr lang="sv-SE"/>
            </a:br>
            <a:r>
              <a:rPr lang="sv-SE"/>
              <a:t>- Kunna hantera förfrågningar</a:t>
            </a:r>
            <a:br>
              <a:rPr lang="sv-SE"/>
            </a:br>
            <a:r>
              <a:rPr lang="sv-SE"/>
              <a:t>- Tydliggöra värdeerbjudande</a:t>
            </a:r>
            <a:br>
              <a:rPr lang="sv-SE"/>
            </a:br>
            <a:r>
              <a:rPr lang="sv-SE"/>
              <a:t>- Markberedskap</a:t>
            </a:r>
            <a:br>
              <a:rPr lang="sv-SE"/>
            </a:br>
            <a:r>
              <a:rPr lang="sv-SE"/>
              <a:t>- Förslag organisering</a:t>
            </a:r>
          </a:p>
          <a:p>
            <a:r>
              <a:rPr lang="sv-SE" b="1"/>
              <a:t>Lång sikt:</a:t>
            </a:r>
            <a:br>
              <a:rPr lang="sv-SE" b="1"/>
            </a:br>
            <a:r>
              <a:rPr lang="sv-SE"/>
              <a:t>- Fler investeringar</a:t>
            </a:r>
            <a:br>
              <a:rPr lang="sv-SE"/>
            </a:br>
            <a:r>
              <a:rPr lang="sv-SE"/>
              <a:t>- Fler etableringar</a:t>
            </a:r>
            <a:br>
              <a:rPr lang="sv-SE"/>
            </a:br>
            <a:r>
              <a:rPr lang="sv-SE"/>
              <a:t>- Attrahera rätt företag</a:t>
            </a:r>
          </a:p>
        </p:txBody>
      </p:sp>
    </p:spTree>
    <p:extLst>
      <p:ext uri="{BB962C8B-B14F-4D97-AF65-F5344CB8AC3E}">
        <p14:creationId xmlns:p14="http://schemas.microsoft.com/office/powerpoint/2010/main" val="1855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5A07DD0-E770-AE21-49C6-9BBA13335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DC4297A-CCB2-EF37-1504-3D10DD1B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Rubrik 2">
            <a:extLst>
              <a:ext uri="{FF2B5EF4-FFF2-40B4-BE49-F238E27FC236}">
                <a16:creationId xmlns:a16="http://schemas.microsoft.com/office/drawing/2014/main" id="{3312F011-9869-A9EC-AB7F-372EE742D663}"/>
              </a:ext>
            </a:extLst>
          </p:cNvPr>
          <p:cNvSpPr txBox="1">
            <a:spLocks/>
          </p:cNvSpPr>
          <p:nvPr/>
        </p:nvSpPr>
        <p:spPr>
          <a:xfrm>
            <a:off x="2779240" y="1971730"/>
            <a:ext cx="14545617" cy="20518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hangingPunct="1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1" i="0" u="none" strike="noStrike" kern="1200" cap="none" spc="-280" normalizeH="0" baseline="0" noProof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Ett tillgängligt Västmanland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53775234-9457-2602-8CAF-93E0275D9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002" y="3669374"/>
            <a:ext cx="14560096" cy="6167560"/>
          </a:xfrm>
        </p:spPr>
        <p:txBody>
          <a:bodyPr/>
          <a:lstStyle/>
          <a:p>
            <a:r>
              <a:rPr lang="sv-SE" i="1"/>
              <a:t>”Mälarbanan behöver byggas ut med fyrspårskapacitet mellan Västerås och Stockholm”</a:t>
            </a:r>
            <a:br>
              <a:rPr lang="sv-SE" i="1"/>
            </a:br>
            <a:br>
              <a:rPr lang="sv-SE" i="1"/>
            </a:br>
            <a:r>
              <a:rPr lang="sv-SE" i="1"/>
              <a:t>”En snabbare förbindelse mellan Oslo och Stockholm skulle gynna både lokal och regional utveckling samt stärka beredskap och försvarsförmåga”</a:t>
            </a:r>
            <a:br>
              <a:rPr lang="sv-SE" i="1"/>
            </a:b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4251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BD2AB0-2ED3-D0AE-F7B1-CC4EA1B4505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76301" y="1839011"/>
            <a:ext cx="7744969" cy="134740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eaLnBrk="1" hangingPunct="1">
              <a:lnSpc>
                <a:spcPct val="85000"/>
              </a:lnSpc>
              <a:defRPr sz="7200" b="0" spc="-28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0" i="0" u="none" strike="noStrike" kern="0" cap="none" spc="-280" normalizeH="0" baseline="0" noProof="0" dirty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Regionala utvecklings-förvaltningen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384A7E8-476E-6ADE-3343-04A6DCDDF4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259" y="4177553"/>
            <a:ext cx="8668783" cy="5292786"/>
          </a:xfrm>
        </p:spPr>
        <p:txBody>
          <a:bodyPr/>
          <a:lstStyle/>
          <a:p>
            <a:r>
              <a:rPr lang="sv-SE" sz="4800">
                <a:solidFill>
                  <a:schemeClr val="accent1"/>
                </a:solidFill>
              </a:rPr>
              <a:t>Regional utvecklingsnämnd</a:t>
            </a:r>
          </a:p>
          <a:p>
            <a:r>
              <a:rPr lang="sv-SE" sz="4800">
                <a:solidFill>
                  <a:schemeClr val="accent1"/>
                </a:solidFill>
              </a:rPr>
              <a:t>130 medarbetare</a:t>
            </a:r>
          </a:p>
          <a:p>
            <a:r>
              <a:rPr lang="sv-SE" sz="4800">
                <a:solidFill>
                  <a:schemeClr val="accent1"/>
                </a:solidFill>
              </a:rPr>
              <a:t>Medel: </a:t>
            </a:r>
            <a:br>
              <a:rPr lang="sv-SE" sz="4800">
                <a:solidFill>
                  <a:schemeClr val="accent1"/>
                </a:solidFill>
              </a:rPr>
            </a:br>
            <a:r>
              <a:rPr lang="sv-SE" sz="4800">
                <a:solidFill>
                  <a:schemeClr val="accent1"/>
                </a:solidFill>
              </a:rPr>
              <a:t>- egna</a:t>
            </a:r>
            <a:br>
              <a:rPr lang="sv-SE" sz="4800">
                <a:solidFill>
                  <a:schemeClr val="accent1"/>
                </a:solidFill>
              </a:rPr>
            </a:br>
            <a:r>
              <a:rPr lang="sv-SE" sz="4800">
                <a:solidFill>
                  <a:schemeClr val="accent1"/>
                </a:solidFill>
              </a:rPr>
              <a:t>- staten</a:t>
            </a:r>
            <a:br>
              <a:rPr lang="sv-SE" sz="4800">
                <a:solidFill>
                  <a:schemeClr val="accent1"/>
                </a:solidFill>
              </a:rPr>
            </a:br>
            <a:r>
              <a:rPr lang="sv-SE" sz="4800">
                <a:solidFill>
                  <a:schemeClr val="accent1"/>
                </a:solidFill>
              </a:rPr>
              <a:t>- EU</a:t>
            </a:r>
          </a:p>
          <a:p>
            <a:r>
              <a:rPr lang="sv-SE" sz="4800">
                <a:solidFill>
                  <a:schemeClr val="accent1"/>
                </a:solidFill>
              </a:rPr>
              <a:t>Delägande/inflytande i organisationer</a:t>
            </a:r>
            <a:endParaRPr lang="en-US" sz="4800">
              <a:solidFill>
                <a:schemeClr val="accent1"/>
              </a:solidFill>
            </a:endParaRPr>
          </a:p>
        </p:txBody>
      </p:sp>
      <p:pic>
        <p:nvPicPr>
          <p:cNvPr id="13" name="Bildobjekt 12" descr="En bild som visar utomhus, gräs, bana, träd">
            <a:extLst>
              <a:ext uri="{FF2B5EF4-FFF2-40B4-BE49-F238E27FC236}">
                <a16:creationId xmlns:a16="http://schemas.microsoft.com/office/drawing/2014/main" id="{16615D73-B534-1B1F-FE61-5DC55F2F4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3" t="201" r="14907" b="2316"/>
          <a:stretch>
            <a:fillRect/>
          </a:stretch>
        </p:blipFill>
        <p:spPr>
          <a:xfrm>
            <a:off x="9792443" y="0"/>
            <a:ext cx="10314150" cy="11309350"/>
          </a:xfrm>
          <a:prstGeom prst="rect">
            <a:avLst/>
          </a:prstGeom>
        </p:spPr>
      </p:pic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3878BC2D-66F4-7045-0F50-84045F2D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1DA4E-B23A-42CD-82EE-75C65057215D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328128C-076A-6F00-A606-C9FEDEC2A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2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FD6AA-B7B6-655B-636B-4116E3920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>
            <a:extLst>
              <a:ext uri="{FF2B5EF4-FFF2-40B4-BE49-F238E27FC236}">
                <a16:creationId xmlns:a16="http://schemas.microsoft.com/office/drawing/2014/main" id="{5278706C-F4EB-4325-B5C9-E116FAA3B4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42608" y="992527"/>
            <a:ext cx="15840000" cy="8378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eaLnBrk="1" hangingPunct="1"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1" i="0" u="none" strike="noStrike" kern="0" cap="none" spc="-280" normalizeH="0" baseline="0" noProof="0" dirty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Regionens intäktsbudget 2026 – 13,8 miljarder kronor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5D4010B-0945-D753-73A7-56A145E589B6}"/>
              </a:ext>
            </a:extLst>
          </p:cNvPr>
          <p:cNvSpPr txBox="1">
            <a:spLocks/>
          </p:cNvSpPr>
          <p:nvPr/>
        </p:nvSpPr>
        <p:spPr>
          <a:xfrm>
            <a:off x="14275491" y="6409665"/>
            <a:ext cx="3059908" cy="468759"/>
          </a:xfrm>
          <a:prstGeom prst="rect">
            <a:avLst/>
          </a:prstGeom>
        </p:spPr>
        <p:txBody>
          <a:bodyPr/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sv-SE" sz="4000" b="1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Skatter 61 %</a:t>
            </a:r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ADF69C30-D0EF-8CBF-9B1C-5A340DF6E7A8}"/>
              </a:ext>
            </a:extLst>
          </p:cNvPr>
          <p:cNvSpPr txBox="1">
            <a:spLocks/>
          </p:cNvSpPr>
          <p:nvPr/>
        </p:nvSpPr>
        <p:spPr>
          <a:xfrm>
            <a:off x="1142608" y="7493381"/>
            <a:ext cx="5302245" cy="837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40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sv-SE" sz="4000" b="1" i="0" u="none" strike="noStrike" kern="0" cap="none" spc="-1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Generella statsbidrag  21 %</a:t>
            </a:r>
          </a:p>
        </p:txBody>
      </p:sp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512AB591-34F2-A152-1D27-0F982B0E9F60}"/>
              </a:ext>
            </a:extLst>
          </p:cNvPr>
          <p:cNvSpPr txBox="1">
            <a:spLocks/>
          </p:cNvSpPr>
          <p:nvPr/>
        </p:nvSpPr>
        <p:spPr>
          <a:xfrm>
            <a:off x="3329620" y="3387571"/>
            <a:ext cx="4113691" cy="837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40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sv-SE" sz="4000" b="1" i="0" u="none" strike="noStrike" kern="0" cap="none" spc="-1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Verksamhetens intäkter 17 %</a:t>
            </a:r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611ED6E7-B00E-EE0C-3C49-9851D862D63A}"/>
              </a:ext>
            </a:extLst>
          </p:cNvPr>
          <p:cNvSpPr txBox="1">
            <a:spLocks/>
          </p:cNvSpPr>
          <p:nvPr/>
        </p:nvSpPr>
        <p:spPr>
          <a:xfrm>
            <a:off x="7880633" y="2102900"/>
            <a:ext cx="4980463" cy="837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40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sv-SE" sz="4000" b="1" i="0" u="none" strike="noStrike" kern="0" cap="none" spc="-1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Finansiella intäkter 1 %</a:t>
            </a:r>
          </a:p>
        </p:txBody>
      </p:sp>
      <p:graphicFrame>
        <p:nvGraphicFramePr>
          <p:cNvPr id="7" name="Diagram 6" descr="cirkeldiagram som visar regionens intäktsbudget 2026.">
            <a:extLst>
              <a:ext uri="{FF2B5EF4-FFF2-40B4-BE49-F238E27FC236}">
                <a16:creationId xmlns:a16="http://schemas.microsoft.com/office/drawing/2014/main" id="{6D6E8A54-C7DC-8940-4CB4-938C9725B2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984054"/>
              </p:ext>
            </p:extLst>
          </p:nvPr>
        </p:nvGraphicFramePr>
        <p:xfrm>
          <a:off x="5083413" y="2968647"/>
          <a:ext cx="9937273" cy="7819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935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FC09FABB-0F4E-456F-8705-A3D43D499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7C705B4-A2FE-3D95-B811-DA1B4FB7E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1F529968-01E4-F874-4BD3-7F1162353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-1316182" y="518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Platshållare för bild 23">
            <a:extLst>
              <a:ext uri="{FF2B5EF4-FFF2-40B4-BE49-F238E27FC236}">
                <a16:creationId xmlns:a16="http://schemas.microsoft.com/office/drawing/2014/main" id="{D30E2F94-7F86-2FA8-F075-1CEB91D09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solidFill>
            <a:srgbClr val="F4DEE6"/>
          </a:solidFill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34" name="Bild 33">
            <a:extLst>
              <a:ext uri="{FF2B5EF4-FFF2-40B4-BE49-F238E27FC236}">
                <a16:creationId xmlns:a16="http://schemas.microsoft.com/office/drawing/2014/main" id="{F1A333DA-84B1-1722-1F28-CE1339AE5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7796" y="3108989"/>
            <a:ext cx="6208172" cy="564943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80C307C-7B52-9C0C-EEB5-ECA09FD544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37666" y="1055139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eaLnBrk="1" hangingPunct="1">
              <a:lnSpc>
                <a:spcPct val="85000"/>
              </a:lnSpc>
              <a:defRPr sz="7200" b="0" spc="-28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0" i="0" u="none" strike="noStrike" kern="0" cap="none" spc="-280" normalizeH="0" baseline="0" noProof="0" dirty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Regionens uppdrag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9643F37-3DC3-6026-F5DE-DC3108BB8BAE}"/>
              </a:ext>
            </a:extLst>
          </p:cNvPr>
          <p:cNvSpPr txBox="1">
            <a:spLocks/>
          </p:cNvSpPr>
          <p:nvPr/>
        </p:nvSpPr>
        <p:spPr>
          <a:xfrm>
            <a:off x="1212007" y="2833279"/>
            <a:ext cx="10515600" cy="4351338"/>
          </a:xfrm>
          <a:prstGeom prst="rect">
            <a:avLst/>
          </a:prstGeom>
        </p:spPr>
        <p:txBody>
          <a:bodyPr/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Strategi – gemensam målbild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Hålla ihop genomförandet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Följa upp utvecklingen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Vissa specifika uppgifter</a:t>
            </a:r>
          </a:p>
        </p:txBody>
      </p:sp>
    </p:spTree>
    <p:extLst>
      <p:ext uri="{BB962C8B-B14F-4D97-AF65-F5344CB8AC3E}">
        <p14:creationId xmlns:p14="http://schemas.microsoft.com/office/powerpoint/2010/main" val="163776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98867AE-D914-CFB3-C5F8-B00B28F75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DD169D-E447-4789-8673-AFA93CC4C0FC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EF8711A-437F-B696-F207-BDB7F24DE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3" name="Platshållare för bild 12">
            <a:extLst>
              <a:ext uri="{FF2B5EF4-FFF2-40B4-BE49-F238E27FC236}">
                <a16:creationId xmlns:a16="http://schemas.microsoft.com/office/drawing/2014/main" id="{4C038200-3C8D-8C5B-9936-02D46DBFE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7"/>
            <a:ext cx="9000000" cy="11311257"/>
          </a:xfr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24E8164C-0D6D-3968-2A6E-B14E8FA4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182109" y="12219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03CC876C-B9E9-7651-380F-DC067992C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05600" y="13161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Rubrik 2">
            <a:extLst>
              <a:ext uri="{FF2B5EF4-FFF2-40B4-BE49-F238E27FC236}">
                <a16:creationId xmlns:a16="http://schemas.microsoft.com/office/drawing/2014/main" id="{F1291A61-917E-76A5-5773-8EB177B3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8114" y="1406203"/>
            <a:ext cx="10515600" cy="1325563"/>
          </a:xfrm>
        </p:spPr>
        <p:txBody>
          <a:bodyPr/>
          <a:lstStyle/>
          <a:p>
            <a:r>
              <a:rPr lang="sv-SE"/>
              <a:t>Verksamheter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FE4CB9DD-AB4B-FF64-E45E-A717E17008EC}"/>
              </a:ext>
            </a:extLst>
          </p:cNvPr>
          <p:cNvSpPr txBox="1">
            <a:spLocks/>
          </p:cNvSpPr>
          <p:nvPr/>
        </p:nvSpPr>
        <p:spPr>
          <a:xfrm>
            <a:off x="10628114" y="2958368"/>
            <a:ext cx="9988632" cy="4272373"/>
          </a:xfrm>
          <a:prstGeom prst="rect">
            <a:avLst/>
          </a:prstGeom>
        </p:spPr>
        <p:txBody>
          <a:bodyPr/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Näringsliv och kompetensförsörjning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Samhällsutveckling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Folkhälsa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Kultur och ideell sektor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Tärna Folkhögskola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Välfärd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sv-SE" sz="4000" b="0" i="0" u="none" strike="noStrike" kern="0" cap="none" spc="-1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35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3878BC2D-66F4-7045-0F50-84045F2D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1DA4E-B23A-42CD-82EE-75C65057215D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328128C-076A-6F00-A606-C9FEDEC2A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Rubrik 6">
            <a:extLst>
              <a:ext uri="{FF2B5EF4-FFF2-40B4-BE49-F238E27FC236}">
                <a16:creationId xmlns:a16="http://schemas.microsoft.com/office/drawing/2014/main" id="{8E4A8EEA-CD7F-F42C-AD1D-AFE7BF5A2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18" y="1766243"/>
            <a:ext cx="10515600" cy="1325563"/>
          </a:xfrm>
        </p:spPr>
        <p:txBody>
          <a:bodyPr/>
          <a:lstStyle/>
          <a:p>
            <a:r>
              <a:rPr lang="sv-SE"/>
              <a:t>Strukturer för samarbete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3984C13E-E058-23B3-3B9F-5CE1E545F9DA}"/>
              </a:ext>
            </a:extLst>
          </p:cNvPr>
          <p:cNvSpPr txBox="1">
            <a:spLocks/>
          </p:cNvSpPr>
          <p:nvPr/>
        </p:nvSpPr>
        <p:spPr>
          <a:xfrm>
            <a:off x="763018" y="3226743"/>
            <a:ext cx="10515600" cy="4351338"/>
          </a:xfrm>
          <a:prstGeom prst="rect">
            <a:avLst/>
          </a:prstGeom>
        </p:spPr>
        <p:txBody>
          <a:bodyPr/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Strategisk Regional Beredning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Politiska samverkansgrupper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Regionala ledningsgruppen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Nätverk – näringslivschefer, socialchefer, </a:t>
            </a:r>
            <a:b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skolchefer, </a:t>
            </a:r>
            <a:r>
              <a:rPr kumimoji="0" lang="sv-SE" sz="4800" b="0" i="0" u="none" strike="noStrike" kern="0" cap="none" spc="-11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m.fl</a:t>
            </a:r>
            <a:endParaRPr kumimoji="0" lang="sv-SE" sz="4800" b="0" i="0" u="none" strike="noStrike" kern="0" cap="none" spc="-11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sv-SE" sz="4800" b="0" i="0" u="none" strike="noStrike" kern="0" cap="none" spc="-11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Nätverk organisationer i länet</a:t>
            </a:r>
          </a:p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Nätverk andra regioner</a:t>
            </a:r>
          </a:p>
        </p:txBody>
      </p:sp>
      <p:pic>
        <p:nvPicPr>
          <p:cNvPr id="4" name="Platshållare för bild 4" descr="En bild som visar utomhus, hus, träd, byggnad&#10;&#10;AI-generated content may be incorrect.">
            <a:extLst>
              <a:ext uri="{FF2B5EF4-FFF2-40B4-BE49-F238E27FC236}">
                <a16:creationId xmlns:a16="http://schemas.microsoft.com/office/drawing/2014/main" id="{5EE2D405-69E7-120E-22FB-8CE974EADFB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6" r="27656"/>
          <a:stretch>
            <a:fillRect/>
          </a:stretch>
        </p:blipFill>
        <p:spPr>
          <a:xfrm>
            <a:off x="11104563" y="-1588"/>
            <a:ext cx="8999537" cy="11310938"/>
          </a:xfrm>
        </p:spPr>
      </p:pic>
    </p:spTree>
    <p:extLst>
      <p:ext uri="{BB962C8B-B14F-4D97-AF65-F5344CB8AC3E}">
        <p14:creationId xmlns:p14="http://schemas.microsoft.com/office/powerpoint/2010/main" val="3583344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>
            <a:extLst>
              <a:ext uri="{FF2B5EF4-FFF2-40B4-BE49-F238E27FC236}">
                <a16:creationId xmlns:a16="http://schemas.microsoft.com/office/drawing/2014/main" id="{EEA434A4-6189-52EE-571E-21D4438F7B6D}"/>
              </a:ext>
            </a:extLst>
          </p:cNvPr>
          <p:cNvSpPr txBox="1"/>
          <p:nvPr/>
        </p:nvSpPr>
        <p:spPr>
          <a:xfrm>
            <a:off x="387056" y="282141"/>
            <a:ext cx="9486001" cy="461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Västmanlands regionala utvecklingsstrategi</a:t>
            </a:r>
          </a:p>
        </p:txBody>
      </p:sp>
      <p:sp>
        <p:nvSpPr>
          <p:cNvPr id="10" name="Rubrik 2">
            <a:extLst>
              <a:ext uri="{FF2B5EF4-FFF2-40B4-BE49-F238E27FC236}">
                <a16:creationId xmlns:a16="http://schemas.microsoft.com/office/drawing/2014/main" id="{1A6A6E1D-1BB6-1C6E-C384-271D184B4D6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38286" y="1971730"/>
            <a:ext cx="8279418" cy="20518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eaLnBrk="1" hangingPunct="1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0" i="0" u="none" strike="noStrike" kern="1200" cap="none" spc="-280" normalizeH="0" baseline="0" noProof="0" dirty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Tillsammans för ett livskraftigt Västmanland</a:t>
            </a:r>
          </a:p>
        </p:txBody>
      </p:sp>
      <p:sp>
        <p:nvSpPr>
          <p:cNvPr id="9" name="Platshållare för text 1">
            <a:extLst>
              <a:ext uri="{FF2B5EF4-FFF2-40B4-BE49-F238E27FC236}">
                <a16:creationId xmlns:a16="http://schemas.microsoft.com/office/drawing/2014/main" id="{06D612FC-9255-41AF-D6FF-C127D87B32EC}"/>
              </a:ext>
            </a:extLst>
          </p:cNvPr>
          <p:cNvSpPr txBox="1">
            <a:spLocks/>
          </p:cNvSpPr>
          <p:nvPr/>
        </p:nvSpPr>
        <p:spPr>
          <a:xfrm>
            <a:off x="1238286" y="4023586"/>
            <a:ext cx="8279418" cy="6839520"/>
          </a:xfrm>
          <a:prstGeom prst="rect">
            <a:avLst/>
          </a:prstGeom>
        </p:spPr>
        <p:txBody>
          <a:bodyPr/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Det behövs en gemensam riktning för hur det ska bli bättre för alla som lever och verkar här. </a:t>
            </a:r>
          </a:p>
          <a:p>
            <a:pPr marL="0" marR="0" lvl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Ett sätt att samla goda krafter och jobba tillsammans mot mål som leder till ett välmående, tillgängligt, nyskapande och hållbart län. </a:t>
            </a:r>
          </a:p>
        </p:txBody>
      </p:sp>
      <p:pic>
        <p:nvPicPr>
          <p:cNvPr id="5" name="Platshållare för bild 4" descr="En bild som visar utomhus, hus, träd, byggnad&#10;&#10;AI-generated content may be incorrect.">
            <a:extLst>
              <a:ext uri="{FF2B5EF4-FFF2-40B4-BE49-F238E27FC236}">
                <a16:creationId xmlns:a16="http://schemas.microsoft.com/office/drawing/2014/main" id="{0EC3685B-250B-23AE-BA51-8A2DD735345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6" r="27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9123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512EED-71F2-2026-846C-0B6422DDB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0014"/>
            <a:ext cx="20104100" cy="1121954"/>
          </a:xfrm>
        </p:spPr>
        <p:txBody>
          <a:bodyPr/>
          <a:lstStyle/>
          <a:p>
            <a:pPr algn="ctr"/>
            <a:r>
              <a:rPr lang="sv-SE"/>
              <a:t>Ett livskraftigt Västmanland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0110AF8-132E-F21E-CA39-B3A4D62FC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FC198DD-BE48-22E0-CC01-C696669E4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29" name="Grupp 28" descr="En god och jämlik hälsa&#10;Upplevd hälsa bland barn och vuxna&#10;Andel av befolkningen med gott psykiskt välbefinnande&#10;&#10;Alla barn ska få en bra start i livet&#10;Andelen barn i hushåll med låg inkomststandard&#10;Resultat, grundskolan och gymnasiet&#10;&#10;Ökad livskvalitet och förbättrade livsmiljöer&#10;Upplevd trygghet bland barn och vuxna&#10;Segregation, Segregationsbarometern">
            <a:extLst>
              <a:ext uri="{FF2B5EF4-FFF2-40B4-BE49-F238E27FC236}">
                <a16:creationId xmlns:a16="http://schemas.microsoft.com/office/drawing/2014/main" id="{0069E021-BE5A-CBD7-9230-E351AA62E2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50631" y="2485615"/>
            <a:ext cx="6050751" cy="8249585"/>
            <a:chOff x="4730262" y="2298415"/>
            <a:chExt cx="6050751" cy="8249585"/>
          </a:xfrm>
        </p:grpSpPr>
        <p:grpSp>
          <p:nvGrpSpPr>
            <p:cNvPr id="28" name="Grupp 27">
              <a:extLst>
                <a:ext uri="{FF2B5EF4-FFF2-40B4-BE49-F238E27FC236}">
                  <a16:creationId xmlns:a16="http://schemas.microsoft.com/office/drawing/2014/main" id="{C399F9B8-10FD-06D8-FBC5-CE9D1181C61D}"/>
                </a:ext>
              </a:extLst>
            </p:cNvPr>
            <p:cNvGrpSpPr/>
            <p:nvPr/>
          </p:nvGrpSpPr>
          <p:grpSpPr>
            <a:xfrm>
              <a:off x="4730262" y="3908008"/>
              <a:ext cx="6050751" cy="6639992"/>
              <a:chOff x="4730262" y="3908008"/>
              <a:chExt cx="6050751" cy="6639992"/>
            </a:xfrm>
          </p:grpSpPr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9BA0AF0-D892-4DF9-C938-7D2BADDFB2E8}"/>
                  </a:ext>
                </a:extLst>
              </p:cNvPr>
              <p:cNvSpPr/>
              <p:nvPr/>
            </p:nvSpPr>
            <p:spPr>
              <a:xfrm>
                <a:off x="4730262" y="3908008"/>
                <a:ext cx="6050751" cy="6639992"/>
              </a:xfrm>
              <a:prstGeom prst="rect">
                <a:avLst/>
              </a:prstGeom>
              <a:solidFill>
                <a:srgbClr val="F4DE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9" name="textruta 8" descr="En god och jämlik hälsa&#10;Upplevd hälsa bland barn och vuxna&#10;Andel av befolkningen med gott psykiskt välbefinnande&#10;&#10;Alla barn ska få en bra start i livet&#10;Andelen barn i hushåll med låg inkomststandard&#10;Resultat, grundskolan och gymnasiet&#10;&#10;Ökad livskvalitet och förbättrade livsmiljöer&#10;Upplevd trygghet bland barn och vuxna&#10;Segregation, Segregationsbarometern&#10;">
                <a:extLst>
                  <a:ext uri="{FF2B5EF4-FFF2-40B4-BE49-F238E27FC236}">
                    <a16:creationId xmlns:a16="http://schemas.microsoft.com/office/drawing/2014/main" id="{24F45F55-1D94-3808-28EB-A3E4B62677BD}"/>
                  </a:ext>
                </a:extLst>
              </p:cNvPr>
              <p:cNvSpPr txBox="1"/>
              <p:nvPr/>
            </p:nvSpPr>
            <p:spPr>
              <a:xfrm>
                <a:off x="5157323" y="4777258"/>
                <a:ext cx="5492604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En god och jämlik hälsa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Upplevd hälsa bland barn och vuxna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Andel av befolkningen med gott psykiskt välbefinnande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Alla barn ska få en bra start i livet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Andelen barn i hushåll med låg inkomststandard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Resultat, grundskolan och gymnasiet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sv-S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Ökad livskvalitet och förbättrade livsmiljöer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Upplevd trygghet bland barn och vuxna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Segregation, Segregationsbarometern</a:t>
                </a:r>
              </a:p>
            </p:txBody>
          </p:sp>
        </p:grpSp>
        <p:grpSp>
          <p:nvGrpSpPr>
            <p:cNvPr id="27" name="Grupp 26">
              <a:extLst>
                <a:ext uri="{FF2B5EF4-FFF2-40B4-BE49-F238E27FC236}">
                  <a16:creationId xmlns:a16="http://schemas.microsoft.com/office/drawing/2014/main" id="{C03BED25-6301-9419-2F12-4C142C564DE3}"/>
                </a:ext>
              </a:extLst>
            </p:cNvPr>
            <p:cNvGrpSpPr/>
            <p:nvPr/>
          </p:nvGrpSpPr>
          <p:grpSpPr>
            <a:xfrm>
              <a:off x="4885544" y="2298415"/>
              <a:ext cx="2286000" cy="2277767"/>
              <a:chOff x="4885544" y="2298415"/>
              <a:chExt cx="2286000" cy="2277767"/>
            </a:xfrm>
          </p:grpSpPr>
          <p:pic>
            <p:nvPicPr>
              <p:cNvPr id="8" name="Bildobjekt 7" descr="En bild som visar Grafik, cirkel, Färggrann, Magenta&#10;&#10;AI-generated content may be incorrect.">
                <a:extLst>
                  <a:ext uri="{FF2B5EF4-FFF2-40B4-BE49-F238E27FC236}">
                    <a16:creationId xmlns:a16="http://schemas.microsoft.com/office/drawing/2014/main" id="{7B3F8D61-A6C6-8F28-3BA6-2635E1360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0000">
                <a:off x="4889661" y="2298415"/>
                <a:ext cx="2277767" cy="2277767"/>
              </a:xfrm>
              <a:prstGeom prst="rect">
                <a:avLst/>
              </a:prstGeom>
            </p:spPr>
          </p:pic>
          <p:sp>
            <p:nvSpPr>
              <p:cNvPr id="10" name="textruta 9">
                <a:extLst>
                  <a:ext uri="{FF2B5EF4-FFF2-40B4-BE49-F238E27FC236}">
                    <a16:creationId xmlns:a16="http://schemas.microsoft.com/office/drawing/2014/main" id="{62282F84-679B-0C1C-3931-15CD9FD4A64C}"/>
                  </a:ext>
                </a:extLst>
              </p:cNvPr>
              <p:cNvSpPr txBox="1"/>
              <p:nvPr/>
            </p:nvSpPr>
            <p:spPr>
              <a:xfrm>
                <a:off x="4885544" y="3057885"/>
                <a:ext cx="228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Ett välmående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Västmanland</a:t>
                </a:r>
              </a:p>
            </p:txBody>
          </p:sp>
        </p:grpSp>
      </p:grpSp>
      <p:grpSp>
        <p:nvGrpSpPr>
          <p:cNvPr id="30" name="Grupp 29" descr="Ökad möjlighet att bo och leva i hela länet&#10;Tillgång till snabbt bredband&#10;Kollektivtrafikens marknadsandelar&#10;&#10;God tillgång till samhällsservice och tjänster&#10;Tillgänglighet till hälso- och sjukvården&#10;Tillgängligheten till samhällsservice&#10;&#10;Säkerställda viktiga samhällsfunktioner&#10;Kostnad för totalförsvar och samhällsskydd&#10;Utsläpp av växthusgaser">
            <a:extLst>
              <a:ext uri="{FF2B5EF4-FFF2-40B4-BE49-F238E27FC236}">
                <a16:creationId xmlns:a16="http://schemas.microsoft.com/office/drawing/2014/main" id="{E10449BC-2596-FC7C-FF38-59D220ADFBD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7026674" y="2485615"/>
            <a:ext cx="6050751" cy="8249585"/>
            <a:chOff x="4844128" y="2298415"/>
            <a:chExt cx="6050751" cy="8249585"/>
          </a:xfrm>
        </p:grpSpPr>
        <p:grpSp>
          <p:nvGrpSpPr>
            <p:cNvPr id="31" name="Grupp 30">
              <a:extLst>
                <a:ext uri="{FF2B5EF4-FFF2-40B4-BE49-F238E27FC236}">
                  <a16:creationId xmlns:a16="http://schemas.microsoft.com/office/drawing/2014/main" id="{E9B39ED1-FB98-FFE3-6E83-3D4FBF6F5775}"/>
                </a:ext>
              </a:extLst>
            </p:cNvPr>
            <p:cNvGrpSpPr/>
            <p:nvPr/>
          </p:nvGrpSpPr>
          <p:grpSpPr>
            <a:xfrm>
              <a:off x="4844128" y="3908008"/>
              <a:ext cx="6050751" cy="6639992"/>
              <a:chOff x="4844128" y="3908008"/>
              <a:chExt cx="6050751" cy="6639992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1A471DAF-E020-0FD6-73D7-8E8C14957FB6}"/>
                  </a:ext>
                </a:extLst>
              </p:cNvPr>
              <p:cNvSpPr/>
              <p:nvPr/>
            </p:nvSpPr>
            <p:spPr>
              <a:xfrm>
                <a:off x="4844128" y="3908008"/>
                <a:ext cx="6050751" cy="66399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" name="textruta 35">
                <a:extLst>
                  <a:ext uri="{FF2B5EF4-FFF2-40B4-BE49-F238E27FC236}">
                    <a16:creationId xmlns:a16="http://schemas.microsoft.com/office/drawing/2014/main" id="{EC0167CC-D30D-C3A6-041A-204063BFF775}"/>
                  </a:ext>
                </a:extLst>
              </p:cNvPr>
              <p:cNvSpPr txBox="1"/>
              <p:nvPr/>
            </p:nvSpPr>
            <p:spPr>
              <a:xfrm>
                <a:off x="5157323" y="4777258"/>
                <a:ext cx="5492604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Ökad möjlighet att bo och leva i hela länet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Tillgång till snabbt bredband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Kollektivtrafikens marknadsandelar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God tillgång till samhällsservice och tjänster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Tillgänglighet till hälso- och sjukvården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Tillgängligheten till samhällsservice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sv-S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Säkerställda viktiga samhällsfunktioner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Kostnad för totalförsvar och samhällsskydd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Utsläpp av växthusgaser</a:t>
                </a:r>
              </a:p>
            </p:txBody>
          </p:sp>
        </p:grpSp>
        <p:grpSp>
          <p:nvGrpSpPr>
            <p:cNvPr id="32" name="Grupp 31">
              <a:extLst>
                <a:ext uri="{FF2B5EF4-FFF2-40B4-BE49-F238E27FC236}">
                  <a16:creationId xmlns:a16="http://schemas.microsoft.com/office/drawing/2014/main" id="{C96DC8F3-80F6-D287-45F9-D30DB23E8CDF}"/>
                </a:ext>
              </a:extLst>
            </p:cNvPr>
            <p:cNvGrpSpPr/>
            <p:nvPr/>
          </p:nvGrpSpPr>
          <p:grpSpPr>
            <a:xfrm>
              <a:off x="4885544" y="2298415"/>
              <a:ext cx="2286000" cy="2277767"/>
              <a:chOff x="4885544" y="2298415"/>
              <a:chExt cx="2286000" cy="2277767"/>
            </a:xfrm>
          </p:grpSpPr>
          <p:pic>
            <p:nvPicPr>
              <p:cNvPr id="33" name="Bildobjekt 32">
                <a:extLst>
                  <a:ext uri="{FF2B5EF4-FFF2-40B4-BE49-F238E27FC236}">
                    <a16:creationId xmlns:a16="http://schemas.microsoft.com/office/drawing/2014/main" id="{67D31DF2-B190-D512-F864-54C065A8E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00000">
                <a:off x="4889661" y="2298415"/>
                <a:ext cx="2277767" cy="2277767"/>
              </a:xfrm>
              <a:prstGeom prst="rect">
                <a:avLst/>
              </a:prstGeom>
            </p:spPr>
          </p:pic>
          <p:sp>
            <p:nvSpPr>
              <p:cNvPr id="34" name="textruta 33">
                <a:extLst>
                  <a:ext uri="{FF2B5EF4-FFF2-40B4-BE49-F238E27FC236}">
                    <a16:creationId xmlns:a16="http://schemas.microsoft.com/office/drawing/2014/main" id="{F05C6395-FE7B-51C0-7DA9-AE5884B0CCEC}"/>
                  </a:ext>
                </a:extLst>
              </p:cNvPr>
              <p:cNvSpPr txBox="1"/>
              <p:nvPr/>
            </p:nvSpPr>
            <p:spPr>
              <a:xfrm>
                <a:off x="4885544" y="3057885"/>
                <a:ext cx="228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Ett tillgängligt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Västmanland</a:t>
                </a:r>
              </a:p>
            </p:txBody>
          </p:sp>
        </p:grpSp>
      </p:grpSp>
      <p:grpSp>
        <p:nvGrpSpPr>
          <p:cNvPr id="37" name="Grupp 36" descr="Stärkt näringsliv, konkurrenskraft och produktivitet&#10;Ekonomisk utveckling (BRP)&#10;Företagsklimat&#10;&#10;Ökad forskning, innovation och förnyelse&#10;Nyinvesteringar i FoU&#10;Nyföretagande, antal nya företag och överlevnad efter 3 år&#10;&#10;Tryggad kompetens- försörjning och möjlighet till livslångt lärande&#10;Antal och andel sysselsatta&#10;Arbetsgivares möjlighet att hitta rätt kompetens vid nyrekryteringar&#10;">
            <a:extLst>
              <a:ext uri="{FF2B5EF4-FFF2-40B4-BE49-F238E27FC236}">
                <a16:creationId xmlns:a16="http://schemas.microsoft.com/office/drawing/2014/main" id="{0D941026-C435-8AD6-B3B6-F41A22EFD3C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3548411" y="2485615"/>
            <a:ext cx="6050751" cy="8249585"/>
            <a:chOff x="4885544" y="2298415"/>
            <a:chExt cx="6050751" cy="8249585"/>
          </a:xfrm>
        </p:grpSpPr>
        <p:grpSp>
          <p:nvGrpSpPr>
            <p:cNvPr id="38" name="Grupp 37">
              <a:extLst>
                <a:ext uri="{FF2B5EF4-FFF2-40B4-BE49-F238E27FC236}">
                  <a16:creationId xmlns:a16="http://schemas.microsoft.com/office/drawing/2014/main" id="{028687B1-2863-3343-ADAB-2025CE739A07}"/>
                </a:ext>
              </a:extLst>
            </p:cNvPr>
            <p:cNvGrpSpPr/>
            <p:nvPr/>
          </p:nvGrpSpPr>
          <p:grpSpPr>
            <a:xfrm>
              <a:off x="4885544" y="3908008"/>
              <a:ext cx="6050751" cy="6639992"/>
              <a:chOff x="4885544" y="3908008"/>
              <a:chExt cx="6050751" cy="6639992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A16AB7D9-B678-D36B-5153-6FAF872C81C2}"/>
                  </a:ext>
                </a:extLst>
              </p:cNvPr>
              <p:cNvSpPr/>
              <p:nvPr/>
            </p:nvSpPr>
            <p:spPr>
              <a:xfrm>
                <a:off x="4885544" y="3908008"/>
                <a:ext cx="6050751" cy="663999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" name="textruta 42">
                <a:extLst>
                  <a:ext uri="{FF2B5EF4-FFF2-40B4-BE49-F238E27FC236}">
                    <a16:creationId xmlns:a16="http://schemas.microsoft.com/office/drawing/2014/main" id="{A82480B5-8BFC-E1B1-2BC6-4C81D9AB1E92}"/>
                  </a:ext>
                </a:extLst>
              </p:cNvPr>
              <p:cNvSpPr txBox="1"/>
              <p:nvPr/>
            </p:nvSpPr>
            <p:spPr>
              <a:xfrm>
                <a:off x="5157323" y="4777258"/>
                <a:ext cx="5492604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Stärkt näringsliv, konkurrenskraft och produktivitet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Ekonomisk utveckling (BRP)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Företagsklimat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Ökad forskning, innovation och förnyelse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Nyinvesteringar i FoU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Nyföretagande, antal nya företag och överlevnad efter 3 år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sv-S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Tryggad kompetens- försörjning och möjlighet till livslångt lärande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Antal och andel sysselsatta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Arbetsgivares möjlighet att hitta rätt kompetens vid nyrekryteringar</a:t>
                </a:r>
              </a:p>
            </p:txBody>
          </p:sp>
        </p:grpSp>
        <p:grpSp>
          <p:nvGrpSpPr>
            <p:cNvPr id="39" name="Grupp 38">
              <a:extLst>
                <a:ext uri="{FF2B5EF4-FFF2-40B4-BE49-F238E27FC236}">
                  <a16:creationId xmlns:a16="http://schemas.microsoft.com/office/drawing/2014/main" id="{9564ECF3-A1AB-1194-4922-62AE1607DAE2}"/>
                </a:ext>
              </a:extLst>
            </p:cNvPr>
            <p:cNvGrpSpPr/>
            <p:nvPr/>
          </p:nvGrpSpPr>
          <p:grpSpPr>
            <a:xfrm>
              <a:off x="4885544" y="2298415"/>
              <a:ext cx="2286000" cy="2277767"/>
              <a:chOff x="4885544" y="2298415"/>
              <a:chExt cx="2286000" cy="2277767"/>
            </a:xfrm>
          </p:grpSpPr>
          <p:pic>
            <p:nvPicPr>
              <p:cNvPr id="40" name="Bildobjekt 39">
                <a:extLst>
                  <a:ext uri="{FF2B5EF4-FFF2-40B4-BE49-F238E27FC236}">
                    <a16:creationId xmlns:a16="http://schemas.microsoft.com/office/drawing/2014/main" id="{6C9C5300-20E2-1500-EDFD-45CBF769A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00000">
                <a:off x="4889661" y="2298415"/>
                <a:ext cx="2277767" cy="2277767"/>
              </a:xfrm>
              <a:prstGeom prst="rect">
                <a:avLst/>
              </a:prstGeom>
            </p:spPr>
          </p:pic>
          <p:sp>
            <p:nvSpPr>
              <p:cNvPr id="41" name="textruta 40">
                <a:extLst>
                  <a:ext uri="{FF2B5EF4-FFF2-40B4-BE49-F238E27FC236}">
                    <a16:creationId xmlns:a16="http://schemas.microsoft.com/office/drawing/2014/main" id="{A21D0E3F-F78A-E291-944B-FA8C58D73FF5}"/>
                  </a:ext>
                </a:extLst>
              </p:cNvPr>
              <p:cNvSpPr txBox="1"/>
              <p:nvPr/>
            </p:nvSpPr>
            <p:spPr>
              <a:xfrm>
                <a:off x="4885544" y="3057885"/>
                <a:ext cx="228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Ett nyskapande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Västmanland</a:t>
                </a:r>
              </a:p>
            </p:txBody>
          </p:sp>
        </p:grpSp>
      </p:grpSp>
      <p:sp>
        <p:nvSpPr>
          <p:cNvPr id="6" name="textruta 5">
            <a:extLst>
              <a:ext uri="{FF2B5EF4-FFF2-40B4-BE49-F238E27FC236}">
                <a16:creationId xmlns:a16="http://schemas.microsoft.com/office/drawing/2014/main" id="{A6EA2781-7826-D790-8B3A-4123540E25F2}"/>
              </a:ext>
            </a:extLst>
          </p:cNvPr>
          <p:cNvSpPr txBox="1"/>
          <p:nvPr/>
        </p:nvSpPr>
        <p:spPr>
          <a:xfrm>
            <a:off x="386377" y="281762"/>
            <a:ext cx="9486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Västmanlands regionala utvecklingsstrategi</a:t>
            </a:r>
          </a:p>
        </p:txBody>
      </p:sp>
    </p:spTree>
    <p:extLst>
      <p:ext uri="{BB962C8B-B14F-4D97-AF65-F5344CB8AC3E}">
        <p14:creationId xmlns:p14="http://schemas.microsoft.com/office/powerpoint/2010/main" val="1775325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3EA8CBE-807D-857A-FAB7-75034BA42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9689839-1224-94B4-6876-A56280291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Rubrik 2">
            <a:extLst>
              <a:ext uri="{FF2B5EF4-FFF2-40B4-BE49-F238E27FC236}">
                <a16:creationId xmlns:a16="http://schemas.microsoft.com/office/drawing/2014/main" id="{C24A5AAD-F7F1-65BA-9BA7-D5FB2286C661}"/>
              </a:ext>
            </a:extLst>
          </p:cNvPr>
          <p:cNvSpPr txBox="1">
            <a:spLocks/>
          </p:cNvSpPr>
          <p:nvPr/>
        </p:nvSpPr>
        <p:spPr>
          <a:xfrm>
            <a:off x="2779240" y="1971730"/>
            <a:ext cx="14545617" cy="20518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hangingPunct="1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1" i="0" u="none" strike="noStrike" kern="1200" cap="none" spc="-280" normalizeH="0" baseline="0" noProof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Ett nyskapande Västmanland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44ABDE4-AA0E-D9E9-C35A-D62D4951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/>
              <a:t>Kompetensförsörjning</a:t>
            </a:r>
            <a:r>
              <a:rPr lang="sv-SE" i="1"/>
              <a:t>: ”Arbetsgivare i Västmanland behöver stärka sin förmåga att arbeta med strategisk kompetensförsörjning”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3147204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1FB2FF91-E115-42E8-8137-F21CC595B44A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DF4C57A6-C4F3-48EE-B345-90EC8D9C4ACF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6B8CC0A0-D8A0-4B7E-8876-13FD23F41C8C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37D26D3C-441A-4815-B029-D3DA77488910}"/>
    </a:ext>
  </a:extLst>
</a:theme>
</file>

<file path=ppt/theme/theme5.xml><?xml version="1.0" encoding="utf-8"?>
<a:theme xmlns:a="http://schemas.openxmlformats.org/drawingml/2006/main" name="1_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12D5D93-E168-C043-A380-903BC4EADBE1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gion Västmanland Grön">
    <a:dk1>
      <a:sysClr val="windowText" lastClr="000000"/>
    </a:dk1>
    <a:lt1>
      <a:sysClr val="window" lastClr="FFFFFF"/>
    </a:lt1>
    <a:dk2>
      <a:srgbClr val="7F7F7F"/>
    </a:dk2>
    <a:lt2>
      <a:srgbClr val="FFFFFF"/>
    </a:lt2>
    <a:accent1>
      <a:srgbClr val="339D94"/>
    </a:accent1>
    <a:accent2>
      <a:srgbClr val="4B467D"/>
    </a:accent2>
    <a:accent3>
      <a:srgbClr val="670F3B"/>
    </a:accent3>
    <a:accent4>
      <a:srgbClr val="3C82AF"/>
    </a:accent4>
    <a:accent5>
      <a:srgbClr val="F5AA3C"/>
    </a:accent5>
    <a:accent6>
      <a:srgbClr val="B2A39A"/>
    </a:accent6>
    <a:hlink>
      <a:srgbClr val="31599B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912acb-de3e-4f64-bf3c-82d24afba72b" xsi:nil="true"/>
    <lcf76f155ced4ddcb4097134ff3c332f xmlns="234703e7-9e48-4889-b458-e4f1ab235c03">
      <Terms xmlns="http://schemas.microsoft.com/office/infopath/2007/PartnerControls"/>
    </lcf76f155ced4ddcb4097134ff3c332f>
    <Val xmlns="234703e7-9e48-4889-b458-e4f1ab235c03" xsi:nil="true"/>
    <Valavbild xmlns="234703e7-9e48-4889-b458-e4f1ab235c03">true</Valavbil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4DD9DDF3816EE4B8179876AA5AEC0A1" ma:contentTypeVersion="21" ma:contentTypeDescription="Skapa ett nytt dokument." ma:contentTypeScope="" ma:versionID="df711279890c1d2f6a6ea59bb94457e7">
  <xsd:schema xmlns:xsd="http://www.w3.org/2001/XMLSchema" xmlns:xs="http://www.w3.org/2001/XMLSchema" xmlns:p="http://schemas.microsoft.com/office/2006/metadata/properties" xmlns:ns2="234703e7-9e48-4889-b458-e4f1ab235c03" xmlns:ns3="eb912acb-de3e-4f64-bf3c-82d24afba72b" targetNamespace="http://schemas.microsoft.com/office/2006/metadata/properties" ma:root="true" ma:fieldsID="ce16b03458bb2b47fbbddf541bccafae" ns2:_="" ns3:_="">
    <xsd:import namespace="234703e7-9e48-4889-b458-e4f1ab235c03"/>
    <xsd:import namespace="eb912acb-de3e-4f64-bf3c-82d24afba7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Valavbild" minOccurs="0"/>
                <xsd:element ref="ns2:Val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703e7-9e48-4889-b458-e4f1ab235c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Valavbild" ma:index="21" nillable="true" ma:displayName="Val av bild" ma:default="1" ma:format="Dropdown" ma:internalName="Valavbild">
      <xsd:simpleType>
        <xsd:restriction base="dms:Boolean"/>
      </xsd:simpleType>
    </xsd:element>
    <xsd:element name="Val" ma:index="22" nillable="true" ma:displayName="Val" ma:format="Dropdown" ma:internalName="Val">
      <xsd:simpleType>
        <xsd:restriction base="dms:Choice">
          <xsd:enumeration value="Ja"/>
          <xsd:enumeration value="Nej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Bildmarkeringar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12acb-de3e-4f64-bf3c-82d24afba72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a56b091-3052-43d1-a445-3a14152cd47a}" ma:internalName="TaxCatchAll" ma:showField="CatchAllData" ma:web="eb912acb-de3e-4f64-bf3c-82d24afba7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D12D62-F2A9-4E61-90C4-1186D9EB7509}">
  <ds:schemaRefs>
    <ds:schemaRef ds:uri="234703e7-9e48-4889-b458-e4f1ab235c03"/>
    <ds:schemaRef ds:uri="87c262bc-5f12-4436-8d0e-e843dfeb3c9d"/>
    <ds:schemaRef ds:uri="e0e3545d-7f3b-4128-ae0a-cd63db91f7b0"/>
    <ds:schemaRef ds:uri="eb912acb-de3e-4f64-bf3c-82d24afba7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7AA895E-F32A-4A4F-8AFD-2A6372CF8E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4703e7-9e48-4889-b458-e4f1ab235c03"/>
    <ds:schemaRef ds:uri="eb912acb-de3e-4f64-bf3c-82d24afba7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Region Västmanland</Template>
  <TotalTime>11</TotalTime>
  <Words>719</Words>
  <Application>Microsoft Office PowerPoint</Application>
  <PresentationFormat>Anpassad</PresentationFormat>
  <Paragraphs>136</Paragraphs>
  <Slides>13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RV-Vinröd_mörk</vt:lpstr>
      <vt:lpstr>RV-Vinröd_ljus</vt:lpstr>
      <vt:lpstr>RV-Turkos_mörk</vt:lpstr>
      <vt:lpstr>RV-Turkos_ljus</vt:lpstr>
      <vt:lpstr>1_RV-Vinröd_ljus</vt:lpstr>
      <vt:lpstr>Regional utveckling</vt:lpstr>
      <vt:lpstr>Regionala utvecklings-förvaltningen</vt:lpstr>
      <vt:lpstr>Regionens intäktsbudget 2026 – 13,8 miljarder kronor</vt:lpstr>
      <vt:lpstr>Regionens uppdrag</vt:lpstr>
      <vt:lpstr>Verksamheter</vt:lpstr>
      <vt:lpstr>Strukturer för samarbete</vt:lpstr>
      <vt:lpstr>Tillsammans för ett livskraftigt Västmanland</vt:lpstr>
      <vt:lpstr>Ett livskraftigt Västmanland</vt:lpstr>
      <vt:lpstr>Kompetensförsörjning: ”Arbetsgivare i Västmanland behöver stärka sin förmåga att arbeta med strategisk kompetensförsörjning”</vt:lpstr>
      <vt:lpstr>Strategisk kompetensförsörjning</vt:lpstr>
      <vt:lpstr>Investeringar och etablering: ”För att attrahera nya investeringar är samarbete mellan kommuner, näringsliv och myndigheter centralt”  ”…också nödvändigt att bredda näringslivet” </vt:lpstr>
      <vt:lpstr>Projekt Investerings- och etableringsfrämjande</vt:lpstr>
      <vt:lpstr>”Mälarbanan behöver byggas ut med fyrspårskapacitet mellan Västerås och Stockholm”  ”En snabbare förbindelse mellan Oslo och Stockholm skulle gynna både lokal och regional utveckling samt stärka beredskap och försvarsförmåga”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Mall</dc:subject>
  <dc:creator>Sofie Pettersson</dc:creator>
  <cp:keywords/>
  <dc:description/>
  <cp:lastModifiedBy>Sofie Pettersson</cp:lastModifiedBy>
  <cp:revision>1</cp:revision>
  <dcterms:created xsi:type="dcterms:W3CDTF">2025-11-12T13:18:11Z</dcterms:created>
  <dcterms:modified xsi:type="dcterms:W3CDTF">2025-11-12T13:29:36Z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0x010100E4DD9DDF3816EE4B8179876AA5AEC0A1</vt:lpwstr>
  </property>
  <property fmtid="{D5CDD505-2E9C-101B-9397-08002B2CF9AE}" pid="6" name="MediaServiceImageTags">
    <vt:lpwstr/>
  </property>
</Properties>
</file>