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  <p:sldMasterId id="2147484103" r:id="rId8"/>
  </p:sldMasterIdLst>
  <p:notesMasterIdLst>
    <p:notesMasterId r:id="rId19"/>
  </p:notesMasterIdLst>
  <p:sldIdLst>
    <p:sldId id="2147470736" r:id="rId9"/>
    <p:sldId id="2147470769" r:id="rId10"/>
    <p:sldId id="2147470737" r:id="rId11"/>
    <p:sldId id="2147470740" r:id="rId12"/>
    <p:sldId id="2147470741" r:id="rId13"/>
    <p:sldId id="2147470780" r:id="rId14"/>
    <p:sldId id="2147376818" r:id="rId15"/>
    <p:sldId id="2147470782" r:id="rId16"/>
    <p:sldId id="2147376811" r:id="rId17"/>
    <p:sldId id="2147470781" r:id="rId18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36" autoAdjust="0"/>
  </p:normalViewPr>
  <p:slideViewPr>
    <p:cSldViewPr snapToGrid="0">
      <p:cViewPr varScale="1">
        <p:scale>
          <a:sx n="61" d="100"/>
          <a:sy n="61" d="100"/>
        </p:scale>
        <p:origin x="720" y="42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409 </a:t>
            </a:r>
            <a:r>
              <a:rPr lang="en-US" sz="2800" err="1"/>
              <a:t>chefer</a:t>
            </a:r>
            <a:r>
              <a:rPr lang="en-US" sz="280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409 chefer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73-45F1-AE3E-7896348E97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73-45F1-AE3E-7896348E9756}"/>
              </c:ext>
            </c:extLst>
          </c:dPt>
          <c:cat>
            <c:strRef>
              <c:f>Blad1!$A$2:$A$3</c:f>
              <c:strCache>
                <c:ptCount val="2"/>
                <c:pt idx="0">
                  <c:v>Män </c:v>
                </c:pt>
                <c:pt idx="1">
                  <c:v>Kvinnor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0.23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9-4343-B7F1-FB02EE511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</c:legendEntry>
      <c:layout>
        <c:manualLayout>
          <c:xMode val="edge"/>
          <c:yMode val="edge"/>
          <c:x val="0.24465800675653851"/>
          <c:y val="0.94344129072888716"/>
          <c:w val="0.44505642291022079"/>
          <c:h val="4.91323928030222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Engagemang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13B82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1FB-426E-868B-5085D1C414E9}"/>
              </c:ext>
            </c:extLst>
          </c:dPt>
          <c:dPt>
            <c:idx val="1"/>
            <c:bubble3D val="0"/>
            <c:spPr>
              <a:solidFill>
                <a:srgbClr val="EEEEE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1FB-426E-868B-5085D1C414E9}"/>
              </c:ext>
            </c:extLst>
          </c:dPt>
          <c:cat>
            <c:strRef>
              <c:f>Sheet1!$A$2:$A$3</c:f>
              <c:strCache>
                <c:ptCount val="2"/>
                <c:pt idx="1">
                  <c:v>Engagerad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87.585173872180462</c:v>
                </c:pt>
                <c:pt idx="1">
                  <c:v>12.414826127819538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FB-426E-868B-5085D1C41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Utveckling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CCCCC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1A69-4B39-8379-FBF53C0AD538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1A69-4B39-8379-FBF53C0AD538}"/>
              </c:ext>
            </c:extLst>
          </c:dPt>
          <c:cat>
            <c:strRef>
              <c:f>Sheet1!$A$2:$A$3</c:f>
              <c:strCache>
                <c:ptCount val="2"/>
                <c:pt idx="1">
                  <c:v>Utveckling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96.077178409624523</c:v>
                </c:pt>
                <c:pt idx="1">
                  <c:v>22.182518094715107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69-4B39-8379-FBF53C0AD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Utveckling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13BA2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FE7F-419A-A668-037E2D970CDE}"/>
              </c:ext>
            </c:extLst>
          </c:dPt>
          <c:dPt>
            <c:idx val="1"/>
            <c:bubble3D val="0"/>
            <c:spPr>
              <a:solidFill>
                <a:srgbClr val="EEEEE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FE7F-419A-A668-037E2D970CDE}"/>
              </c:ext>
            </c:extLst>
          </c:dPt>
          <c:cat>
            <c:strRef>
              <c:f>Sheet1!$A$2:$A$3</c:f>
              <c:strCache>
                <c:ptCount val="2"/>
                <c:pt idx="1">
                  <c:v>Utveckling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86.947330157454701</c:v>
                </c:pt>
                <c:pt idx="1">
                  <c:v>13.052669842545299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7F-419A-A668-037E2D970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Struktur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CCCCC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BDDD-4CB0-AE8C-1FC1A57B96E1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BDDD-4CB0-AE8C-1FC1A57B96E1}"/>
              </c:ext>
            </c:extLst>
          </c:dPt>
          <c:cat>
            <c:strRef>
              <c:f>Sheet1!$A$2:$A$3</c:f>
              <c:strCache>
                <c:ptCount val="2"/>
                <c:pt idx="1">
                  <c:v>Struktur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85.248167650118972</c:v>
                </c:pt>
                <c:pt idx="1">
                  <c:v>26.403955427220922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DD-4CB0-AE8C-1FC1A57B9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Struktur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1DCD16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B79D-4DFE-A3C8-B8E48AC4CA82}"/>
              </c:ext>
            </c:extLst>
          </c:dPt>
          <c:dPt>
            <c:idx val="1"/>
            <c:bubble3D val="0"/>
            <c:spPr>
              <a:solidFill>
                <a:srgbClr val="EEEEE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B79D-4DFE-A3C8-B8E48AC4CA82}"/>
              </c:ext>
            </c:extLst>
          </c:dPt>
          <c:cat>
            <c:strRef>
              <c:f>Sheet1!$A$2:$A$3</c:f>
              <c:strCache>
                <c:ptCount val="2"/>
                <c:pt idx="1">
                  <c:v>Struktur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79.422106111449025</c:v>
                </c:pt>
                <c:pt idx="1">
                  <c:v>20.577893888550975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9D-4DFE-A3C8-B8E48AC4C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Utveckling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5DA5D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D92E-41F5-9D3C-638123CD4F95}"/>
              </c:ext>
            </c:extLst>
          </c:dPt>
          <c:dPt>
            <c:idx val="1"/>
            <c:bubble3D val="0"/>
            <c:spPr>
              <a:solidFill>
                <a:srgbClr val="FAA43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D92E-41F5-9D3C-638123CD4F95}"/>
              </c:ext>
            </c:extLst>
          </c:dPt>
          <c:cat>
            <c:strRef>
              <c:f>Sheet1!$A$2:$A$3</c:f>
              <c:strCache>
                <c:ptCount val="2"/>
                <c:pt idx="1">
                  <c:v>Utveckling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86.947330157454701</c:v>
                </c:pt>
                <c:pt idx="1">
                  <c:v>13.052669842545299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2E-41F5-9D3C-638123CD4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Samarbete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CCCCC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B35-4F8D-9140-6F11788642D6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B35-4F8D-9140-6F11788642D6}"/>
              </c:ext>
            </c:extLst>
          </c:dPt>
          <c:cat>
            <c:strRef>
              <c:f>Sheet1!$A$2:$A$3</c:f>
              <c:strCache>
                <c:ptCount val="2"/>
                <c:pt idx="1">
                  <c:v>Samarbete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91.500719313110821</c:v>
                </c:pt>
                <c:pt idx="1">
                  <c:v>19.570894751707314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35-4F8D-9140-6F1178864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Samarbete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14BC1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CCF-48BA-8030-FFA4B25687AC}"/>
              </c:ext>
            </c:extLst>
          </c:dPt>
          <c:dPt>
            <c:idx val="1"/>
            <c:bubble3D val="0"/>
            <c:spPr>
              <a:solidFill>
                <a:srgbClr val="EEEEE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CCF-48BA-8030-FFA4B25687AC}"/>
              </c:ext>
            </c:extLst>
          </c:dPt>
          <c:cat>
            <c:strRef>
              <c:f>Sheet1!$A$2:$A$3</c:f>
              <c:strCache>
                <c:ptCount val="2"/>
                <c:pt idx="1">
                  <c:v>Samarbete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85.964912280701753</c:v>
                </c:pt>
                <c:pt idx="1">
                  <c:v>14.035087719298247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CF-48BA-8030-FFA4B2568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Samarbete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5DA5D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ED8-400B-8666-6C418C78BE4A}"/>
              </c:ext>
            </c:extLst>
          </c:dPt>
          <c:dPt>
            <c:idx val="1"/>
            <c:bubble3D val="0"/>
            <c:spPr>
              <a:solidFill>
                <a:srgbClr val="FAA43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ED8-400B-8666-6C418C78BE4A}"/>
              </c:ext>
            </c:extLst>
          </c:dPt>
          <c:cat>
            <c:strRef>
              <c:f>Sheet1!$A$2:$A$3</c:f>
              <c:strCache>
                <c:ptCount val="2"/>
                <c:pt idx="1">
                  <c:v>Samarbete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85.964912280701753</c:v>
                </c:pt>
                <c:pt idx="1">
                  <c:v>14.035087719298247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D8-400B-8666-6C418C78B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Inkludering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CCCCC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0972-4513-826C-AC405AC55873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0972-4513-826C-AC405AC55873}"/>
              </c:ext>
            </c:extLst>
          </c:dPt>
          <c:cat>
            <c:strRef>
              <c:f>Sheet1!$A$2:$A$3</c:f>
              <c:strCache>
                <c:ptCount val="2"/>
                <c:pt idx="1">
                  <c:v>Inkluderande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94.809661002349756</c:v>
                </c:pt>
                <c:pt idx="1">
                  <c:v>20.0978815537282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72-4513-826C-AC405AC55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Engagemang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5DA5D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4D13-4D32-88C6-94BE3775F959}"/>
              </c:ext>
            </c:extLst>
          </c:dPt>
          <c:dPt>
            <c:idx val="1"/>
            <c:bubble3D val="0"/>
            <c:spPr>
              <a:solidFill>
                <a:srgbClr val="FAA43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4D13-4D32-88C6-94BE3775F959}"/>
              </c:ext>
            </c:extLst>
          </c:dPt>
          <c:cat>
            <c:strRef>
              <c:f>Sheet1!$A$2:$A$3</c:f>
              <c:strCache>
                <c:ptCount val="2"/>
                <c:pt idx="1">
                  <c:v>Engagerad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87.585173872180462</c:v>
                </c:pt>
                <c:pt idx="1">
                  <c:v>12.414826127819538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13-4D32-88C6-94BE3775F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Inkludering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13B92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8B72-4C97-9E28-248260BFAE3E}"/>
              </c:ext>
            </c:extLst>
          </c:dPt>
          <c:dPt>
            <c:idx val="1"/>
            <c:bubble3D val="0"/>
            <c:spPr>
              <a:solidFill>
                <a:srgbClr val="EEEEE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8B72-4C97-9E28-248260BFAE3E}"/>
              </c:ext>
            </c:extLst>
          </c:dPt>
          <c:cat>
            <c:strRef>
              <c:f>Sheet1!$A$2:$A$3</c:f>
              <c:strCache>
                <c:ptCount val="2"/>
                <c:pt idx="1">
                  <c:v>Inkluderande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87.355889724310771</c:v>
                </c:pt>
                <c:pt idx="1">
                  <c:v>12.644110275689229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72-4C97-9E28-248260BFA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Inkludering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5DA5D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8B6-41E9-91F0-97980EB84E31}"/>
              </c:ext>
            </c:extLst>
          </c:dPt>
          <c:dPt>
            <c:idx val="1"/>
            <c:bubble3D val="0"/>
            <c:spPr>
              <a:solidFill>
                <a:srgbClr val="FAA43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8B6-41E9-91F0-97980EB84E31}"/>
              </c:ext>
            </c:extLst>
          </c:dPt>
          <c:cat>
            <c:strRef>
              <c:f>Sheet1!$A$2:$A$3</c:f>
              <c:strCache>
                <c:ptCount val="2"/>
                <c:pt idx="1">
                  <c:v>Inkluderande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87.355889724310771</c:v>
                </c:pt>
                <c:pt idx="1">
                  <c:v>12.644110275689229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B6-41E9-91F0-97980EB84E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Arbetsbelastning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CCCCC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081-4A76-9A7A-12F50768396B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081-4A76-9A7A-12F50768396B}"/>
              </c:ext>
            </c:extLst>
          </c:dPt>
          <c:cat>
            <c:strRef>
              <c:f>Sheet1!$A$2:$A$3</c:f>
              <c:strCache>
                <c:ptCount val="2"/>
                <c:pt idx="1">
                  <c:v>Arbetsbelastning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67.944019101959341</c:v>
                </c:pt>
                <c:pt idx="1">
                  <c:v>30.373198110085681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81-4A76-9A7A-12F507683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Arbetsbelastning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99E918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6031-4061-B820-682169348184}"/>
              </c:ext>
            </c:extLst>
          </c:dPt>
          <c:dPt>
            <c:idx val="1"/>
            <c:bubble3D val="0"/>
            <c:spPr>
              <a:solidFill>
                <a:srgbClr val="EEEEE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6031-4061-B820-682169348184}"/>
              </c:ext>
            </c:extLst>
          </c:dPt>
          <c:cat>
            <c:strRef>
              <c:f>Sheet1!$A$2:$A$3</c:f>
              <c:strCache>
                <c:ptCount val="2"/>
                <c:pt idx="1">
                  <c:v>Arbetsbelastning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68.78541049593683</c:v>
                </c:pt>
                <c:pt idx="1">
                  <c:v>31.21458950406317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31-4061-B820-6821693481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Arbetsbelastning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5DA5D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BFF5-49D9-B94F-4CB471886D9D}"/>
              </c:ext>
            </c:extLst>
          </c:dPt>
          <c:dPt>
            <c:idx val="1"/>
            <c:bubble3D val="0"/>
            <c:spPr>
              <a:solidFill>
                <a:srgbClr val="FAA43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BFF5-49D9-B94F-4CB471886D9D}"/>
              </c:ext>
            </c:extLst>
          </c:dPt>
          <c:cat>
            <c:strRef>
              <c:f>Sheet1!$A$2:$A$3</c:f>
              <c:strCache>
                <c:ptCount val="2"/>
                <c:pt idx="1">
                  <c:v>Arbetsbelastning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68.78541049593683</c:v>
                </c:pt>
                <c:pt idx="1">
                  <c:v>31.21458950406317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F5-49D9-B94F-4CB471886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Struktur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5DA5D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921D-4F18-B54A-DF0027BEF8D2}"/>
              </c:ext>
            </c:extLst>
          </c:dPt>
          <c:dPt>
            <c:idx val="1"/>
            <c:bubble3D val="0"/>
            <c:spPr>
              <a:solidFill>
                <a:srgbClr val="FAA43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921D-4F18-B54A-DF0027BEF8D2}"/>
              </c:ext>
            </c:extLst>
          </c:dPt>
          <c:cat>
            <c:strRef>
              <c:f>Sheet1!$A$2:$A$3</c:f>
              <c:strCache>
                <c:ptCount val="2"/>
                <c:pt idx="1">
                  <c:v>Struktur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79.422106111449025</c:v>
                </c:pt>
                <c:pt idx="1">
                  <c:v>20.577893888550975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1D-4F18-B54A-DF0027BEF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Påverkan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CCCCC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C3FF-4F19-8E8A-2D06B30550AB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C3FF-4F19-8E8A-2D06B30550AB}"/>
              </c:ext>
            </c:extLst>
          </c:dPt>
          <c:cat>
            <c:strRef>
              <c:f>Sheet1!$A$2:$A$3</c:f>
              <c:strCache>
                <c:ptCount val="2"/>
                <c:pt idx="1">
                  <c:v>Påverkan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101.01884547476723</c:v>
                </c:pt>
                <c:pt idx="1">
                  <c:v>19.544325842352848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FF-4F19-8E8A-2D06B3055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Påverkan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12B026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C06F-412A-B321-4F55BE122B80}"/>
              </c:ext>
            </c:extLst>
          </c:dPt>
          <c:dPt>
            <c:idx val="1"/>
            <c:bubble3D val="0"/>
            <c:spPr>
              <a:solidFill>
                <a:srgbClr val="EEEEE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C06F-412A-B321-4F55BE122B80}"/>
              </c:ext>
            </c:extLst>
          </c:dPt>
          <c:cat>
            <c:strRef>
              <c:f>Sheet1!$A$2:$A$3</c:f>
              <c:strCache>
                <c:ptCount val="2"/>
                <c:pt idx="1">
                  <c:v>Påverkan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90.737259816207185</c:v>
                </c:pt>
                <c:pt idx="1">
                  <c:v>9.2627401837928147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F-412A-B321-4F55BE122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Påverkan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5DA5D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CDE-4B11-B20E-816379851805}"/>
              </c:ext>
            </c:extLst>
          </c:dPt>
          <c:dPt>
            <c:idx val="1"/>
            <c:bubble3D val="0"/>
            <c:spPr>
              <a:solidFill>
                <a:srgbClr val="FAA43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CDE-4B11-B20E-816379851805}"/>
              </c:ext>
            </c:extLst>
          </c:dPt>
          <c:cat>
            <c:strRef>
              <c:f>Sheet1!$A$2:$A$3</c:f>
              <c:strCache>
                <c:ptCount val="2"/>
                <c:pt idx="1">
                  <c:v>Påverkan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90.737259816207185</c:v>
                </c:pt>
                <c:pt idx="1">
                  <c:v>9.2627401837928147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DE-4B11-B20E-816379851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Ledarskap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CCCCC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F8A6-4608-AC12-CD27E4680010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F8A6-4608-AC12-CD27E4680010}"/>
              </c:ext>
            </c:extLst>
          </c:dPt>
          <c:cat>
            <c:strRef>
              <c:f>Sheet1!$A$2:$A$3</c:f>
              <c:strCache>
                <c:ptCount val="2"/>
                <c:pt idx="1">
                  <c:v>Ledarskap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92.051796199757675</c:v>
                </c:pt>
                <c:pt idx="1">
                  <c:v>22.190503849365555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A6-4608-AC12-CD27E4680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Ledarskap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14BF1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D58A-4552-B508-35622297E50A}"/>
              </c:ext>
            </c:extLst>
          </c:dPt>
          <c:dPt>
            <c:idx val="1"/>
            <c:bubble3D val="0"/>
            <c:spPr>
              <a:solidFill>
                <a:srgbClr val="EEEEE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D58A-4552-B508-35622297E50A}"/>
              </c:ext>
            </c:extLst>
          </c:dPt>
          <c:cat>
            <c:strRef>
              <c:f>Sheet1!$A$2:$A$3</c:f>
              <c:strCache>
                <c:ptCount val="2"/>
                <c:pt idx="1">
                  <c:v>Ledarskap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84.93064617519606</c:v>
                </c:pt>
                <c:pt idx="1">
                  <c:v>15.06935382480394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8A-4552-B508-35622297E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Engagemang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CCCCC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617-424C-B5BF-0101DB860C31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617-424C-B5BF-0101DB860C31}"/>
              </c:ext>
            </c:extLst>
          </c:dPt>
          <c:cat>
            <c:strRef>
              <c:f>Sheet1!$A$2:$A$3</c:f>
              <c:strCache>
                <c:ptCount val="2"/>
                <c:pt idx="1">
                  <c:v>Engagerad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101.21027763176799</c:v>
                </c:pt>
                <c:pt idx="1">
                  <c:v>26.039929887407098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17-424C-B5BF-0101DB860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4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6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3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svg"/><Relationship Id="rId7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0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svg"/><Relationship Id="rId7" Type="http://schemas.openxmlformats.org/officeDocument/2006/relationships/image" Target="../media/image4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2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svg"/><Relationship Id="rId7" Type="http://schemas.openxmlformats.org/officeDocument/2006/relationships/image" Target="../media/image2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svg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3.svg"/><Relationship Id="rId7" Type="http://schemas.openxmlformats.org/officeDocument/2006/relationships/image" Target="../media/image2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7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5.sv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9842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209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8208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4767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399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85656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856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64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8783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5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8054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01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1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23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4486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1819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0445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23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3776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1179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4072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7657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65788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77664" y="1005275"/>
            <a:ext cx="15356806" cy="1884892"/>
          </a:xfrm>
          <a:prstGeom prst="rect">
            <a:avLst/>
          </a:prstGeom>
        </p:spPr>
        <p:txBody>
          <a:bodyPr/>
          <a:lstStyle>
            <a:lvl1pPr algn="r">
              <a:defRPr sz="7915"/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4065310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77664" y="1005275"/>
            <a:ext cx="15356806" cy="1884892"/>
          </a:xfrm>
          <a:prstGeom prst="rect">
            <a:avLst/>
          </a:prstGeom>
        </p:spPr>
        <p:txBody>
          <a:bodyPr/>
          <a:lstStyle>
            <a:lvl1pPr algn="r">
              <a:defRPr sz="7915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507807" y="3267146"/>
            <a:ext cx="17726663" cy="6785610"/>
          </a:xfrm>
          <a:prstGeom prst="rect">
            <a:avLst/>
          </a:prstGeom>
        </p:spPr>
        <p:txBody>
          <a:bodyPr/>
          <a:lstStyle>
            <a:lvl1pPr>
              <a:defRPr sz="5277"/>
            </a:lvl1pPr>
            <a:lvl2pPr>
              <a:defRPr sz="5277"/>
            </a:lvl2pPr>
            <a:lvl3pPr>
              <a:defRPr sz="5277"/>
            </a:lvl3pPr>
            <a:lvl4pPr>
              <a:defRPr sz="5277"/>
            </a:lvl4pPr>
            <a:lvl5pPr>
              <a:defRPr sz="5277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152331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399" y="152402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9" y="3406775"/>
            <a:ext cx="8638420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1" y="6264277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8" y="3406777"/>
            <a:ext cx="8638420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2025-11-14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68728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8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5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1" y="8791201"/>
            <a:ext cx="1987199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9393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1" y="759600"/>
            <a:ext cx="15839999" cy="2052001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8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5" y="10548000"/>
            <a:ext cx="360001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1" y="3239091"/>
            <a:ext cx="15839999" cy="6840000"/>
          </a:xfrm>
        </p:spPr>
        <p:txBody>
          <a:bodyPr>
            <a:noAutofit/>
          </a:bodyPr>
          <a:lstStyle>
            <a:lvl1pPr marL="345584" indent="-345584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5964" indent="-32398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5948" indent="-28798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7932" indent="-259188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3919" indent="-251989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7" y="8967043"/>
            <a:ext cx="1800000" cy="1800001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7833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3" y="0"/>
            <a:ext cx="6240626" cy="979487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8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2025-11-14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1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1" y="701677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8" y="3408147"/>
            <a:ext cx="7828733" cy="5400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8"/>
            <a:ext cx="7828735" cy="204364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6461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3"/>
            <a:ext cx="1095044" cy="3216273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399670"/>
            <a:ext cx="17616566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228757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4096B55-0D59-ACD1-7B35-9C823145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67C7-177D-3543-9A43-7A18E49E903C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907E551-D935-2208-D904-FC0060DA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5D5264-1235-1849-B6A3-0A42AD31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495C-16B4-B947-9550-DEF002513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23060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10AF90-2D5D-CFF0-0114-A7210853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DA144B8-0D2E-EBCF-5433-9DF582D23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9358AB-5D11-9051-B7F3-888EA4AC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67C7-177D-3543-9A43-7A18E49E903C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3C022F8-0467-7327-A2F2-181B1F92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2C807D-DBA7-9B35-20E5-6FE945E8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495C-16B4-B947-9550-DEF002513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1342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solidFill>
            <a:srgbClr val="F0EFF9"/>
          </a:solidFill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2025-11-14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34FFEE-00E0-F442-B1C9-56AB1AE98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96" y="-37131"/>
            <a:ext cx="1235405" cy="3675583"/>
          </a:xfrm>
          <a:prstGeom prst="rect">
            <a:avLst/>
          </a:prstGeom>
        </p:spPr>
      </p:pic>
      <p:sp>
        <p:nvSpPr>
          <p:cNvPr id="8" name="object 38">
            <a:extLst>
              <a:ext uri="{FF2B5EF4-FFF2-40B4-BE49-F238E27FC236}">
                <a16:creationId xmlns:a16="http://schemas.microsoft.com/office/drawing/2014/main" id="{290E818A-DE67-884C-A662-24E2F2FE9D0D}"/>
              </a:ext>
            </a:extLst>
          </p:cNvPr>
          <p:cNvSpPr/>
          <p:nvPr userDrawn="1"/>
        </p:nvSpPr>
        <p:spPr>
          <a:xfrm>
            <a:off x="17860656" y="9111060"/>
            <a:ext cx="1668719" cy="1668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79992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delat innehåll_Mörk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BDEC135-66DF-CEC9-615D-56171E81A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-12363"/>
            <a:ext cx="10052050" cy="11309350"/>
          </a:xfrm>
          <a:prstGeom prst="rect">
            <a:avLst/>
          </a:prstGeom>
          <a:solidFill>
            <a:srgbClr val="700545"/>
          </a:solid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3807393C-14C5-817F-0FB7-0BCDC99C30B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589472" y="3123536"/>
            <a:ext cx="6873107" cy="5062278"/>
          </a:xfrm>
        </p:spPr>
        <p:txBody>
          <a:bodyPr>
            <a:noAutofit/>
          </a:bodyPr>
          <a:lstStyle>
            <a:lvl1pPr algn="ctr">
              <a:defRPr sz="7256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AB69E867-06EA-137D-F928-667746C1A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30361" y="1288581"/>
            <a:ext cx="8047067" cy="823857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164EF78-DEEC-6388-FACB-C26790AF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78557" y="10598478"/>
            <a:ext cx="777901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bg1"/>
                </a:solidFill>
              </a:defRPr>
            </a:lvl1pPr>
          </a:lstStyle>
          <a:p>
            <a:fld id="{FDD9FC71-94E5-4C63-83F9-09F1766974D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3B684164-7CDF-B192-9F03-5ED1A1105727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051876" y="10598478"/>
            <a:ext cx="1863219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63AC0A1-BF03-4687-BDDD-A787ED1917E4}" type="datetimeFigureOut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2C9FA2B6-4370-0FAC-64A2-925191566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3442828" y="10598478"/>
            <a:ext cx="6339534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5766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2025-11-14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6865279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2025-11-14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305530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image" Target="../media/image4.svg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image" Target="../media/image48.sv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050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  <p:sldLayoutId id="2147484118" r:id="rId15"/>
    <p:sldLayoutId id="2147484119" r:id="rId16"/>
    <p:sldLayoutId id="2147484120" r:id="rId17"/>
    <p:sldLayoutId id="2147484121" r:id="rId18"/>
    <p:sldLayoutId id="2147484122" r:id="rId19"/>
    <p:sldLayoutId id="2147484123" r:id="rId20"/>
    <p:sldLayoutId id="2147484124" r:id="rId21"/>
    <p:sldLayoutId id="2147484125" r:id="rId22"/>
    <p:sldLayoutId id="2147484126" r:id="rId23"/>
    <p:sldLayoutId id="2147484127" r:id="rId24"/>
    <p:sldLayoutId id="2147484128" r:id="rId25"/>
    <p:sldLayoutId id="2147484129" r:id="rId26"/>
    <p:sldLayoutId id="2147484130" r:id="rId27"/>
    <p:sldLayoutId id="2147484131" r:id="rId28"/>
    <p:sldLayoutId id="2147484132" r:id="rId29"/>
    <p:sldLayoutId id="2147484133" r:id="rId30"/>
    <p:sldLayoutId id="2147484134" r:id="rId31"/>
    <p:sldLayoutId id="2147484135" r:id="rId32"/>
    <p:sldLayoutId id="2147484136" r:id="rId33"/>
    <p:sldLayoutId id="2147484137" r:id="rId34"/>
    <p:sldLayoutId id="2147484138" r:id="rId35"/>
    <p:sldLayoutId id="2147484139" r:id="rId36"/>
    <p:sldLayoutId id="2147484140" r:id="rId37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12.xml"/><Relationship Id="rId18" Type="http://schemas.openxmlformats.org/officeDocument/2006/relationships/chart" Target="../charts/chart17.xml"/><Relationship Id="rId3" Type="http://schemas.openxmlformats.org/officeDocument/2006/relationships/chart" Target="../charts/chart2.xml"/><Relationship Id="rId21" Type="http://schemas.openxmlformats.org/officeDocument/2006/relationships/chart" Target="../charts/chart20.xml"/><Relationship Id="rId7" Type="http://schemas.openxmlformats.org/officeDocument/2006/relationships/chart" Target="../charts/chart6.xml"/><Relationship Id="rId12" Type="http://schemas.openxmlformats.org/officeDocument/2006/relationships/chart" Target="../charts/chart11.xml"/><Relationship Id="rId17" Type="http://schemas.openxmlformats.org/officeDocument/2006/relationships/chart" Target="../charts/chart16.xml"/><Relationship Id="rId25" Type="http://schemas.openxmlformats.org/officeDocument/2006/relationships/chart" Target="../charts/chart24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5.xml"/><Relationship Id="rId20" Type="http://schemas.openxmlformats.org/officeDocument/2006/relationships/chart" Target="../charts/chart19.xml"/><Relationship Id="rId1" Type="http://schemas.openxmlformats.org/officeDocument/2006/relationships/slideLayout" Target="../slideLayouts/slideLayout123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24" Type="http://schemas.openxmlformats.org/officeDocument/2006/relationships/chart" Target="../charts/chart23.xml"/><Relationship Id="rId5" Type="http://schemas.openxmlformats.org/officeDocument/2006/relationships/chart" Target="../charts/chart4.xml"/><Relationship Id="rId15" Type="http://schemas.openxmlformats.org/officeDocument/2006/relationships/chart" Target="../charts/chart14.xml"/><Relationship Id="rId23" Type="http://schemas.openxmlformats.org/officeDocument/2006/relationships/chart" Target="../charts/chart22.xml"/><Relationship Id="rId10" Type="http://schemas.openxmlformats.org/officeDocument/2006/relationships/chart" Target="../charts/chart9.xml"/><Relationship Id="rId19" Type="http://schemas.openxmlformats.org/officeDocument/2006/relationships/chart" Target="../charts/chart18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Relationship Id="rId14" Type="http://schemas.openxmlformats.org/officeDocument/2006/relationships/chart" Target="../charts/chart13.xml"/><Relationship Id="rId22" Type="http://schemas.openxmlformats.org/officeDocument/2006/relationships/chart" Target="../charts/char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9912E3-1173-F5F8-8B3F-D59A15A9A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000" y="2436522"/>
            <a:ext cx="10260000" cy="4525838"/>
          </a:xfrm>
        </p:spPr>
        <p:txBody>
          <a:bodyPr/>
          <a:lstStyle/>
          <a:p>
            <a:r>
              <a:rPr lang="sv-SE"/>
              <a:t>Ledarskapet som friskfaktor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F20E24-587A-3D17-379E-6A131365C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000" y="7297383"/>
            <a:ext cx="12808537" cy="24066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>
                <a:ea typeface="Calibri Light"/>
                <a:cs typeface="Calibri Light"/>
              </a:rPr>
              <a:t>Hanna Larsson, enhetschef Rekryteringsstöd, chefsförsörjning</a:t>
            </a:r>
            <a:br>
              <a:rPr lang="sv-SE">
                <a:ea typeface="Calibri Light"/>
                <a:cs typeface="Calibri Light"/>
              </a:rPr>
            </a:br>
            <a:r>
              <a:rPr lang="sv-SE">
                <a:ea typeface="Calibri Light"/>
                <a:cs typeface="Calibri Light"/>
              </a:rPr>
              <a:t>Annika Tjernström, HR-direktör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5150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C198B-65E7-2743-D06A-BCAEAA4A8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9B56CA-A359-BB1F-5AF1-61D4597F2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-2052000"/>
            <a:ext cx="17640000" cy="2052000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LEDARSKAPSMODELEN</a:t>
            </a:r>
          </a:p>
        </p:txBody>
      </p:sp>
      <p:pic>
        <p:nvPicPr>
          <p:cNvPr id="7" name="Bildobjekt 6" descr="Ledare&#10;Önskvärda kompetenser&#10;Fackkompetens&#10;Chefskompetens&#10;Social kompetens&#10;Stresshantering&#10;Grundläggande förutsättningar&#10;Fysiska&#10;Psykiska&#10;Livsåskådning&#10;Omgivning&#10;Omvärlden&#10;Samhällelig&#10;Verksamhetsnära&#10;Organisationen&#10;Struktur&#10;Regelverk&#10;Maktfördelning&#10;Kultur/processer&#10;Gruppen&#10;Struktur&#10;Processer">
            <a:extLst>
              <a:ext uri="{FF2B5EF4-FFF2-40B4-BE49-F238E27FC236}">
                <a16:creationId xmlns:a16="http://schemas.microsoft.com/office/drawing/2014/main" id="{F93B950E-FFD3-3EE2-228D-C6233984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66" y="0"/>
            <a:ext cx="12978774" cy="110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49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iskfaktorhjulet där friskfaktor närvarande, tillitsfullt och engagerat ledarskap är markerad">
            <a:extLst>
              <a:ext uri="{FF2B5EF4-FFF2-40B4-BE49-F238E27FC236}">
                <a16:creationId xmlns:a16="http://schemas.microsoft.com/office/drawing/2014/main" id="{053829FC-CFAC-043A-BAA6-727BFBBDC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1" y="1358345"/>
            <a:ext cx="13640738" cy="90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B9D7E5E2-697E-588B-90A0-A7F0CF29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-2052000"/>
            <a:ext cx="15840000" cy="2052000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Friskfaktorhjulet</a:t>
            </a:r>
          </a:p>
        </p:txBody>
      </p:sp>
    </p:spTree>
    <p:extLst>
      <p:ext uri="{BB962C8B-B14F-4D97-AF65-F5344CB8AC3E}">
        <p14:creationId xmlns:p14="http://schemas.microsoft.com/office/powerpoint/2010/main" val="76819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F1BFE71-5936-9977-BA65-C0A1B6DA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24CCC2B-BCEA-BA8F-1C29-C5A027DF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FCD7E09-26FA-EFEA-606F-4738A04D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763" y="2414315"/>
            <a:ext cx="14323087" cy="6167560"/>
          </a:xfrm>
        </p:spPr>
        <p:txBody>
          <a:bodyPr/>
          <a:lstStyle/>
          <a:p>
            <a:pPr rtl="0" fontAlgn="auto"/>
            <a:r>
              <a:rPr lang="sv-SE" dirty="0"/>
              <a:t>Det handlar om </a:t>
            </a:r>
            <a:r>
              <a:rPr lang="sv-SE" i="1" dirty="0"/>
              <a:t>hur</a:t>
            </a:r>
            <a:r>
              <a:rPr lang="sv-SE" dirty="0"/>
              <a:t> du gör det du redan gör – hur du kommunicerar, hur du prioriterar och hur du möter dina medarbetare i vardagen. ​</a:t>
            </a:r>
            <a:br>
              <a:rPr lang="sv-SE" dirty="0"/>
            </a:br>
            <a:r>
              <a:rPr lang="sv-SE" dirty="0"/>
              <a:t>​</a:t>
            </a:r>
            <a:br>
              <a:rPr lang="sv-SE" dirty="0"/>
            </a:br>
            <a:r>
              <a:rPr lang="sv-SE" dirty="0"/>
              <a:t>Beteenden som eftersträvas i </a:t>
            </a:r>
            <a:r>
              <a:rPr lang="sv-SE" b="1" dirty="0"/>
              <a:t>Utvecklande ledarskap </a:t>
            </a:r>
            <a:r>
              <a:rPr lang="sv-SE" dirty="0"/>
              <a:t>och </a:t>
            </a:r>
            <a:r>
              <a:rPr lang="sv-SE" b="1" dirty="0"/>
              <a:t>Utvecklande medarbetarskap </a:t>
            </a:r>
            <a:r>
              <a:rPr lang="sv-SE" dirty="0"/>
              <a:t>är det samma som kännetecknar en arbetsplats med </a:t>
            </a:r>
            <a:r>
              <a:rPr lang="sv-SE" b="1" dirty="0"/>
              <a:t>friskfaktorer</a:t>
            </a:r>
            <a:r>
              <a:rPr lang="sv-SE" dirty="0"/>
              <a:t>.</a:t>
            </a:r>
            <a:br>
              <a:rPr lang="en-US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896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2">
            <a:extLst>
              <a:ext uri="{FF2B5EF4-FFF2-40B4-BE49-F238E27FC236}">
                <a16:creationId xmlns:a16="http://schemas.microsoft.com/office/drawing/2014/main" id="{9F9988F6-AD38-FF8A-8421-CAF244E7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758825"/>
            <a:ext cx="15840075" cy="2052638"/>
          </a:xfrm>
        </p:spPr>
        <p:txBody>
          <a:bodyPr/>
          <a:lstStyle/>
          <a:p>
            <a:r>
              <a:rPr lang="sv-SE"/>
              <a:t>Om oss som ledare i Region Västmanland</a:t>
            </a:r>
          </a:p>
        </p:txBody>
      </p:sp>
      <p:graphicFrame>
        <p:nvGraphicFramePr>
          <p:cNvPr id="10" name="Platshållare för innehåll 9" descr="cirkeldiagram som visar kön bland regionens 409 chefer, 23 % män. 77 5 kvinnor.">
            <a:extLst>
              <a:ext uri="{FF2B5EF4-FFF2-40B4-BE49-F238E27FC236}">
                <a16:creationId xmlns:a16="http://schemas.microsoft.com/office/drawing/2014/main" id="{C7F04371-8D87-B76D-ECCF-B41DCFF5215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3243988"/>
              </p:ext>
            </p:extLst>
          </p:nvPr>
        </p:nvGraphicFramePr>
        <p:xfrm>
          <a:off x="1241425" y="3238500"/>
          <a:ext cx="7740650" cy="684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A213D14-9E30-0254-09FC-B553F210D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55906" y="3801600"/>
            <a:ext cx="10873208" cy="6840000"/>
          </a:xfrm>
        </p:spPr>
        <p:txBody>
          <a:bodyPr vert="horz" lIns="0" tIns="0" rIns="0" bIns="0" rtlCol="0" anchor="t">
            <a:no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sv-SE"/>
              <a:t>30 %  har en tillsvidareanställning som chef​</a:t>
            </a:r>
            <a:endParaRPr lang="sv-SE">
              <a:ea typeface="Calibri Light"/>
              <a:cs typeface="Calibri Light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sv-SE"/>
              <a:t>70 % har ett tidsbegränsat förordnande som chef​</a:t>
            </a:r>
            <a:endParaRPr lang="sv-SE">
              <a:ea typeface="Calibri Light"/>
              <a:cs typeface="Calibri Light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sv-SE"/>
              <a:t>Omsättning på chefstjänster 11 % ​</a:t>
            </a:r>
            <a:endParaRPr lang="sv-SE">
              <a:ea typeface="Calibri Light"/>
              <a:cs typeface="Calibri Light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sv-SE"/>
              <a:t>70 % av oss chefer har gått Utvecklande ledarskap (UL)</a:t>
            </a:r>
            <a:endParaRPr lang="sv-SE">
              <a:ea typeface="Calibri Light"/>
              <a:cs typeface="Calibri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>
                <a:ea typeface="Calibri Light"/>
                <a:cs typeface="Calibri Light"/>
              </a:rPr>
              <a:t>Positiv utveckling av HME </a:t>
            </a:r>
          </a:p>
        </p:txBody>
      </p:sp>
    </p:spTree>
    <p:extLst>
      <p:ext uri="{BB962C8B-B14F-4D97-AF65-F5344CB8AC3E}">
        <p14:creationId xmlns:p14="http://schemas.microsoft.com/office/powerpoint/2010/main" val="1571984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 50" descr="åtta cirkeldiagram, alla gröna.">
            <a:extLst>
              <a:ext uri="{FF2B5EF4-FFF2-40B4-BE49-F238E27FC236}">
                <a16:creationId xmlns:a16="http://schemas.microsoft.com/office/drawing/2014/main" id="{6E89F81B-7FC7-9FD5-69B6-8B5DC39FCB3E}"/>
              </a:ext>
            </a:extLst>
          </p:cNvPr>
          <p:cNvGrpSpPr/>
          <p:nvPr/>
        </p:nvGrpSpPr>
        <p:grpSpPr>
          <a:xfrm>
            <a:off x="-1148080" y="1928066"/>
            <a:ext cx="20104100" cy="6424518"/>
            <a:chOff x="-1148080" y="1928066"/>
            <a:chExt cx="20104100" cy="6424518"/>
          </a:xfrm>
        </p:grpSpPr>
        <p:graphicFrame>
          <p:nvGraphicFramePr>
            <p:cNvPr id="2" name="Chart 2">
              <a:extLst>
                <a:ext uri="{FF2B5EF4-FFF2-40B4-BE49-F238E27FC236}">
                  <a16:creationId xmlns:a16="http://schemas.microsoft.com/office/drawing/2014/main" id="{A7FC5869-EB83-440A-4784-654F1CC1D53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92702472"/>
                </p:ext>
              </p:extLst>
            </p:nvPr>
          </p:nvGraphicFramePr>
          <p:xfrm>
            <a:off x="1394460" y="1928066"/>
            <a:ext cx="201041" cy="2010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Text 4">
              <a:extLst>
                <a:ext uri="{FF2B5EF4-FFF2-40B4-BE49-F238E27FC236}">
                  <a16:creationId xmlns:a16="http://schemas.microsoft.com/office/drawing/2014/main" id="{B29DDFE0-FA0A-3805-C555-AD10F5928040}"/>
                </a:ext>
              </a:extLst>
            </p:cNvPr>
            <p:cNvSpPr/>
            <p:nvPr/>
          </p:nvSpPr>
          <p:spPr>
            <a:xfrm>
              <a:off x="5553287" y="3893534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9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+5</a:t>
              </a:r>
              <a:endParaRPr kumimoji="0" lang="en-US" sz="8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" name="Text 5">
              <a:extLst>
                <a:ext uri="{FF2B5EF4-FFF2-40B4-BE49-F238E27FC236}">
                  <a16:creationId xmlns:a16="http://schemas.microsoft.com/office/drawing/2014/main" id="{51F08266-AD5E-07DE-34CE-18EC1164F017}"/>
                </a:ext>
              </a:extLst>
            </p:cNvPr>
            <p:cNvSpPr/>
            <p:nvPr/>
          </p:nvSpPr>
          <p:spPr>
            <a:xfrm>
              <a:off x="5553287" y="3741415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79</a:t>
              </a:r>
              <a:endParaRPr kumimoji="0" lang="en-US" sz="17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" name="Text 6">
              <a:extLst>
                <a:ext uri="{FF2B5EF4-FFF2-40B4-BE49-F238E27FC236}">
                  <a16:creationId xmlns:a16="http://schemas.microsoft.com/office/drawing/2014/main" id="{0144839B-DFE3-7870-457E-30AB7BD95ED1}"/>
                </a:ext>
              </a:extLst>
            </p:cNvPr>
            <p:cNvSpPr/>
            <p:nvPr/>
          </p:nvSpPr>
          <p:spPr>
            <a:xfrm>
              <a:off x="5553287" y="4549556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Struktur</a:t>
              </a:r>
              <a:endParaRPr kumimoji="0" lang="en-US" sz="15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972FD333-FB72-5442-3223-D3E92AC60D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87531651"/>
                </p:ext>
              </p:extLst>
            </p:nvPr>
          </p:nvGraphicFramePr>
          <p:xfrm>
            <a:off x="8095827" y="1928066"/>
            <a:ext cx="201041" cy="2010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CD509A87-C0B4-2646-B1E3-C3385F6BCE0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75945885"/>
                </p:ext>
              </p:extLst>
            </p:nvPr>
          </p:nvGraphicFramePr>
          <p:xfrm>
            <a:off x="14797193" y="2933271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205F0DFD-548A-88DE-92F3-1F3EFEC92CD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3053695"/>
                </p:ext>
              </p:extLst>
            </p:nvPr>
          </p:nvGraphicFramePr>
          <p:xfrm>
            <a:off x="14797193" y="2933271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" name="Text 7">
              <a:extLst>
                <a:ext uri="{FF2B5EF4-FFF2-40B4-BE49-F238E27FC236}">
                  <a16:creationId xmlns:a16="http://schemas.microsoft.com/office/drawing/2014/main" id="{226C99D8-3008-45FA-C935-414F838D3C56}"/>
                </a:ext>
              </a:extLst>
            </p:cNvPr>
            <p:cNvSpPr/>
            <p:nvPr/>
          </p:nvSpPr>
          <p:spPr>
            <a:xfrm>
              <a:off x="12254653" y="3893534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9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+11</a:t>
              </a:r>
              <a:endParaRPr kumimoji="0" lang="en-US" sz="8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Text 8">
              <a:extLst>
                <a:ext uri="{FF2B5EF4-FFF2-40B4-BE49-F238E27FC236}">
                  <a16:creationId xmlns:a16="http://schemas.microsoft.com/office/drawing/2014/main" id="{7121AF07-C257-658B-5717-AD5C641F3B29}"/>
                </a:ext>
              </a:extLst>
            </p:cNvPr>
            <p:cNvSpPr/>
            <p:nvPr/>
          </p:nvSpPr>
          <p:spPr>
            <a:xfrm>
              <a:off x="12254653" y="3741415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91</a:t>
              </a:r>
              <a:endParaRPr kumimoji="0" lang="en-US" sz="17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Text 9">
              <a:extLst>
                <a:ext uri="{FF2B5EF4-FFF2-40B4-BE49-F238E27FC236}">
                  <a16:creationId xmlns:a16="http://schemas.microsoft.com/office/drawing/2014/main" id="{B54AE5CA-54F5-96AB-F68E-B76454768DBA}"/>
                </a:ext>
              </a:extLst>
            </p:cNvPr>
            <p:cNvSpPr/>
            <p:nvPr/>
          </p:nvSpPr>
          <p:spPr>
            <a:xfrm>
              <a:off x="12254653" y="4549556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Påverkan</a:t>
              </a:r>
              <a:endParaRPr kumimoji="0" lang="en-US" sz="15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aphicFrame>
          <p:nvGraphicFramePr>
            <p:cNvPr id="12" name="Chart 8">
              <a:extLst>
                <a:ext uri="{FF2B5EF4-FFF2-40B4-BE49-F238E27FC236}">
                  <a16:creationId xmlns:a16="http://schemas.microsoft.com/office/drawing/2014/main" id="{55B853C3-B117-B03E-F038-A75C5DA03C8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7520025"/>
                </p:ext>
              </p:extLst>
            </p:nvPr>
          </p:nvGraphicFramePr>
          <p:xfrm>
            <a:off x="14797193" y="1928066"/>
            <a:ext cx="201041" cy="2010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3" name="Chart 9">
              <a:extLst>
                <a:ext uri="{FF2B5EF4-FFF2-40B4-BE49-F238E27FC236}">
                  <a16:creationId xmlns:a16="http://schemas.microsoft.com/office/drawing/2014/main" id="{421AC0BB-7CD3-A45A-1A64-3176F21464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44757895"/>
                </p:ext>
              </p:extLst>
            </p:nvPr>
          </p:nvGraphicFramePr>
          <p:xfrm>
            <a:off x="1394460" y="4834784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4" name="Chart 10">
              <a:extLst>
                <a:ext uri="{FF2B5EF4-FFF2-40B4-BE49-F238E27FC236}">
                  <a16:creationId xmlns:a16="http://schemas.microsoft.com/office/drawing/2014/main" id="{604E6C1F-498A-668D-04BE-ACBD0511EB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64538542"/>
                </p:ext>
              </p:extLst>
            </p:nvPr>
          </p:nvGraphicFramePr>
          <p:xfrm>
            <a:off x="1394460" y="4834784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5" name="Text 10">
              <a:extLst>
                <a:ext uri="{FF2B5EF4-FFF2-40B4-BE49-F238E27FC236}">
                  <a16:creationId xmlns:a16="http://schemas.microsoft.com/office/drawing/2014/main" id="{490F16DF-E39D-51B3-80FA-55CF8FDB94BB}"/>
                </a:ext>
              </a:extLst>
            </p:cNvPr>
            <p:cNvSpPr/>
            <p:nvPr/>
          </p:nvSpPr>
          <p:spPr>
            <a:xfrm>
              <a:off x="-1148080" y="5795047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9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+7</a:t>
              </a:r>
              <a:endParaRPr kumimoji="0" lang="en-US" sz="8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6" name="Text 11">
              <a:extLst>
                <a:ext uri="{FF2B5EF4-FFF2-40B4-BE49-F238E27FC236}">
                  <a16:creationId xmlns:a16="http://schemas.microsoft.com/office/drawing/2014/main" id="{14CBCAC5-F45C-0161-DEFA-F23D829B028A}"/>
                </a:ext>
              </a:extLst>
            </p:cNvPr>
            <p:cNvSpPr/>
            <p:nvPr/>
          </p:nvSpPr>
          <p:spPr>
            <a:xfrm>
              <a:off x="-1148080" y="5642927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85</a:t>
              </a:r>
              <a:endParaRPr kumimoji="0" lang="en-US" sz="17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7" name="Text 12">
              <a:extLst>
                <a:ext uri="{FF2B5EF4-FFF2-40B4-BE49-F238E27FC236}">
                  <a16:creationId xmlns:a16="http://schemas.microsoft.com/office/drawing/2014/main" id="{37D7AEAB-C66A-3992-D70A-B4FAAAF1B34F}"/>
                </a:ext>
              </a:extLst>
            </p:cNvPr>
            <p:cNvSpPr/>
            <p:nvPr/>
          </p:nvSpPr>
          <p:spPr>
            <a:xfrm>
              <a:off x="-1148080" y="6451069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Ledarskap</a:t>
              </a:r>
              <a:endParaRPr kumimoji="0" lang="en-US" sz="15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6C034761-FCA9-6852-D11E-B2F5BCB754AB}"/>
                </a:ext>
              </a:extLst>
            </p:cNvPr>
            <p:cNvGrpSpPr/>
            <p:nvPr/>
          </p:nvGrpSpPr>
          <p:grpSpPr>
            <a:xfrm>
              <a:off x="-1148080" y="2933271"/>
              <a:ext cx="6701367" cy="1639581"/>
              <a:chOff x="0" y="4178490"/>
              <a:chExt cx="6701367" cy="1639581"/>
            </a:xfrm>
          </p:grpSpPr>
          <p:graphicFrame>
            <p:nvGraphicFramePr>
              <p:cNvPr id="46" name="Chart 0">
                <a:extLst>
                  <a:ext uri="{FF2B5EF4-FFF2-40B4-BE49-F238E27FC236}">
                    <a16:creationId xmlns:a16="http://schemas.microsoft.com/office/drawing/2014/main" id="{98F1D444-27EE-613C-FBCA-E78EEAF4C78F}"/>
                  </a:ext>
                </a:extLst>
              </p:cNvPr>
              <p:cNvGraphicFramePr/>
              <p:nvPr/>
            </p:nvGraphicFramePr>
            <p:xfrm>
              <a:off x="2542540" y="4178490"/>
              <a:ext cx="1616287" cy="161628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graphicFrame>
            <p:nvGraphicFramePr>
              <p:cNvPr id="47" name="Chart 1">
                <a:extLst>
                  <a:ext uri="{FF2B5EF4-FFF2-40B4-BE49-F238E27FC236}">
                    <a16:creationId xmlns:a16="http://schemas.microsoft.com/office/drawing/2014/main" id="{6B1CEFF9-5BF7-D780-B8E0-AAC2D91387A3}"/>
                  </a:ext>
                </a:extLst>
              </p:cNvPr>
              <p:cNvGraphicFramePr/>
              <p:nvPr/>
            </p:nvGraphicFramePr>
            <p:xfrm>
              <a:off x="2542540" y="4201784"/>
              <a:ext cx="1616287" cy="161628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sp>
            <p:nvSpPr>
              <p:cNvPr id="48" name="Text 1">
                <a:extLst>
                  <a:ext uri="{FF2B5EF4-FFF2-40B4-BE49-F238E27FC236}">
                    <a16:creationId xmlns:a16="http://schemas.microsoft.com/office/drawing/2014/main" id="{DD356D53-CD05-7F3E-96C3-BDC628A7A031}"/>
                  </a:ext>
                </a:extLst>
              </p:cNvPr>
              <p:cNvSpPr/>
              <p:nvPr/>
            </p:nvSpPr>
            <p:spPr>
              <a:xfrm>
                <a:off x="0" y="5138753"/>
                <a:ext cx="6701367" cy="0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79" b="0" i="0" u="none" strike="noStrike" kern="120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Calibri Light" pitchFamily="34" charset="0"/>
                    <a:ea typeface="Calibri Light" pitchFamily="34" charset="-122"/>
                    <a:cs typeface="Calibri Light" pitchFamily="34" charset="-120"/>
                  </a:rPr>
                  <a:t>+14</a:t>
                </a:r>
                <a:endParaRPr kumimoji="0" lang="en-US" sz="87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" name="Text 2">
                <a:extLst>
                  <a:ext uri="{FF2B5EF4-FFF2-40B4-BE49-F238E27FC236}">
                    <a16:creationId xmlns:a16="http://schemas.microsoft.com/office/drawing/2014/main" id="{64DB5CEB-0AE8-D392-FDA8-3886EA6EB43D}"/>
                  </a:ext>
                </a:extLst>
              </p:cNvPr>
              <p:cNvSpPr/>
              <p:nvPr/>
            </p:nvSpPr>
            <p:spPr>
              <a:xfrm>
                <a:off x="0" y="4986634"/>
                <a:ext cx="6701367" cy="0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5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itchFamily="34" charset="0"/>
                    <a:ea typeface="Calibri Light" pitchFamily="34" charset="-122"/>
                    <a:cs typeface="Calibri Light" pitchFamily="34" charset="-120"/>
                  </a:rPr>
                  <a:t>88</a:t>
                </a:r>
                <a:endParaRPr kumimoji="0" lang="en-US" sz="17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" name="Text 3">
                <a:extLst>
                  <a:ext uri="{FF2B5EF4-FFF2-40B4-BE49-F238E27FC236}">
                    <a16:creationId xmlns:a16="http://schemas.microsoft.com/office/drawing/2014/main" id="{FAD0BA7B-77A9-9811-7C1B-38C6387308D5}"/>
                  </a:ext>
                </a:extLst>
              </p:cNvPr>
              <p:cNvSpPr/>
              <p:nvPr/>
            </p:nvSpPr>
            <p:spPr>
              <a:xfrm>
                <a:off x="0" y="5794775"/>
                <a:ext cx="6701367" cy="0"/>
              </a:xfrm>
              <a:prstGeom prst="rect">
                <a:avLst/>
              </a:prstGeom>
              <a:noFill/>
              <a:ln/>
            </p:spPr>
            <p:txBody>
              <a:bodyPr wrap="square"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3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itchFamily="34" charset="0"/>
                    <a:ea typeface="Calibri Light" pitchFamily="34" charset="-122"/>
                    <a:cs typeface="Calibri Light" pitchFamily="34" charset="-120"/>
                  </a:rPr>
                  <a:t>Engagemang</a:t>
                </a:r>
                <a:endParaRPr kumimoji="0" lang="en-US" sz="153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9" name="Chart 12">
              <a:extLst>
                <a:ext uri="{FF2B5EF4-FFF2-40B4-BE49-F238E27FC236}">
                  <a16:creationId xmlns:a16="http://schemas.microsoft.com/office/drawing/2014/main" id="{F9FBC51E-527E-7CE2-FCE2-4899D1CAE8E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37089036"/>
                </p:ext>
              </p:extLst>
            </p:nvPr>
          </p:nvGraphicFramePr>
          <p:xfrm>
            <a:off x="8095827" y="4834784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graphicFrame>
          <p:nvGraphicFramePr>
            <p:cNvPr id="20" name="Chart 13">
              <a:extLst>
                <a:ext uri="{FF2B5EF4-FFF2-40B4-BE49-F238E27FC236}">
                  <a16:creationId xmlns:a16="http://schemas.microsoft.com/office/drawing/2014/main" id="{21FEACBA-4688-9D45-2DF2-1A97307858B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51065657"/>
                </p:ext>
              </p:extLst>
            </p:nvPr>
          </p:nvGraphicFramePr>
          <p:xfrm>
            <a:off x="8095827" y="4834784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21" name="Text 13">
              <a:extLst>
                <a:ext uri="{FF2B5EF4-FFF2-40B4-BE49-F238E27FC236}">
                  <a16:creationId xmlns:a16="http://schemas.microsoft.com/office/drawing/2014/main" id="{3741E5C2-9A4F-CA12-D8A7-77B51F6C7A16}"/>
                </a:ext>
              </a:extLst>
            </p:cNvPr>
            <p:cNvSpPr/>
            <p:nvPr/>
          </p:nvSpPr>
          <p:spPr>
            <a:xfrm>
              <a:off x="5553287" y="5795047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9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+9</a:t>
              </a:r>
              <a:endParaRPr kumimoji="0" lang="en-US" sz="8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2" name="Text 14">
              <a:extLst>
                <a:ext uri="{FF2B5EF4-FFF2-40B4-BE49-F238E27FC236}">
                  <a16:creationId xmlns:a16="http://schemas.microsoft.com/office/drawing/2014/main" id="{0FA6CC37-9BDB-D4E2-A66F-4DFA48F23BA9}"/>
                </a:ext>
              </a:extLst>
            </p:cNvPr>
            <p:cNvSpPr/>
            <p:nvPr/>
          </p:nvSpPr>
          <p:spPr>
            <a:xfrm>
              <a:off x="5553287" y="5642927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87</a:t>
              </a:r>
              <a:endParaRPr kumimoji="0" lang="en-US" sz="17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3" name="Text 15">
              <a:extLst>
                <a:ext uri="{FF2B5EF4-FFF2-40B4-BE49-F238E27FC236}">
                  <a16:creationId xmlns:a16="http://schemas.microsoft.com/office/drawing/2014/main" id="{94D42408-397C-8C91-2B14-5BA2D773F119}"/>
                </a:ext>
              </a:extLst>
            </p:cNvPr>
            <p:cNvSpPr/>
            <p:nvPr/>
          </p:nvSpPr>
          <p:spPr>
            <a:xfrm>
              <a:off x="5553287" y="6451069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Utveckling</a:t>
              </a:r>
              <a:endParaRPr kumimoji="0" lang="en-US" sz="15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24" name="Grupp 23">
              <a:extLst>
                <a:ext uri="{FF2B5EF4-FFF2-40B4-BE49-F238E27FC236}">
                  <a16:creationId xmlns:a16="http://schemas.microsoft.com/office/drawing/2014/main" id="{8EA06701-7B62-DF9F-E1B9-BDE3701B2B8B}"/>
                </a:ext>
              </a:extLst>
            </p:cNvPr>
            <p:cNvGrpSpPr/>
            <p:nvPr/>
          </p:nvGrpSpPr>
          <p:grpSpPr>
            <a:xfrm>
              <a:off x="8095827" y="2933271"/>
              <a:ext cx="1616287" cy="1616287"/>
              <a:chOff x="9243907" y="4178490"/>
              <a:chExt cx="1616287" cy="1616287"/>
            </a:xfrm>
          </p:grpSpPr>
          <p:graphicFrame>
            <p:nvGraphicFramePr>
              <p:cNvPr id="43" name="Chart 3">
                <a:extLst>
                  <a:ext uri="{FF2B5EF4-FFF2-40B4-BE49-F238E27FC236}">
                    <a16:creationId xmlns:a16="http://schemas.microsoft.com/office/drawing/2014/main" id="{61E1A846-2E08-8967-1B72-EFAA221C6F27}"/>
                  </a:ext>
                </a:extLst>
              </p:cNvPr>
              <p:cNvGraphicFramePr/>
              <p:nvPr/>
            </p:nvGraphicFramePr>
            <p:xfrm>
              <a:off x="9243907" y="4178490"/>
              <a:ext cx="1616287" cy="161628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graphicFrame>
            <p:nvGraphicFramePr>
              <p:cNvPr id="44" name="Chart 4">
                <a:extLst>
                  <a:ext uri="{FF2B5EF4-FFF2-40B4-BE49-F238E27FC236}">
                    <a16:creationId xmlns:a16="http://schemas.microsoft.com/office/drawing/2014/main" id="{14C63B73-22C9-6C00-2CF3-91C774440DCB}"/>
                  </a:ext>
                </a:extLst>
              </p:cNvPr>
              <p:cNvGraphicFramePr/>
              <p:nvPr/>
            </p:nvGraphicFramePr>
            <p:xfrm>
              <a:off x="9243907" y="4178490"/>
              <a:ext cx="1616287" cy="161628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5"/>
              </a:graphicData>
            </a:graphic>
          </p:graphicFrame>
          <p:graphicFrame>
            <p:nvGraphicFramePr>
              <p:cNvPr id="45" name="Chart 14">
                <a:extLst>
                  <a:ext uri="{FF2B5EF4-FFF2-40B4-BE49-F238E27FC236}">
                    <a16:creationId xmlns:a16="http://schemas.microsoft.com/office/drawing/2014/main" id="{1A919332-9730-F4B3-D9D2-CD69601187B7}"/>
                  </a:ext>
                </a:extLst>
              </p:cNvPr>
              <p:cNvGraphicFramePr/>
              <p:nvPr/>
            </p:nvGraphicFramePr>
            <p:xfrm>
              <a:off x="9243907" y="5074798"/>
              <a:ext cx="201041" cy="20104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6"/>
              </a:graphicData>
            </a:graphic>
          </p:graphicFrame>
        </p:grpSp>
        <p:graphicFrame>
          <p:nvGraphicFramePr>
            <p:cNvPr id="25" name="Chart 15">
              <a:extLst>
                <a:ext uri="{FF2B5EF4-FFF2-40B4-BE49-F238E27FC236}">
                  <a16:creationId xmlns:a16="http://schemas.microsoft.com/office/drawing/2014/main" id="{16967AD3-828A-36EA-CDD3-E5B84A44D82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91760026"/>
                </p:ext>
              </p:extLst>
            </p:nvPr>
          </p:nvGraphicFramePr>
          <p:xfrm>
            <a:off x="14797193" y="4834784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graphicFrame>
          <p:nvGraphicFramePr>
            <p:cNvPr id="26" name="Chart 16">
              <a:extLst>
                <a:ext uri="{FF2B5EF4-FFF2-40B4-BE49-F238E27FC236}">
                  <a16:creationId xmlns:a16="http://schemas.microsoft.com/office/drawing/2014/main" id="{3788282F-EC73-2C13-0D61-6432B0809A1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26015709"/>
                </p:ext>
              </p:extLst>
            </p:nvPr>
          </p:nvGraphicFramePr>
          <p:xfrm>
            <a:off x="14797193" y="4834784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  <p:sp>
          <p:nvSpPr>
            <p:cNvPr id="27" name="Text 16">
              <a:extLst>
                <a:ext uri="{FF2B5EF4-FFF2-40B4-BE49-F238E27FC236}">
                  <a16:creationId xmlns:a16="http://schemas.microsoft.com/office/drawing/2014/main" id="{32BDA5C7-A66D-57E9-B015-B0A4BB6896B2}"/>
                </a:ext>
              </a:extLst>
            </p:cNvPr>
            <p:cNvSpPr/>
            <p:nvPr/>
          </p:nvSpPr>
          <p:spPr>
            <a:xfrm>
              <a:off x="12254653" y="5795047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9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+6</a:t>
              </a:r>
              <a:endParaRPr kumimoji="0" lang="en-US" sz="8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8" name="Text 17">
              <a:extLst>
                <a:ext uri="{FF2B5EF4-FFF2-40B4-BE49-F238E27FC236}">
                  <a16:creationId xmlns:a16="http://schemas.microsoft.com/office/drawing/2014/main" id="{CA052F8B-0A0E-7F11-B1F2-7F2C2DDE5074}"/>
                </a:ext>
              </a:extLst>
            </p:cNvPr>
            <p:cNvSpPr/>
            <p:nvPr/>
          </p:nvSpPr>
          <p:spPr>
            <a:xfrm>
              <a:off x="12254653" y="5642927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86</a:t>
              </a:r>
              <a:endParaRPr kumimoji="0" lang="en-US" sz="17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9" name="Text 18">
              <a:extLst>
                <a:ext uri="{FF2B5EF4-FFF2-40B4-BE49-F238E27FC236}">
                  <a16:creationId xmlns:a16="http://schemas.microsoft.com/office/drawing/2014/main" id="{7BC37CD2-0DC0-F6F7-4679-DFE9DA6EDBD1}"/>
                </a:ext>
              </a:extLst>
            </p:cNvPr>
            <p:cNvSpPr/>
            <p:nvPr/>
          </p:nvSpPr>
          <p:spPr>
            <a:xfrm>
              <a:off x="12254653" y="6451069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Samarbete</a:t>
              </a:r>
              <a:endParaRPr kumimoji="0" lang="en-US" sz="15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aphicFrame>
          <p:nvGraphicFramePr>
            <p:cNvPr id="30" name="Chart 17">
              <a:extLst>
                <a:ext uri="{FF2B5EF4-FFF2-40B4-BE49-F238E27FC236}">
                  <a16:creationId xmlns:a16="http://schemas.microsoft.com/office/drawing/2014/main" id="{DC330929-7C86-4DE1-1315-41D5CA4964D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81573524"/>
                </p:ext>
              </p:extLst>
            </p:nvPr>
          </p:nvGraphicFramePr>
          <p:xfrm>
            <a:off x="14797193" y="3829579"/>
            <a:ext cx="201041" cy="2010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graphicFrame>
          <p:nvGraphicFramePr>
            <p:cNvPr id="31" name="Chart 18">
              <a:extLst>
                <a:ext uri="{FF2B5EF4-FFF2-40B4-BE49-F238E27FC236}">
                  <a16:creationId xmlns:a16="http://schemas.microsoft.com/office/drawing/2014/main" id="{3EE97621-0F0F-F9DC-4011-975B2174D6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91009056"/>
                </p:ext>
              </p:extLst>
            </p:nvPr>
          </p:nvGraphicFramePr>
          <p:xfrm>
            <a:off x="1394460" y="6736297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  <p:graphicFrame>
          <p:nvGraphicFramePr>
            <p:cNvPr id="32" name="Chart 19">
              <a:extLst>
                <a:ext uri="{FF2B5EF4-FFF2-40B4-BE49-F238E27FC236}">
                  <a16:creationId xmlns:a16="http://schemas.microsoft.com/office/drawing/2014/main" id="{3037BA4C-2E40-E99B-AE35-2D977A7B9B3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76687297"/>
                </p:ext>
              </p:extLst>
            </p:nvPr>
          </p:nvGraphicFramePr>
          <p:xfrm>
            <a:off x="1394460" y="6736297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1"/>
            </a:graphicData>
          </a:graphic>
        </p:graphicFrame>
        <p:sp>
          <p:nvSpPr>
            <p:cNvPr id="33" name="Text 19">
              <a:extLst>
                <a:ext uri="{FF2B5EF4-FFF2-40B4-BE49-F238E27FC236}">
                  <a16:creationId xmlns:a16="http://schemas.microsoft.com/office/drawing/2014/main" id="{B4AD4D0F-8956-A4EE-C5DD-4CA453F6968C}"/>
                </a:ext>
              </a:extLst>
            </p:cNvPr>
            <p:cNvSpPr/>
            <p:nvPr/>
          </p:nvSpPr>
          <p:spPr>
            <a:xfrm>
              <a:off x="-1148080" y="7696560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9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+7</a:t>
              </a:r>
              <a:endParaRPr kumimoji="0" lang="en-US" sz="8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4" name="Text 20">
              <a:extLst>
                <a:ext uri="{FF2B5EF4-FFF2-40B4-BE49-F238E27FC236}">
                  <a16:creationId xmlns:a16="http://schemas.microsoft.com/office/drawing/2014/main" id="{2BD223CB-83FB-6B9C-64BD-699BA4F0A2B7}"/>
                </a:ext>
              </a:extLst>
            </p:cNvPr>
            <p:cNvSpPr/>
            <p:nvPr/>
          </p:nvSpPr>
          <p:spPr>
            <a:xfrm>
              <a:off x="-1148080" y="7544438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87</a:t>
              </a:r>
              <a:endParaRPr kumimoji="0" lang="en-US" sz="17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5" name="Text 21">
              <a:extLst>
                <a:ext uri="{FF2B5EF4-FFF2-40B4-BE49-F238E27FC236}">
                  <a16:creationId xmlns:a16="http://schemas.microsoft.com/office/drawing/2014/main" id="{1691B59F-4372-F308-779D-BF7F6051CE78}"/>
                </a:ext>
              </a:extLst>
            </p:cNvPr>
            <p:cNvSpPr/>
            <p:nvPr/>
          </p:nvSpPr>
          <p:spPr>
            <a:xfrm>
              <a:off x="-1148080" y="8352581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Inkludering</a:t>
              </a:r>
              <a:endParaRPr kumimoji="0" lang="en-US" sz="15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aphicFrame>
          <p:nvGraphicFramePr>
            <p:cNvPr id="36" name="Chart 20">
              <a:extLst>
                <a:ext uri="{FF2B5EF4-FFF2-40B4-BE49-F238E27FC236}">
                  <a16:creationId xmlns:a16="http://schemas.microsoft.com/office/drawing/2014/main" id="{25B9B379-80E5-C13C-39F4-718B79F9F1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61067116"/>
                </p:ext>
              </p:extLst>
            </p:nvPr>
          </p:nvGraphicFramePr>
          <p:xfrm>
            <a:off x="1394460" y="5731092"/>
            <a:ext cx="201041" cy="2010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2"/>
            </a:graphicData>
          </a:graphic>
        </p:graphicFrame>
        <p:graphicFrame>
          <p:nvGraphicFramePr>
            <p:cNvPr id="37" name="Chart 21">
              <a:extLst>
                <a:ext uri="{FF2B5EF4-FFF2-40B4-BE49-F238E27FC236}">
                  <a16:creationId xmlns:a16="http://schemas.microsoft.com/office/drawing/2014/main" id="{98718AF8-6617-D0BA-906C-E885D32B81A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95031040"/>
                </p:ext>
              </p:extLst>
            </p:nvPr>
          </p:nvGraphicFramePr>
          <p:xfrm>
            <a:off x="8095827" y="6736297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  <p:graphicFrame>
          <p:nvGraphicFramePr>
            <p:cNvPr id="38" name="Chart 22">
              <a:extLst>
                <a:ext uri="{FF2B5EF4-FFF2-40B4-BE49-F238E27FC236}">
                  <a16:creationId xmlns:a16="http://schemas.microsoft.com/office/drawing/2014/main" id="{60BBC9DC-3D99-0C74-5DAC-0B8D75EBE6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47269262"/>
                </p:ext>
              </p:extLst>
            </p:nvPr>
          </p:nvGraphicFramePr>
          <p:xfrm>
            <a:off x="8095827" y="6736297"/>
            <a:ext cx="1616287" cy="1616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4"/>
            </a:graphicData>
          </a:graphic>
        </p:graphicFrame>
        <p:sp>
          <p:nvSpPr>
            <p:cNvPr id="39" name="Text 22">
              <a:extLst>
                <a:ext uri="{FF2B5EF4-FFF2-40B4-BE49-F238E27FC236}">
                  <a16:creationId xmlns:a16="http://schemas.microsoft.com/office/drawing/2014/main" id="{68919DBE-1C91-281B-D183-C726F63BA985}"/>
                </a:ext>
              </a:extLst>
            </p:cNvPr>
            <p:cNvSpPr/>
            <p:nvPr/>
          </p:nvSpPr>
          <p:spPr>
            <a:xfrm>
              <a:off x="5553287" y="7696560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9" b="0" i="0" u="none" strike="noStrike" kern="120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-1</a:t>
              </a:r>
              <a:endParaRPr kumimoji="0" lang="en-US" sz="8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0" name="Text 23">
              <a:extLst>
                <a:ext uri="{FF2B5EF4-FFF2-40B4-BE49-F238E27FC236}">
                  <a16:creationId xmlns:a16="http://schemas.microsoft.com/office/drawing/2014/main" id="{8290BCA4-4AE5-DD53-CCB7-DA37BA6F33E0}"/>
                </a:ext>
              </a:extLst>
            </p:cNvPr>
            <p:cNvSpPr/>
            <p:nvPr/>
          </p:nvSpPr>
          <p:spPr>
            <a:xfrm>
              <a:off x="5553287" y="7544438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69</a:t>
              </a:r>
              <a:endParaRPr kumimoji="0" lang="en-US" sz="17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1" name="Text 24">
              <a:extLst>
                <a:ext uri="{FF2B5EF4-FFF2-40B4-BE49-F238E27FC236}">
                  <a16:creationId xmlns:a16="http://schemas.microsoft.com/office/drawing/2014/main" id="{8D21670A-A7C9-0407-9FDE-D53A5C972EBC}"/>
                </a:ext>
              </a:extLst>
            </p:cNvPr>
            <p:cNvSpPr/>
            <p:nvPr/>
          </p:nvSpPr>
          <p:spPr>
            <a:xfrm>
              <a:off x="5553287" y="8352581"/>
              <a:ext cx="6701367" cy="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itchFamily="34" charset="0"/>
                  <a:ea typeface="Calibri Light" pitchFamily="34" charset="-122"/>
                  <a:cs typeface="Calibri Light" pitchFamily="34" charset="-120"/>
                </a:rPr>
                <a:t>Arbetsbelastnin</a:t>
              </a:r>
              <a:endPara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aphicFrame>
          <p:nvGraphicFramePr>
            <p:cNvPr id="42" name="Chart 23">
              <a:extLst>
                <a:ext uri="{FF2B5EF4-FFF2-40B4-BE49-F238E27FC236}">
                  <a16:creationId xmlns:a16="http://schemas.microsoft.com/office/drawing/2014/main" id="{EAECD54C-EBB2-301D-72B4-4B5C71EFBC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18741717"/>
                </p:ext>
              </p:extLst>
            </p:nvPr>
          </p:nvGraphicFramePr>
          <p:xfrm>
            <a:off x="8095827" y="5731092"/>
            <a:ext cx="201041" cy="2010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5"/>
            </a:graphicData>
          </a:graphic>
        </p:graphicFrame>
      </p:grpSp>
      <p:sp>
        <p:nvSpPr>
          <p:cNvPr id="52" name="Rubrik 3">
            <a:extLst>
              <a:ext uri="{FF2B5EF4-FFF2-40B4-BE49-F238E27FC236}">
                <a16:creationId xmlns:a16="http://schemas.microsoft.com/office/drawing/2014/main" id="{3322BE22-FD97-8B87-44E0-B5F044B1A8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4980" y="1376878"/>
            <a:ext cx="14560096" cy="61675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Medarbetarundersökning 2024, chef​</a:t>
            </a:r>
            <a:endParaRPr kumimoji="0" lang="sv-SE" sz="6000" b="1" i="0" u="none" strike="noStrike" kern="0" cap="none" spc="-280" normalizeH="0" baseline="0" noProof="0" dirty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764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E0CAECF-0753-A34B-2F57-8C3B04FFF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7A1F88D-E25B-887B-7513-142A87D83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381575" y="1518641"/>
            <a:ext cx="308862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Leda verksamhet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38198D-B4D9-35A1-9150-93794BF09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679019" y="4674840"/>
            <a:ext cx="28185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Leda </a:t>
            </a:r>
            <a:b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medarbetare</a:t>
            </a:r>
          </a:p>
        </p:txBody>
      </p:sp>
      <p:sp>
        <p:nvSpPr>
          <p:cNvPr id="12" name="Rubrik 7">
            <a:extLst>
              <a:ext uri="{FF2B5EF4-FFF2-40B4-BE49-F238E27FC236}">
                <a16:creationId xmlns:a16="http://schemas.microsoft.com/office/drawing/2014/main" id="{E06EE38D-26AE-2214-D14B-FF6C8C8C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2" y="3035860"/>
            <a:ext cx="8640763" cy="2052638"/>
          </a:xfrm>
        </p:spPr>
        <p:txBody>
          <a:bodyPr>
            <a:normAutofit/>
          </a:bodyPr>
          <a:lstStyle/>
          <a:p>
            <a:r>
              <a:rPr lang="sv-SE" sz="4800">
                <a:latin typeface="+mj-lt"/>
                <a:ea typeface="Calibri"/>
                <a:cs typeface="Calibri"/>
              </a:rPr>
              <a:t>Det organisatoriska isberget</a:t>
            </a:r>
            <a:br>
              <a:rPr lang="sv-SE" sz="4800">
                <a:latin typeface="+mj-lt"/>
                <a:ea typeface="Calibri"/>
                <a:cs typeface="Calibri"/>
              </a:rPr>
            </a:br>
            <a:endParaRPr lang="sv-SE" sz="4800">
              <a:latin typeface="+mj-lt"/>
              <a:ea typeface="Calibri"/>
              <a:cs typeface="Calibri"/>
            </a:endParaRPr>
          </a:p>
        </p:txBody>
      </p:sp>
      <p:pic>
        <p:nvPicPr>
          <p:cNvPr id="14" name="Picture 2" descr="bild som visar ett isberg, lite syns ovanför vattenytan - men mycket under. ovanför syns texten leda verksamhet, under leda medarbetare.">
            <a:extLst>
              <a:ext uri="{FF2B5EF4-FFF2-40B4-BE49-F238E27FC236}">
                <a16:creationId xmlns:a16="http://schemas.microsoft.com/office/drawing/2014/main" id="{49613A2B-7BD1-7079-A425-FE08E155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520" y="-391199"/>
            <a:ext cx="8518708" cy="1277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2758B22-4B28-FF2C-93D6-3C070C0F2BBB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600142" y="5517123"/>
            <a:ext cx="6343403" cy="2147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5440" indent="-345440"/>
            <a:r>
              <a:rPr lang="sv-SE" b="1">
                <a:latin typeface="-apple-system"/>
              </a:rPr>
              <a:t>Chefskap </a:t>
            </a:r>
            <a:r>
              <a:rPr lang="sv-SE">
                <a:latin typeface="-apple-system"/>
              </a:rPr>
              <a:t>=leda verksamhet</a:t>
            </a:r>
            <a:endParaRPr lang="sv-SE">
              <a:solidFill>
                <a:srgbClr val="000000"/>
              </a:solidFill>
              <a:latin typeface="-apple-system"/>
            </a:endParaRPr>
          </a:p>
          <a:p>
            <a:pPr marL="345440" indent="-345440"/>
            <a:r>
              <a:rPr lang="sv-SE" b="1">
                <a:solidFill>
                  <a:srgbClr val="000000"/>
                </a:solidFill>
                <a:latin typeface="-apple-system"/>
              </a:rPr>
              <a:t>Ledarskap </a:t>
            </a:r>
            <a:r>
              <a:rPr lang="sv-SE">
                <a:solidFill>
                  <a:srgbClr val="000000"/>
                </a:solidFill>
                <a:latin typeface="-apple-system"/>
              </a:rPr>
              <a:t>= leda medarbetare</a:t>
            </a:r>
            <a:endParaRPr lang="sv-SE">
              <a:latin typeface="-apple-system"/>
            </a:endParaRPr>
          </a:p>
          <a:p>
            <a:endParaRPr lang="sv-SE" sz="4000" b="1"/>
          </a:p>
        </p:txBody>
      </p:sp>
    </p:spTree>
    <p:extLst>
      <p:ext uri="{BB962C8B-B14F-4D97-AF65-F5344CB8AC3E}">
        <p14:creationId xmlns:p14="http://schemas.microsoft.com/office/powerpoint/2010/main" val="139924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D57076-4720-E7DF-DDC5-EAF6A2F9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-2052000"/>
            <a:ext cx="17640000" cy="2052000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ledarskapsmodellen</a:t>
            </a:r>
          </a:p>
        </p:txBody>
      </p:sp>
      <p:pic>
        <p:nvPicPr>
          <p:cNvPr id="5" name="Bildobjekt 4" descr="Ledarskapsmodellen från försvarshögskolan">
            <a:extLst>
              <a:ext uri="{FF2B5EF4-FFF2-40B4-BE49-F238E27FC236}">
                <a16:creationId xmlns:a16="http://schemas.microsoft.com/office/drawing/2014/main" id="{24C3299C-4E0C-0743-FBAA-4D9D4716F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45" y="0"/>
            <a:ext cx="13079634" cy="10980166"/>
          </a:xfrm>
          <a:prstGeom prst="rect">
            <a:avLst/>
          </a:prstGeom>
        </p:spPr>
      </p:pic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D3BB6F20-E0BF-3B89-2AC5-90CFBCB55F4C}"/>
              </a:ext>
            </a:extLst>
          </p:cNvPr>
          <p:cNvSpPr txBox="1">
            <a:spLocks/>
          </p:cNvSpPr>
          <p:nvPr/>
        </p:nvSpPr>
        <p:spPr>
          <a:xfrm>
            <a:off x="7924799" y="10980166"/>
            <a:ext cx="10873208" cy="68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Modell framtagen av försvarshögskolan</a:t>
            </a:r>
            <a:endParaRPr kumimoji="0" lang="sv-SE" sz="18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796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54C49-EF18-A4A6-6D03-B8B5D3AB3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F94CD8-7396-D17E-3C2E-2D0D731A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-2052000"/>
            <a:ext cx="17640000" cy="2052000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Ledarskapsmodellen, fortsättning</a:t>
            </a:r>
          </a:p>
        </p:txBody>
      </p:sp>
      <p:pic>
        <p:nvPicPr>
          <p:cNvPr id="6" name="Bildobjekt 5" descr="Ledare&#10;Önskvärda kompetenser&#10;Fackkompetens&#10;Chefskompetens&#10;Social kompetens&#10;Stresshantering&#10;Grundläggande förutsättningar&#10;Fysiska&#10;Psykiska&#10;Livsåskådning&#10;Omgivning&#10;Omvärlden&#10;Samhällelig&#10;Verksamhetsnära&#10;Organisationen&#10;Struktur&#10;Regelverk&#10;Maktfördelning&#10;Kultur/processer&#10;Gruppen&#10;Struktur&#10;Processer">
            <a:extLst>
              <a:ext uri="{FF2B5EF4-FFF2-40B4-BE49-F238E27FC236}">
                <a16:creationId xmlns:a16="http://schemas.microsoft.com/office/drawing/2014/main" id="{BFD8C61E-21E1-C8D8-2866-47C9E50F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716" y="0"/>
            <a:ext cx="1414545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999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, skärmbild, Teckensnitt">
            <a:extLst>
              <a:ext uri="{FF2B5EF4-FFF2-40B4-BE49-F238E27FC236}">
                <a16:creationId xmlns:a16="http://schemas.microsoft.com/office/drawing/2014/main" id="{83AE01E0-EEE2-833D-A704-50FB63D04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r="7942" b="14520"/>
          <a:stretch>
            <a:fillRect/>
          </a:stretch>
        </p:blipFill>
        <p:spPr>
          <a:xfrm>
            <a:off x="1161034" y="540133"/>
            <a:ext cx="18086832" cy="9924283"/>
          </a:xfrm>
          <a:prstGeom prst="rect">
            <a:avLst/>
          </a:prstGeom>
          <a:noFill/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44230D1-EAE9-C494-CB44-482F1E3F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E32E934-0E34-41D0-99D0-BBB1DE02E0D8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2025-11-14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70B4DEF-0969-B883-0ED7-852B7FE7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D9A3CF9-8946-7381-50CC-97020F8BD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99650" y="5502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19FD57E-BA7D-31B9-AD5F-115FEF247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4" y="3165978"/>
            <a:ext cx="9830246" cy="5703702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EED9CA6-156D-F8DD-B005-6F87C160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-2052000"/>
            <a:ext cx="17640000" cy="2052000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	Utvecklande medarbetarskap, utvecklade medarbetarskap</a:t>
            </a:r>
          </a:p>
        </p:txBody>
      </p:sp>
    </p:spTree>
    <p:extLst>
      <p:ext uri="{BB962C8B-B14F-4D97-AF65-F5344CB8AC3E}">
        <p14:creationId xmlns:p14="http://schemas.microsoft.com/office/powerpoint/2010/main" val="3540835642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1_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E83F1453CDB54991E039C08C7C9473" ma:contentTypeVersion="16" ma:contentTypeDescription="Skapa ett nytt dokument." ma:contentTypeScope="" ma:versionID="67774efc655ada34b906c9bab1868527">
  <xsd:schema xmlns:xsd="http://www.w3.org/2001/XMLSchema" xmlns:xs="http://www.w3.org/2001/XMLSchema" xmlns:p="http://schemas.microsoft.com/office/2006/metadata/properties" xmlns:ns2="1e79335a-5b32-4e3e-ac59-cfd702a91ece" xmlns:ns3="2919be73-3043-4a15-91a1-447e95682d5a" targetNamespace="http://schemas.microsoft.com/office/2006/metadata/properties" ma:root="true" ma:fieldsID="6dbb19e160d9311b994efa8a7137023d" ns2:_="" ns3:_="">
    <xsd:import namespace="1e79335a-5b32-4e3e-ac59-cfd702a91ece"/>
    <xsd:import namespace="2919be73-3043-4a15-91a1-447e95682d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79335a-5b32-4e3e-ac59-cfd702a91e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9be73-3043-4a15-91a1-447e95682d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74edf0f-f2e9-413e-9a56-834715289534}" ma:internalName="TaxCatchAll" ma:showField="CatchAllData" ma:web="2919be73-3043-4a15-91a1-447e95682d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19be73-3043-4a15-91a1-447e95682d5a" xsi:nil="true"/>
    <lcf76f155ced4ddcb4097134ff3c332f xmlns="1e79335a-5b32-4e3e-ac59-cfd702a91ec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3DB547-D0ED-4552-961C-7DE734ECCC55}"/>
</file>

<file path=customXml/itemProps3.xml><?xml version="1.0" encoding="utf-8"?>
<ds:datastoreItem xmlns:ds="http://schemas.openxmlformats.org/officeDocument/2006/customXml" ds:itemID="{45D12D62-F2A9-4E61-90C4-1186D9EB7509}">
  <ds:schemaRefs>
    <ds:schemaRef ds:uri="234703e7-9e48-4889-b458-e4f1ab235c03"/>
    <ds:schemaRef ds:uri="87c262bc-5f12-4436-8d0e-e843dfeb3c9d"/>
    <ds:schemaRef ds:uri="e0e3545d-7f3b-4128-ae0a-cd63db91f7b0"/>
    <ds:schemaRef ds:uri="eb912acb-de3e-4f64-bf3c-82d24afba7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17</TotalTime>
  <Words>192</Words>
  <Application>Microsoft Office PowerPoint</Application>
  <PresentationFormat>Anpassad</PresentationFormat>
  <Paragraphs>54</Paragraphs>
  <Slides>10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10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Open Sans</vt:lpstr>
      <vt:lpstr>RV-Vinröd_mörk</vt:lpstr>
      <vt:lpstr>RV-Vinröd_ljus</vt:lpstr>
      <vt:lpstr>RV-Turkos_mörk</vt:lpstr>
      <vt:lpstr>RV-Turkos_ljus</vt:lpstr>
      <vt:lpstr>1_RV-Vinröd_ljus</vt:lpstr>
      <vt:lpstr>Ledarskapet som friskfaktor</vt:lpstr>
      <vt:lpstr>Friskfaktorhjulet</vt:lpstr>
      <vt:lpstr>Det handlar om hur du gör det du redan gör – hur du kommunicerar, hur du prioriterar och hur du möter dina medarbetare i vardagen. ​ ​ Beteenden som eftersträvas i Utvecklande ledarskap och Utvecklande medarbetarskap är det samma som kännetecknar en arbetsplats med friskfaktorer. </vt:lpstr>
      <vt:lpstr>Om oss som ledare i Region Västmanland</vt:lpstr>
      <vt:lpstr>Medarbetarundersökning 2024, chef​</vt:lpstr>
      <vt:lpstr>Det organisatoriska isberget </vt:lpstr>
      <vt:lpstr>ledarskapsmodellen</vt:lpstr>
      <vt:lpstr>Ledarskapsmodellen, fortsättning</vt:lpstr>
      <vt:lpstr> Utvecklande medarbetarskap, utvecklade medarbetarskap</vt:lpstr>
      <vt:lpstr>LEDARSKAPSMODELEN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Sofie Pettersson</dc:creator>
  <cp:keywords/>
  <dc:description/>
  <cp:lastModifiedBy>Sofie Pettersson</cp:lastModifiedBy>
  <cp:revision>1</cp:revision>
  <dcterms:created xsi:type="dcterms:W3CDTF">2025-11-14T09:13:54Z</dcterms:created>
  <dcterms:modified xsi:type="dcterms:W3CDTF">2025-11-14T09:34:18Z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0x010100DCE83F1453CDB54991E039C08C7C9473</vt:lpwstr>
  </property>
  <property fmtid="{D5CDD505-2E9C-101B-9397-08002B2CF9AE}" pid="6" name="MediaServiceImageTags">
    <vt:lpwstr/>
  </property>
</Properties>
</file>