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7" r:id="rId13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348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53D5A8-5319-43C0-9215-8120915D2B2D}" type="datetimeFigureOut">
              <a:rPr lang="sv-SE" smtClean="0"/>
              <a:t>2025-11-12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7C6A3D-A7CC-4D84-BD88-757FEFBE725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22851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8CBD62-7B94-1493-5297-30AA380BB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06D510-B0EF-80F0-EA0B-4EB8520325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FAAED4-7F17-76EB-3F9F-D10C82FE42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EB9F1C-7D94-2E95-9F5D-F2634FA60E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668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60EED91-DDC7-8146-17F6-6246E128EF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50549D9-A28A-F6B4-7D6C-5F576696F4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B15E73F-B96C-3E0C-5CCA-D0F364A04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F12FA-2C67-4CBF-83B9-85CB4222E02F}" type="datetimeFigureOut">
              <a:rPr lang="sv-SE" smtClean="0"/>
              <a:t>2025-11-12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3A85DD1-F308-4249-9342-39AFB96AB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72A3D91-172E-E5CD-DAB6-A4EE6904F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AECE-368B-4FB0-90B6-C39686FF19D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3631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869D415-53BF-2C2C-3DDA-8BB8C0075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53977785-F0B9-7A0F-2DF5-C54CD6C60E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143E6F1-76C8-EC11-9E7A-3A5EB659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F12FA-2C67-4CBF-83B9-85CB4222E02F}" type="datetimeFigureOut">
              <a:rPr lang="sv-SE" smtClean="0"/>
              <a:t>2025-11-12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486C684-DE85-BE5D-1415-F0384D439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6DE8F0D-9EFC-1A9F-5F14-A0BC9C510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AECE-368B-4FB0-90B6-C39686FF19D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41484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14827AFD-F5FB-668F-9C1D-1B6BC90C28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EE8370E3-CFA3-AD98-1842-7CA96B068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E1F74F8-833B-7517-433E-5DC0401E2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F12FA-2C67-4CBF-83B9-85CB4222E02F}" type="datetimeFigureOut">
              <a:rPr lang="sv-SE" smtClean="0"/>
              <a:t>2025-11-12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EE8B970-4D61-C2F2-1BBA-3127C3D13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B11E13F-CFE1-4973-B792-0E8C7E7CE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AECE-368B-4FB0-90B6-C39686FF19D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16003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6047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ACE76B7-3A79-0DE2-0943-FCDC1EAAD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EAD41FF-9835-FC19-F263-3DA8483DC1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06F12BA-BAC3-6564-35A6-9903D025B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F12FA-2C67-4CBF-83B9-85CB4222E02F}" type="datetimeFigureOut">
              <a:rPr lang="sv-SE" smtClean="0"/>
              <a:t>2025-11-12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4640B2-19AB-1C6B-2844-9D872D36F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2DB57A1-E8E6-C701-372B-A7BDE8E84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AECE-368B-4FB0-90B6-C39686FF19D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26652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F192C6A-8947-E616-790E-F5424F8F6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B1209C2-2058-A8AF-FBCF-DD8304152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F831459-5D1D-6B94-01A2-964140474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F12FA-2C67-4CBF-83B9-85CB4222E02F}" type="datetimeFigureOut">
              <a:rPr lang="sv-SE" smtClean="0"/>
              <a:t>2025-11-12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FBAB91D-AE70-C3EE-840F-12367C8DB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2662773-2CB8-1CBE-1B9C-6FA1F9994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AECE-368B-4FB0-90B6-C39686FF19D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1233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A23063E-7B2C-8577-6AD5-F5EE0BD1A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44E0CF-D92D-4D30-17AC-B64576DB26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E7E2CF01-DEA4-BDF3-2127-14FD7D330A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C0C0BC9-CE94-9282-474D-39F9C21CC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F12FA-2C67-4CBF-83B9-85CB4222E02F}" type="datetimeFigureOut">
              <a:rPr lang="sv-SE" smtClean="0"/>
              <a:t>2025-11-12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F12B7BB-22D4-814B-419D-097C415BD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EEBEFEC0-9B91-7854-754A-D168A7B26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AECE-368B-4FB0-90B6-C39686FF19D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84002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6129AC4-AF6C-ADAD-36F3-8845B817D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14891B9-40FA-61DF-A120-E77F159EC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7F943221-A3D8-92CD-6D65-01F817E4B6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6AF11BDD-B75C-C497-7A03-AFC64CF4A8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6BAC02F1-8186-1F4C-8309-ED6B50C7C3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4372EE6D-2FAC-FD49-EF38-68E901060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F12FA-2C67-4CBF-83B9-85CB4222E02F}" type="datetimeFigureOut">
              <a:rPr lang="sv-SE" smtClean="0"/>
              <a:t>2025-11-12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5F8F4E59-2E11-D84D-2487-96EE5D784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3FED47FB-A808-E536-BA85-AC288D1C6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AECE-368B-4FB0-90B6-C39686FF19D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06028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541E05D-D930-3951-1A5D-8C91D5789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FF0C7BD-FC2A-3CC2-505D-3B757FF7F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F12FA-2C67-4CBF-83B9-85CB4222E02F}" type="datetimeFigureOut">
              <a:rPr lang="sv-SE" smtClean="0"/>
              <a:t>2025-11-12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3ECE9C7-B8FB-7D13-05ED-6A4702945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BA67CE0-68FF-A7C3-340D-5B00EA570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AECE-368B-4FB0-90B6-C39686FF19D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0941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C22E42AB-207F-0DF0-06B7-C5FBA0872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F12FA-2C67-4CBF-83B9-85CB4222E02F}" type="datetimeFigureOut">
              <a:rPr lang="sv-SE" smtClean="0"/>
              <a:t>2025-11-12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F7DA7CB0-DA53-7F64-C1C2-C08783DF7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2667DC7-E191-5B23-2E81-2AD81120E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AECE-368B-4FB0-90B6-C39686FF19D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79832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328B4B4-9090-7B24-3C6D-0D8513009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ED5061B-6CEE-3F31-FC60-A16744FC5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7CB7774-5939-E2A2-0288-30D2234E43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8642986-92AB-678F-B3B3-B44D3FF4D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F12FA-2C67-4CBF-83B9-85CB4222E02F}" type="datetimeFigureOut">
              <a:rPr lang="sv-SE" smtClean="0"/>
              <a:t>2025-11-12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2529257A-349C-2BFC-A050-5DCC9F22A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1060EC5-C442-03E6-A69A-5FB50A13B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AECE-368B-4FB0-90B6-C39686FF19D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419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A24E3F-0DBE-2704-3208-2A1973E38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3C3FFD8B-DD95-9730-1767-7C21F09888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575DFEBC-E057-E569-0A88-E405EF474B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A0935A1-2615-66B5-9CAF-94B6A2913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F12FA-2C67-4CBF-83B9-85CB4222E02F}" type="datetimeFigureOut">
              <a:rPr lang="sv-SE" smtClean="0"/>
              <a:t>2025-11-12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934DFE1-D446-27DD-A1F0-D7D9FAEB5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EF05C5DF-661A-AEC1-F046-99D36CF06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AECE-368B-4FB0-90B6-C39686FF19D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66116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ACA39F9F-FBE2-10E9-F120-C99EC02B0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68CE42E-26CC-E065-4331-CAE1AC29CA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9AFB97E-8FFC-175F-BEE9-EECDA6BD1C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AF12FA-2C67-4CBF-83B9-85CB4222E02F}" type="datetimeFigureOut">
              <a:rPr lang="sv-SE" smtClean="0"/>
              <a:t>2025-11-12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7D030C1-4713-EA55-0EF5-463279C45B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7608971-14BC-C22D-4EC4-12E43415B0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A9AECE-368B-4FB0-90B6-C39686FF19D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65474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png"/><Relationship Id="rId18" Type="http://schemas.openxmlformats.org/officeDocument/2006/relationships/image" Target="../media/image38.svg"/><Relationship Id="rId26" Type="http://schemas.openxmlformats.org/officeDocument/2006/relationships/image" Target="../media/image46.svg"/><Relationship Id="rId3" Type="http://schemas.openxmlformats.org/officeDocument/2006/relationships/image" Target="../media/image24.png"/><Relationship Id="rId21" Type="http://schemas.openxmlformats.org/officeDocument/2006/relationships/image" Target="../media/image41.png"/><Relationship Id="rId34" Type="http://schemas.openxmlformats.org/officeDocument/2006/relationships/image" Target="../media/image54.sv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3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6.svg"/><Relationship Id="rId20" Type="http://schemas.openxmlformats.org/officeDocument/2006/relationships/image" Target="../media/image40.svg"/><Relationship Id="rId29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24" Type="http://schemas.openxmlformats.org/officeDocument/2006/relationships/image" Target="../media/image44.svg"/><Relationship Id="rId32" Type="http://schemas.openxmlformats.org/officeDocument/2006/relationships/image" Target="../media/image52.sv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28" Type="http://schemas.openxmlformats.org/officeDocument/2006/relationships/image" Target="../media/image48.svg"/><Relationship Id="rId36" Type="http://schemas.openxmlformats.org/officeDocument/2006/relationships/image" Target="../media/image56.svg"/><Relationship Id="rId10" Type="http://schemas.openxmlformats.org/officeDocument/2006/relationships/image" Target="../media/image30.svg"/><Relationship Id="rId19" Type="http://schemas.openxmlformats.org/officeDocument/2006/relationships/image" Target="../media/image39.png"/><Relationship Id="rId31" Type="http://schemas.openxmlformats.org/officeDocument/2006/relationships/image" Target="../media/image51.png"/><Relationship Id="rId4" Type="http://schemas.microsoft.com/office/2007/relationships/hdphoto" Target="../media/hdphoto1.wdp"/><Relationship Id="rId9" Type="http://schemas.openxmlformats.org/officeDocument/2006/relationships/image" Target="../media/image29.png"/><Relationship Id="rId14" Type="http://schemas.openxmlformats.org/officeDocument/2006/relationships/image" Target="../media/image34.svg"/><Relationship Id="rId22" Type="http://schemas.openxmlformats.org/officeDocument/2006/relationships/image" Target="../media/image42.svg"/><Relationship Id="rId27" Type="http://schemas.openxmlformats.org/officeDocument/2006/relationships/image" Target="../media/image47.png"/><Relationship Id="rId30" Type="http://schemas.openxmlformats.org/officeDocument/2006/relationships/image" Target="../media/image50.svg"/><Relationship Id="rId35" Type="http://schemas.openxmlformats.org/officeDocument/2006/relationships/image" Target="../media/image55.png"/><Relationship Id="rId8" Type="http://schemas.openxmlformats.org/officeDocument/2006/relationships/image" Target="../media/image28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>
            <a:spLocks noGrp="1"/>
          </p:cNvSpPr>
          <p:nvPr>
            <p:ph type="title" idx="4294967295"/>
          </p:nvPr>
        </p:nvSpPr>
        <p:spPr>
          <a:xfrm>
            <a:off x="1852448" y="3720704"/>
            <a:ext cx="8484057" cy="153327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54492">
              <a:lnSpc>
                <a:spcPts val="6038"/>
              </a:lnSpc>
              <a:spcBef>
                <a:spcPts val="0"/>
              </a:spcBef>
              <a:defRPr/>
            </a:pPr>
            <a:r>
              <a:rPr lang="en-US" sz="6075" b="1" kern="0" spc="-365" dirty="0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Kan AI </a:t>
            </a:r>
            <a:r>
              <a:rPr lang="en-US" sz="6075" b="1" kern="0" spc="-365" dirty="0" err="1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hjälpa</a:t>
            </a:r>
            <a:r>
              <a:rPr lang="en-US" sz="6075" b="1" kern="0" spc="-365" dirty="0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6075" b="1" kern="0" spc="-365" dirty="0" err="1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vården</a:t>
            </a:r>
            <a:r>
              <a:rPr lang="en-US" sz="6075" b="1" kern="0" spc="-365" dirty="0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6075" b="1" kern="0" spc="-365" dirty="0" err="1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att</a:t>
            </a:r>
            <a:r>
              <a:rPr lang="en-US" sz="6075" b="1" kern="0" spc="-365" dirty="0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6075" b="1" kern="0" spc="-365" dirty="0" err="1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lära</a:t>
            </a:r>
            <a:r>
              <a:rPr lang="en-US" sz="6075" b="1" kern="0" spc="-365" dirty="0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 av </a:t>
            </a:r>
            <a:r>
              <a:rPr lang="en-US" sz="6075" b="1" kern="0" spc="-365" dirty="0" err="1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sina</a:t>
            </a:r>
            <a:r>
              <a:rPr lang="en-US" sz="6075" b="1" kern="0" spc="-365" dirty="0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6075" b="1" kern="0" spc="-365" dirty="0" err="1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misstag</a:t>
            </a:r>
            <a:r>
              <a:rPr lang="en-US" sz="6075" b="1" kern="0" spc="-365" dirty="0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?</a:t>
            </a:r>
            <a:endParaRPr lang="en-US" sz="1800" dirty="0">
              <a:solidFill>
                <a:srgbClr val="000000"/>
              </a:solidFill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3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8" y="242"/>
            <a:ext cx="12188097" cy="3427902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pic>
        <p:nvPicPr>
          <p:cNvPr id="4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1491" b="31491"/>
          <a:stretch/>
        </p:blipFill>
        <p:spPr>
          <a:xfrm>
            <a:off x="428" y="242"/>
            <a:ext cx="12188097" cy="3427902"/>
          </a:xfrm>
          <a:prstGeom prst="rect">
            <a:avLst/>
          </a:prstGeom>
        </p:spPr>
      </p:pic>
      <p:pic>
        <p:nvPicPr>
          <p:cNvPr id="5" name="Object 4" descr="region västmanland-1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698718" y="-1835586"/>
            <a:ext cx="342780" cy="193513"/>
          </a:xfrm>
          <a:prstGeom prst="rect">
            <a:avLst/>
          </a:prstGeom>
        </p:spPr>
      </p:pic>
      <p:pic>
        <p:nvPicPr>
          <p:cNvPr id="6" name="Object 5" descr="mdu-0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44675" y="1386525"/>
            <a:ext cx="1507772" cy="978513"/>
          </a:xfrm>
          <a:prstGeom prst="rect">
            <a:avLst/>
          </a:prstGeom>
        </p:spPr>
      </p:pic>
      <p:sp>
        <p:nvSpPr>
          <p:cNvPr id="8" name="Object 7"/>
          <p:cNvSpPr/>
          <p:nvPr/>
        </p:nvSpPr>
        <p:spPr>
          <a:xfrm>
            <a:off x="286088" y="5780541"/>
            <a:ext cx="1560647" cy="2162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704"/>
              </a:lnSpc>
            </a:pPr>
            <a:r>
              <a:rPr lang="en-US" sz="1500" b="1" kern="0" spc="-45">
                <a:solidFill>
                  <a:srgbClr val="000000"/>
                </a:solidFill>
                <a:latin typeface="Aptos"/>
                <a:ea typeface="Geist" pitchFamily="34" charset="-122"/>
                <a:cs typeface="Geist" pitchFamily="34" charset="-120"/>
              </a:rPr>
              <a:t>Anders Krifors</a:t>
            </a:r>
            <a:endParaRPr lang="en-US">
              <a:solidFill>
                <a:srgbClr val="000000"/>
              </a:solidFill>
              <a:latin typeface="Aptos"/>
            </a:endParaRPr>
          </a:p>
        </p:txBody>
      </p:sp>
      <p:sp>
        <p:nvSpPr>
          <p:cNvPr id="9" name="Object 8"/>
          <p:cNvSpPr/>
          <p:nvPr/>
        </p:nvSpPr>
        <p:spPr>
          <a:xfrm>
            <a:off x="286088" y="6094528"/>
            <a:ext cx="1560647" cy="21829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720"/>
              </a:lnSpc>
              <a:spcBef>
                <a:spcPts val="754"/>
              </a:spcBef>
            </a:pPr>
            <a:r>
              <a:rPr lang="en-US" sz="1275" kern="0" spc="-51">
                <a:solidFill>
                  <a:srgbClr val="000000"/>
                </a:solidFill>
                <a:latin typeface="Aptos"/>
                <a:ea typeface="Geist" pitchFamily="34" charset="-122"/>
                <a:cs typeface="Geist" pitchFamily="34" charset="-120"/>
              </a:rPr>
              <a:t>Chefläkare, PhD</a:t>
            </a:r>
            <a:endParaRPr lang="en-US">
              <a:solidFill>
                <a:srgbClr val="000000"/>
              </a:solidFill>
              <a:latin typeface="Aptos"/>
            </a:endParaRPr>
          </a:p>
        </p:txBody>
      </p:sp>
      <p:sp>
        <p:nvSpPr>
          <p:cNvPr id="10" name="Object 9"/>
          <p:cNvSpPr/>
          <p:nvPr/>
        </p:nvSpPr>
        <p:spPr>
          <a:xfrm>
            <a:off x="286088" y="6399706"/>
            <a:ext cx="1560647" cy="21829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720"/>
              </a:lnSpc>
              <a:spcBef>
                <a:spcPts val="672"/>
              </a:spcBef>
            </a:pPr>
            <a:r>
              <a:rPr lang="en-US" sz="1275" kern="0" spc="-51">
                <a:solidFill>
                  <a:srgbClr val="000000"/>
                </a:solidFill>
                <a:latin typeface="Aptos"/>
                <a:ea typeface="Geist" pitchFamily="34" charset="-122"/>
                <a:cs typeface="Geist" pitchFamily="34" charset="-120"/>
              </a:rPr>
              <a:t>Region Västmanland</a:t>
            </a:r>
            <a:endParaRPr lang="en-US">
              <a:solidFill>
                <a:srgbClr val="000000"/>
              </a:solidFill>
              <a:latin typeface="Aptos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2276174" y="5780541"/>
            <a:ext cx="1759657" cy="2162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704"/>
              </a:lnSpc>
            </a:pPr>
            <a:r>
              <a:rPr lang="en-US" sz="1500" b="1" kern="0" spc="-45">
                <a:solidFill>
                  <a:srgbClr val="000000"/>
                </a:solidFill>
                <a:latin typeface="Aptos"/>
                <a:ea typeface="Geist" pitchFamily="34" charset="-122"/>
                <a:cs typeface="Geist" pitchFamily="34" charset="-120"/>
              </a:rPr>
              <a:t>Christer Norström</a:t>
            </a:r>
            <a:endParaRPr lang="en-US">
              <a:solidFill>
                <a:srgbClr val="000000"/>
              </a:solidFill>
              <a:latin typeface="Aptos"/>
            </a:endParaRPr>
          </a:p>
        </p:txBody>
      </p:sp>
      <p:sp>
        <p:nvSpPr>
          <p:cNvPr id="12" name="Object 11"/>
          <p:cNvSpPr/>
          <p:nvPr/>
        </p:nvSpPr>
        <p:spPr>
          <a:xfrm>
            <a:off x="2276174" y="6094528"/>
            <a:ext cx="1759657" cy="21829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720"/>
              </a:lnSpc>
              <a:spcBef>
                <a:spcPts val="754"/>
              </a:spcBef>
            </a:pPr>
            <a:r>
              <a:rPr lang="en-US" sz="1275" kern="0" spc="-51">
                <a:solidFill>
                  <a:srgbClr val="000000"/>
                </a:solidFill>
                <a:latin typeface="Aptos"/>
                <a:ea typeface="Geist" pitchFamily="34" charset="-122"/>
                <a:cs typeface="Geist" pitchFamily="34" charset="-120"/>
              </a:rPr>
              <a:t>Professor</a:t>
            </a:r>
            <a:endParaRPr lang="en-US">
              <a:solidFill>
                <a:srgbClr val="000000"/>
              </a:solidFill>
              <a:latin typeface="Aptos"/>
            </a:endParaRPr>
          </a:p>
        </p:txBody>
      </p:sp>
      <p:sp>
        <p:nvSpPr>
          <p:cNvPr id="13" name="Object 12"/>
          <p:cNvSpPr/>
          <p:nvPr/>
        </p:nvSpPr>
        <p:spPr>
          <a:xfrm>
            <a:off x="2276174" y="6399706"/>
            <a:ext cx="1759657" cy="21829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720"/>
              </a:lnSpc>
              <a:spcBef>
                <a:spcPts val="672"/>
              </a:spcBef>
            </a:pPr>
            <a:r>
              <a:rPr lang="en-US" sz="1275" kern="0" spc="-51">
                <a:solidFill>
                  <a:srgbClr val="000000"/>
                </a:solidFill>
                <a:latin typeface="Aptos"/>
                <a:ea typeface="Geist" pitchFamily="34" charset="-122"/>
                <a:cs typeface="Geist" pitchFamily="34" charset="-120"/>
              </a:rPr>
              <a:t>Mälardalens Universitet</a:t>
            </a:r>
            <a:endParaRPr lang="en-US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1026" name="Picture 2" descr="Logotyper - Region Västmanland">
            <a:extLst>
              <a:ext uri="{FF2B5EF4-FFF2-40B4-BE49-F238E27FC236}">
                <a16:creationId xmlns:a16="http://schemas.microsoft.com/office/drawing/2014/main" id="{EC167FE8-F9CC-AA0D-07D9-88980EA40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64" y="323419"/>
            <a:ext cx="2518852" cy="70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ruta 13">
            <a:extLst>
              <a:ext uri="{FF2B5EF4-FFF2-40B4-BE49-F238E27FC236}">
                <a16:creationId xmlns:a16="http://schemas.microsoft.com/office/drawing/2014/main" id="{6572BB94-FC7F-2B8F-BA3C-C95F0A9DE46C}"/>
              </a:ext>
            </a:extLst>
          </p:cNvPr>
          <p:cNvSpPr txBox="1"/>
          <p:nvPr/>
        </p:nvSpPr>
        <p:spPr>
          <a:xfrm>
            <a:off x="7973626" y="6174309"/>
            <a:ext cx="1608377" cy="276993"/>
          </a:xfrm>
          <a:prstGeom prst="rect">
            <a:avLst/>
          </a:prstGeom>
          <a:noFill/>
        </p:spPr>
        <p:txBody>
          <a:bodyPr wrap="none" lIns="91434" tIns="45717" rIns="91434" bIns="45717" rtlCol="0" anchor="t">
            <a:spAutoFit/>
          </a:bodyPr>
          <a:lstStyle/>
          <a:p>
            <a:r>
              <a:rPr lang="sv-SE" sz="1200">
                <a:solidFill>
                  <a:srgbClr val="000000"/>
                </a:solidFill>
                <a:latin typeface="Aptos"/>
              </a:rPr>
              <a:t>Med finansiering från </a:t>
            </a:r>
            <a:endParaRPr lang="en-GB" sz="1200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7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-24815" t="-24815" r="-24815" b="-24815"/>
          <a:stretch/>
        </p:blipFill>
        <p:spPr>
          <a:xfrm>
            <a:off x="9342148" y="5836435"/>
            <a:ext cx="1410157" cy="67574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2000"/>
          </a:blip>
          <a:stretch>
            <a:fillRect/>
          </a:stretch>
        </p:blipFill>
        <p:spPr>
          <a:xfrm>
            <a:off x="428" y="241"/>
            <a:ext cx="12188097" cy="6855805"/>
          </a:xfrm>
          <a:prstGeom prst="rect">
            <a:avLst/>
          </a:prstGeom>
        </p:spPr>
      </p:pic>
      <p:sp>
        <p:nvSpPr>
          <p:cNvPr id="3" name="Object 2"/>
          <p:cNvSpPr>
            <a:spLocks noGrp="1"/>
          </p:cNvSpPr>
          <p:nvPr>
            <p:ph type="title" idx="4294967295"/>
          </p:nvPr>
        </p:nvSpPr>
        <p:spPr>
          <a:xfrm>
            <a:off x="428" y="415874"/>
            <a:ext cx="12188097" cy="47324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554492">
              <a:lnSpc>
                <a:spcPts val="3728"/>
              </a:lnSpc>
              <a:spcBef>
                <a:spcPts val="0"/>
              </a:spcBef>
              <a:defRPr/>
            </a:pPr>
            <a:r>
              <a:rPr lang="en-US" sz="3750" b="1" kern="0" spc="-225" dirty="0">
                <a:solidFill>
                  <a:srgbClr val="000000"/>
                </a:solidFill>
                <a:latin typeface="Aptos"/>
                <a:ea typeface="Geist"/>
                <a:cs typeface="Geist" pitchFamily="34" charset="-120"/>
              </a:rPr>
              <a:t>Fel </a:t>
            </a:r>
            <a:r>
              <a:rPr lang="en-US" sz="3750" b="1" kern="0" spc="-225" dirty="0" err="1">
                <a:solidFill>
                  <a:srgbClr val="000000"/>
                </a:solidFill>
                <a:latin typeface="Aptos"/>
                <a:ea typeface="Geist"/>
                <a:cs typeface="Geist" pitchFamily="34" charset="-120"/>
              </a:rPr>
              <a:t>som</a:t>
            </a:r>
            <a:r>
              <a:rPr lang="en-US" sz="3750" b="1" kern="0" spc="-225" dirty="0">
                <a:solidFill>
                  <a:srgbClr val="000000"/>
                </a:solidFill>
                <a:latin typeface="Aptos"/>
                <a:ea typeface="Geist"/>
                <a:cs typeface="Geist" pitchFamily="34" charset="-120"/>
              </a:rPr>
              <a:t> </a:t>
            </a:r>
            <a:r>
              <a:rPr lang="en-US" sz="3750" b="1" kern="0" spc="-225" dirty="0" err="1">
                <a:solidFill>
                  <a:srgbClr val="000000"/>
                </a:solidFill>
                <a:latin typeface="Aptos"/>
                <a:ea typeface="Geist"/>
                <a:cs typeface="Geist" pitchFamily="34" charset="-120"/>
              </a:rPr>
              <a:t>begås</a:t>
            </a:r>
            <a:r>
              <a:rPr lang="en-US" sz="3750" b="1" kern="0" spc="-225" dirty="0">
                <a:solidFill>
                  <a:srgbClr val="000000"/>
                </a:solidFill>
                <a:latin typeface="Aptos"/>
                <a:ea typeface="Geist"/>
                <a:cs typeface="Geist" pitchFamily="34" charset="-120"/>
              </a:rPr>
              <a:t> </a:t>
            </a:r>
            <a:r>
              <a:rPr lang="en-US" sz="3750" b="1" kern="0" spc="-225" dirty="0" err="1">
                <a:solidFill>
                  <a:srgbClr val="000000"/>
                </a:solidFill>
                <a:latin typeface="Aptos"/>
                <a:ea typeface="Geist"/>
                <a:cs typeface="Geist" pitchFamily="34" charset="-120"/>
              </a:rPr>
              <a:t>i</a:t>
            </a:r>
            <a:r>
              <a:rPr lang="en-US" sz="3750" b="1" kern="0" spc="-225" dirty="0">
                <a:solidFill>
                  <a:srgbClr val="000000"/>
                </a:solidFill>
                <a:latin typeface="Aptos"/>
                <a:ea typeface="Geist"/>
                <a:cs typeface="Geist" pitchFamily="34" charset="-120"/>
              </a:rPr>
              <a:t> </a:t>
            </a:r>
            <a:r>
              <a:rPr lang="en-US" sz="3750" b="1" kern="0" spc="-225" dirty="0" err="1">
                <a:solidFill>
                  <a:srgbClr val="000000"/>
                </a:solidFill>
                <a:latin typeface="Aptos"/>
                <a:ea typeface="Geist"/>
                <a:cs typeface="Geist" pitchFamily="34" charset="-120"/>
              </a:rPr>
              <a:t>vården</a:t>
            </a:r>
            <a:r>
              <a:rPr lang="en-US" sz="3750" b="1" kern="0" spc="-225" dirty="0">
                <a:solidFill>
                  <a:srgbClr val="000000"/>
                </a:solidFill>
                <a:latin typeface="Aptos"/>
                <a:ea typeface="Geist"/>
                <a:cs typeface="Geist" pitchFamily="34" charset="-120"/>
              </a:rPr>
              <a:t> </a:t>
            </a:r>
            <a:r>
              <a:rPr lang="en-US" sz="3750" b="1" kern="0" spc="-225" dirty="0" err="1">
                <a:solidFill>
                  <a:srgbClr val="000000"/>
                </a:solidFill>
                <a:latin typeface="Aptos"/>
                <a:ea typeface="Geist"/>
                <a:cs typeface="Geist" pitchFamily="34" charset="-120"/>
              </a:rPr>
              <a:t>leder</a:t>
            </a:r>
            <a:r>
              <a:rPr lang="en-US" sz="3750" b="1" kern="0" spc="-225" dirty="0">
                <a:solidFill>
                  <a:srgbClr val="000000"/>
                </a:solidFill>
                <a:latin typeface="Aptos"/>
                <a:ea typeface="Geist"/>
                <a:cs typeface="Geist" pitchFamily="34" charset="-120"/>
              </a:rPr>
              <a:t> till </a:t>
            </a:r>
            <a:r>
              <a:rPr lang="en-US" sz="3750" b="1" kern="0" spc="-225" dirty="0" err="1">
                <a:solidFill>
                  <a:srgbClr val="000000"/>
                </a:solidFill>
                <a:latin typeface="Aptos"/>
                <a:ea typeface="Geist"/>
                <a:cs typeface="Geist" pitchFamily="34" charset="-120"/>
              </a:rPr>
              <a:t>ett</a:t>
            </a:r>
            <a:r>
              <a:rPr lang="en-US" sz="3750" b="1" kern="0" spc="-225" dirty="0">
                <a:solidFill>
                  <a:srgbClr val="000000"/>
                </a:solidFill>
                <a:latin typeface="Aptos"/>
                <a:ea typeface="Geist"/>
                <a:cs typeface="Geist" pitchFamily="34" charset="-120"/>
              </a:rPr>
              <a:t> </a:t>
            </a:r>
            <a:r>
              <a:rPr lang="en-US" sz="3750" b="1" kern="0" spc="-225" dirty="0" err="1">
                <a:solidFill>
                  <a:srgbClr val="000000"/>
                </a:solidFill>
                <a:latin typeface="Aptos"/>
                <a:ea typeface="Geist"/>
                <a:cs typeface="Geist" pitchFamily="34" charset="-120"/>
              </a:rPr>
              <a:t>stort</a:t>
            </a:r>
            <a:r>
              <a:rPr lang="en-US" sz="3750" b="1" kern="0" spc="-225" dirty="0">
                <a:solidFill>
                  <a:srgbClr val="000000"/>
                </a:solidFill>
                <a:latin typeface="Aptos"/>
                <a:ea typeface="Geist"/>
                <a:cs typeface="Geist" pitchFamily="34" charset="-120"/>
              </a:rPr>
              <a:t> </a:t>
            </a:r>
            <a:r>
              <a:rPr lang="en-US" sz="3750" b="1" kern="0" spc="-225" dirty="0" err="1">
                <a:solidFill>
                  <a:srgbClr val="000000"/>
                </a:solidFill>
                <a:latin typeface="Aptos"/>
                <a:ea typeface="Geist"/>
                <a:cs typeface="Geist" pitchFamily="34" charset="-120"/>
              </a:rPr>
              <a:t>lidande</a:t>
            </a:r>
            <a:endParaRPr lang="en-US" sz="1800" dirty="0">
              <a:solidFill>
                <a:srgbClr val="000000"/>
              </a:solidFill>
              <a:latin typeface="Aptos"/>
              <a:ea typeface="Geist"/>
              <a:cs typeface="+mn-cs"/>
            </a:endParaRPr>
          </a:p>
        </p:txBody>
      </p:sp>
      <p:sp>
        <p:nvSpPr>
          <p:cNvPr id="4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88331" y="2529272"/>
            <a:ext cx="1428293" cy="1428293"/>
          </a:xfrm>
          <a:prstGeom prst="ellipse">
            <a:avLst/>
          </a:prstGeom>
          <a:solidFill>
            <a:srgbClr val="939BF1"/>
          </a:solidFill>
        </p:spPr>
        <p:txBody>
          <a:bodyPr/>
          <a:lstStyle/>
          <a:p>
            <a:endParaRPr lang="en-GB">
              <a:solidFill>
                <a:srgbClr val="000000"/>
              </a:solidFill>
              <a:latin typeface="Aptos" panose="020B0004020202020204" pitchFamily="34" charset="0"/>
            </a:endParaRPr>
          </a:p>
        </p:txBody>
      </p:sp>
      <p:pic>
        <p:nvPicPr>
          <p:cNvPr id="5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81538" y="2771410"/>
            <a:ext cx="438009" cy="942673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471766" y="4055163"/>
            <a:ext cx="2461424" cy="25959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45"/>
              </a:lnSpc>
            </a:pPr>
            <a:r>
              <a:rPr lang="en-US" b="1" kern="0" spc="-54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80 000</a:t>
            </a:r>
            <a:endParaRPr lang="en-US">
              <a:solidFill>
                <a:srgbClr val="000000"/>
              </a:solidFill>
              <a:latin typeface="Aptos" panose="020B0004020202020204" pitchFamily="34" charset="0"/>
            </a:endParaRPr>
          </a:p>
        </p:txBody>
      </p:sp>
      <p:sp>
        <p:nvSpPr>
          <p:cNvPr id="7" name="Object 6"/>
          <p:cNvSpPr/>
          <p:nvPr/>
        </p:nvSpPr>
        <p:spPr>
          <a:xfrm>
            <a:off x="471766" y="4395098"/>
            <a:ext cx="2461424" cy="51370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24"/>
              </a:lnSpc>
              <a:spcBef>
                <a:spcPts val="620"/>
              </a:spcBef>
            </a:pPr>
            <a:r>
              <a:rPr lang="en-US" sz="1500" kern="0" spc="-60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patienter drabbas årligen av en vårdskada</a:t>
            </a:r>
            <a:endParaRPr lang="en-US">
              <a:solidFill>
                <a:srgbClr val="000000"/>
              </a:solidFill>
              <a:latin typeface="Aptos" panose="020B0004020202020204" pitchFamily="34" charset="0"/>
            </a:endParaRPr>
          </a:p>
        </p:txBody>
      </p:sp>
      <p:sp>
        <p:nvSpPr>
          <p:cNvPr id="8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16330" y="2529272"/>
            <a:ext cx="1428293" cy="1428293"/>
          </a:xfrm>
          <a:prstGeom prst="ellipse">
            <a:avLst/>
          </a:prstGeom>
          <a:solidFill>
            <a:srgbClr val="939BF1"/>
          </a:solidFill>
        </p:spPr>
        <p:txBody>
          <a:bodyPr/>
          <a:lstStyle/>
          <a:p>
            <a:endParaRPr lang="en-GB">
              <a:solidFill>
                <a:srgbClr val="000000"/>
              </a:solidFill>
              <a:latin typeface="Aptos" panose="020B0004020202020204" pitchFamily="34" charset="0"/>
            </a:endParaRPr>
          </a:p>
        </p:txBody>
      </p:sp>
      <p:pic>
        <p:nvPicPr>
          <p:cNvPr id="9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71040" y="2942141"/>
            <a:ext cx="495141" cy="647492"/>
          </a:xfrm>
          <a:prstGeom prst="rect">
            <a:avLst/>
          </a:prstGeom>
        </p:spPr>
      </p:pic>
      <p:sp>
        <p:nvSpPr>
          <p:cNvPr id="10" name="Object 9"/>
          <p:cNvSpPr/>
          <p:nvPr/>
        </p:nvSpPr>
        <p:spPr>
          <a:xfrm>
            <a:off x="3624959" y="4055163"/>
            <a:ext cx="2011036" cy="25959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45"/>
              </a:lnSpc>
            </a:pPr>
            <a:r>
              <a:rPr lang="en-US" b="1" kern="0" spc="-54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1 400</a:t>
            </a:r>
            <a:endParaRPr lang="en-US">
              <a:solidFill>
                <a:srgbClr val="000000"/>
              </a:solidFill>
              <a:latin typeface="Aptos" panose="020B0004020202020204" pitchFamily="34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3624959" y="4395098"/>
            <a:ext cx="2011036" cy="51370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24"/>
              </a:lnSpc>
              <a:spcBef>
                <a:spcPts val="620"/>
              </a:spcBef>
            </a:pPr>
            <a:r>
              <a:rPr lang="en-US" sz="1500" kern="0" spc="-60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dödsfall där vårdskada bidragit</a:t>
            </a:r>
            <a:endParaRPr lang="en-US">
              <a:solidFill>
                <a:srgbClr val="000000"/>
              </a:solidFill>
              <a:latin typeface="Aptos" panose="020B0004020202020204" pitchFamily="34" charset="0"/>
            </a:endParaRPr>
          </a:p>
        </p:txBody>
      </p:sp>
      <p:sp>
        <p:nvSpPr>
          <p:cNvPr id="12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44330" y="2529272"/>
            <a:ext cx="1428293" cy="1428293"/>
          </a:xfrm>
          <a:prstGeom prst="ellipse">
            <a:avLst/>
          </a:prstGeom>
          <a:solidFill>
            <a:srgbClr val="939BF1"/>
          </a:solidFill>
        </p:spPr>
        <p:txBody>
          <a:bodyPr/>
          <a:lstStyle/>
          <a:p>
            <a:endParaRPr lang="en-GB">
              <a:solidFill>
                <a:srgbClr val="000000"/>
              </a:solidFill>
              <a:latin typeface="Aptos" panose="020B0004020202020204" pitchFamily="34" charset="0"/>
            </a:endParaRPr>
          </a:p>
        </p:txBody>
      </p:sp>
      <p:pic>
        <p:nvPicPr>
          <p:cNvPr id="13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90250" y="2983984"/>
            <a:ext cx="733191" cy="523707"/>
          </a:xfrm>
          <a:prstGeom prst="rect">
            <a:avLst/>
          </a:prstGeom>
        </p:spPr>
      </p:pic>
      <p:sp>
        <p:nvSpPr>
          <p:cNvPr id="14" name="Object 13"/>
          <p:cNvSpPr/>
          <p:nvPr/>
        </p:nvSpPr>
        <p:spPr>
          <a:xfrm>
            <a:off x="6359186" y="4055163"/>
            <a:ext cx="2398580" cy="25959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45"/>
              </a:lnSpc>
            </a:pPr>
            <a:r>
              <a:rPr lang="en-US" b="1" kern="0" spc="-54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585 000</a:t>
            </a:r>
            <a:endParaRPr lang="en-US">
              <a:solidFill>
                <a:srgbClr val="000000"/>
              </a:solidFill>
              <a:latin typeface="Aptos" panose="020B0004020202020204" pitchFamily="34" charset="0"/>
            </a:endParaRPr>
          </a:p>
        </p:txBody>
      </p:sp>
      <p:sp>
        <p:nvSpPr>
          <p:cNvPr id="15" name="Object 14"/>
          <p:cNvSpPr/>
          <p:nvPr/>
        </p:nvSpPr>
        <p:spPr>
          <a:xfrm>
            <a:off x="6359186" y="4395098"/>
            <a:ext cx="2398580" cy="51370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24"/>
              </a:lnSpc>
              <a:spcBef>
                <a:spcPts val="620"/>
              </a:spcBef>
            </a:pPr>
            <a:r>
              <a:rPr lang="en-US" sz="1500" kern="0" spc="-60" dirty="0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extra </a:t>
            </a:r>
            <a:r>
              <a:rPr lang="en-US" sz="1500" kern="0" spc="-60" dirty="0" err="1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vårddygn</a:t>
            </a:r>
            <a:r>
              <a:rPr lang="en-US" sz="1500" kern="0" spc="-60" dirty="0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500" kern="0" spc="-60" dirty="0" err="1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varje</a:t>
            </a:r>
            <a:r>
              <a:rPr lang="en-US" sz="1500" kern="0" spc="-60" dirty="0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500" kern="0" spc="-60" dirty="0" err="1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år</a:t>
            </a:r>
            <a:r>
              <a:rPr lang="en-US" sz="1500" kern="0" spc="-60" dirty="0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500" kern="0" spc="-60" dirty="0" err="1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pga</a:t>
            </a:r>
            <a:r>
              <a:rPr lang="en-US" sz="1500" kern="0" spc="-60" dirty="0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 vårdskador</a:t>
            </a:r>
            <a:endParaRPr lang="en-US" dirty="0">
              <a:solidFill>
                <a:srgbClr val="000000"/>
              </a:solidFill>
              <a:latin typeface="Aptos" panose="020B0004020202020204" pitchFamily="34" charset="0"/>
            </a:endParaRPr>
          </a:p>
        </p:txBody>
      </p:sp>
      <p:sp>
        <p:nvSpPr>
          <p:cNvPr id="16" name="Object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72329" y="2529272"/>
            <a:ext cx="1428293" cy="1428293"/>
          </a:xfrm>
          <a:prstGeom prst="ellipse">
            <a:avLst/>
          </a:prstGeom>
          <a:solidFill>
            <a:srgbClr val="939BF1"/>
          </a:solidFill>
        </p:spPr>
        <p:txBody>
          <a:bodyPr/>
          <a:lstStyle/>
          <a:p>
            <a:endParaRPr lang="en-GB">
              <a:solidFill>
                <a:srgbClr val="000000"/>
              </a:solidFill>
              <a:latin typeface="Aptos" panose="020B0004020202020204" pitchFamily="34" charset="0"/>
            </a:endParaRPr>
          </a:p>
        </p:txBody>
      </p:sp>
      <p:pic>
        <p:nvPicPr>
          <p:cNvPr id="17" name="Object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235409" y="2950507"/>
            <a:ext cx="504664" cy="580839"/>
          </a:xfrm>
          <a:prstGeom prst="rect">
            <a:avLst/>
          </a:prstGeom>
        </p:spPr>
      </p:pic>
      <p:sp>
        <p:nvSpPr>
          <p:cNvPr id="18" name="Object 17"/>
          <p:cNvSpPr/>
          <p:nvPr/>
        </p:nvSpPr>
        <p:spPr>
          <a:xfrm>
            <a:off x="9486195" y="4055163"/>
            <a:ext cx="2000561" cy="25959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45"/>
              </a:lnSpc>
            </a:pPr>
            <a:r>
              <a:rPr lang="en-US" b="1" kern="0" spc="-54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8</a:t>
            </a:r>
            <a:endParaRPr lang="en-US">
              <a:solidFill>
                <a:srgbClr val="000000"/>
              </a:solidFill>
              <a:latin typeface="Aptos" panose="020B0004020202020204" pitchFamily="34" charset="0"/>
            </a:endParaRPr>
          </a:p>
        </p:txBody>
      </p:sp>
      <p:sp>
        <p:nvSpPr>
          <p:cNvPr id="19" name="Object 18"/>
          <p:cNvSpPr/>
          <p:nvPr/>
        </p:nvSpPr>
        <p:spPr>
          <a:xfrm>
            <a:off x="9486195" y="4395098"/>
            <a:ext cx="2000561" cy="51370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24"/>
              </a:lnSpc>
              <a:spcBef>
                <a:spcPts val="620"/>
              </a:spcBef>
            </a:pPr>
            <a:r>
              <a:rPr lang="en-US" sz="1500" kern="0" spc="-60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miljarder kronor kostar vårdskadorna varje år</a:t>
            </a:r>
            <a:endParaRPr lang="en-US">
              <a:solidFill>
                <a:srgbClr val="000000"/>
              </a:solidFill>
              <a:latin typeface="Aptos" panose="020B0004020202020204" pitchFamily="34" charset="0"/>
            </a:endParaRPr>
          </a:p>
        </p:txBody>
      </p:sp>
      <p:sp>
        <p:nvSpPr>
          <p:cNvPr id="20" name="Object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855256" y="6499210"/>
            <a:ext cx="142829" cy="231146"/>
          </a:xfrm>
          <a:prstGeom prst="rect">
            <a:avLst/>
          </a:prstGeom>
          <a:noFill/>
        </p:spPr>
        <p:txBody>
          <a:bodyPr/>
          <a:lstStyle/>
          <a:p>
            <a:endParaRPr lang="en-GB">
              <a:solidFill>
                <a:srgbClr val="000000"/>
              </a:solidFill>
              <a:latin typeface="Aptos" panose="020B0004020202020204" pitchFamily="34" charset="0"/>
            </a:endParaRP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1825838" y="6514883"/>
            <a:ext cx="799944" cy="2999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>
                <a:solidFill>
                  <a:srgbClr val="000000"/>
                </a:solidFill>
                <a:latin typeface="Aptos" panose="020B0004020202020204" pitchFamily="34" charset="0"/>
              </a:rPr>
              <a:t>2</a:t>
            </a:fld>
            <a:endParaRPr lang="en-US">
              <a:solidFill>
                <a:srgbClr val="000000"/>
              </a:solidFill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1000"/>
          </a:blip>
          <a:srcRect t="29061" b="29132"/>
          <a:stretch>
            <a:fillRect/>
          </a:stretch>
        </p:blipFill>
        <p:spPr>
          <a:xfrm>
            <a:off x="-49339" y="-42656"/>
            <a:ext cx="12264766" cy="6900656"/>
          </a:xfrm>
          <a:prstGeom prst="rect">
            <a:avLst/>
          </a:prstGeom>
        </p:spPr>
      </p:pic>
      <p:sp>
        <p:nvSpPr>
          <p:cNvPr id="3" name="Object 2"/>
          <p:cNvSpPr>
            <a:spLocks noGrp="1"/>
          </p:cNvSpPr>
          <p:nvPr>
            <p:ph type="title" idx="4294967295"/>
          </p:nvPr>
        </p:nvSpPr>
        <p:spPr>
          <a:xfrm>
            <a:off x="-94789" y="1952122"/>
            <a:ext cx="12188097" cy="47324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554492">
              <a:lnSpc>
                <a:spcPts val="3728"/>
              </a:lnSpc>
              <a:spcBef>
                <a:spcPts val="0"/>
              </a:spcBef>
              <a:defRPr/>
            </a:pPr>
            <a:r>
              <a:rPr lang="en-US" sz="3750" b="1" kern="0" spc="-225" dirty="0" err="1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Avvikelser</a:t>
            </a:r>
            <a:r>
              <a:rPr lang="en-US" sz="3750" b="1" kern="0" spc="-225" dirty="0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 - </a:t>
            </a:r>
            <a:r>
              <a:rPr lang="en-US" sz="3750" b="1" kern="0" spc="-225" dirty="0" err="1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ett</a:t>
            </a:r>
            <a:r>
              <a:rPr lang="en-US" sz="3750" b="1" kern="0" spc="-225" dirty="0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3750" b="1" kern="0" spc="-225" dirty="0" err="1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viktigt</a:t>
            </a:r>
            <a:r>
              <a:rPr lang="en-US" sz="3750" b="1" kern="0" spc="-225" dirty="0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3750" b="1" kern="0" spc="-225" dirty="0" err="1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verktyg</a:t>
            </a:r>
            <a:r>
              <a:rPr lang="en-US" sz="3750" b="1" kern="0" spc="-225" dirty="0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3750" b="1" kern="0" spc="-225" dirty="0" err="1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3750" b="1" kern="0" spc="-225" dirty="0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3750" b="1" kern="0" spc="-225" dirty="0" err="1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patientsäkerhetsarbetet</a:t>
            </a:r>
            <a:endParaRPr lang="en-US" sz="1800" dirty="0">
              <a:solidFill>
                <a:srgbClr val="000000"/>
              </a:solidFill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4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6522" y="3194854"/>
            <a:ext cx="2961326" cy="1199766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552701" y="3687141"/>
            <a:ext cx="2591684" cy="20757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636"/>
              </a:lnSpc>
            </a:pPr>
            <a:r>
              <a:rPr lang="en-US" sz="2000" b="1" kern="0" spc="-43" dirty="0" err="1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Ett</a:t>
            </a:r>
            <a:r>
              <a:rPr lang="en-US" sz="2000" b="1" kern="0" spc="-43" dirty="0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2000" b="1" kern="0" spc="-43" dirty="0" err="1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fel</a:t>
            </a:r>
            <a:r>
              <a:rPr lang="en-US" sz="2000" b="1" kern="0" spc="-43" dirty="0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2000" b="1" kern="0" spc="-43" dirty="0" err="1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2000" b="1" kern="0" spc="-43" dirty="0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2000" b="1" kern="0" spc="-43" dirty="0" err="1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vården</a:t>
            </a:r>
            <a:r>
              <a:rPr lang="en-US" sz="2000" b="1" kern="0" spc="-43" dirty="0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2000" b="1" kern="0" spc="-43" dirty="0" err="1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begås</a:t>
            </a:r>
            <a:endParaRPr lang="en-US" sz="2800" dirty="0">
              <a:solidFill>
                <a:srgbClr val="000000"/>
              </a:solidFill>
              <a:latin typeface="Aptos" panose="020B0004020202020204" pitchFamily="34" charset="0"/>
            </a:endParaRPr>
          </a:p>
        </p:txBody>
      </p:sp>
      <p:pic>
        <p:nvPicPr>
          <p:cNvPr id="6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37889" y="3194854"/>
            <a:ext cx="2961326" cy="1199766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3614009" y="3582398"/>
            <a:ext cx="2199571" cy="41515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636"/>
              </a:lnSpc>
            </a:pPr>
            <a:r>
              <a:rPr lang="en-US" sz="2000" b="1" kern="0" spc="-43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Medarbetaren skriver en avvikelse</a:t>
            </a:r>
            <a:endParaRPr lang="en-US" sz="2000">
              <a:solidFill>
                <a:srgbClr val="000000"/>
              </a:solidFill>
              <a:latin typeface="Aptos" panose="020B0004020202020204" pitchFamily="34" charset="0"/>
            </a:endParaRPr>
          </a:p>
        </p:txBody>
      </p:sp>
      <p:pic>
        <p:nvPicPr>
          <p:cNvPr id="8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99260" y="3194854"/>
            <a:ext cx="2951805" cy="1199766"/>
          </a:xfrm>
          <a:prstGeom prst="rect">
            <a:avLst/>
          </a:prstGeom>
        </p:spPr>
      </p:pic>
      <p:sp>
        <p:nvSpPr>
          <p:cNvPr id="9" name="Object 8"/>
          <p:cNvSpPr/>
          <p:nvPr/>
        </p:nvSpPr>
        <p:spPr>
          <a:xfrm>
            <a:off x="6375374" y="3383947"/>
            <a:ext cx="2199571" cy="62273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636"/>
              </a:lnSpc>
            </a:pPr>
            <a:r>
              <a:rPr lang="en-US" sz="2000" b="1" kern="0" spc="-43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 Avvikelse -samordnaren  </a:t>
            </a:r>
            <a:br>
              <a:rPr lang="en-US" sz="2000" b="1" kern="0" spc="-43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</a:br>
            <a:r>
              <a:rPr lang="en-US" sz="2000" b="1" kern="0" spc="-43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klassificerar och utreder händelsen</a:t>
            </a:r>
            <a:endParaRPr lang="en-US" sz="2000">
              <a:solidFill>
                <a:srgbClr val="000000"/>
              </a:solidFill>
              <a:latin typeface="Aptos" panose="020B0004020202020204" pitchFamily="34" charset="0"/>
            </a:endParaRPr>
          </a:p>
        </p:txBody>
      </p:sp>
      <p:pic>
        <p:nvPicPr>
          <p:cNvPr id="10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760623" y="3194854"/>
            <a:ext cx="2961326" cy="1199766"/>
          </a:xfrm>
          <a:prstGeom prst="rect">
            <a:avLst/>
          </a:prstGeom>
        </p:spPr>
      </p:pic>
      <p:sp>
        <p:nvSpPr>
          <p:cNvPr id="11" name="Object 10"/>
          <p:cNvSpPr/>
          <p:nvPr/>
        </p:nvSpPr>
        <p:spPr>
          <a:xfrm>
            <a:off x="9136740" y="3477657"/>
            <a:ext cx="2199571" cy="62273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636"/>
              </a:lnSpc>
            </a:pPr>
            <a:r>
              <a:rPr lang="en-US" sz="2000" b="1" kern="0" spc="-43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Åtgärder vidtas för att undvika  att felet händer igen</a:t>
            </a:r>
            <a:endParaRPr lang="en-US" sz="2000">
              <a:solidFill>
                <a:srgbClr val="000000"/>
              </a:solidFill>
              <a:latin typeface="Aptos" panose="020B0004020202020204" pitchFamily="34" charset="0"/>
            </a:endParaRP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1825838" y="6514883"/>
            <a:ext cx="799944" cy="2999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>
                <a:solidFill>
                  <a:srgbClr val="000000"/>
                </a:solidFill>
                <a:latin typeface="Aptos" panose="020B0004020202020204" pitchFamily="34" charset="0"/>
              </a:rPr>
              <a:t>3</a:t>
            </a:fld>
            <a:endParaRPr lang="en-US">
              <a:solidFill>
                <a:srgbClr val="000000"/>
              </a:solidFill>
              <a:latin typeface="Aptos" panose="020B00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851" y="241"/>
            <a:ext cx="12238061" cy="6855805"/>
          </a:xfrm>
          <a:prstGeom prst="rect">
            <a:avLst/>
          </a:prstGeom>
        </p:spPr>
      </p:pic>
      <p:sp>
        <p:nvSpPr>
          <p:cNvPr id="3" name="Object 2"/>
          <p:cNvSpPr>
            <a:spLocks noGrp="1"/>
          </p:cNvSpPr>
          <p:nvPr>
            <p:ph type="title" idx="4294967295"/>
          </p:nvPr>
        </p:nvSpPr>
        <p:spPr>
          <a:xfrm>
            <a:off x="-4341302" y="331890"/>
            <a:ext cx="12188097" cy="47324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554492">
              <a:lnSpc>
                <a:spcPts val="3728"/>
              </a:lnSpc>
              <a:spcBef>
                <a:spcPts val="0"/>
              </a:spcBef>
              <a:defRPr/>
            </a:pPr>
            <a:r>
              <a:rPr lang="en-US" sz="3750" b="1" kern="0" spc="-225" dirty="0" err="1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Problemet</a:t>
            </a:r>
            <a:endParaRPr lang="en-US" sz="1800" dirty="0">
              <a:solidFill>
                <a:srgbClr val="000000"/>
              </a:solidFill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4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84955" y="2971566"/>
            <a:ext cx="19043" cy="171395"/>
          </a:xfrm>
          <a:prstGeom prst="rect">
            <a:avLst/>
          </a:prstGeom>
        </p:spPr>
      </p:pic>
      <p:pic>
        <p:nvPicPr>
          <p:cNvPr id="5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37345" y="2876346"/>
            <a:ext cx="114263" cy="114263"/>
          </a:xfrm>
          <a:prstGeom prst="rect">
            <a:avLst/>
          </a:prstGeom>
        </p:spPr>
      </p:pic>
      <p:pic>
        <p:nvPicPr>
          <p:cNvPr id="6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67125" y="3859867"/>
            <a:ext cx="161874" cy="66653"/>
          </a:xfrm>
          <a:prstGeom prst="rect">
            <a:avLst/>
          </a:prstGeom>
        </p:spPr>
      </p:pic>
      <p:pic>
        <p:nvPicPr>
          <p:cNvPr id="7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92813" y="3814544"/>
            <a:ext cx="133308" cy="114263"/>
          </a:xfrm>
          <a:prstGeom prst="rect">
            <a:avLst/>
          </a:prstGeom>
        </p:spPr>
      </p:pic>
      <p:pic>
        <p:nvPicPr>
          <p:cNvPr id="8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753776" y="5177610"/>
            <a:ext cx="114263" cy="142829"/>
          </a:xfrm>
          <a:prstGeom prst="rect">
            <a:avLst/>
          </a:prstGeom>
        </p:spPr>
      </p:pic>
      <p:pic>
        <p:nvPicPr>
          <p:cNvPr id="9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802051" y="5269022"/>
            <a:ext cx="114263" cy="133308"/>
          </a:xfrm>
          <a:prstGeom prst="rect">
            <a:avLst/>
          </a:prstGeom>
        </p:spPr>
      </p:pic>
      <p:pic>
        <p:nvPicPr>
          <p:cNvPr id="10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329386" y="5177610"/>
            <a:ext cx="114263" cy="142829"/>
          </a:xfrm>
          <a:prstGeom prst="rect">
            <a:avLst/>
          </a:prstGeom>
        </p:spPr>
      </p:pic>
      <p:pic>
        <p:nvPicPr>
          <p:cNvPr id="11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273400" y="5269022"/>
            <a:ext cx="114263" cy="133308"/>
          </a:xfrm>
          <a:prstGeom prst="rect">
            <a:avLst/>
          </a:prstGeom>
        </p:spPr>
      </p:pic>
      <p:pic>
        <p:nvPicPr>
          <p:cNvPr id="12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862433" y="3859867"/>
            <a:ext cx="161874" cy="66653"/>
          </a:xfrm>
          <a:prstGeom prst="rect">
            <a:avLst/>
          </a:prstGeom>
        </p:spPr>
      </p:pic>
      <p:pic>
        <p:nvPicPr>
          <p:cNvPr id="13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4771876" y="3814544"/>
            <a:ext cx="133308" cy="114263"/>
          </a:xfrm>
          <a:prstGeom prst="rect">
            <a:avLst/>
          </a:prstGeom>
        </p:spPr>
      </p:pic>
      <p:pic>
        <p:nvPicPr>
          <p:cNvPr id="14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5052181" y="3223897"/>
            <a:ext cx="2085308" cy="2085308"/>
          </a:xfrm>
          <a:prstGeom prst="rect">
            <a:avLst/>
          </a:prstGeom>
        </p:spPr>
      </p:pic>
      <p:sp>
        <p:nvSpPr>
          <p:cNvPr id="15" name="Object 14"/>
          <p:cNvSpPr/>
          <p:nvPr/>
        </p:nvSpPr>
        <p:spPr>
          <a:xfrm>
            <a:off x="5118641" y="3911046"/>
            <a:ext cx="1874872" cy="28387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237"/>
              </a:lnSpc>
            </a:pPr>
            <a:r>
              <a:rPr lang="en-US" sz="2800" b="1" kern="0" spc="-135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Avvikelse</a:t>
            </a:r>
            <a:endParaRPr lang="en-US" sz="2400">
              <a:solidFill>
                <a:srgbClr val="000000"/>
              </a:solidFill>
              <a:latin typeface="Aptos" panose="020B0004020202020204" pitchFamily="34" charset="0"/>
            </a:endParaRPr>
          </a:p>
        </p:txBody>
      </p:sp>
      <p:sp>
        <p:nvSpPr>
          <p:cNvPr id="16" name="Object 15"/>
          <p:cNvSpPr/>
          <p:nvPr/>
        </p:nvSpPr>
        <p:spPr>
          <a:xfrm>
            <a:off x="5166562" y="4259899"/>
            <a:ext cx="1874872" cy="7705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24"/>
              </a:lnSpc>
              <a:spcBef>
                <a:spcPts val="676"/>
              </a:spcBef>
            </a:pPr>
            <a:r>
              <a:rPr lang="en-US" sz="1500" b="1" kern="0" spc="-60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ostrukturerad text som beskriver händelsen </a:t>
            </a:r>
            <a:endParaRPr lang="en-US" b="1">
              <a:solidFill>
                <a:srgbClr val="000000"/>
              </a:solidFill>
              <a:latin typeface="Aptos" panose="020B0004020202020204" pitchFamily="34" charset="0"/>
            </a:endParaRPr>
          </a:p>
        </p:txBody>
      </p:sp>
      <p:sp>
        <p:nvSpPr>
          <p:cNvPr id="17" name="Object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37403" y="2067005"/>
            <a:ext cx="714146" cy="714146"/>
          </a:xfrm>
          <a:prstGeom prst="ellipse">
            <a:avLst/>
          </a:prstGeom>
          <a:solidFill>
            <a:srgbClr val="939BF1"/>
          </a:solidFill>
        </p:spPr>
        <p:txBody>
          <a:bodyPr/>
          <a:lstStyle/>
          <a:p>
            <a:endParaRPr lang="en-GB">
              <a:solidFill>
                <a:srgbClr val="000000"/>
              </a:solidFill>
              <a:latin typeface="Aptos" panose="020B0004020202020204" pitchFamily="34" charset="0"/>
            </a:endParaRPr>
          </a:p>
        </p:txBody>
      </p:sp>
      <p:pic>
        <p:nvPicPr>
          <p:cNvPr id="18" name="Object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5938257" y="2308125"/>
            <a:ext cx="314224" cy="257093"/>
          </a:xfrm>
          <a:prstGeom prst="rect">
            <a:avLst/>
          </a:prstGeom>
        </p:spPr>
      </p:pic>
      <p:sp>
        <p:nvSpPr>
          <p:cNvPr id="19" name="Object 18"/>
          <p:cNvSpPr/>
          <p:nvPr/>
        </p:nvSpPr>
        <p:spPr>
          <a:xfrm>
            <a:off x="5156227" y="1097671"/>
            <a:ext cx="2144625" cy="28387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237"/>
              </a:lnSpc>
            </a:pPr>
            <a:r>
              <a:rPr lang="en-US" sz="2800" b="1" kern="0" spc="-135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Klassificering</a:t>
            </a:r>
            <a:endParaRPr lang="en-US" sz="2800">
              <a:solidFill>
                <a:srgbClr val="000000"/>
              </a:solidFill>
              <a:latin typeface="Aptos" panose="020B0004020202020204" pitchFamily="34" charset="0"/>
            </a:endParaRPr>
          </a:p>
        </p:txBody>
      </p:sp>
      <p:sp>
        <p:nvSpPr>
          <p:cNvPr id="20" name="Object 19"/>
          <p:cNvSpPr/>
          <p:nvPr/>
        </p:nvSpPr>
        <p:spPr>
          <a:xfrm>
            <a:off x="5157040" y="1469146"/>
            <a:ext cx="1874872" cy="51370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24"/>
              </a:lnSpc>
              <a:spcBef>
                <a:spcPts val="676"/>
              </a:spcBef>
            </a:pPr>
            <a:r>
              <a:rPr lang="en-US" sz="1500" b="1" kern="0" spc="-60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bristande enhetlighet och låg detaljnivå</a:t>
            </a:r>
            <a:endParaRPr lang="en-US" b="1">
              <a:solidFill>
                <a:srgbClr val="000000"/>
              </a:solidFill>
              <a:latin typeface="Aptos" panose="020B0004020202020204" pitchFamily="34" charset="0"/>
            </a:endParaRPr>
          </a:p>
        </p:txBody>
      </p:sp>
      <p:sp>
        <p:nvSpPr>
          <p:cNvPr id="21" name="Object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89722" y="3340139"/>
            <a:ext cx="714146" cy="714146"/>
          </a:xfrm>
          <a:prstGeom prst="ellipse">
            <a:avLst/>
          </a:prstGeom>
          <a:solidFill>
            <a:srgbClr val="38D8E6"/>
          </a:solidFill>
        </p:spPr>
        <p:txBody>
          <a:bodyPr/>
          <a:lstStyle/>
          <a:p>
            <a:endParaRPr lang="en-GB">
              <a:solidFill>
                <a:srgbClr val="000000"/>
              </a:solidFill>
              <a:latin typeface="Aptos" panose="020B0004020202020204" pitchFamily="34" charset="0"/>
            </a:endParaRPr>
          </a:p>
        </p:txBody>
      </p:sp>
      <p:pic>
        <p:nvPicPr>
          <p:cNvPr id="22" name="Object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7691926" y="3517203"/>
            <a:ext cx="314224" cy="371356"/>
          </a:xfrm>
          <a:prstGeom prst="rect">
            <a:avLst/>
          </a:prstGeom>
        </p:spPr>
      </p:pic>
      <p:sp>
        <p:nvSpPr>
          <p:cNvPr id="23" name="Object 22"/>
          <p:cNvSpPr/>
          <p:nvPr/>
        </p:nvSpPr>
        <p:spPr>
          <a:xfrm>
            <a:off x="8299089" y="3559620"/>
            <a:ext cx="3719500" cy="28387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237"/>
              </a:lnSpc>
            </a:pPr>
            <a:r>
              <a:rPr lang="en-US" sz="2800" b="1" kern="0" spc="-135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Samma fel återupprepas</a:t>
            </a:r>
            <a:endParaRPr lang="en-US" sz="2800">
              <a:solidFill>
                <a:srgbClr val="000000"/>
              </a:solidFill>
              <a:latin typeface="Aptos" panose="020B0004020202020204" pitchFamily="34" charset="0"/>
            </a:endParaRPr>
          </a:p>
        </p:txBody>
      </p:sp>
      <p:sp>
        <p:nvSpPr>
          <p:cNvPr id="24" name="Object 23"/>
          <p:cNvSpPr/>
          <p:nvPr/>
        </p:nvSpPr>
        <p:spPr>
          <a:xfrm>
            <a:off x="8299089" y="3931096"/>
            <a:ext cx="3719500" cy="51370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024"/>
              </a:lnSpc>
              <a:spcBef>
                <a:spcPts val="676"/>
              </a:spcBef>
            </a:pPr>
            <a:r>
              <a:rPr lang="en-US" sz="1500" b="1" kern="0" spc="-60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Identifierade brister och åtgärder sprids inte i organisationen</a:t>
            </a:r>
            <a:endParaRPr lang="en-US" b="1">
              <a:solidFill>
                <a:srgbClr val="000000"/>
              </a:solidFill>
              <a:latin typeface="Aptos" panose="020B0004020202020204" pitchFamily="34" charset="0"/>
            </a:endParaRPr>
          </a:p>
        </p:txBody>
      </p:sp>
      <p:sp>
        <p:nvSpPr>
          <p:cNvPr id="25" name="Object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20396" y="5400114"/>
            <a:ext cx="714146" cy="714146"/>
          </a:xfrm>
          <a:prstGeom prst="ellipse">
            <a:avLst/>
          </a:prstGeom>
          <a:solidFill>
            <a:srgbClr val="48DC92"/>
          </a:solidFill>
        </p:spPr>
        <p:txBody>
          <a:bodyPr/>
          <a:lstStyle/>
          <a:p>
            <a:endParaRPr lang="en-GB">
              <a:solidFill>
                <a:srgbClr val="000000"/>
              </a:solidFill>
              <a:latin typeface="Aptos" panose="020B0004020202020204" pitchFamily="34" charset="0"/>
            </a:endParaRPr>
          </a:p>
        </p:txBody>
      </p:sp>
      <p:pic>
        <p:nvPicPr>
          <p:cNvPr id="26" name="Object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7018562" y="5652481"/>
            <a:ext cx="314224" cy="209483"/>
          </a:xfrm>
          <a:prstGeom prst="rect">
            <a:avLst/>
          </a:prstGeom>
        </p:spPr>
      </p:pic>
      <p:sp>
        <p:nvSpPr>
          <p:cNvPr id="27" name="Object 26"/>
          <p:cNvSpPr/>
          <p:nvPr/>
        </p:nvSpPr>
        <p:spPr>
          <a:xfrm>
            <a:off x="7629762" y="5619596"/>
            <a:ext cx="3551259" cy="28387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237"/>
              </a:lnSpc>
            </a:pPr>
            <a:r>
              <a:rPr lang="en-US" sz="2800" b="1" kern="0" spc="-135" err="1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Låg</a:t>
            </a:r>
            <a:r>
              <a:rPr lang="en-US" sz="2800" b="1" kern="0" spc="-135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2800" b="1" kern="0" spc="-135" err="1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effektivitet</a:t>
            </a:r>
            <a:endParaRPr lang="en-US" sz="2800">
              <a:solidFill>
                <a:srgbClr val="000000"/>
              </a:solidFill>
              <a:latin typeface="Aptos" panose="020B0004020202020204" pitchFamily="34" charset="0"/>
            </a:endParaRPr>
          </a:p>
        </p:txBody>
      </p:sp>
      <p:sp>
        <p:nvSpPr>
          <p:cNvPr id="28" name="Object 27"/>
          <p:cNvSpPr/>
          <p:nvPr/>
        </p:nvSpPr>
        <p:spPr>
          <a:xfrm>
            <a:off x="7629762" y="5991070"/>
            <a:ext cx="3551259" cy="51370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024"/>
              </a:lnSpc>
              <a:spcBef>
                <a:spcPts val="676"/>
              </a:spcBef>
            </a:pPr>
            <a:r>
              <a:rPr lang="en-US" sz="1500" b="1" kern="0" spc="-60" err="1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Tidskrävande</a:t>
            </a:r>
            <a:r>
              <a:rPr lang="en-US" sz="1500" b="1" kern="0" spc="-60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500" b="1" kern="0" spc="-60" err="1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hantering</a:t>
            </a:r>
            <a:r>
              <a:rPr lang="en-US" sz="1500" b="1" kern="0" spc="-60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500" b="1" kern="0" spc="-60" err="1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tidspress</a:t>
            </a:r>
            <a:r>
              <a:rPr lang="en-US" sz="1500" b="1" kern="0" spc="-60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500" b="1" kern="0" spc="-60" err="1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ökar</a:t>
            </a:r>
            <a:r>
              <a:rPr lang="en-US" sz="1500" b="1" kern="0" spc="-60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 risk för </a:t>
            </a:r>
            <a:r>
              <a:rPr lang="en-US" sz="1500" b="1" kern="0" spc="-60" err="1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undermåliga</a:t>
            </a:r>
            <a:r>
              <a:rPr lang="en-US" sz="1500" b="1" kern="0" spc="-60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500" b="1" kern="0" spc="-60" err="1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utredningar</a:t>
            </a:r>
            <a:endParaRPr lang="en-US" b="1">
              <a:solidFill>
                <a:srgbClr val="000000"/>
              </a:solidFill>
              <a:latin typeface="Aptos" panose="020B0004020202020204" pitchFamily="34" charset="0"/>
            </a:endParaRPr>
          </a:p>
        </p:txBody>
      </p:sp>
      <p:sp>
        <p:nvSpPr>
          <p:cNvPr id="29" name="Object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54411" y="5400114"/>
            <a:ext cx="714146" cy="714146"/>
          </a:xfrm>
          <a:prstGeom prst="ellipse">
            <a:avLst/>
          </a:prstGeom>
          <a:solidFill>
            <a:srgbClr val="6BA2FF"/>
          </a:solidFill>
        </p:spPr>
        <p:txBody>
          <a:bodyPr/>
          <a:lstStyle/>
          <a:p>
            <a:endParaRPr lang="en-GB">
              <a:solidFill>
                <a:srgbClr val="000000"/>
              </a:solidFill>
              <a:latin typeface="Aptos" panose="020B0004020202020204" pitchFamily="34" charset="0"/>
            </a:endParaRPr>
          </a:p>
        </p:txBody>
      </p:sp>
      <p:pic>
        <p:nvPicPr>
          <p:cNvPr id="30" name="Object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4877455" y="5623190"/>
            <a:ext cx="285659" cy="285659"/>
          </a:xfrm>
          <a:prstGeom prst="rect">
            <a:avLst/>
          </a:prstGeom>
        </p:spPr>
      </p:pic>
      <p:sp>
        <p:nvSpPr>
          <p:cNvPr id="31" name="Object 30"/>
          <p:cNvSpPr/>
          <p:nvPr/>
        </p:nvSpPr>
        <p:spPr>
          <a:xfrm>
            <a:off x="884647" y="5404963"/>
            <a:ext cx="3309568" cy="28387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r">
              <a:lnSpc>
                <a:spcPts val="2237"/>
              </a:lnSpc>
            </a:pPr>
            <a:r>
              <a:rPr lang="en-US" sz="2800" b="1" kern="0" spc="-135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Bristande övervakning</a:t>
            </a:r>
            <a:endParaRPr lang="en-US" sz="2800">
              <a:solidFill>
                <a:srgbClr val="000000"/>
              </a:solidFill>
              <a:latin typeface="Aptos" panose="020B0004020202020204" pitchFamily="34" charset="0"/>
            </a:endParaRPr>
          </a:p>
        </p:txBody>
      </p:sp>
      <p:sp>
        <p:nvSpPr>
          <p:cNvPr id="32" name="Object 31"/>
          <p:cNvSpPr/>
          <p:nvPr/>
        </p:nvSpPr>
        <p:spPr>
          <a:xfrm>
            <a:off x="938307" y="5754974"/>
            <a:ext cx="3395421" cy="67468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024"/>
              </a:lnSpc>
              <a:spcBef>
                <a:spcPts val="676"/>
              </a:spcBef>
            </a:pPr>
            <a:r>
              <a:rPr lang="en-US" sz="1500" b="1" kern="0" spc="-60" err="1">
                <a:solidFill>
                  <a:srgbClr val="000000"/>
                </a:solidFill>
                <a:latin typeface="Aptos"/>
                <a:ea typeface="Geist"/>
                <a:cs typeface="Geist" pitchFamily="34" charset="-120"/>
              </a:rPr>
              <a:t>Allvarliga</a:t>
            </a:r>
            <a:r>
              <a:rPr lang="en-US" sz="1500" b="1" kern="0" spc="-60">
                <a:solidFill>
                  <a:srgbClr val="000000"/>
                </a:solidFill>
                <a:latin typeface="Aptos"/>
                <a:ea typeface="Geist"/>
                <a:cs typeface="Geist" pitchFamily="34" charset="-120"/>
              </a:rPr>
              <a:t> </a:t>
            </a:r>
            <a:r>
              <a:rPr lang="en-US" sz="1500" b="1" kern="0" spc="-60" err="1">
                <a:solidFill>
                  <a:srgbClr val="000000"/>
                </a:solidFill>
                <a:latin typeface="Aptos"/>
                <a:ea typeface="Geist"/>
                <a:cs typeface="Geist" pitchFamily="34" charset="-120"/>
              </a:rPr>
              <a:t>vårdskador</a:t>
            </a:r>
            <a:r>
              <a:rPr lang="en-US" sz="1500" b="1" kern="0" spc="-60">
                <a:solidFill>
                  <a:srgbClr val="000000"/>
                </a:solidFill>
                <a:latin typeface="Aptos"/>
                <a:ea typeface="Geist"/>
                <a:cs typeface="Geist" pitchFamily="34" charset="-120"/>
              </a:rPr>
              <a:t>, </a:t>
            </a:r>
            <a:r>
              <a:rPr lang="en-US" sz="1500" b="1" kern="0" spc="-60" err="1">
                <a:solidFill>
                  <a:srgbClr val="000000"/>
                </a:solidFill>
                <a:latin typeface="Aptos"/>
                <a:ea typeface="Geist"/>
                <a:cs typeface="Geist" pitchFamily="34" charset="-120"/>
              </a:rPr>
              <a:t>smittskydd</a:t>
            </a:r>
            <a:r>
              <a:rPr lang="en-US" sz="1500" b="1" kern="0" spc="-60">
                <a:solidFill>
                  <a:srgbClr val="000000"/>
                </a:solidFill>
                <a:latin typeface="Aptos"/>
                <a:ea typeface="Geist"/>
                <a:cs typeface="Geist" pitchFamily="34" charset="-120"/>
              </a:rPr>
              <a:t>/</a:t>
            </a:r>
            <a:r>
              <a:rPr lang="en-US" sz="1500" b="1" kern="0" spc="-60" err="1">
                <a:solidFill>
                  <a:srgbClr val="000000"/>
                </a:solidFill>
                <a:latin typeface="Aptos"/>
                <a:ea typeface="Geist"/>
                <a:cs typeface="Geist" pitchFamily="34" charset="-120"/>
              </a:rPr>
              <a:t>vårdhygien</a:t>
            </a:r>
            <a:r>
              <a:rPr lang="en-US" sz="1500" b="1" kern="0" spc="-60">
                <a:solidFill>
                  <a:srgbClr val="000000"/>
                </a:solidFill>
                <a:latin typeface="Aptos"/>
                <a:ea typeface="Geist"/>
                <a:cs typeface="Geist" pitchFamily="34" charset="-120"/>
              </a:rPr>
              <a:t>,</a:t>
            </a:r>
            <a:br>
              <a:rPr lang="en-US" sz="1500" b="1" kern="0" spc="-60">
                <a:solidFill>
                  <a:srgbClr val="000000"/>
                </a:solidFill>
                <a:latin typeface="Aptos"/>
                <a:ea typeface="Geist"/>
                <a:cs typeface="Geist" pitchFamily="34" charset="-120"/>
              </a:rPr>
            </a:br>
            <a:r>
              <a:rPr lang="en-US" sz="1500" b="1" kern="0" spc="-60" err="1">
                <a:solidFill>
                  <a:srgbClr val="000000"/>
                </a:solidFill>
                <a:latin typeface="Aptos"/>
                <a:ea typeface="Geist"/>
                <a:cs typeface="Geist" pitchFamily="34" charset="-120"/>
              </a:rPr>
              <a:t>Läkemedelsavvikelser</a:t>
            </a:r>
            <a:r>
              <a:rPr lang="en-US" sz="1500" b="1" kern="0" spc="-60">
                <a:solidFill>
                  <a:srgbClr val="000000"/>
                </a:solidFill>
                <a:latin typeface="Aptos"/>
                <a:ea typeface="Geist"/>
                <a:cs typeface="Geist" pitchFamily="34" charset="-120"/>
              </a:rPr>
              <a:t>, </a:t>
            </a:r>
            <a:r>
              <a:rPr lang="en-US" sz="1500" b="1" kern="0" spc="-60" err="1">
                <a:solidFill>
                  <a:srgbClr val="000000"/>
                </a:solidFill>
                <a:latin typeface="Aptos"/>
                <a:ea typeface="Geist"/>
                <a:cs typeface="Geist" pitchFamily="34" charset="-120"/>
              </a:rPr>
              <a:t>strålskydd</a:t>
            </a:r>
            <a:endParaRPr lang="en-US" b="1">
              <a:solidFill>
                <a:srgbClr val="000000"/>
              </a:solidFill>
              <a:latin typeface="Aptos"/>
              <a:ea typeface="Geist"/>
            </a:endParaRPr>
          </a:p>
        </p:txBody>
      </p:sp>
      <p:sp>
        <p:nvSpPr>
          <p:cNvPr id="33" name="Object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85085" y="3340139"/>
            <a:ext cx="714146" cy="714146"/>
          </a:xfrm>
          <a:prstGeom prst="ellipse">
            <a:avLst/>
          </a:prstGeom>
          <a:solidFill>
            <a:srgbClr val="39D8C1"/>
          </a:solidFill>
        </p:spPr>
        <p:txBody>
          <a:bodyPr/>
          <a:lstStyle/>
          <a:p>
            <a:endParaRPr lang="en-GB">
              <a:solidFill>
                <a:srgbClr val="000000"/>
              </a:solidFill>
              <a:latin typeface="Aptos" panose="020B0004020202020204" pitchFamily="34" charset="0"/>
            </a:endParaRPr>
          </a:p>
        </p:txBody>
      </p:sp>
      <p:pic>
        <p:nvPicPr>
          <p:cNvPr id="34" name="Object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4195505" y="3513021"/>
            <a:ext cx="295180" cy="371356"/>
          </a:xfrm>
          <a:prstGeom prst="rect">
            <a:avLst/>
          </a:prstGeom>
        </p:spPr>
      </p:pic>
      <p:sp>
        <p:nvSpPr>
          <p:cNvPr id="35" name="Object 34"/>
          <p:cNvSpPr/>
          <p:nvPr/>
        </p:nvSpPr>
        <p:spPr>
          <a:xfrm>
            <a:off x="-118693" y="3516694"/>
            <a:ext cx="4008461" cy="18728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r">
              <a:lnSpc>
                <a:spcPts val="2237"/>
              </a:lnSpc>
            </a:pPr>
            <a:r>
              <a:rPr lang="en-US" sz="2800" b="1" kern="0" spc="-135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Avsaknad av statistik</a:t>
            </a:r>
            <a:endParaRPr lang="en-US" sz="2400">
              <a:solidFill>
                <a:srgbClr val="000000"/>
              </a:solidFill>
              <a:latin typeface="Aptos" panose="020B0004020202020204" pitchFamily="34" charset="0"/>
            </a:endParaRPr>
          </a:p>
        </p:txBody>
      </p:sp>
      <p:sp>
        <p:nvSpPr>
          <p:cNvPr id="36" name="Object 35"/>
          <p:cNvSpPr/>
          <p:nvPr/>
        </p:nvSpPr>
        <p:spPr>
          <a:xfrm>
            <a:off x="836424" y="3877438"/>
            <a:ext cx="3053345" cy="51370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024"/>
              </a:lnSpc>
              <a:spcBef>
                <a:spcPts val="676"/>
              </a:spcBef>
            </a:pPr>
            <a:r>
              <a:rPr lang="en-US" sz="1500" b="1" kern="0" spc="-60" err="1">
                <a:solidFill>
                  <a:srgbClr val="000000"/>
                </a:solidFill>
                <a:latin typeface="Aptos"/>
                <a:ea typeface="Geist" pitchFamily="34" charset="-122"/>
                <a:cs typeface="Geist" pitchFamily="34" charset="-120"/>
              </a:rPr>
              <a:t>Trender</a:t>
            </a:r>
            <a:r>
              <a:rPr lang="en-US" sz="1500" b="1" kern="0" spc="-60">
                <a:solidFill>
                  <a:srgbClr val="000000"/>
                </a:solidFill>
                <a:latin typeface="Aptos"/>
                <a:ea typeface="Geist" pitchFamily="34" charset="-122"/>
                <a:cs typeface="Geist" pitchFamily="34" charset="-120"/>
              </a:rPr>
              <a:t> </a:t>
            </a:r>
            <a:r>
              <a:rPr lang="en-US" sz="1500" b="1" kern="0" spc="-60" err="1">
                <a:solidFill>
                  <a:srgbClr val="000000"/>
                </a:solidFill>
                <a:latin typeface="Aptos"/>
                <a:ea typeface="Geist" pitchFamily="34" charset="-122"/>
                <a:cs typeface="Geist" pitchFamily="34" charset="-120"/>
              </a:rPr>
              <a:t>går</a:t>
            </a:r>
            <a:r>
              <a:rPr lang="en-US" sz="1500" b="1" kern="0" spc="-60">
                <a:solidFill>
                  <a:srgbClr val="000000"/>
                </a:solidFill>
                <a:latin typeface="Aptos"/>
                <a:ea typeface="Geist" pitchFamily="34" charset="-122"/>
                <a:cs typeface="Geist" pitchFamily="34" charset="-120"/>
              </a:rPr>
              <a:t> inte att följa</a:t>
            </a:r>
            <a:endParaRPr lang="en-US" b="1">
              <a:solidFill>
                <a:srgbClr val="000000"/>
              </a:solidFill>
              <a:latin typeface="Aptos"/>
            </a:endParaRPr>
          </a:p>
        </p:txBody>
      </p:sp>
      <p:sp>
        <p:nvSpPr>
          <p:cNvPr id="37" name="Object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522184" y="6499210"/>
            <a:ext cx="142829" cy="231146"/>
          </a:xfrm>
          <a:prstGeom prst="rect">
            <a:avLst/>
          </a:prstGeom>
          <a:noFill/>
        </p:spPr>
        <p:txBody>
          <a:bodyPr/>
          <a:lstStyle/>
          <a:p>
            <a:endParaRPr lang="en-GB">
              <a:solidFill>
                <a:srgbClr val="000000"/>
              </a:solidFill>
              <a:latin typeface="Aptos" panose="020B0004020202020204" pitchFamily="34" charset="0"/>
            </a:endParaRPr>
          </a:p>
        </p:txBody>
      </p:sp>
      <p:sp>
        <p:nvSpPr>
          <p:cNvPr id="38" name="Slide Number Placeholder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25838" y="6514883"/>
            <a:ext cx="799944" cy="2999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>
                <a:solidFill>
                  <a:srgbClr val="000000"/>
                </a:solidFill>
                <a:latin typeface="Aptos" panose="020B0004020202020204" pitchFamily="34" charset="0"/>
              </a:rPr>
              <a:t>4</a:t>
            </a:fld>
            <a:endParaRPr lang="en-US">
              <a:solidFill>
                <a:srgbClr val="000000"/>
              </a:solidFill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>
            <a:spLocks noGrp="1"/>
          </p:cNvSpPr>
          <p:nvPr>
            <p:ph type="title" idx="4294967295"/>
          </p:nvPr>
        </p:nvSpPr>
        <p:spPr>
          <a:xfrm>
            <a:off x="-1938492" y="1202049"/>
            <a:ext cx="12188097" cy="47324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554492">
              <a:lnSpc>
                <a:spcPts val="3728"/>
              </a:lnSpc>
              <a:spcBef>
                <a:spcPts val="0"/>
              </a:spcBef>
              <a:defRPr/>
            </a:pPr>
            <a:r>
              <a:rPr lang="en-US" sz="3750" b="1" kern="0" spc="-225" dirty="0" err="1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Språkmodeller</a:t>
            </a:r>
            <a:r>
              <a:rPr lang="en-US" sz="3750" b="1" kern="0" spc="-225" dirty="0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 - </a:t>
            </a:r>
            <a:r>
              <a:rPr lang="en-US" sz="3750" b="1" kern="0" spc="-225" dirty="0" err="1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en</a:t>
            </a:r>
            <a:r>
              <a:rPr lang="en-US" sz="3750" b="1" kern="0" spc="-225" dirty="0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3750" b="1" kern="0" spc="-225" dirty="0" err="1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möjlig</a:t>
            </a:r>
            <a:r>
              <a:rPr lang="en-US" sz="3750" b="1" kern="0" spc="-225" dirty="0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3750" b="1" kern="0" spc="-225" dirty="0" err="1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lösning</a:t>
            </a:r>
            <a:endParaRPr lang="en-US" sz="1800" dirty="0">
              <a:solidFill>
                <a:srgbClr val="000000"/>
              </a:solidFill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4" name="Object 3"/>
          <p:cNvSpPr/>
          <p:nvPr/>
        </p:nvSpPr>
        <p:spPr>
          <a:xfrm>
            <a:off x="1074443" y="1952657"/>
            <a:ext cx="8484057" cy="452697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559" indent="-242559">
              <a:lnSpc>
                <a:spcPts val="2914"/>
              </a:lnSpc>
              <a:buClr>
                <a:schemeClr val="accent4"/>
              </a:buClr>
              <a:buSzPct val="100000"/>
              <a:buChar char="•"/>
            </a:pPr>
            <a:r>
              <a:rPr lang="en-US" sz="2550" b="1" kern="0" spc="-77">
                <a:solidFill>
                  <a:srgbClr val="000000"/>
                </a:solidFill>
                <a:latin typeface="Aptos"/>
                <a:ea typeface="Geist"/>
              </a:rPr>
              <a:t>Kan </a:t>
            </a:r>
            <a:r>
              <a:rPr lang="en-US" sz="2550" b="1" kern="0" spc="-77" err="1">
                <a:solidFill>
                  <a:srgbClr val="000000"/>
                </a:solidFill>
                <a:latin typeface="Aptos"/>
                <a:ea typeface="Geist"/>
              </a:rPr>
              <a:t>analysera</a:t>
            </a:r>
            <a:r>
              <a:rPr lang="en-US" sz="2550" b="1" kern="0" spc="-77">
                <a:solidFill>
                  <a:srgbClr val="000000"/>
                </a:solidFill>
                <a:latin typeface="Aptos"/>
                <a:ea typeface="Geist"/>
              </a:rPr>
              <a:t> </a:t>
            </a:r>
            <a:r>
              <a:rPr lang="en-US" sz="2550" b="1" kern="0" spc="-77" err="1">
                <a:solidFill>
                  <a:srgbClr val="000000"/>
                </a:solidFill>
                <a:latin typeface="Aptos"/>
                <a:ea typeface="Geist"/>
              </a:rPr>
              <a:t>ostrukturerad</a:t>
            </a:r>
            <a:r>
              <a:rPr lang="en-US" sz="2550" b="1" kern="0" spc="-77">
                <a:solidFill>
                  <a:srgbClr val="000000"/>
                </a:solidFill>
                <a:latin typeface="Aptos"/>
                <a:ea typeface="Geist"/>
              </a:rPr>
              <a:t> text</a:t>
            </a:r>
          </a:p>
          <a:p>
            <a:pPr marL="242559" indent="-242559">
              <a:lnSpc>
                <a:spcPts val="2914"/>
              </a:lnSpc>
              <a:spcBef>
                <a:spcPts val="2420"/>
              </a:spcBef>
              <a:buClr>
                <a:schemeClr val="accent4"/>
              </a:buClr>
              <a:buSzPct val="100000"/>
              <a:buChar char="•"/>
            </a:pPr>
            <a:r>
              <a:rPr lang="en-US" sz="2565" b="1" kern="0" spc="-77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Möjliggör storskalig analys av tusentals avvikelser  </a:t>
            </a:r>
          </a:p>
          <a:p>
            <a:pPr marL="242559" indent="-242559">
              <a:lnSpc>
                <a:spcPts val="2914"/>
              </a:lnSpc>
              <a:spcBef>
                <a:spcPts val="2420"/>
              </a:spcBef>
              <a:buClr>
                <a:schemeClr val="accent4"/>
              </a:buClr>
              <a:buSzPct val="100000"/>
              <a:buChar char="•"/>
            </a:pPr>
            <a:r>
              <a:rPr lang="en-US" sz="2550" b="1" kern="0" spc="-77">
                <a:solidFill>
                  <a:srgbClr val="000000"/>
                </a:solidFill>
                <a:latin typeface="Aptos"/>
                <a:ea typeface="Geist"/>
                <a:cs typeface="Geist" pitchFamily="34" charset="-120"/>
              </a:rPr>
              <a:t>"</a:t>
            </a:r>
            <a:r>
              <a:rPr lang="en-US" sz="2550" b="1" kern="0" spc="-77" err="1">
                <a:solidFill>
                  <a:srgbClr val="000000"/>
                </a:solidFill>
                <a:latin typeface="Aptos"/>
                <a:ea typeface="Geist"/>
                <a:cs typeface="Geist" pitchFamily="34" charset="-120"/>
              </a:rPr>
              <a:t>Assistent</a:t>
            </a:r>
            <a:r>
              <a:rPr lang="en-US" sz="2550" b="1" kern="0" spc="-77">
                <a:solidFill>
                  <a:srgbClr val="000000"/>
                </a:solidFill>
                <a:latin typeface="Aptos"/>
                <a:ea typeface="Geist"/>
                <a:cs typeface="Geist" pitchFamily="34" charset="-120"/>
              </a:rPr>
              <a:t>" </a:t>
            </a:r>
            <a:r>
              <a:rPr lang="en-US" sz="2550" b="1" kern="0" spc="-77" err="1">
                <a:solidFill>
                  <a:srgbClr val="000000"/>
                </a:solidFill>
                <a:latin typeface="Aptos"/>
                <a:ea typeface="Geist"/>
                <a:cs typeface="Geist" pitchFamily="34" charset="-120"/>
              </a:rPr>
              <a:t>som</a:t>
            </a:r>
            <a:r>
              <a:rPr lang="en-US" sz="2550" b="1" kern="0" spc="-77">
                <a:solidFill>
                  <a:srgbClr val="000000"/>
                </a:solidFill>
                <a:latin typeface="Aptos"/>
                <a:ea typeface="Geist"/>
                <a:cs typeface="Geist" pitchFamily="34" charset="-120"/>
              </a:rPr>
              <a:t> </a:t>
            </a:r>
            <a:r>
              <a:rPr lang="en-US" sz="2550" b="1" kern="0" spc="-77" err="1">
                <a:solidFill>
                  <a:srgbClr val="000000"/>
                </a:solidFill>
                <a:latin typeface="Aptos"/>
                <a:ea typeface="Geist"/>
                <a:cs typeface="Geist" pitchFamily="34" charset="-120"/>
              </a:rPr>
              <a:t>föreslår</a:t>
            </a:r>
            <a:r>
              <a:rPr lang="en-US" sz="2550" b="1" kern="0" spc="-77">
                <a:solidFill>
                  <a:srgbClr val="000000"/>
                </a:solidFill>
                <a:latin typeface="Aptos"/>
                <a:ea typeface="Geist"/>
                <a:cs typeface="Geist" pitchFamily="34" charset="-120"/>
              </a:rPr>
              <a:t> </a:t>
            </a:r>
            <a:r>
              <a:rPr lang="en-US" sz="2550" b="1" kern="0" spc="-77" err="1">
                <a:solidFill>
                  <a:srgbClr val="000000"/>
                </a:solidFill>
                <a:latin typeface="Aptos"/>
                <a:ea typeface="Geist"/>
                <a:cs typeface="Geist" pitchFamily="34" charset="-120"/>
              </a:rPr>
              <a:t>klassificering</a:t>
            </a:r>
            <a:r>
              <a:rPr lang="en-US" sz="2550" b="1" kern="0" spc="-77">
                <a:solidFill>
                  <a:srgbClr val="000000"/>
                </a:solidFill>
                <a:latin typeface="Aptos"/>
                <a:ea typeface="Geist"/>
                <a:cs typeface="Geist" pitchFamily="34" charset="-120"/>
              </a:rPr>
              <a:t>, </a:t>
            </a:r>
            <a:r>
              <a:rPr lang="en-US" sz="2550" b="1" kern="0" spc="-77" err="1">
                <a:solidFill>
                  <a:srgbClr val="000000"/>
                </a:solidFill>
                <a:latin typeface="Aptos"/>
                <a:ea typeface="Geist"/>
                <a:cs typeface="Geist" pitchFamily="34" charset="-120"/>
              </a:rPr>
              <a:t>vidare</a:t>
            </a:r>
            <a:r>
              <a:rPr lang="en-US" sz="2550" b="1" kern="0" spc="-77">
                <a:solidFill>
                  <a:srgbClr val="000000"/>
                </a:solidFill>
                <a:latin typeface="Aptos"/>
                <a:ea typeface="Geist"/>
                <a:cs typeface="Geist" pitchFamily="34" charset="-120"/>
              </a:rPr>
              <a:t> </a:t>
            </a:r>
            <a:r>
              <a:rPr lang="en-US" sz="2550" b="1" kern="0" spc="-77" err="1">
                <a:solidFill>
                  <a:srgbClr val="000000"/>
                </a:solidFill>
                <a:latin typeface="Aptos"/>
                <a:ea typeface="Geist"/>
                <a:cs typeface="Geist" pitchFamily="34" charset="-120"/>
              </a:rPr>
              <a:t>utredning</a:t>
            </a:r>
            <a:r>
              <a:rPr lang="en-US" sz="2550" b="1" kern="0" spc="-77">
                <a:solidFill>
                  <a:srgbClr val="000000"/>
                </a:solidFill>
                <a:latin typeface="Aptos"/>
                <a:ea typeface="Geist"/>
                <a:cs typeface="Geist" pitchFamily="34" charset="-120"/>
              </a:rPr>
              <a:t> och </a:t>
            </a:r>
            <a:r>
              <a:rPr lang="en-US" sz="2550" b="1" kern="0" spc="-77" err="1">
                <a:solidFill>
                  <a:srgbClr val="000000"/>
                </a:solidFill>
                <a:latin typeface="Aptos"/>
                <a:ea typeface="Geist"/>
                <a:cs typeface="Geist" pitchFamily="34" charset="-120"/>
              </a:rPr>
              <a:t>åtgärder</a:t>
            </a:r>
            <a:endParaRPr lang="en-US" sz="2550" b="1" kern="0" spc="-77" err="1">
              <a:solidFill>
                <a:srgbClr val="000000"/>
              </a:solidFill>
              <a:latin typeface="Aptos" panose="020B0004020202020204" pitchFamily="34" charset="0"/>
              <a:ea typeface="Geist" pitchFamily="34" charset="-122"/>
              <a:cs typeface="Geist" pitchFamily="34" charset="-120"/>
            </a:endParaRPr>
          </a:p>
          <a:p>
            <a:pPr marL="242559" indent="-242559">
              <a:lnSpc>
                <a:spcPts val="2914"/>
              </a:lnSpc>
              <a:spcBef>
                <a:spcPts val="2420"/>
              </a:spcBef>
              <a:buClr>
                <a:schemeClr val="accent4"/>
              </a:buClr>
              <a:buSzPct val="100000"/>
              <a:buChar char="•"/>
            </a:pPr>
            <a:r>
              <a:rPr lang="en-US" sz="2565" b="1" kern="0" spc="-77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Skapar organisatoriskt minne</a:t>
            </a:r>
          </a:p>
          <a:p>
            <a:pPr marL="242559" indent="-242559">
              <a:lnSpc>
                <a:spcPts val="2914"/>
              </a:lnSpc>
              <a:spcBef>
                <a:spcPts val="2420"/>
              </a:spcBef>
              <a:buClr>
                <a:schemeClr val="accent4"/>
              </a:buClr>
              <a:buSzPct val="100000"/>
              <a:buChar char="•"/>
            </a:pPr>
            <a:r>
              <a:rPr lang="en-US" sz="2550" b="1" kern="0" spc="-77" err="1">
                <a:solidFill>
                  <a:srgbClr val="000000"/>
                </a:solidFill>
                <a:latin typeface="Aptos"/>
                <a:ea typeface="Geist"/>
                <a:cs typeface="Geist" pitchFamily="34" charset="-120"/>
              </a:rPr>
              <a:t>Frigör</a:t>
            </a:r>
            <a:r>
              <a:rPr lang="en-US" sz="2550" b="1" kern="0" spc="-77">
                <a:solidFill>
                  <a:srgbClr val="000000"/>
                </a:solidFill>
                <a:latin typeface="Aptos"/>
                <a:ea typeface="Geist"/>
                <a:cs typeface="Geist" pitchFamily="34" charset="-120"/>
              </a:rPr>
              <a:t> </a:t>
            </a:r>
            <a:r>
              <a:rPr lang="en-US" sz="2550" b="1" kern="0" spc="-77" err="1">
                <a:solidFill>
                  <a:srgbClr val="000000"/>
                </a:solidFill>
                <a:latin typeface="Aptos"/>
                <a:ea typeface="Geist"/>
                <a:cs typeface="Geist" pitchFamily="34" charset="-120"/>
              </a:rPr>
              <a:t>tid</a:t>
            </a:r>
            <a:r>
              <a:rPr lang="en-US" sz="2550" b="1" kern="0" spc="-77">
                <a:solidFill>
                  <a:srgbClr val="000000"/>
                </a:solidFill>
                <a:latin typeface="Aptos"/>
                <a:ea typeface="Geist"/>
                <a:cs typeface="Geist" pitchFamily="34" charset="-120"/>
              </a:rPr>
              <a:t> för personal </a:t>
            </a:r>
            <a:r>
              <a:rPr lang="en-US" sz="2550" b="1" kern="0" spc="-77" err="1">
                <a:solidFill>
                  <a:srgbClr val="000000"/>
                </a:solidFill>
                <a:latin typeface="Aptos"/>
                <a:ea typeface="Geist"/>
                <a:cs typeface="Geist" pitchFamily="34" charset="-120"/>
              </a:rPr>
              <a:t>att</a:t>
            </a:r>
            <a:r>
              <a:rPr lang="en-US" sz="2550" b="1" kern="0" spc="-77">
                <a:solidFill>
                  <a:srgbClr val="000000"/>
                </a:solidFill>
                <a:latin typeface="Aptos"/>
                <a:ea typeface="Geist"/>
                <a:cs typeface="Geist" pitchFamily="34" charset="-120"/>
              </a:rPr>
              <a:t> </a:t>
            </a:r>
            <a:r>
              <a:rPr lang="en-US" sz="2550" b="1" kern="0" spc="-77" err="1">
                <a:solidFill>
                  <a:srgbClr val="000000"/>
                </a:solidFill>
                <a:latin typeface="Aptos"/>
                <a:ea typeface="Geist"/>
                <a:cs typeface="Geist" pitchFamily="34" charset="-120"/>
              </a:rPr>
              <a:t>fokusera</a:t>
            </a:r>
            <a:r>
              <a:rPr lang="en-US" sz="2550" b="1" kern="0" spc="-77">
                <a:solidFill>
                  <a:srgbClr val="000000"/>
                </a:solidFill>
                <a:latin typeface="Aptos"/>
                <a:ea typeface="Geist"/>
                <a:cs typeface="Geist" pitchFamily="34" charset="-120"/>
              </a:rPr>
              <a:t> </a:t>
            </a:r>
            <a:r>
              <a:rPr lang="en-US" sz="2550" b="1" kern="0" spc="-77" err="1">
                <a:solidFill>
                  <a:srgbClr val="000000"/>
                </a:solidFill>
                <a:latin typeface="Aptos"/>
                <a:ea typeface="Geist"/>
                <a:cs typeface="Geist" pitchFamily="34" charset="-120"/>
              </a:rPr>
              <a:t>på</a:t>
            </a:r>
            <a:r>
              <a:rPr lang="en-US" sz="2550" b="1" kern="0" spc="-77">
                <a:solidFill>
                  <a:srgbClr val="000000"/>
                </a:solidFill>
                <a:latin typeface="Aptos"/>
                <a:ea typeface="Geist"/>
                <a:cs typeface="Geist" pitchFamily="34" charset="-120"/>
              </a:rPr>
              <a:t> "root cause analysis"</a:t>
            </a:r>
            <a:endParaRPr lang="en-US" sz="2550" b="1" kern="0" spc="-77">
              <a:solidFill>
                <a:srgbClr val="000000"/>
              </a:solidFill>
              <a:latin typeface="Aptos" panose="020B0004020202020204" pitchFamily="34" charset="0"/>
              <a:ea typeface="Geist" pitchFamily="34" charset="-122"/>
              <a:cs typeface="Geist" pitchFamily="34" charset="-120"/>
            </a:endParaRPr>
          </a:p>
          <a:p>
            <a:pPr marL="242559" indent="-242559">
              <a:lnSpc>
                <a:spcPts val="2914"/>
              </a:lnSpc>
              <a:spcBef>
                <a:spcPts val="2420"/>
              </a:spcBef>
              <a:buClr>
                <a:schemeClr val="accent4"/>
              </a:buClr>
              <a:buSzPct val="100000"/>
              <a:buChar char="•"/>
            </a:pPr>
            <a:r>
              <a:rPr lang="en-US" sz="2565" b="1" kern="0" spc="-77">
                <a:solidFill>
                  <a:srgbClr val="000000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Kan se trender över tid och hjälpa till att allokera resurser mer effektivt</a:t>
            </a:r>
            <a:endParaRPr lang="en-US">
              <a:solidFill>
                <a:srgbClr val="000000"/>
              </a:solidFill>
              <a:latin typeface="Aptos" panose="020B0004020202020204" pitchFamily="34" charset="0"/>
            </a:endParaRPr>
          </a:p>
        </p:txBody>
      </p:sp>
      <p:sp>
        <p:nvSpPr>
          <p:cNvPr id="25" name="Slide Number Placeholder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25838" y="6514883"/>
            <a:ext cx="799944" cy="2999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>
                <a:solidFill>
                  <a:srgbClr val="000000"/>
                </a:solidFill>
                <a:latin typeface="Aptos" panose="020B0004020202020204" pitchFamily="34" charset="0"/>
              </a:rPr>
              <a:t>5</a:t>
            </a:fld>
            <a:endParaRPr lang="en-US">
              <a:solidFill>
                <a:srgbClr val="000000"/>
              </a:solidFill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3000"/>
          </a:blip>
          <a:stretch>
            <a:fillRect/>
          </a:stretch>
        </p:blipFill>
        <p:spPr>
          <a:xfrm>
            <a:off x="428" y="241"/>
            <a:ext cx="12188097" cy="6855805"/>
          </a:xfrm>
          <a:prstGeom prst="rect">
            <a:avLst/>
          </a:prstGeom>
        </p:spPr>
      </p:pic>
      <p:sp>
        <p:nvSpPr>
          <p:cNvPr id="3" name="Object 2"/>
          <p:cNvSpPr>
            <a:spLocks noGrp="1"/>
          </p:cNvSpPr>
          <p:nvPr>
            <p:ph type="title" idx="4294967295"/>
          </p:nvPr>
        </p:nvSpPr>
        <p:spPr>
          <a:xfrm>
            <a:off x="1292771" y="1114717"/>
            <a:ext cx="8034193" cy="94648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50" b="1" i="0" u="none" strike="noStrike" kern="0" cap="none" spc="-22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Geist"/>
                <a:cs typeface="Geist" pitchFamily="34" charset="-120"/>
              </a:rPr>
              <a:t>Preliminära</a:t>
            </a:r>
            <a:r>
              <a:rPr kumimoji="0" lang="en-US" sz="3750" b="1" i="0" u="none" strike="noStrike" kern="0" cap="none" spc="-2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Geist"/>
                <a:cs typeface="Geist" pitchFamily="34" charset="-120"/>
              </a:rPr>
              <a:t> data </a:t>
            </a:r>
            <a:r>
              <a:rPr kumimoji="0" lang="en-US" sz="3750" b="1" i="0" u="none" strike="noStrike" kern="0" cap="none" spc="-22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Geist"/>
                <a:cs typeface="Geist" pitchFamily="34" charset="-120"/>
              </a:rPr>
              <a:t>från</a:t>
            </a:r>
            <a:r>
              <a:rPr kumimoji="0" lang="en-US" sz="3750" b="1" i="0" u="none" strike="noStrike" kern="0" cap="none" spc="-2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Geist"/>
                <a:cs typeface="Geist" pitchFamily="34" charset="-120"/>
              </a:rPr>
              <a:t> </a:t>
            </a:r>
            <a:r>
              <a:rPr kumimoji="0" lang="en-US" sz="3750" b="1" i="0" u="none" strike="noStrike" kern="0" cap="none" spc="-22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Geist"/>
                <a:cs typeface="Geist" pitchFamily="34" charset="-120"/>
              </a:rPr>
              <a:t>klassificering</a:t>
            </a:r>
            <a:r>
              <a:rPr kumimoji="0" lang="en-US" sz="3750" b="1" i="0" u="none" strike="noStrike" kern="0" cap="none" spc="-2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Geist"/>
                <a:cs typeface="Geist" pitchFamily="34" charset="-120"/>
              </a:rPr>
              <a:t> av </a:t>
            </a:r>
            <a:r>
              <a:rPr kumimoji="0" lang="en-US" sz="3750" b="1" i="0" u="none" strike="noStrike" kern="0" cap="none" spc="-22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Geist"/>
                <a:cs typeface="Geist" pitchFamily="34" charset="-120"/>
              </a:rPr>
              <a:t>läkemedelsavvikelser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Geist"/>
              <a:cs typeface="+mn-cs"/>
            </a:endParaRPr>
          </a:p>
        </p:txBody>
      </p:sp>
      <p:sp>
        <p:nvSpPr>
          <p:cNvPr id="4" name="Object 3"/>
          <p:cNvSpPr/>
          <p:nvPr/>
        </p:nvSpPr>
        <p:spPr>
          <a:xfrm>
            <a:off x="1205440" y="2599351"/>
            <a:ext cx="8484057" cy="33854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559" indent="-242559">
              <a:lnSpc>
                <a:spcPts val="3067"/>
              </a:lnSpc>
              <a:buClr>
                <a:schemeClr val="accent4"/>
              </a:buClr>
              <a:buSzPct val="100000"/>
              <a:buChar char="•"/>
            </a:pPr>
            <a:r>
              <a:rPr lang="en-US" sz="2700" b="1" kern="0" spc="-81">
                <a:solidFill>
                  <a:srgbClr val="000000"/>
                </a:solidFill>
                <a:latin typeface="Aptos"/>
                <a:ea typeface="Geist"/>
                <a:cs typeface="Geist" pitchFamily="34" charset="-120"/>
              </a:rPr>
              <a:t>Läkemedelsfel står för cirka 10% av alla vårdskador</a:t>
            </a:r>
          </a:p>
          <a:p>
            <a:pPr marL="242559" indent="-242559">
              <a:lnSpc>
                <a:spcPts val="3067"/>
              </a:lnSpc>
              <a:spcBef>
                <a:spcPts val="2548"/>
              </a:spcBef>
              <a:buClr>
                <a:schemeClr val="accent4"/>
              </a:buClr>
              <a:buSzPct val="100000"/>
              <a:buChar char="•"/>
            </a:pPr>
            <a:r>
              <a:rPr lang="en-US" sz="2700" b="1" kern="0" spc="-81">
                <a:solidFill>
                  <a:srgbClr val="000000"/>
                </a:solidFill>
                <a:latin typeface="Aptos"/>
                <a:ea typeface="Geist"/>
                <a:cs typeface="Geist" pitchFamily="34" charset="-120"/>
              </a:rPr>
              <a:t>Uppmärksammas ofta inte av avvikelsesamordnaren, felklassificeras </a:t>
            </a:r>
          </a:p>
          <a:p>
            <a:pPr marL="242559" indent="-242559">
              <a:lnSpc>
                <a:spcPts val="3067"/>
              </a:lnSpc>
              <a:spcBef>
                <a:spcPts val="2548"/>
              </a:spcBef>
              <a:buClr>
                <a:schemeClr val="accent4"/>
              </a:buClr>
              <a:buSzPct val="100000"/>
              <a:buChar char="•"/>
            </a:pPr>
            <a:r>
              <a:rPr lang="sv-SE" sz="2700" b="1" err="1">
                <a:solidFill>
                  <a:srgbClr val="000000"/>
                </a:solidFill>
                <a:latin typeface="Aptos"/>
              </a:rPr>
              <a:t>Omklassificering</a:t>
            </a:r>
            <a:r>
              <a:rPr lang="sv-SE" sz="2700" b="1">
                <a:solidFill>
                  <a:srgbClr val="000000"/>
                </a:solidFill>
                <a:latin typeface="Aptos"/>
              </a:rPr>
              <a:t> sker manuellt av kliniska farmaceuter – en resurskrävande process som kräver stor domänkunskap</a:t>
            </a:r>
            <a:endParaRPr lang="en-US" sz="2700" b="1">
              <a:solidFill>
                <a:srgbClr val="000000"/>
              </a:solidFill>
              <a:latin typeface="Aptos"/>
            </a:endParaRPr>
          </a:p>
        </p:txBody>
      </p:sp>
      <p:sp>
        <p:nvSpPr>
          <p:cNvPr id="5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522184" y="6499210"/>
            <a:ext cx="142829" cy="231146"/>
          </a:xfrm>
          <a:prstGeom prst="rect">
            <a:avLst/>
          </a:prstGeom>
          <a:noFill/>
        </p:spPr>
        <p:txBody>
          <a:bodyPr/>
          <a:lstStyle/>
          <a:p>
            <a:endParaRPr lang="en-GB">
              <a:solidFill>
                <a:srgbClr val="000000"/>
              </a:solidFill>
              <a:latin typeface="Aptos" panose="020B0004020202020204" pitchFamily="34" charset="0"/>
            </a:endParaRPr>
          </a:p>
        </p:txBody>
      </p:sp>
      <p:sp>
        <p:nvSpPr>
          <p:cNvPr id="25" name="Slide Number Placeholder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25838" y="6514883"/>
            <a:ext cx="799944" cy="2999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>
                <a:solidFill>
                  <a:srgbClr val="000000"/>
                </a:solidFill>
                <a:latin typeface="Aptos" panose="020B0004020202020204" pitchFamily="34" charset="0"/>
              </a:rPr>
              <a:t>6</a:t>
            </a:fld>
            <a:endParaRPr lang="en-US">
              <a:solidFill>
                <a:srgbClr val="000000"/>
              </a:solidFill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</a:blip>
          <a:stretch>
            <a:fillRect/>
          </a:stretch>
        </p:blipFill>
        <p:spPr>
          <a:xfrm>
            <a:off x="-3159" y="2195"/>
            <a:ext cx="12188097" cy="6855805"/>
          </a:xfrm>
          <a:prstGeom prst="rect">
            <a:avLst/>
          </a:prstGeom>
        </p:spPr>
      </p:pic>
      <p:sp>
        <p:nvSpPr>
          <p:cNvPr id="3" name="Object 2"/>
          <p:cNvSpPr>
            <a:spLocks noGrp="1"/>
          </p:cNvSpPr>
          <p:nvPr>
            <p:ph type="title" idx="4294967295"/>
          </p:nvPr>
        </p:nvSpPr>
        <p:spPr>
          <a:xfrm>
            <a:off x="-4320954" y="703861"/>
            <a:ext cx="12188097" cy="47324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7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50" b="1" i="0" u="none" strike="noStrike" kern="0" cap="none" spc="-22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Metod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4" name="Object 3"/>
          <p:cNvSpPr/>
          <p:nvPr/>
        </p:nvSpPr>
        <p:spPr>
          <a:xfrm>
            <a:off x="1074443" y="1486479"/>
            <a:ext cx="8484057" cy="443104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559" indent="-242559">
              <a:lnSpc>
                <a:spcPts val="2607"/>
              </a:lnSpc>
              <a:buClr>
                <a:schemeClr val="accent4"/>
              </a:buClr>
              <a:buSzPct val="100000"/>
              <a:buChar char="•"/>
            </a:pPr>
            <a:r>
              <a:rPr lang="en-US" sz="2250" b="1" kern="0" spc="-69" dirty="0">
                <a:latin typeface="Aptos"/>
                <a:ea typeface="Geist"/>
                <a:cs typeface="Geist" pitchFamily="34" charset="-120"/>
              </a:rPr>
              <a:t> 3 307 </a:t>
            </a:r>
            <a:r>
              <a:rPr lang="en-US" sz="2250" b="1" kern="0" spc="-69" dirty="0" err="1">
                <a:latin typeface="Aptos"/>
                <a:ea typeface="Geist"/>
                <a:cs typeface="Geist" pitchFamily="34" charset="-120"/>
              </a:rPr>
              <a:t>anonymiserade</a:t>
            </a:r>
            <a:r>
              <a:rPr lang="en-US" sz="2250" b="1" kern="0" spc="-69" dirty="0">
                <a:latin typeface="Aptos"/>
                <a:ea typeface="Geist"/>
                <a:cs typeface="Geist" pitchFamily="34" charset="-120"/>
              </a:rPr>
              <a:t> </a:t>
            </a:r>
            <a:r>
              <a:rPr lang="en-US" sz="2250" b="1" kern="0" spc="-69" dirty="0" err="1">
                <a:latin typeface="Aptos"/>
                <a:ea typeface="Geist"/>
                <a:cs typeface="Geist" pitchFamily="34" charset="-120"/>
              </a:rPr>
              <a:t>avvikelserapporter</a:t>
            </a:r>
            <a:r>
              <a:rPr lang="en-US" sz="2250" b="1" kern="0" spc="-69" dirty="0">
                <a:latin typeface="Aptos"/>
                <a:ea typeface="Geist"/>
                <a:cs typeface="Geist" pitchFamily="34" charset="-120"/>
              </a:rPr>
              <a:t> </a:t>
            </a:r>
            <a:r>
              <a:rPr lang="en-US" sz="2250" b="1" kern="0" spc="-69" dirty="0" err="1">
                <a:latin typeface="Aptos"/>
                <a:ea typeface="Geist"/>
                <a:cs typeface="Geist" pitchFamily="34" charset="-120"/>
              </a:rPr>
              <a:t>omklassificerade</a:t>
            </a:r>
            <a:r>
              <a:rPr lang="en-US" sz="2250" b="1" kern="0" spc="-69" dirty="0">
                <a:latin typeface="Aptos"/>
                <a:ea typeface="Geist"/>
                <a:cs typeface="Geist" pitchFamily="34" charset="-120"/>
              </a:rPr>
              <a:t> av </a:t>
            </a:r>
            <a:r>
              <a:rPr lang="en-US" sz="2250" b="1" kern="0" spc="-69" dirty="0" err="1">
                <a:latin typeface="Aptos"/>
                <a:ea typeface="Geist"/>
                <a:cs typeface="Geist" pitchFamily="34" charset="-120"/>
              </a:rPr>
              <a:t>kliniska</a:t>
            </a:r>
            <a:r>
              <a:rPr lang="en-US" sz="2250" b="1" kern="0" spc="-69" dirty="0">
                <a:latin typeface="Aptos"/>
                <a:ea typeface="Geist"/>
                <a:cs typeface="Geist" pitchFamily="34" charset="-120"/>
              </a:rPr>
              <a:t> </a:t>
            </a:r>
            <a:r>
              <a:rPr lang="en-US" sz="2250" b="1" kern="0" spc="-69" dirty="0" err="1">
                <a:latin typeface="Aptos"/>
                <a:ea typeface="Geist"/>
                <a:cs typeface="Geist" pitchFamily="34" charset="-120"/>
              </a:rPr>
              <a:t>farmaceuter</a:t>
            </a:r>
            <a:endParaRPr lang="sv-SE" dirty="0">
              <a:latin typeface="Arial"/>
              <a:ea typeface="Geist"/>
              <a:cs typeface="Arial"/>
            </a:endParaRPr>
          </a:p>
          <a:p>
            <a:pPr marL="242559" indent="-242559">
              <a:lnSpc>
                <a:spcPts val="2607"/>
              </a:lnSpc>
              <a:buClr>
                <a:schemeClr val="accent4"/>
              </a:buClr>
              <a:buSzPct val="100000"/>
              <a:buFontTx/>
              <a:buChar char="•"/>
            </a:pPr>
            <a:endParaRPr lang="en-US" sz="2250" b="1" kern="0" spc="-69" dirty="0">
              <a:latin typeface="Aptos"/>
              <a:ea typeface="Geist"/>
              <a:cs typeface="Geist" pitchFamily="34" charset="-120"/>
            </a:endParaRPr>
          </a:p>
          <a:p>
            <a:pPr marL="242559" indent="-242559">
              <a:lnSpc>
                <a:spcPts val="2607"/>
              </a:lnSpc>
              <a:buClr>
                <a:schemeClr val="accent4"/>
              </a:buClr>
              <a:buSzPct val="100000"/>
              <a:buFont typeface="Arial"/>
              <a:buChar char="•"/>
            </a:pPr>
            <a:r>
              <a:rPr lang="en-US" sz="2250" b="1" kern="0" spc="-69" dirty="0">
                <a:latin typeface="Aptos"/>
                <a:ea typeface="Geist"/>
                <a:cs typeface="Geist" pitchFamily="34" charset="-120"/>
              </a:rPr>
              <a:t>Prompt engineering + “critic model” för </a:t>
            </a:r>
            <a:r>
              <a:rPr lang="en-US" sz="2250" b="1" kern="0" spc="-69" dirty="0" err="1">
                <a:latin typeface="Aptos"/>
                <a:ea typeface="Geist"/>
                <a:cs typeface="Geist" pitchFamily="34" charset="-120"/>
              </a:rPr>
              <a:t>kvalitetssäkring</a:t>
            </a:r>
            <a:endParaRPr lang="en-US" sz="2250" b="1" kern="0" spc="-69" dirty="0">
              <a:latin typeface="Aptos"/>
              <a:ea typeface="Geist"/>
              <a:cs typeface="Geist" pitchFamily="34" charset="-120"/>
            </a:endParaRPr>
          </a:p>
          <a:p>
            <a:pPr marL="242559" indent="-242559">
              <a:lnSpc>
                <a:spcPts val="2607"/>
              </a:lnSpc>
              <a:buClr>
                <a:schemeClr val="accent4"/>
              </a:buClr>
              <a:buSzPct val="100000"/>
              <a:buFont typeface="Arial"/>
              <a:buChar char="•"/>
            </a:pPr>
            <a:endParaRPr lang="en-US" sz="2250" b="1" kern="0" spc="-69" dirty="0">
              <a:latin typeface="Aptos"/>
              <a:ea typeface="Geist"/>
              <a:cs typeface="Geist" pitchFamily="34" charset="-120"/>
            </a:endParaRPr>
          </a:p>
          <a:p>
            <a:pPr marL="242559" indent="-242559">
              <a:lnSpc>
                <a:spcPts val="2607"/>
              </a:lnSpc>
              <a:buClr>
                <a:schemeClr val="accent4"/>
              </a:buClr>
              <a:buSzPct val="100000"/>
              <a:buFont typeface="Arial"/>
              <a:buChar char="•"/>
            </a:pPr>
            <a:endParaRPr lang="en-US" sz="2250" b="1" kern="0" spc="-69" dirty="0">
              <a:latin typeface="Aptos"/>
              <a:ea typeface="Geist"/>
              <a:cs typeface="Geist" pitchFamily="34" charset="-120"/>
            </a:endParaRPr>
          </a:p>
          <a:p>
            <a:pPr marL="242559" indent="-242559">
              <a:lnSpc>
                <a:spcPts val="2607"/>
              </a:lnSpc>
              <a:buClr>
                <a:schemeClr val="accent4"/>
              </a:buClr>
              <a:buSzPct val="100000"/>
              <a:buFont typeface="Arial"/>
              <a:buChar char="•"/>
            </a:pPr>
            <a:endParaRPr lang="en-US" sz="2250" b="1" kern="0" spc="-69" dirty="0">
              <a:latin typeface="Aptos"/>
              <a:ea typeface="Geist"/>
              <a:cs typeface="Geist" pitchFamily="34" charset="-120"/>
            </a:endParaRPr>
          </a:p>
          <a:p>
            <a:pPr marL="242559" indent="-242559">
              <a:lnSpc>
                <a:spcPts val="2607"/>
              </a:lnSpc>
              <a:buClr>
                <a:schemeClr val="accent4"/>
              </a:buClr>
              <a:buSzPct val="100000"/>
              <a:buFont typeface="Arial"/>
              <a:buChar char="•"/>
            </a:pPr>
            <a:endParaRPr lang="en-US" sz="2250" b="1" kern="0" spc="-69" dirty="0">
              <a:latin typeface="Aptos"/>
              <a:ea typeface="Geist"/>
              <a:cs typeface="Geist" pitchFamily="34" charset="-120"/>
            </a:endParaRPr>
          </a:p>
          <a:p>
            <a:pPr marL="242559" indent="-242559">
              <a:lnSpc>
                <a:spcPts val="2607"/>
              </a:lnSpc>
              <a:spcBef>
                <a:spcPts val="2166"/>
              </a:spcBef>
              <a:buClr>
                <a:schemeClr val="accent4"/>
              </a:buClr>
              <a:buSzPct val="100000"/>
              <a:buChar char="•"/>
            </a:pPr>
            <a:r>
              <a:rPr lang="en-US" sz="2250" b="1" kern="0" spc="-69" dirty="0" err="1">
                <a:latin typeface="Aptos"/>
                <a:ea typeface="Geist"/>
                <a:cs typeface="Geist" pitchFamily="34" charset="-120"/>
              </a:rPr>
              <a:t>Validering</a:t>
            </a:r>
            <a:r>
              <a:rPr lang="en-US" sz="2250" b="1" kern="0" spc="-69" dirty="0">
                <a:latin typeface="Aptos"/>
                <a:ea typeface="Geist"/>
                <a:cs typeface="Geist" pitchFamily="34" charset="-120"/>
              </a:rPr>
              <a:t>: </a:t>
            </a:r>
            <a:r>
              <a:rPr lang="en-US" sz="2250" b="1" kern="0" spc="-69" dirty="0" err="1">
                <a:latin typeface="Aptos"/>
                <a:ea typeface="Geist"/>
                <a:cs typeface="Geist" pitchFamily="34" charset="-120"/>
              </a:rPr>
              <a:t>Ytterligare</a:t>
            </a:r>
            <a:r>
              <a:rPr lang="en-US" sz="2250" b="1" kern="0" spc="-69" dirty="0">
                <a:latin typeface="Aptos"/>
                <a:ea typeface="Geist"/>
                <a:cs typeface="Geist" pitchFamily="34" charset="-120"/>
              </a:rPr>
              <a:t> 200 </a:t>
            </a:r>
            <a:r>
              <a:rPr lang="en-US" sz="2250" b="1" kern="0" spc="-69" dirty="0" err="1">
                <a:latin typeface="Aptos"/>
                <a:ea typeface="Geist"/>
                <a:cs typeface="Geist" pitchFamily="34" charset="-120"/>
              </a:rPr>
              <a:t>rapporter</a:t>
            </a:r>
            <a:r>
              <a:rPr lang="en-US" sz="2250" b="1" kern="0" spc="-69" dirty="0">
                <a:latin typeface="Aptos"/>
                <a:ea typeface="Geist"/>
                <a:cs typeface="Geist" pitchFamily="34" charset="-120"/>
              </a:rPr>
              <a:t> </a:t>
            </a:r>
            <a:r>
              <a:rPr lang="en-US" sz="2250" b="1" kern="0" spc="-69" dirty="0" err="1">
                <a:latin typeface="Aptos"/>
                <a:ea typeface="Geist"/>
                <a:cs typeface="Geist" pitchFamily="34" charset="-120"/>
              </a:rPr>
              <a:t>klassificerades</a:t>
            </a:r>
            <a:r>
              <a:rPr lang="en-US" sz="2250" b="1" kern="0" spc="-69" dirty="0">
                <a:latin typeface="Aptos"/>
                <a:ea typeface="Geist"/>
                <a:cs typeface="Geist" pitchFamily="34" charset="-120"/>
              </a:rPr>
              <a:t> av </a:t>
            </a:r>
            <a:r>
              <a:rPr lang="en-US" sz="2250" b="1" kern="0" spc="-69" dirty="0" err="1">
                <a:latin typeface="Aptos"/>
                <a:ea typeface="Geist"/>
                <a:cs typeface="Geist" pitchFamily="34" charset="-120"/>
              </a:rPr>
              <a:t>två</a:t>
            </a:r>
            <a:r>
              <a:rPr lang="en-US" sz="2250" b="1" kern="0" spc="-69" dirty="0">
                <a:latin typeface="Aptos"/>
                <a:ea typeface="Geist"/>
                <a:cs typeface="Geist" pitchFamily="34" charset="-120"/>
              </a:rPr>
              <a:t> </a:t>
            </a:r>
            <a:r>
              <a:rPr lang="en-US" sz="2250" b="1" kern="0" spc="-69" dirty="0" err="1">
                <a:latin typeface="Aptos"/>
                <a:ea typeface="Geist"/>
                <a:cs typeface="Geist" pitchFamily="34" charset="-120"/>
              </a:rPr>
              <a:t>kliniska</a:t>
            </a:r>
            <a:r>
              <a:rPr lang="en-US" sz="2250" b="1" kern="0" spc="-69" dirty="0">
                <a:latin typeface="Aptos"/>
                <a:ea typeface="Geist"/>
                <a:cs typeface="Geist" pitchFamily="34" charset="-120"/>
              </a:rPr>
              <a:t> </a:t>
            </a:r>
            <a:r>
              <a:rPr lang="en-US" sz="2250" b="1" kern="0" spc="-69" dirty="0" err="1">
                <a:latin typeface="Aptos"/>
                <a:ea typeface="Geist"/>
                <a:cs typeface="Geist" pitchFamily="34" charset="-120"/>
              </a:rPr>
              <a:t>farmaceuter</a:t>
            </a:r>
            <a:r>
              <a:rPr lang="en-US" sz="2250" b="1" kern="0" spc="-69" dirty="0">
                <a:latin typeface="Aptos"/>
                <a:ea typeface="Geist"/>
                <a:cs typeface="Geist" pitchFamily="34" charset="-120"/>
              </a:rPr>
              <a:t> </a:t>
            </a:r>
            <a:r>
              <a:rPr lang="en-US" sz="2250" b="1" kern="0" spc="-69" dirty="0" err="1">
                <a:latin typeface="Aptos"/>
                <a:ea typeface="Geist"/>
                <a:cs typeface="Geist" pitchFamily="34" charset="-120"/>
              </a:rPr>
              <a:t>som</a:t>
            </a:r>
            <a:r>
              <a:rPr lang="en-US" sz="2250" b="1" kern="0" spc="-69" dirty="0">
                <a:latin typeface="Aptos"/>
                <a:ea typeface="Geist"/>
                <a:cs typeface="Geist" pitchFamily="34" charset="-120"/>
              </a:rPr>
              <a:t> </a:t>
            </a:r>
            <a:r>
              <a:rPr lang="en-US" sz="2250" b="1" kern="0" spc="-69" dirty="0" err="1">
                <a:latin typeface="Aptos"/>
                <a:ea typeface="Geist"/>
                <a:cs typeface="Geist" pitchFamily="34" charset="-120"/>
              </a:rPr>
              <a:t>referens</a:t>
            </a:r>
            <a:endParaRPr lang="en-US" sz="2250" b="1" kern="0" spc="-69" dirty="0">
              <a:latin typeface="Aptos"/>
              <a:ea typeface="Geist"/>
              <a:cs typeface="Geist" pitchFamily="34" charset="-120"/>
            </a:endParaRPr>
          </a:p>
          <a:p>
            <a:pPr marL="242559" indent="-242559">
              <a:lnSpc>
                <a:spcPts val="2607"/>
              </a:lnSpc>
              <a:spcBef>
                <a:spcPts val="2166"/>
              </a:spcBef>
              <a:buClr>
                <a:schemeClr val="accent4"/>
              </a:buClr>
              <a:buSzPct val="100000"/>
              <a:buChar char="•"/>
            </a:pPr>
            <a:r>
              <a:rPr lang="en-US" sz="2250" b="1" kern="0" spc="-69" dirty="0">
                <a:latin typeface="Aptos"/>
                <a:ea typeface="Geist"/>
                <a:cs typeface="Geist" pitchFamily="34" charset="-120"/>
              </a:rPr>
              <a:t>Analys: </a:t>
            </a:r>
            <a:r>
              <a:rPr lang="en-US" sz="2250" b="1" kern="0" spc="-69" dirty="0" err="1">
                <a:latin typeface="Aptos"/>
                <a:ea typeface="Geist"/>
                <a:cs typeface="Geist" pitchFamily="34" charset="-120"/>
              </a:rPr>
              <a:t>Jämförelse</a:t>
            </a:r>
            <a:r>
              <a:rPr lang="en-US" sz="2250" b="1" kern="0" spc="-69" dirty="0">
                <a:latin typeface="Aptos"/>
                <a:ea typeface="Geist"/>
                <a:cs typeface="Geist" pitchFamily="34" charset="-120"/>
              </a:rPr>
              <a:t> av </a:t>
            </a:r>
            <a:r>
              <a:rPr lang="en-US" sz="2250" b="1" kern="0" spc="-69" dirty="0" err="1">
                <a:latin typeface="Aptos"/>
                <a:ea typeface="Geist"/>
                <a:cs typeface="Geist" pitchFamily="34" charset="-120"/>
              </a:rPr>
              <a:t>modellens</a:t>
            </a:r>
            <a:r>
              <a:rPr lang="en-US" sz="2250" b="1" kern="0" spc="-69" dirty="0">
                <a:latin typeface="Aptos"/>
                <a:ea typeface="Geist"/>
                <a:cs typeface="Geist" pitchFamily="34" charset="-120"/>
              </a:rPr>
              <a:t> </a:t>
            </a:r>
            <a:r>
              <a:rPr lang="en-US" sz="2250" b="1" kern="0" spc="-69" dirty="0" err="1">
                <a:latin typeface="Aptos"/>
                <a:ea typeface="Geist"/>
                <a:cs typeface="Geist" pitchFamily="34" charset="-120"/>
              </a:rPr>
              <a:t>klassificering</a:t>
            </a:r>
            <a:r>
              <a:rPr lang="en-US" sz="2250" b="1" kern="0" spc="-69" dirty="0">
                <a:latin typeface="Aptos"/>
                <a:ea typeface="Geist"/>
                <a:cs typeface="Geist" pitchFamily="34" charset="-120"/>
              </a:rPr>
              <a:t> mot </a:t>
            </a:r>
            <a:r>
              <a:rPr lang="en-US" sz="2250" b="1" kern="0" spc="-69" dirty="0" err="1">
                <a:latin typeface="Aptos"/>
                <a:ea typeface="Geist"/>
                <a:cs typeface="Geist" pitchFamily="34" charset="-120"/>
              </a:rPr>
              <a:t>expertkonsensus</a:t>
            </a:r>
            <a:r>
              <a:rPr lang="en-US" sz="2250" b="1" kern="0" spc="-69" dirty="0">
                <a:latin typeface="Aptos"/>
                <a:ea typeface="Geist"/>
                <a:cs typeface="Geist" pitchFamily="34" charset="-120"/>
              </a:rPr>
              <a:t> </a:t>
            </a:r>
            <a:endParaRPr lang="en-US" sz="2250" dirty="0">
              <a:latin typeface="Aptos"/>
              <a:ea typeface="Geist"/>
            </a:endParaRPr>
          </a:p>
        </p:txBody>
      </p:sp>
      <p:sp>
        <p:nvSpPr>
          <p:cNvPr id="5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541228" y="6499210"/>
            <a:ext cx="123785" cy="231146"/>
          </a:xfrm>
          <a:prstGeom prst="rect">
            <a:avLst/>
          </a:prstGeom>
          <a:noFill/>
        </p:spPr>
        <p:txBody>
          <a:bodyPr/>
          <a:lstStyle/>
          <a:p>
            <a:endParaRPr lang="en-GB">
              <a:latin typeface="Aptos" panose="020B0004020202020204" pitchFamily="34" charset="0"/>
            </a:endParaRPr>
          </a:p>
        </p:txBody>
      </p:sp>
      <p:sp>
        <p:nvSpPr>
          <p:cNvPr id="25" name="Slide Number Placeholder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25838" y="6514883"/>
            <a:ext cx="799944" cy="2999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>
                <a:latin typeface="Aptos" panose="020B0004020202020204" pitchFamily="34" charset="0"/>
              </a:rPr>
              <a:t>7</a:t>
            </a:fld>
            <a:endParaRPr lang="en-US">
              <a:latin typeface="Aptos" panose="020B0004020202020204" pitchFamily="34" charset="0"/>
            </a:endParaRPr>
          </a:p>
        </p:txBody>
      </p:sp>
      <p:pic>
        <p:nvPicPr>
          <p:cNvPr id="7" name="Bildobjekt 6" descr="Modell som visar &quot;critic model&quot; ">
            <a:extLst>
              <a:ext uri="{FF2B5EF4-FFF2-40B4-BE49-F238E27FC236}">
                <a16:creationId xmlns:a16="http://schemas.microsoft.com/office/drawing/2014/main" id="{3373444A-02F4-E323-0439-3E0B548512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094" y="3036009"/>
            <a:ext cx="4066188" cy="116096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2000"/>
          </a:blip>
          <a:stretch>
            <a:fillRect/>
          </a:stretch>
        </p:blipFill>
        <p:spPr>
          <a:xfrm>
            <a:off x="428" y="241"/>
            <a:ext cx="12188097" cy="6855805"/>
          </a:xfrm>
          <a:prstGeom prst="rect">
            <a:avLst/>
          </a:prstGeom>
        </p:spPr>
      </p:pic>
      <p:sp>
        <p:nvSpPr>
          <p:cNvPr id="3" name="Object 2"/>
          <p:cNvSpPr>
            <a:spLocks noGrp="1"/>
          </p:cNvSpPr>
          <p:nvPr>
            <p:ph type="title" idx="4294967295"/>
          </p:nvPr>
        </p:nvSpPr>
        <p:spPr>
          <a:xfrm>
            <a:off x="-4165443" y="1376712"/>
            <a:ext cx="12188097" cy="47324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554492">
              <a:lnSpc>
                <a:spcPts val="3728"/>
              </a:lnSpc>
              <a:spcBef>
                <a:spcPts val="0"/>
              </a:spcBef>
              <a:defRPr/>
            </a:pPr>
            <a:r>
              <a:rPr lang="en-US" sz="3750" b="1" kern="0" spc="-225" dirty="0" err="1">
                <a:solidFill>
                  <a:srgbClr val="333333"/>
                </a:solidFill>
                <a:latin typeface="Aptos" panose="020B0004020202020204" pitchFamily="34" charset="0"/>
                <a:ea typeface="Geist" pitchFamily="34" charset="-122"/>
                <a:cs typeface="Geist" pitchFamily="34" charset="-120"/>
              </a:rPr>
              <a:t>Resultat</a:t>
            </a:r>
            <a:endParaRPr lang="en-US" sz="1800" dirty="0"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4" name="Object 3"/>
          <p:cNvSpPr/>
          <p:nvPr/>
        </p:nvSpPr>
        <p:spPr>
          <a:xfrm>
            <a:off x="1161775" y="1728382"/>
            <a:ext cx="8484057" cy="149804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  <a:buClr>
                <a:schemeClr val="accent4"/>
              </a:buClr>
              <a:buSzPct val="100000"/>
            </a:pPr>
            <a:endParaRPr lang="en-US" sz="2800" b="1" kern="0" spc="-69">
              <a:latin typeface="Aptos"/>
              <a:ea typeface="Geist"/>
              <a:cs typeface="Geist" pitchFamily="34" charset="-120"/>
            </a:endParaRPr>
          </a:p>
          <a:p>
            <a:pPr marL="242559" indent="-242559">
              <a:lnSpc>
                <a:spcPct val="150000"/>
              </a:lnSpc>
              <a:buClr>
                <a:schemeClr val="accent4"/>
              </a:buClr>
              <a:buSzPct val="100000"/>
              <a:buChar char="•"/>
            </a:pPr>
            <a:r>
              <a:rPr lang="en-US" sz="2700" b="1" kern="0" spc="-81">
                <a:latin typeface="Aptos"/>
                <a:ea typeface="Geist"/>
                <a:cs typeface="Geist" pitchFamily="34" charset="-120"/>
              </a:rPr>
              <a:t>96% </a:t>
            </a:r>
            <a:r>
              <a:rPr lang="en-US" sz="2700" b="1" kern="0" spc="-81" err="1">
                <a:latin typeface="Aptos"/>
                <a:ea typeface="Geist"/>
                <a:cs typeface="Geist" pitchFamily="34" charset="-120"/>
              </a:rPr>
              <a:t>överensstämmelse</a:t>
            </a:r>
            <a:r>
              <a:rPr lang="en-US" sz="2700" b="1" kern="0" spc="-81">
                <a:latin typeface="Aptos"/>
                <a:ea typeface="Geist"/>
                <a:cs typeface="Geist" pitchFamily="34" charset="-120"/>
              </a:rPr>
              <a:t> med expert (192/200)</a:t>
            </a:r>
          </a:p>
          <a:p>
            <a:pPr marL="242559" indent="-242559">
              <a:lnSpc>
                <a:spcPct val="150000"/>
              </a:lnSpc>
              <a:buClr>
                <a:schemeClr val="accent4"/>
              </a:buClr>
              <a:buSzPct val="100000"/>
              <a:buChar char="•"/>
            </a:pPr>
            <a:r>
              <a:rPr lang="en-US" sz="2700" b="1" kern="0" spc="-81" err="1">
                <a:latin typeface="Aptos"/>
                <a:ea typeface="Geist"/>
                <a:cs typeface="Geist" pitchFamily="34" charset="-120"/>
              </a:rPr>
              <a:t>Högre</a:t>
            </a:r>
            <a:r>
              <a:rPr lang="en-US" sz="2700" b="1" kern="0" spc="-81">
                <a:latin typeface="Aptos"/>
                <a:ea typeface="Geist"/>
                <a:cs typeface="Geist" pitchFamily="34" charset="-120"/>
              </a:rPr>
              <a:t> </a:t>
            </a:r>
            <a:r>
              <a:rPr lang="en-US" sz="2700" b="1" kern="0" spc="-81" err="1">
                <a:latin typeface="Aptos"/>
                <a:ea typeface="Geist"/>
                <a:cs typeface="Geist" pitchFamily="34" charset="-120"/>
              </a:rPr>
              <a:t>överensstämmelse</a:t>
            </a:r>
            <a:r>
              <a:rPr lang="en-US" sz="2700" b="1" kern="0" spc="-81">
                <a:latin typeface="Aptos"/>
                <a:ea typeface="Geist"/>
                <a:cs typeface="Geist" pitchFamily="34" charset="-120"/>
              </a:rPr>
              <a:t> </a:t>
            </a:r>
            <a:r>
              <a:rPr lang="en-US" sz="2700" b="1" kern="0" spc="-81" err="1">
                <a:latin typeface="Aptos"/>
                <a:ea typeface="Geist"/>
                <a:cs typeface="Geist" pitchFamily="34" charset="-120"/>
              </a:rPr>
              <a:t>än</a:t>
            </a:r>
            <a:r>
              <a:rPr lang="en-US" sz="2700" b="1" kern="0" spc="-81">
                <a:latin typeface="Aptos"/>
                <a:ea typeface="Geist"/>
                <a:cs typeface="Geist" pitchFamily="34" charset="-120"/>
              </a:rPr>
              <a:t> </a:t>
            </a:r>
            <a:r>
              <a:rPr lang="en-US" sz="2700" b="1" kern="0" spc="-81" err="1">
                <a:latin typeface="Aptos"/>
                <a:ea typeface="Geist"/>
                <a:cs typeface="Geist" pitchFamily="34" charset="-120"/>
              </a:rPr>
              <a:t>tidigare</a:t>
            </a:r>
            <a:r>
              <a:rPr lang="en-US" sz="2700" b="1" kern="0" spc="-81">
                <a:latin typeface="Aptos"/>
                <a:ea typeface="Geist"/>
                <a:cs typeface="Geist" pitchFamily="34" charset="-120"/>
              </a:rPr>
              <a:t> </a:t>
            </a:r>
            <a:r>
              <a:rPr lang="en-US" sz="2700" b="1" kern="0" spc="-81" err="1">
                <a:latin typeface="Aptos"/>
                <a:ea typeface="Geist"/>
                <a:cs typeface="Geist" pitchFamily="34" charset="-120"/>
              </a:rPr>
              <a:t>publicerade</a:t>
            </a:r>
            <a:r>
              <a:rPr lang="en-US" sz="2700" b="1" kern="0" spc="-81">
                <a:latin typeface="Aptos"/>
                <a:ea typeface="Geist"/>
                <a:cs typeface="Geist" pitchFamily="34" charset="-120"/>
              </a:rPr>
              <a:t> “machine learning” </a:t>
            </a:r>
            <a:r>
              <a:rPr lang="en-US" sz="2700" b="1" kern="0" spc="-81" err="1">
                <a:latin typeface="Aptos"/>
                <a:ea typeface="Geist"/>
                <a:cs typeface="Geist" pitchFamily="34" charset="-120"/>
              </a:rPr>
              <a:t>metoder</a:t>
            </a:r>
            <a:endParaRPr lang="en-US" sz="2700" b="1" kern="0" spc="-81">
              <a:latin typeface="Aptos"/>
              <a:ea typeface="Geist"/>
              <a:cs typeface="Geist" pitchFamily="34" charset="-120"/>
            </a:endParaRPr>
          </a:p>
          <a:p>
            <a:pPr marL="242559" indent="-242559">
              <a:lnSpc>
                <a:spcPct val="150000"/>
              </a:lnSpc>
              <a:buClr>
                <a:schemeClr val="accent4"/>
              </a:buClr>
              <a:buSzPct val="100000"/>
              <a:buChar char="•"/>
            </a:pPr>
            <a:r>
              <a:rPr lang="en-US" sz="2700" b="1" kern="0" spc="-81" err="1">
                <a:latin typeface="Aptos"/>
                <a:ea typeface="Geist"/>
                <a:cs typeface="Geist" pitchFamily="34" charset="-120"/>
              </a:rPr>
              <a:t>Oenighet</a:t>
            </a:r>
            <a:r>
              <a:rPr lang="en-US" sz="2700" b="1" kern="0" spc="-81">
                <a:latin typeface="Aptos"/>
                <a:ea typeface="Geist"/>
                <a:cs typeface="Geist" pitchFamily="34" charset="-120"/>
              </a:rPr>
              <a:t>: 4%, </a:t>
            </a:r>
            <a:r>
              <a:rPr lang="en-US" sz="2700" b="1" kern="0" spc="-81" err="1">
                <a:latin typeface="Aptos"/>
                <a:ea typeface="Geist"/>
                <a:cs typeface="Geist" pitchFamily="34" charset="-120"/>
              </a:rPr>
              <a:t>oftast</a:t>
            </a:r>
            <a:r>
              <a:rPr lang="en-US" sz="2700" b="1" kern="0" spc="-81">
                <a:latin typeface="Aptos"/>
                <a:ea typeface="Geist"/>
                <a:cs typeface="Geist" pitchFamily="34" charset="-120"/>
              </a:rPr>
              <a:t> </a:t>
            </a:r>
            <a:r>
              <a:rPr lang="en-US" sz="2700" b="1" kern="0" spc="-81" err="1">
                <a:latin typeface="Aptos"/>
                <a:ea typeface="Geist"/>
                <a:cs typeface="Geist" pitchFamily="34" charset="-120"/>
              </a:rPr>
              <a:t>språklig</a:t>
            </a:r>
            <a:r>
              <a:rPr lang="en-US" sz="2700" b="1" kern="0" spc="-81">
                <a:latin typeface="Aptos"/>
                <a:ea typeface="Geist"/>
                <a:cs typeface="Geist" pitchFamily="34" charset="-120"/>
              </a:rPr>
              <a:t>/</a:t>
            </a:r>
            <a:r>
              <a:rPr lang="en-US" sz="2700" b="1" kern="0" spc="-81" err="1">
                <a:latin typeface="Aptos"/>
                <a:ea typeface="Geist"/>
                <a:cs typeface="Geist" pitchFamily="34" charset="-120"/>
              </a:rPr>
              <a:t>kontextuell</a:t>
            </a:r>
            <a:r>
              <a:rPr lang="en-US" sz="2700" b="1" kern="0" spc="-81">
                <a:latin typeface="Aptos"/>
                <a:ea typeface="Geist"/>
                <a:cs typeface="Geist" pitchFamily="34" charset="-120"/>
              </a:rPr>
              <a:t> </a:t>
            </a:r>
            <a:r>
              <a:rPr lang="en-US" sz="2700" b="1" kern="0" spc="-81" err="1">
                <a:latin typeface="Aptos"/>
                <a:ea typeface="Geist"/>
                <a:cs typeface="Geist" pitchFamily="34" charset="-120"/>
              </a:rPr>
              <a:t>oklarhet</a:t>
            </a:r>
            <a:endParaRPr lang="en-US" sz="2700" b="1" kern="0" spc="-81">
              <a:latin typeface="Aptos"/>
              <a:ea typeface="Geist"/>
              <a:cs typeface="Geist" pitchFamily="34" charset="-120"/>
            </a:endParaRPr>
          </a:p>
        </p:txBody>
      </p:sp>
      <p:sp>
        <p:nvSpPr>
          <p:cNvPr id="5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531705" y="6499210"/>
            <a:ext cx="133308" cy="231146"/>
          </a:xfrm>
          <a:prstGeom prst="rect">
            <a:avLst/>
          </a:prstGeom>
          <a:noFill/>
        </p:spPr>
        <p:txBody>
          <a:bodyPr/>
          <a:lstStyle/>
          <a:p>
            <a:endParaRPr lang="en-GB">
              <a:latin typeface="Aptos" panose="020B0004020202020204" pitchFamily="34" charset="0"/>
            </a:endParaRPr>
          </a:p>
        </p:txBody>
      </p:sp>
      <p:sp>
        <p:nvSpPr>
          <p:cNvPr id="25" name="Slide Number Placeholder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25838" y="6514883"/>
            <a:ext cx="799944" cy="2999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>
                <a:latin typeface="Aptos" panose="020B0004020202020204" pitchFamily="34" charset="0"/>
              </a:rPr>
              <a:t>8</a:t>
            </a:fld>
            <a:endParaRPr lang="en-US"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1ACED-B875-C5E5-52F4-44B0CFCC0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3">
            <a:extLst>
              <a:ext uri="{FF2B5EF4-FFF2-40B4-BE49-F238E27FC236}">
                <a16:creationId xmlns:a16="http://schemas.microsoft.com/office/drawing/2014/main" id="{00F1B298-95B7-A717-15E5-A83AFE302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1491" b="31491"/>
          <a:stretch/>
        </p:blipFill>
        <p:spPr>
          <a:xfrm>
            <a:off x="428" y="242"/>
            <a:ext cx="12188097" cy="3427902"/>
          </a:xfrm>
          <a:prstGeom prst="rect">
            <a:avLst/>
          </a:prstGeom>
        </p:spPr>
      </p:pic>
      <p:pic>
        <p:nvPicPr>
          <p:cNvPr id="1026" name="Picture 2" descr="Logotyper - Region Västmanland">
            <a:extLst>
              <a:ext uri="{FF2B5EF4-FFF2-40B4-BE49-F238E27FC236}">
                <a16:creationId xmlns:a16="http://schemas.microsoft.com/office/drawing/2014/main" id="{11BAD5D6-25A3-4DE7-29D3-B1F1F270F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64" y="323419"/>
            <a:ext cx="2518852" cy="70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ject 5" descr="mdu-0">
            <a:extLst>
              <a:ext uri="{FF2B5EF4-FFF2-40B4-BE49-F238E27FC236}">
                <a16:creationId xmlns:a16="http://schemas.microsoft.com/office/drawing/2014/main" id="{0DAF8BA8-6E6F-600E-9E58-D55FD6213ED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44675" y="1386525"/>
            <a:ext cx="1507772" cy="978513"/>
          </a:xfrm>
          <a:prstGeom prst="rect">
            <a:avLst/>
          </a:prstGeom>
        </p:spPr>
      </p:pic>
      <p:sp>
        <p:nvSpPr>
          <p:cNvPr id="3" name="Object 2" descr="Illustration på en hjärna">
            <a:extLst>
              <a:ext uri="{FF2B5EF4-FFF2-40B4-BE49-F238E27FC236}">
                <a16:creationId xmlns:a16="http://schemas.microsoft.com/office/drawing/2014/main" id="{B3EDC25F-BB3F-4F18-9510-050FE90D3DFD}"/>
              </a:ext>
            </a:extLst>
          </p:cNvPr>
          <p:cNvSpPr/>
          <p:nvPr/>
        </p:nvSpPr>
        <p:spPr>
          <a:xfrm>
            <a:off x="428" y="242"/>
            <a:ext cx="12188097" cy="3427902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GB"/>
          </a:p>
        </p:txBody>
      </p:sp>
      <p:sp>
        <p:nvSpPr>
          <p:cNvPr id="2" name="Object 1">
            <a:extLst>
              <a:ext uri="{FF2B5EF4-FFF2-40B4-BE49-F238E27FC236}">
                <a16:creationId xmlns:a16="http://schemas.microsoft.com/office/drawing/2014/main" id="{B97A3BB2-0C3E-330A-8BF8-C410824638F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52448" y="3720704"/>
            <a:ext cx="8484057" cy="153327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54492">
              <a:lnSpc>
                <a:spcPts val="6038"/>
              </a:lnSpc>
              <a:spcBef>
                <a:spcPts val="0"/>
              </a:spcBef>
              <a:defRPr/>
            </a:pPr>
            <a:r>
              <a:rPr lang="en-US" sz="6049" b="1" kern="0" spc="-365" dirty="0">
                <a:solidFill>
                  <a:srgbClr val="000000"/>
                </a:solidFill>
                <a:latin typeface="Aptos"/>
                <a:ea typeface="Geist"/>
                <a:cs typeface="+mn-cs"/>
              </a:rPr>
              <a:t>TACK!</a:t>
            </a:r>
            <a:endParaRPr lang="en-US" sz="6049" b="1" kern="0" spc="-365" dirty="0"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5" name="Object 4">
            <a:extLst>
              <a:ext uri="{FF2B5EF4-FFF2-40B4-BE49-F238E27FC236}">
                <a16:creationId xmlns:a16="http://schemas.microsoft.com/office/drawing/2014/main" id="{3B1D9E02-43A8-80B2-E858-D482FDB26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-698718" y="-1835586"/>
            <a:ext cx="342780" cy="193513"/>
          </a:xfrm>
          <a:prstGeom prst="rect">
            <a:avLst/>
          </a:prstGeom>
        </p:spPr>
      </p:pic>
      <p:sp>
        <p:nvSpPr>
          <p:cNvPr id="8" name="Object 7">
            <a:extLst>
              <a:ext uri="{FF2B5EF4-FFF2-40B4-BE49-F238E27FC236}">
                <a16:creationId xmlns:a16="http://schemas.microsoft.com/office/drawing/2014/main" id="{FA4BB678-46F8-892A-003D-7C2F2C4E4655}"/>
              </a:ext>
            </a:extLst>
          </p:cNvPr>
          <p:cNvSpPr/>
          <p:nvPr/>
        </p:nvSpPr>
        <p:spPr>
          <a:xfrm>
            <a:off x="286088" y="5780541"/>
            <a:ext cx="1560647" cy="2162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704"/>
              </a:lnSpc>
            </a:pPr>
            <a:r>
              <a:rPr lang="en-US" sz="1500" b="1" kern="0" spc="-45">
                <a:solidFill>
                  <a:srgbClr val="333333"/>
                </a:solidFill>
                <a:latin typeface="Aptos"/>
                <a:ea typeface="Geist" pitchFamily="34" charset="-122"/>
                <a:cs typeface="Geist" pitchFamily="34" charset="-120"/>
              </a:rPr>
              <a:t>Anders Krifors</a:t>
            </a:r>
            <a:endParaRPr lang="en-US">
              <a:latin typeface="Aptos"/>
            </a:endParaRP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705861EA-8883-00C6-F917-A047A7FDADFA}"/>
              </a:ext>
            </a:extLst>
          </p:cNvPr>
          <p:cNvSpPr/>
          <p:nvPr/>
        </p:nvSpPr>
        <p:spPr>
          <a:xfrm>
            <a:off x="286088" y="6094528"/>
            <a:ext cx="1560647" cy="21829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720"/>
              </a:lnSpc>
              <a:spcBef>
                <a:spcPts val="754"/>
              </a:spcBef>
            </a:pPr>
            <a:r>
              <a:rPr lang="en-US" sz="1275" kern="0" spc="-51">
                <a:solidFill>
                  <a:srgbClr val="000000">
                    <a:alpha val="65000"/>
                  </a:srgbClr>
                </a:solidFill>
                <a:latin typeface="Aptos"/>
                <a:ea typeface="Geist" pitchFamily="34" charset="-122"/>
                <a:cs typeface="Geist" pitchFamily="34" charset="-120"/>
              </a:rPr>
              <a:t>Chefläkare, PhD</a:t>
            </a:r>
            <a:endParaRPr lang="en-US">
              <a:latin typeface="Aptos"/>
            </a:endParaRP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D6CBDB2E-291F-2FF3-E56D-F8FB669F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6088" y="6399706"/>
            <a:ext cx="1560647" cy="21829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720"/>
              </a:lnSpc>
              <a:spcBef>
                <a:spcPts val="672"/>
              </a:spcBef>
            </a:pPr>
            <a:r>
              <a:rPr lang="en-US" sz="1275" kern="0" spc="-51">
                <a:solidFill>
                  <a:srgbClr val="000000">
                    <a:alpha val="65000"/>
                  </a:srgbClr>
                </a:solidFill>
                <a:latin typeface="Aptos"/>
                <a:ea typeface="Geist" pitchFamily="34" charset="-122"/>
                <a:cs typeface="Geist" pitchFamily="34" charset="-120"/>
              </a:rPr>
              <a:t>Region Västmanland</a:t>
            </a:r>
            <a:endParaRPr lang="en-US">
              <a:latin typeface="Aptos"/>
            </a:endParaRPr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7237B706-12F8-038C-1551-DDEBEEE120FE}"/>
              </a:ext>
            </a:extLst>
          </p:cNvPr>
          <p:cNvSpPr/>
          <p:nvPr/>
        </p:nvSpPr>
        <p:spPr>
          <a:xfrm>
            <a:off x="2276174" y="5780541"/>
            <a:ext cx="1759657" cy="2162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704"/>
              </a:lnSpc>
            </a:pPr>
            <a:r>
              <a:rPr lang="en-US" sz="1500" b="1" kern="0" spc="-45">
                <a:solidFill>
                  <a:srgbClr val="333333"/>
                </a:solidFill>
                <a:latin typeface="Aptos"/>
                <a:ea typeface="Geist" pitchFamily="34" charset="-122"/>
                <a:cs typeface="Geist" pitchFamily="34" charset="-120"/>
              </a:rPr>
              <a:t>Christer Norström</a:t>
            </a:r>
            <a:endParaRPr lang="en-US">
              <a:latin typeface="Aptos"/>
            </a:endParaRPr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id="{6E2D5924-4892-6AA1-D4FA-48AC3B8B9BFA}"/>
              </a:ext>
            </a:extLst>
          </p:cNvPr>
          <p:cNvSpPr/>
          <p:nvPr/>
        </p:nvSpPr>
        <p:spPr>
          <a:xfrm>
            <a:off x="2276174" y="6399706"/>
            <a:ext cx="1759657" cy="21829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720"/>
              </a:lnSpc>
              <a:spcBef>
                <a:spcPts val="672"/>
              </a:spcBef>
            </a:pPr>
            <a:r>
              <a:rPr lang="en-US" sz="1275" kern="0" spc="-51">
                <a:solidFill>
                  <a:srgbClr val="000000">
                    <a:alpha val="65000"/>
                  </a:srgbClr>
                </a:solidFill>
                <a:latin typeface="Aptos"/>
                <a:ea typeface="Geist" pitchFamily="34" charset="-122"/>
                <a:cs typeface="Geist" pitchFamily="34" charset="-120"/>
              </a:rPr>
              <a:t>Mälardalens Universitet</a:t>
            </a:r>
            <a:endParaRPr lang="en-US">
              <a:latin typeface="Aptos"/>
            </a:endParaRPr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320DCCDF-4E68-0AEC-6B29-D22F4257DB34}"/>
              </a:ext>
            </a:extLst>
          </p:cNvPr>
          <p:cNvSpPr/>
          <p:nvPr/>
        </p:nvSpPr>
        <p:spPr>
          <a:xfrm>
            <a:off x="2276174" y="6094528"/>
            <a:ext cx="1759657" cy="21829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720"/>
              </a:lnSpc>
              <a:spcBef>
                <a:spcPts val="754"/>
              </a:spcBef>
            </a:pPr>
            <a:r>
              <a:rPr lang="en-US" sz="1275" kern="0" spc="-51">
                <a:solidFill>
                  <a:srgbClr val="000000">
                    <a:alpha val="65000"/>
                  </a:srgbClr>
                </a:solidFill>
                <a:latin typeface="Aptos"/>
                <a:ea typeface="Geist" pitchFamily="34" charset="-122"/>
                <a:cs typeface="Geist" pitchFamily="34" charset="-120"/>
              </a:rPr>
              <a:t>Professor</a:t>
            </a:r>
            <a:endParaRPr lang="en-US">
              <a:latin typeface="Aptos"/>
            </a:endParaRPr>
          </a:p>
        </p:txBody>
      </p:sp>
      <p:pic>
        <p:nvPicPr>
          <p:cNvPr id="7" name="Object 6" descr="löf-0">
            <a:extLst>
              <a:ext uri="{FF2B5EF4-FFF2-40B4-BE49-F238E27FC236}">
                <a16:creationId xmlns:a16="http://schemas.microsoft.com/office/drawing/2014/main" id="{90C740B0-4343-7563-070D-8081448F942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-24815" t="-24815" r="-24815" b="-24815"/>
          <a:stretch/>
        </p:blipFill>
        <p:spPr>
          <a:xfrm>
            <a:off x="9091539" y="5693794"/>
            <a:ext cx="1410157" cy="675748"/>
          </a:xfrm>
          <a:prstGeom prst="rect">
            <a:avLst/>
          </a:prstGeom>
        </p:spPr>
      </p:pic>
      <p:sp>
        <p:nvSpPr>
          <p:cNvPr id="14" name="textruta 13">
            <a:extLst>
              <a:ext uri="{FF2B5EF4-FFF2-40B4-BE49-F238E27FC236}">
                <a16:creationId xmlns:a16="http://schemas.microsoft.com/office/drawing/2014/main" id="{C173E531-0192-A8DC-2EAC-D7C179041D58}"/>
              </a:ext>
            </a:extLst>
          </p:cNvPr>
          <p:cNvSpPr txBox="1"/>
          <p:nvPr/>
        </p:nvSpPr>
        <p:spPr>
          <a:xfrm>
            <a:off x="8996007" y="5438616"/>
            <a:ext cx="1608377" cy="276993"/>
          </a:xfrm>
          <a:prstGeom prst="rect">
            <a:avLst/>
          </a:prstGeom>
          <a:noFill/>
        </p:spPr>
        <p:txBody>
          <a:bodyPr wrap="none" lIns="91434" tIns="45717" rIns="91434" bIns="45717" rtlCol="0" anchor="t">
            <a:spAutoFit/>
          </a:bodyPr>
          <a:lstStyle/>
          <a:p>
            <a:r>
              <a:rPr lang="sv-SE" sz="1200">
                <a:latin typeface="Aptos"/>
              </a:rPr>
              <a:t>Med finansiering från </a:t>
            </a:r>
            <a:endParaRPr lang="en-GB" sz="1200"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11310652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CE83F1453CDB54991E039C08C7C9473" ma:contentTypeVersion="15" ma:contentTypeDescription="Skapa ett nytt dokument." ma:contentTypeScope="" ma:versionID="8e75f20ed2afd9dcd55e529aa18d5c4e">
  <xsd:schema xmlns:xsd="http://www.w3.org/2001/XMLSchema" xmlns:xs="http://www.w3.org/2001/XMLSchema" xmlns:p="http://schemas.microsoft.com/office/2006/metadata/properties" xmlns:ns2="1e79335a-5b32-4e3e-ac59-cfd702a91ece" xmlns:ns3="2919be73-3043-4a15-91a1-447e95682d5a" targetNamespace="http://schemas.microsoft.com/office/2006/metadata/properties" ma:root="true" ma:fieldsID="5f2fd5a5749bc5890168a54435750199" ns2:_="" ns3:_="">
    <xsd:import namespace="1e79335a-5b32-4e3e-ac59-cfd702a91ece"/>
    <xsd:import namespace="2919be73-3043-4a15-91a1-447e95682d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79335a-5b32-4e3e-ac59-cfd702a91e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ildmarkeringar" ma:readOnly="false" ma:fieldId="{5cf76f15-5ced-4ddc-b409-7134ff3c332f}" ma:taxonomyMulti="true" ma:sspId="e12c2e29-3876-4f0c-ba25-f8f57cb655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19be73-3043-4a15-91a1-447e95682d5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e74edf0f-f2e9-413e-9a56-834715289534}" ma:internalName="TaxCatchAll" ma:showField="CatchAllData" ma:web="2919be73-3043-4a15-91a1-447e95682d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919be73-3043-4a15-91a1-447e95682d5a" xsi:nil="true"/>
    <lcf76f155ced4ddcb4097134ff3c332f xmlns="1e79335a-5b32-4e3e-ac59-cfd702a91ec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7F43354-DD34-4A69-9C0F-C2F6C1C45D16}"/>
</file>

<file path=customXml/itemProps2.xml><?xml version="1.0" encoding="utf-8"?>
<ds:datastoreItem xmlns:ds="http://schemas.openxmlformats.org/officeDocument/2006/customXml" ds:itemID="{F752144D-F588-40EF-8677-7F7C72519DA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A3E355D-0D26-4584-87A5-AEFB36E58292}">
  <ds:schemaRefs>
    <ds:schemaRef ds:uri="http://www.w3.org/XML/1998/namespace"/>
    <ds:schemaRef ds:uri="1e79335a-5b32-4e3e-ac59-cfd702a91ece"/>
    <ds:schemaRef ds:uri="2919be73-3043-4a15-91a1-447e95682d5a"/>
    <ds:schemaRef ds:uri="http://purl.org/dc/terms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344</Words>
  <Application>Microsoft Office PowerPoint</Application>
  <PresentationFormat>Bredbild</PresentationFormat>
  <Paragraphs>85</Paragraphs>
  <Slides>9</Slides>
  <Notes>9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9</vt:i4>
      </vt:variant>
    </vt:vector>
  </HeadingPairs>
  <TitlesOfParts>
    <vt:vector size="13" baseType="lpstr">
      <vt:lpstr>Aptos</vt:lpstr>
      <vt:lpstr>Aptos Display</vt:lpstr>
      <vt:lpstr>Arial</vt:lpstr>
      <vt:lpstr>Office-tema</vt:lpstr>
      <vt:lpstr>Kan AI hjälpa vården att lära av sina misstag?</vt:lpstr>
      <vt:lpstr>Fel som begås i vården leder till ett stort lidande</vt:lpstr>
      <vt:lpstr>Avvikelser - ett viktigt verktyg i patientsäkerhetsarbetet</vt:lpstr>
      <vt:lpstr>Problemet</vt:lpstr>
      <vt:lpstr>Språkmodeller - en möjlig lösning</vt:lpstr>
      <vt:lpstr>Preliminära data från klassificering av läkemedelsavvikelser</vt:lpstr>
      <vt:lpstr>Metod</vt:lpstr>
      <vt:lpstr>Resultat</vt:lpstr>
      <vt:lpstr>TACK!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Sofie Pettersson</dc:creator>
  <cp:lastModifiedBy>Sofie Pettersson</cp:lastModifiedBy>
  <cp:revision>1</cp:revision>
  <dcterms:created xsi:type="dcterms:W3CDTF">2025-11-12T09:25:43Z</dcterms:created>
  <dcterms:modified xsi:type="dcterms:W3CDTF">2025-11-12T09:32:40Z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0x010100DCE83F1453CDB54991E039C08C7C9473</vt:lpwstr>
  </property>
  <property fmtid="{D5CDD505-2E9C-101B-9397-08002B2CF9AE}" pid="3" name="MediaServiceImageTags">
    <vt:lpwstr/>
  </property>
</Properties>
</file>