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 id="2147484103" r:id="rId8"/>
  </p:sldMasterIdLst>
  <p:notesMasterIdLst>
    <p:notesMasterId r:id="rId17"/>
  </p:notesMasterIdLst>
  <p:sldIdLst>
    <p:sldId id="439" r:id="rId9"/>
    <p:sldId id="2147470760" r:id="rId10"/>
    <p:sldId id="2076138803" r:id="rId11"/>
    <p:sldId id="2076138781" r:id="rId12"/>
    <p:sldId id="2076138801" r:id="rId13"/>
    <p:sldId id="2145709477" r:id="rId14"/>
    <p:sldId id="2076138773" r:id="rId15"/>
    <p:sldId id="2076138774" r:id="rId16"/>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94310" autoAdjust="0"/>
  </p:normalViewPr>
  <p:slideViewPr>
    <p:cSldViewPr snapToGrid="0">
      <p:cViewPr varScale="1">
        <p:scale>
          <a:sx n="64" d="100"/>
          <a:sy n="64" d="100"/>
        </p:scale>
        <p:origin x="2058" y="48"/>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Pettersson" userId="7b9a48fb-256a-44dd-80ba-f7fd7fef58f4" providerId="ADAL" clId="{40C99B02-714C-4D65-AC0C-7A38F00221EA}"/>
    <pc:docChg chg="modSld">
      <pc:chgData name="Sofie Pettersson" userId="7b9a48fb-256a-44dd-80ba-f7fd7fef58f4" providerId="ADAL" clId="{40C99B02-714C-4D65-AC0C-7A38F00221EA}" dt="2025-11-14T09:01:24.225" v="6" actId="20577"/>
      <pc:docMkLst>
        <pc:docMk/>
      </pc:docMkLst>
      <pc:sldChg chg="modNotesTx">
        <pc:chgData name="Sofie Pettersson" userId="7b9a48fb-256a-44dd-80ba-f7fd7fef58f4" providerId="ADAL" clId="{40C99B02-714C-4D65-AC0C-7A38F00221EA}" dt="2025-11-14T09:00:56.350" v="0" actId="20577"/>
        <pc:sldMkLst>
          <pc:docMk/>
          <pc:sldMk cId="1532870398" sldId="439"/>
        </pc:sldMkLst>
      </pc:sldChg>
      <pc:sldChg chg="modNotesTx">
        <pc:chgData name="Sofie Pettersson" userId="7b9a48fb-256a-44dd-80ba-f7fd7fef58f4" providerId="ADAL" clId="{40C99B02-714C-4D65-AC0C-7A38F00221EA}" dt="2025-11-14T09:01:24.225" v="6" actId="20577"/>
        <pc:sldMkLst>
          <pc:docMk/>
          <pc:sldMk cId="3178888682" sldId="2076138773"/>
        </pc:sldMkLst>
      </pc:sldChg>
      <pc:sldChg chg="modNotesTx">
        <pc:chgData name="Sofie Pettersson" userId="7b9a48fb-256a-44dd-80ba-f7fd7fef58f4" providerId="ADAL" clId="{40C99B02-714C-4D65-AC0C-7A38F00221EA}" dt="2025-11-14T09:01:20.329" v="5" actId="20577"/>
        <pc:sldMkLst>
          <pc:docMk/>
          <pc:sldMk cId="606192529" sldId="2076138774"/>
        </pc:sldMkLst>
      </pc:sldChg>
      <pc:sldChg chg="modNotesTx">
        <pc:chgData name="Sofie Pettersson" userId="7b9a48fb-256a-44dd-80ba-f7fd7fef58f4" providerId="ADAL" clId="{40C99B02-714C-4D65-AC0C-7A38F00221EA}" dt="2025-11-14T09:01:07.035" v="2" actId="20577"/>
        <pc:sldMkLst>
          <pc:docMk/>
          <pc:sldMk cId="4252105054" sldId="2076138781"/>
        </pc:sldMkLst>
      </pc:sldChg>
      <pc:sldChg chg="modNotesTx">
        <pc:chgData name="Sofie Pettersson" userId="7b9a48fb-256a-44dd-80ba-f7fd7fef58f4" providerId="ADAL" clId="{40C99B02-714C-4D65-AC0C-7A38F00221EA}" dt="2025-11-14T09:01:11.538" v="3" actId="20577"/>
        <pc:sldMkLst>
          <pc:docMk/>
          <pc:sldMk cId="4233882806" sldId="2076138801"/>
        </pc:sldMkLst>
      </pc:sldChg>
      <pc:sldChg chg="modNotesTx">
        <pc:chgData name="Sofie Pettersson" userId="7b9a48fb-256a-44dd-80ba-f7fd7fef58f4" providerId="ADAL" clId="{40C99B02-714C-4D65-AC0C-7A38F00221EA}" dt="2025-11-14T09:01:02.419" v="1" actId="20577"/>
        <pc:sldMkLst>
          <pc:docMk/>
          <pc:sldMk cId="3074812370" sldId="2076138803"/>
        </pc:sldMkLst>
      </pc:sldChg>
      <pc:sldChg chg="modNotesTx">
        <pc:chgData name="Sofie Pettersson" userId="7b9a48fb-256a-44dd-80ba-f7fd7fef58f4" providerId="ADAL" clId="{40C99B02-714C-4D65-AC0C-7A38F00221EA}" dt="2025-11-14T09:01:16.626" v="4" actId="20577"/>
        <pc:sldMkLst>
          <pc:docMk/>
          <pc:sldMk cId="875179134" sldId="21457094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2025-11-14</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61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1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50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D3240-E997-5DA9-EB71-749F134621B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B17C9C7-906A-2AF9-F295-5FE87A057F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A311574-6B70-FBD3-88CC-74264317857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318B669-E96A-B680-47F5-91FAA6155B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9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2000"/>
              </a:lnSpc>
            </a:pPr>
            <a:endParaRPr lang="sv-SE"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643968" rtl="0" eaLnBrk="1" fontAlgn="auto" latinLnBrk="0" hangingPunct="1">
              <a:lnSpc>
                <a:spcPct val="100000"/>
              </a:lnSpc>
              <a:spcBef>
                <a:spcPts val="0"/>
              </a:spcBef>
              <a:spcAft>
                <a:spcPts val="0"/>
              </a:spcAft>
              <a:buClrTx/>
              <a:buSzTx/>
              <a:buFontTx/>
              <a:buNone/>
              <a:tabLst/>
              <a:defRPr/>
            </a:pPr>
            <a:fld id="{E71B5D58-1387-4385-A7F0-FA6862C94009}" type="slidenum">
              <a:rPr kumimoji="0" lang="sv-SE" sz="1500" b="0" i="0" u="none" strike="noStrike" kern="1200" cap="none" spc="0" normalizeH="0" baseline="0" noProof="0">
                <a:ln>
                  <a:noFill/>
                </a:ln>
                <a:solidFill>
                  <a:prstClr val="black"/>
                </a:solidFill>
                <a:effectLst/>
                <a:uLnTx/>
                <a:uFillTx/>
                <a:latin typeface="Calibri"/>
                <a:ea typeface="+mn-ea"/>
                <a:cs typeface="+mn-cs"/>
              </a:rPr>
              <a:pPr marL="0" marR="0" lvl="0" indent="0" algn="r" defTabSz="643968" rtl="0" eaLnBrk="1" fontAlgn="auto" latinLnBrk="0" hangingPunct="1">
                <a:lnSpc>
                  <a:spcPct val="100000"/>
                </a:lnSpc>
                <a:spcBef>
                  <a:spcPts val="0"/>
                </a:spcBef>
                <a:spcAft>
                  <a:spcPts val="0"/>
                </a:spcAft>
                <a:buClrTx/>
                <a:buSzTx/>
                <a:buFontTx/>
                <a:buNone/>
                <a:tabLst/>
                <a:defRPr/>
              </a:pPr>
              <a:t>7</a:t>
            </a:fld>
            <a:endParaRPr kumimoji="0" lang="sv-SE"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10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6665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svg"/><Relationship Id="rId7"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50.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52.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9139454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5945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0965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066940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8469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4869042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31889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2025-11-14</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99282416"/>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2025-11-14</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4664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2025-11-14</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61289433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73372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615653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405528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992022006"/>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2875447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471154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62540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3915015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69432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2025-11-14</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096437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9493953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12915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944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4021705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3877664" y="1005275"/>
            <a:ext cx="15356806" cy="1884892"/>
          </a:xfrm>
          <a:prstGeom prst="rect">
            <a:avLst/>
          </a:prstGeom>
        </p:spPr>
        <p:txBody>
          <a:bodyPr/>
          <a:lstStyle>
            <a:lvl1pPr algn="r">
              <a:defRPr sz="7915"/>
            </a:lvl1pPr>
          </a:lstStyle>
          <a:p>
            <a:r>
              <a:rPr lang="sv-SE"/>
              <a:t>Klicka här för att ändra format</a:t>
            </a:r>
          </a:p>
        </p:txBody>
      </p:sp>
    </p:spTree>
    <p:extLst>
      <p:ext uri="{BB962C8B-B14F-4D97-AF65-F5344CB8AC3E}">
        <p14:creationId xmlns:p14="http://schemas.microsoft.com/office/powerpoint/2010/main" val="18485724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877664" y="1005275"/>
            <a:ext cx="15356806" cy="1884892"/>
          </a:xfrm>
          <a:prstGeom prst="rect">
            <a:avLst/>
          </a:prstGeom>
        </p:spPr>
        <p:txBody>
          <a:bodyPr/>
          <a:lstStyle>
            <a:lvl1pPr algn="r">
              <a:defRPr sz="7915"/>
            </a:lvl1pPr>
          </a:lstStyle>
          <a:p>
            <a:r>
              <a:rPr lang="sv-SE"/>
              <a:t>Klicka här för att ändra format</a:t>
            </a:r>
          </a:p>
        </p:txBody>
      </p:sp>
      <p:sp>
        <p:nvSpPr>
          <p:cNvPr id="3" name="Platshållare för innehåll 2"/>
          <p:cNvSpPr>
            <a:spLocks noGrp="1"/>
          </p:cNvSpPr>
          <p:nvPr>
            <p:ph idx="1"/>
          </p:nvPr>
        </p:nvSpPr>
        <p:spPr>
          <a:xfrm>
            <a:off x="1507807" y="3267146"/>
            <a:ext cx="17726663" cy="6785610"/>
          </a:xfrm>
          <a:prstGeom prst="rect">
            <a:avLst/>
          </a:prstGeom>
        </p:spPr>
        <p:txBody>
          <a:bodyPr/>
          <a:lstStyle>
            <a:lvl1pPr>
              <a:defRPr sz="5277"/>
            </a:lvl1pPr>
            <a:lvl2pPr>
              <a:defRPr sz="5277"/>
            </a:lvl2pPr>
            <a:lvl3pPr>
              <a:defRPr sz="5277"/>
            </a:lvl3pPr>
            <a:lvl4pPr>
              <a:defRPr sz="5277"/>
            </a:lvl4pPr>
            <a:lvl5pPr>
              <a:defRPr sz="5277"/>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01680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1"/>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399" y="152402"/>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9" y="3406775"/>
            <a:ext cx="8638420"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1" y="6264277"/>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8" y="3406777"/>
            <a:ext cx="8638420"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2025-11-14</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9246810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1" y="2491200"/>
            <a:ext cx="17618399" cy="7923600"/>
          </a:xfrm>
          <a:solidFill>
            <a:srgbClr val="FAEDF2"/>
          </a:solid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8" y="877614"/>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5"/>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1" y="8791201"/>
            <a:ext cx="1987199"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135896482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1" y="759600"/>
            <a:ext cx="15839999" cy="2052001"/>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8"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5" y="10548000"/>
            <a:ext cx="360001"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1" y="3239091"/>
            <a:ext cx="15839999" cy="6840000"/>
          </a:xfrm>
        </p:spPr>
        <p:txBody>
          <a:bodyPr>
            <a:noAutofit/>
          </a:bodyPr>
          <a:lstStyle>
            <a:lvl1pPr marL="345584" indent="-345584">
              <a:buClr>
                <a:schemeClr val="accent3"/>
              </a:buClr>
              <a:buFont typeface="Arial" panose="020B0604020202020204" pitchFamily="34" charset="0"/>
              <a:buChar char="•"/>
              <a:defRPr>
                <a:solidFill>
                  <a:schemeClr val="tx1"/>
                </a:solidFill>
              </a:defRPr>
            </a:lvl1pPr>
            <a:lvl2pPr marL="755964" indent="-323986">
              <a:buClr>
                <a:schemeClr val="accent3"/>
              </a:buClr>
              <a:buFont typeface="Arial" panose="020B0604020202020204" pitchFamily="34" charset="0"/>
              <a:buChar char="•"/>
              <a:defRPr>
                <a:solidFill>
                  <a:schemeClr val="tx1"/>
                </a:solidFill>
              </a:defRPr>
            </a:lvl2pPr>
            <a:lvl3pPr marL="1115948" indent="-287986">
              <a:buClr>
                <a:schemeClr val="accent3"/>
              </a:buClr>
              <a:buFont typeface="Arial" panose="020B0604020202020204" pitchFamily="34" charset="0"/>
              <a:buChar char="•"/>
              <a:defRPr>
                <a:solidFill>
                  <a:schemeClr val="tx1"/>
                </a:solidFill>
              </a:defRPr>
            </a:lvl3pPr>
            <a:lvl4pPr marL="1457932" indent="-259188">
              <a:buClr>
                <a:schemeClr val="accent3"/>
              </a:buClr>
              <a:buFont typeface="Arial" panose="020B0604020202020204" pitchFamily="34" charset="0"/>
              <a:buChar char="•"/>
              <a:defRPr>
                <a:solidFill>
                  <a:schemeClr val="tx1"/>
                </a:solidFill>
              </a:defRPr>
            </a:lvl4pPr>
            <a:lvl5pPr marL="1763919" indent="-251989">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7" y="8967043"/>
            <a:ext cx="1800000" cy="1800001"/>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95730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3" y="0"/>
            <a:ext cx="6240626" cy="979487"/>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8"/>
            <a:ext cx="1988494" cy="1988483"/>
          </a:xfrm>
          <a:prstGeom prst="rect">
            <a:avLst/>
          </a:prstGeom>
          <a:blipFill>
            <a:blip r:embed="rId3" cstate="print"/>
            <a:stretch>
              <a:fillRect/>
            </a:stretch>
          </a:blipFill>
        </p:spPr>
        <p:txBody>
          <a:bodyPr wrap="square" lIns="0" tIns="0" rIns="0" bIns="0" rtlCol="0"/>
          <a:lstStyle/>
          <a:p>
            <a:endParaRPr sz="1801"/>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62DD169D-E447-4789-8673-AFA93CC4C0FC}" type="datetime1">
              <a:rPr lang="sv-SE" smtClean="0"/>
              <a:t>2025-11-14</a:t>
            </a:fld>
            <a:endParaRPr lang="sv-SE"/>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1"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1"/>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1" y="701677"/>
            <a:ext cx="9000000" cy="9900000"/>
          </a:xfrm>
          <a:prstGeom prst="rect">
            <a:avLst/>
          </a:prstGeom>
          <a:no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8" y="3408147"/>
            <a:ext cx="7828733" cy="5400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8"/>
            <a:ext cx="7828735" cy="2043641"/>
          </a:xfrm>
        </p:spPr>
        <p:txBody>
          <a:bodyPr/>
          <a:lstStyle/>
          <a:p>
            <a:r>
              <a:rPr lang="sv-SE"/>
              <a:t>Klicka här för att ändra mall för rubrikformat</a:t>
            </a:r>
          </a:p>
        </p:txBody>
      </p:sp>
    </p:spTree>
    <p:extLst>
      <p:ext uri="{BB962C8B-B14F-4D97-AF65-F5344CB8AC3E}">
        <p14:creationId xmlns:p14="http://schemas.microsoft.com/office/powerpoint/2010/main" val="14200536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2025-11-14</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3"/>
            <a:ext cx="1095044" cy="3216273"/>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p:nvPr>
        </p:nvSpPr>
        <p:spPr>
          <a:xfrm>
            <a:off x="1243767" y="3399670"/>
            <a:ext cx="17616566"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003441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4096B55-0D59-ACD1-7B35-9C82314589C2}"/>
              </a:ext>
            </a:extLst>
          </p:cNvPr>
          <p:cNvSpPr>
            <a:spLocks noGrp="1"/>
          </p:cNvSpPr>
          <p:nvPr>
            <p:ph type="dt" sz="half" idx="10"/>
          </p:nvPr>
        </p:nvSpPr>
        <p:spPr/>
        <p:txBody>
          <a:bodyPr/>
          <a:lstStyle/>
          <a:p>
            <a:fld id="{027767C7-177D-3543-9A43-7A18E49E903C}" type="datetimeFigureOut">
              <a:rPr lang="sv-SE" smtClean="0"/>
              <a:t>2025-11-14</a:t>
            </a:fld>
            <a:endParaRPr lang="sv-SE"/>
          </a:p>
        </p:txBody>
      </p:sp>
      <p:sp>
        <p:nvSpPr>
          <p:cNvPr id="3" name="Platshållare för sidfot 2">
            <a:extLst>
              <a:ext uri="{FF2B5EF4-FFF2-40B4-BE49-F238E27FC236}">
                <a16:creationId xmlns:a16="http://schemas.microsoft.com/office/drawing/2014/main" id="{8907E551-D935-2208-D904-FC0060DA7C9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B5D5264-1235-1849-B6A3-0A42AD31CBC7}"/>
              </a:ext>
            </a:extLst>
          </p:cNvPr>
          <p:cNvSpPr>
            <a:spLocks noGrp="1"/>
          </p:cNvSpPr>
          <p:nvPr>
            <p:ph type="sldNum" sz="quarter" idx="12"/>
          </p:nvPr>
        </p:nvSpPr>
        <p:spPr/>
        <p:txBody>
          <a:bodyPr/>
          <a:lstStyle/>
          <a:p>
            <a:fld id="{BBE2495C-16B4-B947-9550-DEF002513132}" type="slidenum">
              <a:rPr lang="sv-SE" smtClean="0"/>
              <a:t>‹#›</a:t>
            </a:fld>
            <a:endParaRPr lang="sv-SE"/>
          </a:p>
        </p:txBody>
      </p:sp>
    </p:spTree>
    <p:extLst>
      <p:ext uri="{BB962C8B-B14F-4D97-AF65-F5344CB8AC3E}">
        <p14:creationId xmlns:p14="http://schemas.microsoft.com/office/powerpoint/2010/main" val="3036837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10AF90-2D5D-CFF0-0114-A721085367BC}"/>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1DA144B8-0D2E-EBCF-5433-9DF582D238AE}"/>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29358AB-5D11-9051-B7F3-888EA4ACFE56}"/>
              </a:ext>
            </a:extLst>
          </p:cNvPr>
          <p:cNvSpPr>
            <a:spLocks noGrp="1"/>
          </p:cNvSpPr>
          <p:nvPr>
            <p:ph type="dt" sz="half" idx="10"/>
          </p:nvPr>
        </p:nvSpPr>
        <p:spPr/>
        <p:txBody>
          <a:bodyPr/>
          <a:lstStyle/>
          <a:p>
            <a:fld id="{027767C7-177D-3543-9A43-7A18E49E903C}" type="datetimeFigureOut">
              <a:rPr lang="sv-SE" smtClean="0"/>
              <a:t>2025-11-14</a:t>
            </a:fld>
            <a:endParaRPr lang="sv-SE"/>
          </a:p>
        </p:txBody>
      </p:sp>
      <p:sp>
        <p:nvSpPr>
          <p:cNvPr id="5" name="Platshållare för sidfot 4">
            <a:extLst>
              <a:ext uri="{FF2B5EF4-FFF2-40B4-BE49-F238E27FC236}">
                <a16:creationId xmlns:a16="http://schemas.microsoft.com/office/drawing/2014/main" id="{03C022F8-0467-7327-A2F2-181B1F921E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C2C807D-DBA7-9B35-20E5-6FE945E83306}"/>
              </a:ext>
            </a:extLst>
          </p:cNvPr>
          <p:cNvSpPr>
            <a:spLocks noGrp="1"/>
          </p:cNvSpPr>
          <p:nvPr>
            <p:ph type="sldNum" sz="quarter" idx="12"/>
          </p:nvPr>
        </p:nvSpPr>
        <p:spPr/>
        <p:txBody>
          <a:bodyPr/>
          <a:lstStyle/>
          <a:p>
            <a:fld id="{BBE2495C-16B4-B947-9550-DEF002513132}" type="slidenum">
              <a:rPr lang="sv-SE" smtClean="0"/>
              <a:t>‹#›</a:t>
            </a:fld>
            <a:endParaRPr lang="sv-SE"/>
          </a:p>
        </p:txBody>
      </p:sp>
    </p:spTree>
    <p:extLst>
      <p:ext uri="{BB962C8B-B14F-4D97-AF65-F5344CB8AC3E}">
        <p14:creationId xmlns:p14="http://schemas.microsoft.com/office/powerpoint/2010/main" val="14480645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1" y="2491200"/>
            <a:ext cx="17618399" cy="7923600"/>
          </a:xfrm>
          <a:solidFill>
            <a:srgbClr val="F0EFF9"/>
          </a:solid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2025-11-14</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7" y="877614"/>
            <a:ext cx="17616567" cy="1043260"/>
          </a:xfrm>
        </p:spPr>
        <p:txBody>
          <a:bodyPr/>
          <a:lstStyle>
            <a:lvl1pPr>
              <a:defRPr>
                <a:solidFill>
                  <a:schemeClr val="accent2"/>
                </a:solidFill>
              </a:defRPr>
            </a:lvl1pPr>
          </a:lstStyle>
          <a:p>
            <a:r>
              <a:rPr lang="sv-SE"/>
              <a:t>Klicka här för att ändra mall för rubrikformat</a:t>
            </a:r>
          </a:p>
        </p:txBody>
      </p:sp>
      <p:pic>
        <p:nvPicPr>
          <p:cNvPr id="9" name="Bildobjekt 8">
            <a:extLst>
              <a:ext uri="{FF2B5EF4-FFF2-40B4-BE49-F238E27FC236}">
                <a16:creationId xmlns:a16="http://schemas.microsoft.com/office/drawing/2014/main" id="{BA34FFEE-00E0-F442-B1C9-56AB1AE98F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8696" y="-37131"/>
            <a:ext cx="1235405" cy="3675583"/>
          </a:xfrm>
          <a:prstGeom prst="rect">
            <a:avLst/>
          </a:prstGeom>
        </p:spPr>
      </p:pic>
      <p:sp>
        <p:nvSpPr>
          <p:cNvPr id="8" name="object 38">
            <a:extLst>
              <a:ext uri="{FF2B5EF4-FFF2-40B4-BE49-F238E27FC236}">
                <a16:creationId xmlns:a16="http://schemas.microsoft.com/office/drawing/2014/main" id="{290E818A-DE67-884C-A662-24E2F2FE9D0D}"/>
              </a:ext>
            </a:extLst>
          </p:cNvPr>
          <p:cNvSpPr/>
          <p:nvPr userDrawn="1"/>
        </p:nvSpPr>
        <p:spPr>
          <a:xfrm>
            <a:off x="17860656" y="9111060"/>
            <a:ext cx="1668719" cy="1668711"/>
          </a:xfrm>
          <a:prstGeom prst="rect">
            <a:avLst/>
          </a:prstGeom>
          <a:blipFill>
            <a:blip r:embed="rId3" cstate="print"/>
            <a:stretch>
              <a:fillRect/>
            </a:stretch>
          </a:blipFill>
        </p:spPr>
        <p:txBody>
          <a:bodyPr wrap="square" lIns="0" tIns="0" rIns="0" bIns="0" rtlCol="0"/>
          <a:lstStyle/>
          <a:p>
            <a:endParaRPr sz="1801"/>
          </a:p>
        </p:txBody>
      </p:sp>
    </p:spTree>
    <p:extLst>
      <p:ext uri="{BB962C8B-B14F-4D97-AF65-F5344CB8AC3E}">
        <p14:creationId xmlns:p14="http://schemas.microsoft.com/office/powerpoint/2010/main" val="246911376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12363"/>
            <a:ext cx="10052050" cy="1130935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1589472" y="3123536"/>
            <a:ext cx="6873107" cy="5062278"/>
          </a:xfrm>
        </p:spPr>
        <p:txBody>
          <a:bodyPr>
            <a:noAutofit/>
          </a:bodyPr>
          <a:lstStyle>
            <a:lvl1pPr algn="ctr">
              <a:defRPr sz="7256">
                <a:solidFill>
                  <a:schemeClr val="bg1"/>
                </a:solidFill>
              </a:defRPr>
            </a:lvl1pPr>
          </a:lstStyle>
          <a:p>
            <a:r>
              <a:rPr lang="sv-SE"/>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11130361" y="1288581"/>
            <a:ext cx="8047067" cy="823857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78557" y="10598478"/>
            <a:ext cx="777901" cy="485733"/>
          </a:xfrm>
          <a:prstGeom prst="rect">
            <a:avLst/>
          </a:prstGeom>
        </p:spPr>
        <p:txBody>
          <a:bodyPr vert="horz" lIns="91440" tIns="45720" rIns="91440" bIns="45720" rtlCol="0" anchor="ctr"/>
          <a:lstStyle>
            <a:lvl1pPr algn="r">
              <a:defRPr sz="1979">
                <a:solidFill>
                  <a:schemeClr val="bg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1051876" y="10598478"/>
            <a:ext cx="1863219" cy="485733"/>
          </a:xfrm>
          <a:prstGeom prst="rect">
            <a:avLst/>
          </a:prstGeom>
        </p:spPr>
        <p:txBody>
          <a:bodyPr vert="horz" lIns="91440" tIns="45720" rIns="91440" bIns="45720" rtlCol="0" anchor="ctr"/>
          <a:lstStyle>
            <a:lvl1pPr algn="l">
              <a:defRPr sz="1979"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2025-11-14</a:t>
            </a:fld>
            <a:endParaRPr lang="sv-SE"/>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3442828" y="10598478"/>
            <a:ext cx="6339534" cy="485733"/>
          </a:xfrm>
          <a:prstGeom prst="rect">
            <a:avLst/>
          </a:prstGeom>
        </p:spPr>
        <p:txBody>
          <a:bodyPr vert="horz" lIns="91440" tIns="45720" rIns="91440" bIns="45720" rtlCol="0" anchor="ctr"/>
          <a:lstStyle>
            <a:lvl1pPr algn="r">
              <a:defRPr sz="1979"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Tree>
    <p:extLst>
      <p:ext uri="{BB962C8B-B14F-4D97-AF65-F5344CB8AC3E}">
        <p14:creationId xmlns:p14="http://schemas.microsoft.com/office/powerpoint/2010/main" val="3746070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fld id="{27129ABF-34AF-4771-8C65-17474087DDAF}" type="datetime1">
              <a:rPr lang="sv-SE" smtClean="0"/>
              <a:t>2025-11-14</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8806682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2025-11-14</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8208281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2025-11-14</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2025-11-14</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2025-11-14</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2025-11-14</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2025-11-14</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2025-11-14</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2025-11-14</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2025-11-14</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2025-11-14</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sv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sv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4.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3.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2.sv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image" Target="../media/image1.png"/><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image" Target="../media/image4.svg"/><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image" Target="../media/image3.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image" Target="../media/image48.sv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2025-11-14</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2025-11-14</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2025-11-14</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2025-11-14</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2025-11-14</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9">
              <a:extLst>
                <a:ext uri="{96DAC541-7B7A-43D3-8B79-37D633B846F1}">
                  <asvg:svgBlip xmlns:asvg="http://schemas.microsoft.com/office/drawing/2016/SVG/main" r:embed="rId4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41">
              <a:extLst>
                <a:ext uri="{96DAC541-7B7A-43D3-8B79-37D633B846F1}">
                  <asvg:svgBlip xmlns:asvg="http://schemas.microsoft.com/office/drawing/2016/SVG/main" r:embed="rId4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029891208"/>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 id="2147484131" r:id="rId28"/>
    <p:sldLayoutId id="2147484132" r:id="rId29"/>
    <p:sldLayoutId id="2147484133" r:id="rId30"/>
    <p:sldLayoutId id="2147484134" r:id="rId31"/>
    <p:sldLayoutId id="2147484135" r:id="rId32"/>
    <p:sldLayoutId id="2147484136" r:id="rId33"/>
    <p:sldLayoutId id="2147484137" r:id="rId34"/>
    <p:sldLayoutId id="2147484138" r:id="rId35"/>
    <p:sldLayoutId id="2147484139" r:id="rId36"/>
    <p:sldLayoutId id="2147484140" r:id="rId37"/>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24.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32.xml"/><Relationship Id="rId5" Type="http://schemas.openxmlformats.org/officeDocument/2006/relationships/image" Target="../media/image65.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6F27-FA24-AA10-4B1C-C6BFE358FD02}"/>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04292B79-4749-3720-F51E-B3A41E3C96E7}"/>
              </a:ext>
            </a:extLst>
          </p:cNvPr>
          <p:cNvSpPr>
            <a:spLocks noGrp="1"/>
          </p:cNvSpPr>
          <p:nvPr>
            <p:ph type="ctrTitle"/>
          </p:nvPr>
        </p:nvSpPr>
        <p:spPr>
          <a:xfrm>
            <a:off x="808474" y="1888435"/>
            <a:ext cx="12590884" cy="4525838"/>
          </a:xfrm>
        </p:spPr>
        <p:txBody>
          <a:bodyPr/>
          <a:lstStyle/>
          <a:p>
            <a:r>
              <a:rPr lang="en-US" dirty="0" err="1"/>
              <a:t>F</a:t>
            </a:r>
            <a:r>
              <a:rPr lang="en-US" b="0" dirty="0" err="1"/>
              <a:t>riskfaktorer</a:t>
            </a:r>
            <a:r>
              <a:rPr lang="en-US" b="0" dirty="0"/>
              <a:t>- </a:t>
            </a:r>
            <a:r>
              <a:rPr lang="en-US" b="0" dirty="0" err="1"/>
              <a:t>introduktion</a:t>
            </a:r>
            <a:endParaRPr lang="en-US" b="0" dirty="0"/>
          </a:p>
        </p:txBody>
      </p:sp>
      <p:sp>
        <p:nvSpPr>
          <p:cNvPr id="9" name="Underrubrik 8">
            <a:extLst>
              <a:ext uri="{FF2B5EF4-FFF2-40B4-BE49-F238E27FC236}">
                <a16:creationId xmlns:a16="http://schemas.microsoft.com/office/drawing/2014/main" id="{15C9CCC1-E620-94F8-02BF-6D39FE89392E}"/>
              </a:ext>
            </a:extLst>
          </p:cNvPr>
          <p:cNvSpPr>
            <a:spLocks noGrp="1"/>
          </p:cNvSpPr>
          <p:nvPr>
            <p:ph type="subTitle" idx="1"/>
          </p:nvPr>
        </p:nvSpPr>
        <p:spPr>
          <a:xfrm>
            <a:off x="808474" y="5264425"/>
            <a:ext cx="12590884" cy="3458817"/>
          </a:xfrm>
        </p:spPr>
        <p:txBody>
          <a:bodyPr/>
          <a:lstStyle/>
          <a:p>
            <a:pPr marL="0" indent="0">
              <a:buNone/>
            </a:pPr>
            <a:endParaRPr lang="sv-SE" sz="5000" dirty="0"/>
          </a:p>
          <a:p>
            <a:pPr marL="0" indent="0">
              <a:buNone/>
            </a:pPr>
            <a:endParaRPr lang="sv-SE" sz="5000" i="1" dirty="0"/>
          </a:p>
          <a:p>
            <a:pPr marL="0" indent="0">
              <a:buNone/>
            </a:pPr>
            <a:r>
              <a:rPr lang="sv-SE" sz="4000" i="1" dirty="0"/>
              <a:t>Annika Johansson</a:t>
            </a:r>
          </a:p>
          <a:p>
            <a:pPr marL="0" indent="0">
              <a:buNone/>
            </a:pPr>
            <a:r>
              <a:rPr lang="sv-SE" sz="4000" i="1" dirty="0"/>
              <a:t>Hälsoutvecklare, Regionhälsan</a:t>
            </a:r>
          </a:p>
          <a:p>
            <a:pPr marL="0" indent="0">
              <a:buNone/>
            </a:pPr>
            <a:endParaRPr lang="sv-SE" dirty="0"/>
          </a:p>
        </p:txBody>
      </p:sp>
    </p:spTree>
    <p:extLst>
      <p:ext uri="{BB962C8B-B14F-4D97-AF65-F5344CB8AC3E}">
        <p14:creationId xmlns:p14="http://schemas.microsoft.com/office/powerpoint/2010/main" val="153287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76104-120B-3DB2-10DD-71DB73D1EB3D}"/>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EA6F8A9-F8F4-FE8C-F575-3AA69F493CC1}"/>
              </a:ext>
            </a:extLst>
          </p:cNvPr>
          <p:cNvSpPr>
            <a:spLocks noGrp="1"/>
          </p:cNvSpPr>
          <p:nvPr>
            <p:ph type="title"/>
          </p:nvPr>
        </p:nvSpPr>
        <p:spPr/>
        <p:txBody>
          <a:bodyPr/>
          <a:lstStyle/>
          <a:p>
            <a:r>
              <a:rPr lang="sv-SE" i="1"/>
              <a:t>”För att skapa en arbetsmiljö med låg sjukfrånvaro behöver regionen ett systematiskt och långsiktigt arbete med friskfaktorer, det ska vara en naturlig del av arbetsmiljöarbetet på alla organisatoriska nivåer</a:t>
            </a:r>
            <a:r>
              <a:rPr lang="sv-SE"/>
              <a:t>”</a:t>
            </a:r>
            <a:br>
              <a:rPr lang="sv-SE"/>
            </a:br>
            <a:r>
              <a:rPr lang="sv-SE" sz="3600"/>
              <a:t>Regionplan och budget,  2026-2028</a:t>
            </a:r>
          </a:p>
        </p:txBody>
      </p:sp>
    </p:spTree>
    <p:extLst>
      <p:ext uri="{BB962C8B-B14F-4D97-AF65-F5344CB8AC3E}">
        <p14:creationId xmlns:p14="http://schemas.microsoft.com/office/powerpoint/2010/main" val="5808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B49FD9-13B3-C516-C413-B81F773A4AE4}"/>
              </a:ext>
            </a:extLst>
          </p:cNvPr>
          <p:cNvSpPr>
            <a:spLocks noGrp="1"/>
          </p:cNvSpPr>
          <p:nvPr>
            <p:ph type="title"/>
          </p:nvPr>
        </p:nvSpPr>
        <p:spPr>
          <a:xfrm>
            <a:off x="707923" y="574150"/>
            <a:ext cx="19113909" cy="2052000"/>
          </a:xfrm>
        </p:spPr>
        <p:txBody>
          <a:bodyPr/>
          <a:lstStyle/>
          <a:p>
            <a:r>
              <a:rPr lang="sv-SE"/>
              <a:t>Att stärka friskfaktorer är att arbeta med OSA i praktiken </a:t>
            </a:r>
          </a:p>
        </p:txBody>
      </p:sp>
      <p:sp>
        <p:nvSpPr>
          <p:cNvPr id="3" name="Platshållare för datum 2">
            <a:extLst>
              <a:ext uri="{FF2B5EF4-FFF2-40B4-BE49-F238E27FC236}">
                <a16:creationId xmlns:a16="http://schemas.microsoft.com/office/drawing/2014/main" id="{A580D8A8-9E6D-EE44-0FE9-7B079FCD9BD4}"/>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7701B-8AEB-47E6-B4CC-5A851E887FD1}" type="datetime1">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2025-11-14</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4" name="Platshållare för bildnummer 3">
            <a:extLst>
              <a:ext uri="{FF2B5EF4-FFF2-40B4-BE49-F238E27FC236}">
                <a16:creationId xmlns:a16="http://schemas.microsoft.com/office/drawing/2014/main" id="{92B1BF4E-BE55-119C-0D7C-E13EF92BF0F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80145-259A-47DA-A30D-C906B9DB5C99}" type="slidenum">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5" name="Platshållare för innehåll 4">
            <a:extLst>
              <a:ext uri="{FF2B5EF4-FFF2-40B4-BE49-F238E27FC236}">
                <a16:creationId xmlns:a16="http://schemas.microsoft.com/office/drawing/2014/main" id="{147A25AE-D232-6E58-3877-5D048CA3E27D}"/>
              </a:ext>
            </a:extLst>
          </p:cNvPr>
          <p:cNvSpPr>
            <a:spLocks noGrp="1"/>
          </p:cNvSpPr>
          <p:nvPr>
            <p:ph sz="quarter" idx="14"/>
          </p:nvPr>
        </p:nvSpPr>
        <p:spPr>
          <a:xfrm>
            <a:off x="1242000" y="3239092"/>
            <a:ext cx="11877799" cy="6840000"/>
          </a:xfrm>
        </p:spPr>
        <p:txBody>
          <a:bodyPr/>
          <a:lstStyle/>
          <a:p>
            <a:r>
              <a:rPr lang="sv-SE" sz="5000"/>
              <a:t>2 kap: Organisatorisk och social arbetsmiljö</a:t>
            </a:r>
          </a:p>
          <a:p>
            <a:r>
              <a:rPr lang="sv-SE" sz="5000"/>
              <a:t>Målen ska syfta till att </a:t>
            </a:r>
            <a:r>
              <a:rPr lang="sv-SE" sz="5000" b="1"/>
              <a:t>främja hälsa och</a:t>
            </a:r>
            <a:r>
              <a:rPr lang="sv-SE" sz="5000"/>
              <a:t> öka organisationens förmåga att motverka ohälsa.</a:t>
            </a:r>
          </a:p>
          <a:p>
            <a:r>
              <a:rPr lang="sv-SE" sz="5000" b="1"/>
              <a:t>Målen</a:t>
            </a:r>
            <a:r>
              <a:rPr lang="sv-SE" sz="5000"/>
              <a:t> kan syfta till att exempelvis stärka och förbättra kommunikation, delaktighet, samarbete, fördelning av arbetsuppgifter, socialt stöd.</a:t>
            </a:r>
          </a:p>
          <a:p>
            <a:endParaRPr lang="sv-SE"/>
          </a:p>
        </p:txBody>
      </p:sp>
      <p:pic>
        <p:nvPicPr>
          <p:cNvPr id="6" name="Bildobjekt 5" descr="Bild på brishyren &#10;&quot;Arbetsmiljöverkets föreskrifter och allmänna råd (AFS 2023:2) om planering och organisering av arbetsmiljöarbete – grundläggande skyldigheter för dig med arbetsgivaransvar&quot;">
            <a:extLst>
              <a:ext uri="{FF2B5EF4-FFF2-40B4-BE49-F238E27FC236}">
                <a16:creationId xmlns:a16="http://schemas.microsoft.com/office/drawing/2014/main" id="{B37F3429-9384-7393-D861-5DAAC0490781}"/>
              </a:ext>
            </a:extLst>
          </p:cNvPr>
          <p:cNvPicPr>
            <a:picLocks noChangeAspect="1"/>
          </p:cNvPicPr>
          <p:nvPr/>
        </p:nvPicPr>
        <p:blipFill>
          <a:blip r:embed="rId3"/>
          <a:stretch>
            <a:fillRect/>
          </a:stretch>
        </p:blipFill>
        <p:spPr>
          <a:xfrm rot="183354">
            <a:off x="13682611" y="3339471"/>
            <a:ext cx="3917777" cy="5694161"/>
          </a:xfrm>
          <a:prstGeom prst="rect">
            <a:avLst/>
          </a:prstGeom>
          <a:ln>
            <a:noFill/>
          </a:ln>
          <a:effectLst>
            <a:outerShdw blurRad="292100" dist="139700" dir="2700000" algn="tl" rotWithShape="0">
              <a:srgbClr val="333333">
                <a:alpha val="65000"/>
              </a:srgbClr>
            </a:outerShdw>
          </a:effectLst>
        </p:spPr>
      </p:pic>
      <p:sp>
        <p:nvSpPr>
          <p:cNvPr id="7" name="textruta 6">
            <a:extLst>
              <a:ext uri="{FF2B5EF4-FFF2-40B4-BE49-F238E27FC236}">
                <a16:creationId xmlns:a16="http://schemas.microsoft.com/office/drawing/2014/main" id="{716FB42D-BE92-88CF-1243-D756189F056A}"/>
              </a:ext>
            </a:extLst>
          </p:cNvPr>
          <p:cNvSpPr txBox="1"/>
          <p:nvPr/>
        </p:nvSpPr>
        <p:spPr>
          <a:xfrm>
            <a:off x="14219656" y="10079092"/>
            <a:ext cx="34515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srgbClr val="000000"/>
                </a:solidFill>
                <a:effectLst/>
                <a:uLnTx/>
                <a:uFillTx/>
                <a:latin typeface="Calibri Light"/>
                <a:ea typeface="+mn-ea"/>
                <a:cs typeface="+mn-cs"/>
              </a:rPr>
              <a:t>Bild: Arbetsmiljöverket</a:t>
            </a:r>
          </a:p>
        </p:txBody>
      </p:sp>
    </p:spTree>
    <p:extLst>
      <p:ext uri="{BB962C8B-B14F-4D97-AF65-F5344CB8AC3E}">
        <p14:creationId xmlns:p14="http://schemas.microsoft.com/office/powerpoint/2010/main" val="30748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798A8A-710E-11AA-9CDE-80103CB34302}"/>
              </a:ext>
            </a:extLst>
          </p:cNvPr>
          <p:cNvSpPr>
            <a:spLocks noGrp="1"/>
          </p:cNvSpPr>
          <p:nvPr>
            <p:ph type="title"/>
          </p:nvPr>
        </p:nvSpPr>
        <p:spPr>
          <a:xfrm>
            <a:off x="1242000" y="758131"/>
            <a:ext cx="8280000" cy="2052000"/>
          </a:xfrm>
        </p:spPr>
        <p:txBody>
          <a:bodyPr anchor="b">
            <a:normAutofit/>
          </a:bodyPr>
          <a:lstStyle/>
          <a:p>
            <a:r>
              <a:rPr lang="sv-SE" b="1"/>
              <a:t>Vad</a:t>
            </a:r>
            <a:r>
              <a:rPr lang="sv-SE"/>
              <a:t> är friskfaktorer?</a:t>
            </a:r>
          </a:p>
        </p:txBody>
      </p:sp>
      <p:sp>
        <p:nvSpPr>
          <p:cNvPr id="7" name="Platshållare för innehåll 6">
            <a:extLst>
              <a:ext uri="{FF2B5EF4-FFF2-40B4-BE49-F238E27FC236}">
                <a16:creationId xmlns:a16="http://schemas.microsoft.com/office/drawing/2014/main" id="{ACD7A4E9-3C55-9D41-680C-38CDB8BA038A}"/>
              </a:ext>
            </a:extLst>
          </p:cNvPr>
          <p:cNvSpPr>
            <a:spLocks noGrp="1"/>
          </p:cNvSpPr>
          <p:nvPr>
            <p:ph type="body" sz="quarter" idx="13"/>
          </p:nvPr>
        </p:nvSpPr>
        <p:spPr>
          <a:xfrm>
            <a:off x="1242000" y="3240000"/>
            <a:ext cx="8631044" cy="6840000"/>
          </a:xfrm>
        </p:spPr>
        <p:txBody>
          <a:bodyPr>
            <a:normAutofit/>
          </a:bodyPr>
          <a:lstStyle/>
          <a:p>
            <a:pPr marL="0" indent="0">
              <a:buNone/>
            </a:pPr>
            <a:r>
              <a:rPr lang="sv-SE" sz="5000"/>
              <a:t>Friskfaktorer är de förutsättningar som gör att medarbetare mår bra och presterar på arbetet</a:t>
            </a:r>
            <a:r>
              <a:rPr lang="sv-SE"/>
              <a:t>.</a:t>
            </a:r>
          </a:p>
          <a:p>
            <a:pPr marL="0" indent="0">
              <a:buNone/>
            </a:pPr>
            <a:r>
              <a:rPr lang="sv-SE"/>
              <a:t>									 Källa: Sveriges kommuner och regionen (SKR)</a:t>
            </a:r>
          </a:p>
        </p:txBody>
      </p:sp>
      <p:sp>
        <p:nvSpPr>
          <p:cNvPr id="6" name="Platshållare för datum 5">
            <a:extLst>
              <a:ext uri="{FF2B5EF4-FFF2-40B4-BE49-F238E27FC236}">
                <a16:creationId xmlns:a16="http://schemas.microsoft.com/office/drawing/2014/main" id="{CEB12699-F4E7-A1FD-C8B0-E01962DE67D9}"/>
              </a:ext>
              <a:ext uri="{C183D7F6-B498-43B3-948B-1728B52AA6E4}">
                <adec:decorative xmlns:adec="http://schemas.microsoft.com/office/drawing/2017/decorative" val="1"/>
              </a:ext>
            </a:extLst>
          </p:cNvPr>
          <p:cNvSpPr>
            <a:spLocks noGrp="1"/>
          </p:cNvSpPr>
          <p:nvPr>
            <p:ph type="dt" sz="half" idx="10"/>
          </p:nvPr>
        </p:nvSpPr>
        <p:spPr>
          <a:xfrm>
            <a:off x="1771066" y="10548000"/>
            <a:ext cx="792000" cy="187200"/>
          </a:xfrm>
        </p:spPr>
        <p:txBody>
          <a:bodyPr wrap="square">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022084D-0B37-4FBC-8321-E8C0BBA13437}" type="datetime1">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2025-11-14</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5" name="Platshållare för bildnummer 4">
            <a:extLst>
              <a:ext uri="{FF2B5EF4-FFF2-40B4-BE49-F238E27FC236}">
                <a16:creationId xmlns:a16="http://schemas.microsoft.com/office/drawing/2014/main" id="{59C58E6D-7790-D5FF-5951-E24D861633D8}"/>
              </a:ext>
              <a:ext uri="{C183D7F6-B498-43B3-948B-1728B52AA6E4}">
                <adec:decorative xmlns:adec="http://schemas.microsoft.com/office/drawing/2017/decorative" val="1"/>
              </a:ext>
            </a:extLst>
          </p:cNvPr>
          <p:cNvSpPr>
            <a:spLocks noGrp="1"/>
          </p:cNvSpPr>
          <p:nvPr>
            <p:ph type="sldNum" sz="quarter" idx="12"/>
          </p:nvPr>
        </p:nvSpPr>
        <p:spPr>
          <a:xfrm>
            <a:off x="1237666" y="10548000"/>
            <a:ext cx="360000" cy="187200"/>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DD9FC71-94E5-4C63-83F9-09F1766974D0}" type="slidenum">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pic>
        <p:nvPicPr>
          <p:cNvPr id="3" name="Bildobjekt 2" descr="Hand som håller i ett plantor">
            <a:extLst>
              <a:ext uri="{FF2B5EF4-FFF2-40B4-BE49-F238E27FC236}">
                <a16:creationId xmlns:a16="http://schemas.microsoft.com/office/drawing/2014/main" id="{11C6E5CF-4D30-B08D-B8DA-C16811710407}"/>
              </a:ext>
            </a:extLst>
          </p:cNvPr>
          <p:cNvPicPr>
            <a:picLocks noChangeAspect="1"/>
          </p:cNvPicPr>
          <p:nvPr/>
        </p:nvPicPr>
        <p:blipFill>
          <a:blip r:embed="rId3" cstate="print">
            <a:extLst>
              <a:ext uri="{28A0092B-C50C-407E-A947-70E740481C1C}">
                <a14:useLocalDpi xmlns:a14="http://schemas.microsoft.com/office/drawing/2010/main" val="0"/>
              </a:ext>
            </a:extLst>
          </a:blip>
          <a:srcRect l="23846" r="12521" b="-1"/>
          <a:stretch>
            <a:fillRect/>
          </a:stretch>
        </p:blipFill>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noFill/>
        </p:spPr>
      </p:pic>
    </p:spTree>
    <p:extLst>
      <p:ext uri="{BB962C8B-B14F-4D97-AF65-F5344CB8AC3E}">
        <p14:creationId xmlns:p14="http://schemas.microsoft.com/office/powerpoint/2010/main" val="42521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BF823F1D-BE2E-05A1-348C-6E4430896C64}"/>
              </a:ext>
            </a:extLst>
          </p:cNvPr>
          <p:cNvSpPr>
            <a:spLocks noGrp="1"/>
          </p:cNvSpPr>
          <p:nvPr>
            <p:ph type="title"/>
          </p:nvPr>
        </p:nvSpPr>
        <p:spPr>
          <a:xfrm>
            <a:off x="399466" y="247004"/>
            <a:ext cx="18156120" cy="2052000"/>
          </a:xfrm>
        </p:spPr>
        <p:txBody>
          <a:bodyPr/>
          <a:lstStyle/>
          <a:p>
            <a:r>
              <a:rPr lang="sv-SE"/>
              <a:t>Modell- Hälsofrämjande arbetsplats </a:t>
            </a:r>
            <a:r>
              <a:rPr lang="sv-SE" sz="5000"/>
              <a:t>(HFA STJÄRNAN)</a:t>
            </a:r>
          </a:p>
        </p:txBody>
      </p:sp>
      <p:pic>
        <p:nvPicPr>
          <p:cNvPr id="11" name="Picture 2" descr="Bild på regionens modell för Hälsofrämjande arbetsplats, med följande rubriker:&#10;&#10;Hälsofrämjande arbetsplats&#10;&#10;Mål och uppdrag&#10;&#10;Medarbetarskap och ledarskap&#10;&#10;Delaktighet och gemenskap&#10;&#10;Kommunikation och mötesforum&#10;&#10;Systematiskt arbetsmiljöarbete&#10;&#10;Hälsa, anpassning och rehabilitering&#10;&#10;Likabehandling och jämställdhet&#10;&#10;Lärande och utveckling">
            <a:extLst>
              <a:ext uri="{FF2B5EF4-FFF2-40B4-BE49-F238E27FC236}">
                <a16:creationId xmlns:a16="http://schemas.microsoft.com/office/drawing/2014/main" id="{6E8197E4-9DEB-307C-3A50-46D1E3363B44}"/>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tretch/>
        </p:blipFill>
        <p:spPr bwMode="auto">
          <a:xfrm>
            <a:off x="5587627" y="2811600"/>
            <a:ext cx="8928846" cy="8208132"/>
          </a:xfrm>
          <a:prstGeom prst="rect">
            <a:avLst/>
          </a:prstGeom>
          <a:solidFill>
            <a:srgbClr val="FFFFFF"/>
          </a:solidFill>
        </p:spPr>
      </p:pic>
    </p:spTree>
    <p:extLst>
      <p:ext uri="{BB962C8B-B14F-4D97-AF65-F5344CB8AC3E}">
        <p14:creationId xmlns:p14="http://schemas.microsoft.com/office/powerpoint/2010/main" val="423388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323D28-675F-419B-688C-C05BE60E7F47}"/>
            </a:ext>
          </a:extLst>
        </p:cNvPr>
        <p:cNvGrpSpPr/>
        <p:nvPr/>
      </p:nvGrpSpPr>
      <p:grpSpPr>
        <a:xfrm>
          <a:off x="0" y="0"/>
          <a:ext cx="0" cy="0"/>
          <a:chOff x="0" y="0"/>
          <a:chExt cx="0" cy="0"/>
        </a:xfrm>
      </p:grpSpPr>
      <p:sp>
        <p:nvSpPr>
          <p:cNvPr id="9" name="Rubrik 8">
            <a:extLst>
              <a:ext uri="{FF2B5EF4-FFF2-40B4-BE49-F238E27FC236}">
                <a16:creationId xmlns:a16="http://schemas.microsoft.com/office/drawing/2014/main" id="{9A9021B6-30EA-BDDE-C780-5CFCD801C208}"/>
              </a:ext>
            </a:extLst>
          </p:cNvPr>
          <p:cNvSpPr>
            <a:spLocks noGrp="1"/>
          </p:cNvSpPr>
          <p:nvPr>
            <p:ph type="title"/>
          </p:nvPr>
        </p:nvSpPr>
        <p:spPr>
          <a:xfrm>
            <a:off x="973990" y="-3343591"/>
            <a:ext cx="18156120" cy="2052000"/>
          </a:xfrm>
        </p:spPr>
        <p:txBody>
          <a:bodyPr/>
          <a:lstStyle/>
          <a:p>
            <a:r>
              <a:rPr lang="sv-SE"/>
              <a:t>Modell- Hälsofrämjande arbetsplats </a:t>
            </a:r>
            <a:r>
              <a:rPr lang="sv-SE" sz="5000"/>
              <a:t>(HFA STJÄRNAN)</a:t>
            </a:r>
          </a:p>
        </p:txBody>
      </p:sp>
      <p:pic>
        <p:nvPicPr>
          <p:cNvPr id="11" name="Picture 2" descr="Tidiga insatser&#10;och arbetsanpassning&#10;&#10;Rättvis&#10;och transparent organisation&#10;&#10;Ledarskap&#10;närvarande, tillitsfullt och engagerat&#10;&#10;Delaktighet&#10;och inflytande&#10;&#10;Kommunikation&#10;och återkoppling&#10;&#10;Prioritering&#10;av arbetsuppgifter&#10;&#10;Kompetensutveckling&#10;hela arbetslivet&#10;&#10;Systematiskt&#10;arbetsmiljöarbete i vardagen">
            <a:extLst>
              <a:ext uri="{FF2B5EF4-FFF2-40B4-BE49-F238E27FC236}">
                <a16:creationId xmlns:a16="http://schemas.microsoft.com/office/drawing/2014/main" id="{E861F1B6-EE56-EE3B-92C2-BDCAC7E0DE5D}"/>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tretch/>
        </p:blipFill>
        <p:spPr bwMode="auto">
          <a:xfrm>
            <a:off x="-13908688" y="2089646"/>
            <a:ext cx="8928846" cy="8208132"/>
          </a:xfrm>
          <a:prstGeom prst="rect">
            <a:avLst/>
          </a:prstGeom>
          <a:solidFill>
            <a:srgbClr val="FFFFFF"/>
          </a:solidFill>
        </p:spPr>
      </p:pic>
      <p:pic>
        <p:nvPicPr>
          <p:cNvPr id="2" name="Platshållare för innehåll 10">
            <a:extLst>
              <a:ext uri="{FF2B5EF4-FFF2-40B4-BE49-F238E27FC236}">
                <a16:creationId xmlns:a16="http://schemas.microsoft.com/office/drawing/2014/main" id="{B8DFBA35-E402-308E-8D0B-459821021342}"/>
              </a:ext>
            </a:extLst>
          </p:cNvPr>
          <p:cNvPicPr>
            <a:picLocks noChangeAspect="1"/>
          </p:cNvPicPr>
          <p:nvPr/>
        </p:nvPicPr>
        <p:blipFill>
          <a:blip r:embed="rId4"/>
          <a:stretch>
            <a:fillRect/>
          </a:stretch>
        </p:blipFill>
        <p:spPr>
          <a:xfrm>
            <a:off x="2641128" y="1586993"/>
            <a:ext cx="14330496" cy="9239920"/>
          </a:xfrm>
          <a:prstGeom prst="rect">
            <a:avLst/>
          </a:prstGeom>
        </p:spPr>
      </p:pic>
      <p:sp>
        <p:nvSpPr>
          <p:cNvPr id="3" name="Rubrik 6">
            <a:extLst>
              <a:ext uri="{FF2B5EF4-FFF2-40B4-BE49-F238E27FC236}">
                <a16:creationId xmlns:a16="http://schemas.microsoft.com/office/drawing/2014/main" id="{8B1E5470-596E-7159-8BAB-BFC3AFD049F4}"/>
              </a:ext>
            </a:extLst>
          </p:cNvPr>
          <p:cNvSpPr txBox="1">
            <a:spLocks/>
          </p:cNvSpPr>
          <p:nvPr/>
        </p:nvSpPr>
        <p:spPr>
          <a:xfrm>
            <a:off x="973990" y="-451850"/>
            <a:ext cx="15840000" cy="2052000"/>
          </a:xfrm>
          <a:prstGeom prst="rect">
            <a:avLst/>
          </a:prstGeom>
        </p:spPr>
        <p:txBody>
          <a:bodyPr vert="horz" lIns="0" tIns="0" rIns="0" bIns="0" rtlCol="0" anchor="b" anchorCtr="0">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rgbClr val="670F3B"/>
                </a:solidFill>
                <a:effectLst/>
                <a:uLnTx/>
                <a:uFillTx/>
                <a:latin typeface="Calibri Light"/>
                <a:ea typeface="+mj-ea"/>
                <a:cs typeface="+mj-cs"/>
              </a:rPr>
              <a:t>Friskfaktorhjulet- Suntarbetsliv </a:t>
            </a:r>
          </a:p>
        </p:txBody>
      </p:sp>
      <p:pic>
        <p:nvPicPr>
          <p:cNvPr id="7" name="Bildobjekt 6">
            <a:extLst>
              <a:ext uri="{FF2B5EF4-FFF2-40B4-BE49-F238E27FC236}">
                <a16:creationId xmlns:a16="http://schemas.microsoft.com/office/drawing/2014/main" id="{9207A5BD-BC48-C7BB-D546-0D54F5D05054}"/>
              </a:ext>
            </a:extLst>
          </p:cNvPr>
          <p:cNvPicPr>
            <a:picLocks noChangeAspect="1"/>
          </p:cNvPicPr>
          <p:nvPr/>
        </p:nvPicPr>
        <p:blipFill>
          <a:blip r:embed="rId5"/>
          <a:stretch>
            <a:fillRect/>
          </a:stretch>
        </p:blipFill>
        <p:spPr>
          <a:xfrm>
            <a:off x="18392643" y="10488612"/>
            <a:ext cx="1609725" cy="447675"/>
          </a:xfrm>
          <a:prstGeom prst="rect">
            <a:avLst/>
          </a:prstGeom>
        </p:spPr>
      </p:pic>
    </p:spTree>
    <p:extLst>
      <p:ext uri="{BB962C8B-B14F-4D97-AF65-F5344CB8AC3E}">
        <p14:creationId xmlns:p14="http://schemas.microsoft.com/office/powerpoint/2010/main" val="875179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ubrik 17">
            <a:extLst>
              <a:ext uri="{FF2B5EF4-FFF2-40B4-BE49-F238E27FC236}">
                <a16:creationId xmlns:a16="http://schemas.microsoft.com/office/drawing/2014/main" id="{536BC67C-638B-03E7-D17B-CB4F8E488913}"/>
              </a:ext>
            </a:extLst>
          </p:cNvPr>
          <p:cNvSpPr txBox="1">
            <a:spLocks noGrp="1"/>
          </p:cNvSpPr>
          <p:nvPr>
            <p:ph type="title" idx="4294967295"/>
          </p:nvPr>
        </p:nvSpPr>
        <p:spPr>
          <a:xfrm>
            <a:off x="6587087" y="4367683"/>
            <a:ext cx="6797860" cy="2123773"/>
          </a:xfrm>
          <a:prstGeom prst="round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sv-SE" sz="3958" b="0" i="0" u="none" strike="noStrike" kern="1200" cap="none" spc="0" normalizeH="0" baseline="0" noProof="0" dirty="0">
                <a:ln>
                  <a:noFill/>
                </a:ln>
                <a:solidFill>
                  <a:srgbClr val="FFFFFF"/>
                </a:solidFill>
                <a:effectLst/>
                <a:uLnTx/>
                <a:uFillTx/>
                <a:latin typeface="Calibri"/>
                <a:ea typeface="+mn-ea"/>
                <a:cs typeface="+mn-cs"/>
              </a:rPr>
              <a:t>Vad behöver vi </a:t>
            </a:r>
          </a:p>
          <a:p>
            <a:pPr marL="0" marR="0" lvl="0" indent="0" algn="ctr" defTabSz="1507846" rtl="0" eaLnBrk="1" fontAlgn="auto" latinLnBrk="0" hangingPunct="1">
              <a:lnSpc>
                <a:spcPct val="100000"/>
              </a:lnSpc>
              <a:spcBef>
                <a:spcPts val="0"/>
              </a:spcBef>
              <a:spcAft>
                <a:spcPts val="0"/>
              </a:spcAft>
              <a:buClrTx/>
              <a:buSzTx/>
              <a:buFontTx/>
              <a:buNone/>
              <a:tabLst/>
              <a:defRPr/>
            </a:pPr>
            <a:r>
              <a:rPr kumimoji="0" lang="sv-SE" sz="3958" b="0" i="0" u="none" strike="noStrike" kern="1200" cap="none" spc="0" normalizeH="0" baseline="0" noProof="0" dirty="0">
                <a:ln>
                  <a:noFill/>
                </a:ln>
                <a:solidFill>
                  <a:srgbClr val="FFFFFF"/>
                </a:solidFill>
                <a:effectLst/>
                <a:uLnTx/>
                <a:uFillTx/>
                <a:latin typeface="Calibri"/>
                <a:ea typeface="+mn-ea"/>
                <a:cs typeface="+mn-cs"/>
              </a:rPr>
              <a:t>fortsätta, börja och sluta göra </a:t>
            </a:r>
          </a:p>
          <a:p>
            <a:pPr marL="0" marR="0" lvl="0" indent="0" algn="ctr" defTabSz="1507846" rtl="0" eaLnBrk="1" fontAlgn="auto" latinLnBrk="0" hangingPunct="1">
              <a:lnSpc>
                <a:spcPct val="100000"/>
              </a:lnSpc>
              <a:spcBef>
                <a:spcPts val="0"/>
              </a:spcBef>
              <a:spcAft>
                <a:spcPts val="0"/>
              </a:spcAft>
              <a:buClrTx/>
              <a:buSzTx/>
              <a:buFontTx/>
              <a:buNone/>
              <a:tabLst/>
              <a:defRPr/>
            </a:pPr>
            <a:r>
              <a:rPr kumimoji="0" lang="sv-SE" sz="3958" b="0" i="0" u="none" strike="noStrike" kern="1200" cap="none" spc="0" normalizeH="0" baseline="0" noProof="0" dirty="0">
                <a:ln>
                  <a:noFill/>
                </a:ln>
                <a:solidFill>
                  <a:srgbClr val="FFFFFF"/>
                </a:solidFill>
                <a:effectLst/>
                <a:uLnTx/>
                <a:uFillTx/>
                <a:latin typeface="Calibri"/>
                <a:ea typeface="+mn-ea"/>
                <a:cs typeface="+mn-cs"/>
              </a:rPr>
              <a:t>- för att bättre nå dit vi vill?</a:t>
            </a:r>
          </a:p>
        </p:txBody>
      </p:sp>
      <p:grpSp>
        <p:nvGrpSpPr>
          <p:cNvPr id="5" name="Grupp 4" descr="En symbol med texten nuläge. ">
            <a:extLst>
              <a:ext uri="{FF2B5EF4-FFF2-40B4-BE49-F238E27FC236}">
                <a16:creationId xmlns:a16="http://schemas.microsoft.com/office/drawing/2014/main" id="{016DBCAF-96ED-579F-98AA-375B13E3BE07}"/>
              </a:ext>
            </a:extLst>
          </p:cNvPr>
          <p:cNvGrpSpPr/>
          <p:nvPr/>
        </p:nvGrpSpPr>
        <p:grpSpPr>
          <a:xfrm>
            <a:off x="774529" y="2967978"/>
            <a:ext cx="5108357" cy="6117793"/>
            <a:chOff x="1067356" y="1814449"/>
            <a:chExt cx="3097930" cy="3710096"/>
          </a:xfrm>
        </p:grpSpPr>
        <p:sp>
          <p:nvSpPr>
            <p:cNvPr id="6" name="textruta 5">
              <a:extLst>
                <a:ext uri="{FF2B5EF4-FFF2-40B4-BE49-F238E27FC236}">
                  <a16:creationId xmlns:a16="http://schemas.microsoft.com/office/drawing/2014/main" id="{1C469F2E-F025-CA0E-4F65-4DC3B15B3CAB}"/>
                </a:ext>
              </a:extLst>
            </p:cNvPr>
            <p:cNvSpPr txBox="1"/>
            <p:nvPr/>
          </p:nvSpPr>
          <p:spPr>
            <a:xfrm>
              <a:off x="1067356" y="5037663"/>
              <a:ext cx="2821011" cy="486882"/>
            </a:xfrm>
            <a:prstGeom prst="rect">
              <a:avLst/>
            </a:prstGeom>
            <a:solidFill>
              <a:schemeClr val="bg1"/>
            </a:solid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sv-SE" sz="4617" b="1" i="0" u="none" strike="noStrike" kern="1200" cap="none" spc="0" normalizeH="0" baseline="0" noProof="0" dirty="0">
                  <a:ln>
                    <a:noFill/>
                  </a:ln>
                  <a:solidFill>
                    <a:srgbClr val="002060"/>
                  </a:solidFill>
                  <a:effectLst/>
                  <a:uLnTx/>
                  <a:uFillTx/>
                  <a:latin typeface="Calibri"/>
                  <a:ea typeface="+mn-ea"/>
                  <a:cs typeface="+mn-cs"/>
                </a:rPr>
                <a:t>Nuläge</a:t>
              </a:r>
              <a:endParaRPr kumimoji="0" lang="sv-SE" sz="3958" b="1" i="0" u="none" strike="noStrike" kern="1200" cap="none" spc="0" normalizeH="0" baseline="0" noProof="0" dirty="0">
                <a:ln>
                  <a:noFill/>
                </a:ln>
                <a:solidFill>
                  <a:srgbClr val="002060"/>
                </a:solidFill>
                <a:effectLst/>
                <a:uLnTx/>
                <a:uFillTx/>
                <a:latin typeface="Calibri"/>
                <a:ea typeface="+mn-ea"/>
                <a:cs typeface="+mn-cs"/>
              </a:endParaRPr>
            </a:p>
          </p:txBody>
        </p:sp>
        <p:pic>
          <p:nvPicPr>
            <p:cNvPr id="8" name="Bildobjekt 7">
              <a:extLst>
                <a:ext uri="{FF2B5EF4-FFF2-40B4-BE49-F238E27FC236}">
                  <a16:creationId xmlns:a16="http://schemas.microsoft.com/office/drawing/2014/main" id="{28DA1571-5418-D05F-29E4-5B127E2E6F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7356" y="1814449"/>
              <a:ext cx="3097930" cy="3097930"/>
            </a:xfrm>
            <a:prstGeom prst="rect">
              <a:avLst/>
            </a:prstGeom>
          </p:spPr>
        </p:pic>
      </p:grpSp>
      <p:pic>
        <p:nvPicPr>
          <p:cNvPr id="11" name="Bildobjekt 10">
            <a:extLst>
              <a:ext uri="{FF2B5EF4-FFF2-40B4-BE49-F238E27FC236}">
                <a16:creationId xmlns:a16="http://schemas.microsoft.com/office/drawing/2014/main" id="{419BDED2-AC2B-1EB2-0562-AAD5DDD2E3C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089149" y="2875392"/>
            <a:ext cx="5108357" cy="5108357"/>
          </a:xfrm>
          <a:prstGeom prst="rect">
            <a:avLst/>
          </a:prstGeom>
        </p:spPr>
      </p:pic>
      <p:sp>
        <p:nvSpPr>
          <p:cNvPr id="21" name="textruta 20">
            <a:extLst>
              <a:ext uri="{FF2B5EF4-FFF2-40B4-BE49-F238E27FC236}">
                <a16:creationId xmlns:a16="http://schemas.microsoft.com/office/drawing/2014/main" id="{2F83831B-7968-E598-FB20-BBA472E24DCA}"/>
              </a:ext>
            </a:extLst>
          </p:cNvPr>
          <p:cNvSpPr txBox="1"/>
          <p:nvPr/>
        </p:nvSpPr>
        <p:spPr>
          <a:xfrm>
            <a:off x="14376893" y="8312923"/>
            <a:ext cx="4532869" cy="802848"/>
          </a:xfrm>
          <a:prstGeom prst="rect">
            <a:avLst/>
          </a:prstGeom>
          <a:solidFill>
            <a:schemeClr val="bg1"/>
          </a:solid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sv-SE" sz="4617" b="1" i="0" u="none" strike="noStrike" kern="1200" cap="none" spc="0" normalizeH="0" baseline="0" noProof="0">
                <a:ln>
                  <a:noFill/>
                </a:ln>
                <a:solidFill>
                  <a:srgbClr val="002060"/>
                </a:solidFill>
                <a:effectLst/>
                <a:uLnTx/>
                <a:uFillTx/>
                <a:latin typeface="Calibri"/>
                <a:ea typeface="+mn-ea"/>
                <a:cs typeface="+mn-cs"/>
              </a:rPr>
              <a:t>Önskat läge</a:t>
            </a:r>
          </a:p>
        </p:txBody>
      </p:sp>
      <p:cxnSp>
        <p:nvCxnSpPr>
          <p:cNvPr id="12" name="Rak pilkoppling 11">
            <a:extLst>
              <a:ext uri="{FF2B5EF4-FFF2-40B4-BE49-F238E27FC236}">
                <a16:creationId xmlns:a16="http://schemas.microsoft.com/office/drawing/2014/main" id="{B90A535A-9C60-12E0-E580-AF17D5B8F17D}"/>
              </a:ext>
              <a:ext uri="{C183D7F6-B498-43B3-948B-1728B52AA6E4}">
                <adec:decorative xmlns:adec="http://schemas.microsoft.com/office/drawing/2017/decorative" val="1"/>
              </a:ext>
            </a:extLst>
          </p:cNvPr>
          <p:cNvCxnSpPr>
            <a:stCxn id="6" idx="3"/>
            <a:endCxn id="21" idx="1"/>
          </p:cNvCxnSpPr>
          <p:nvPr/>
        </p:nvCxnSpPr>
        <p:spPr>
          <a:xfrm>
            <a:off x="5426258" y="8684347"/>
            <a:ext cx="8950635" cy="30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9C0FF65B-01F5-89AB-3366-DB771AB25B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373593" y="10488612"/>
            <a:ext cx="1609725" cy="447675"/>
          </a:xfrm>
          <a:prstGeom prst="rect">
            <a:avLst/>
          </a:prstGeom>
        </p:spPr>
      </p:pic>
    </p:spTree>
    <p:extLst>
      <p:ext uri="{BB962C8B-B14F-4D97-AF65-F5344CB8AC3E}">
        <p14:creationId xmlns:p14="http://schemas.microsoft.com/office/powerpoint/2010/main" val="317888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5CB130-60EF-4247-A92C-994A11623D70}"/>
              </a:ext>
            </a:extLst>
          </p:cNvPr>
          <p:cNvSpPr>
            <a:spLocks noGrp="1"/>
          </p:cNvSpPr>
          <p:nvPr>
            <p:ph type="title"/>
          </p:nvPr>
        </p:nvSpPr>
        <p:spPr>
          <a:xfrm>
            <a:off x="1570422" y="2628236"/>
            <a:ext cx="6873107" cy="5062278"/>
          </a:xfrm>
        </p:spPr>
        <p:txBody>
          <a:bodyPr anchor="b">
            <a:normAutofit/>
          </a:bodyPr>
          <a:lstStyle/>
          <a:p>
            <a:br>
              <a:rPr lang="sv-SE"/>
            </a:br>
            <a:r>
              <a:rPr lang="sv-SE" sz="9000" b="0"/>
              <a:t>Gör inte mer- gör annorlunda</a:t>
            </a:r>
            <a:br>
              <a:rPr lang="sv-SE"/>
            </a:br>
            <a:endParaRPr lang="sv-SE"/>
          </a:p>
        </p:txBody>
      </p:sp>
      <p:sp>
        <p:nvSpPr>
          <p:cNvPr id="3" name="Platshållare för innehåll 2">
            <a:extLst>
              <a:ext uri="{FF2B5EF4-FFF2-40B4-BE49-F238E27FC236}">
                <a16:creationId xmlns:a16="http://schemas.microsoft.com/office/drawing/2014/main" id="{FD272D9D-2493-4229-B675-92904455352D}"/>
              </a:ext>
            </a:extLst>
          </p:cNvPr>
          <p:cNvSpPr>
            <a:spLocks noGrp="1"/>
          </p:cNvSpPr>
          <p:nvPr>
            <p:ph type="body" sz="quarter" idx="10"/>
          </p:nvPr>
        </p:nvSpPr>
        <p:spPr>
          <a:xfrm>
            <a:off x="10674627" y="1288580"/>
            <a:ext cx="8865704" cy="9309897"/>
          </a:xfrm>
        </p:spPr>
        <p:txBody>
          <a:bodyPr anchor="ctr">
            <a:normAutofit/>
          </a:bodyPr>
          <a:lstStyle/>
          <a:p>
            <a:pPr marL="0" indent="0">
              <a:buNone/>
            </a:pPr>
            <a:r>
              <a:rPr lang="sv-SE" b="1"/>
              <a:t>Det finns olika sätt att börja arbeta med friskfaktorer, exempelvis: </a:t>
            </a:r>
          </a:p>
          <a:p>
            <a:r>
              <a:rPr lang="sv-SE"/>
              <a:t>Friskfaktorer som begrepp och metod är en del av ledningsgruppernas arbete och styrning</a:t>
            </a:r>
          </a:p>
          <a:p>
            <a:r>
              <a:rPr lang="sv-SE"/>
              <a:t>Planera er förändring av verksamheten i samverkan med stöd av friskfaktorer</a:t>
            </a:r>
          </a:p>
          <a:p>
            <a:r>
              <a:rPr lang="sv-SE"/>
              <a:t>Chef och skyddsombud/hälsoteam ser över förutsättningar och nuläge med hjälp av Friskfaktorplaneraren (suntarbetsliv.se)</a:t>
            </a:r>
          </a:p>
          <a:p>
            <a:r>
              <a:rPr lang="sv-SE"/>
              <a:t>Välj friskfaktor utifrån resultatet från medarbetarundersökning</a:t>
            </a:r>
          </a:p>
          <a:p>
            <a:r>
              <a:rPr lang="sv-SE"/>
              <a:t>Skyddsrond- Friskrond</a:t>
            </a:r>
          </a:p>
          <a:p>
            <a:r>
              <a:rPr lang="sv-SE"/>
              <a:t>Riskbedömning- Friskbedömning</a:t>
            </a:r>
          </a:p>
          <a:p>
            <a:endParaRPr lang="sv-SE" sz="3100"/>
          </a:p>
        </p:txBody>
      </p:sp>
    </p:spTree>
    <p:extLst>
      <p:ext uri="{BB962C8B-B14F-4D97-AF65-F5344CB8AC3E}">
        <p14:creationId xmlns:p14="http://schemas.microsoft.com/office/powerpoint/2010/main" val="606192529"/>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1_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312D5D93-E168-C043-A380-903BC4EADBE1}"/>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CE83F1453CDB54991E039C08C7C9473" ma:contentTypeVersion="15" ma:contentTypeDescription="Skapa ett nytt dokument." ma:contentTypeScope="" ma:versionID="8e75f20ed2afd9dcd55e529aa18d5c4e">
  <xsd:schema xmlns:xsd="http://www.w3.org/2001/XMLSchema" xmlns:xs="http://www.w3.org/2001/XMLSchema" xmlns:p="http://schemas.microsoft.com/office/2006/metadata/properties" xmlns:ns2="1e79335a-5b32-4e3e-ac59-cfd702a91ece" xmlns:ns3="2919be73-3043-4a15-91a1-447e95682d5a" targetNamespace="http://schemas.microsoft.com/office/2006/metadata/properties" ma:root="true" ma:fieldsID="5f2fd5a5749bc5890168a54435750199" ns2:_="" ns3:_="">
    <xsd:import namespace="1e79335a-5b32-4e3e-ac59-cfd702a91ece"/>
    <xsd:import namespace="2919be73-3043-4a15-91a1-447e95682d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9335a-5b32-4e3e-ac59-cfd702a91e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19be73-3043-4a15-91a1-447e95682d5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e74edf0f-f2e9-413e-9a56-834715289534}" ma:internalName="TaxCatchAll" ma:showField="CatchAllData" ma:web="2919be73-3043-4a15-91a1-447e95682d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919be73-3043-4a15-91a1-447e95682d5a" xsi:nil="true"/>
    <lcf76f155ced4ddcb4097134ff3c332f xmlns="1e79335a-5b32-4e3e-ac59-cfd702a91e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5E0089C1-DCAF-47CF-B92A-1388001F0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79335a-5b32-4e3e-ac59-cfd702a91ece"/>
    <ds:schemaRef ds:uri="2919be73-3043-4a15-91a1-447e95682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D12D62-F2A9-4E61-90C4-1186D9EB7509}">
  <ds:schemaRefs>
    <ds:schemaRef ds:uri="234703e7-9e48-4889-b458-e4f1ab235c03"/>
    <ds:schemaRef ds:uri="87c262bc-5f12-4436-8d0e-e843dfeb3c9d"/>
    <ds:schemaRef ds:uri="e0e3545d-7f3b-4128-ae0a-cd63db91f7b0"/>
    <ds:schemaRef ds:uri="eb912acb-de3e-4f64-bf3c-82d24afb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919be73-3043-4a15-91a1-447e95682d5a"/>
    <ds:schemaRef ds:uri="1e79335a-5b32-4e3e-ac59-cfd702a91ece"/>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8</TotalTime>
  <Words>260</Words>
  <Application>Microsoft Office PowerPoint</Application>
  <PresentationFormat>Anpassad</PresentationFormat>
  <Paragraphs>41</Paragraphs>
  <Slides>8</Slides>
  <Notes>7</Notes>
  <HiddenSlides>0</HiddenSlides>
  <MMClips>0</MMClips>
  <ScaleCrop>false</ScaleCrop>
  <HeadingPairs>
    <vt:vector size="6" baseType="variant">
      <vt:variant>
        <vt:lpstr>Använt teckensnitt</vt:lpstr>
      </vt:variant>
      <vt:variant>
        <vt:i4>5</vt:i4>
      </vt:variant>
      <vt:variant>
        <vt:lpstr>Tema</vt:lpstr>
      </vt:variant>
      <vt:variant>
        <vt:i4>5</vt:i4>
      </vt:variant>
      <vt:variant>
        <vt:lpstr>Bildrubriker</vt:lpstr>
      </vt:variant>
      <vt:variant>
        <vt:i4>8</vt:i4>
      </vt:variant>
    </vt:vector>
  </HeadingPairs>
  <TitlesOfParts>
    <vt:vector size="18" baseType="lpstr">
      <vt:lpstr>Arial</vt:lpstr>
      <vt:lpstr>Calibri</vt:lpstr>
      <vt:lpstr>Calibri Light</vt:lpstr>
      <vt:lpstr>Cambria</vt:lpstr>
      <vt:lpstr>Open Sans</vt:lpstr>
      <vt:lpstr>RV-Vinröd_mörk</vt:lpstr>
      <vt:lpstr>RV-Vinröd_ljus</vt:lpstr>
      <vt:lpstr>RV-Turkos_mörk</vt:lpstr>
      <vt:lpstr>RV-Turkos_ljus</vt:lpstr>
      <vt:lpstr>1_RV-Vinröd_ljus</vt:lpstr>
      <vt:lpstr>Friskfaktorer- introduktion</vt:lpstr>
      <vt:lpstr>”För att skapa en arbetsmiljö med låg sjukfrånvaro behöver regionen ett systematiskt och långsiktigt arbete med friskfaktorer, det ska vara en naturlig del av arbetsmiljöarbetet på alla organisatoriska nivåer” Regionplan och budget,  2026-2028</vt:lpstr>
      <vt:lpstr>Att stärka friskfaktorer är att arbeta med OSA i praktiken </vt:lpstr>
      <vt:lpstr>Vad är friskfaktorer?</vt:lpstr>
      <vt:lpstr>Modell- Hälsofrämjande arbetsplats (HFA STJÄRNAN)</vt:lpstr>
      <vt:lpstr>Modell- Hälsofrämjande arbetsplats (HFA STJÄRNAN)</vt:lpstr>
      <vt:lpstr>Vad behöver vi  fortsätta, börja och sluta göra  - för att bättre nå dit vi vill?</vt:lpstr>
      <vt:lpstr> Gör inte mer- gör annorlunda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1</cp:revision>
  <dcterms:created xsi:type="dcterms:W3CDTF">2025-11-12T14:39:18Z</dcterms:created>
  <dcterms:modified xsi:type="dcterms:W3CDTF">2025-11-14T09:01:32Z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0x010100DCE83F1453CDB54991E039C08C7C9473</vt:lpwstr>
  </property>
  <property fmtid="{D5CDD505-2E9C-101B-9397-08002B2CF9AE}" pid="6" name="MediaServiceImageTags">
    <vt:lpwstr/>
  </property>
</Properties>
</file>