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 id="2147484103" r:id="rId8"/>
  </p:sldMasterIdLst>
  <p:notesMasterIdLst>
    <p:notesMasterId r:id="rId30"/>
  </p:notesMasterIdLst>
  <p:sldIdLst>
    <p:sldId id="2145709516" r:id="rId9"/>
    <p:sldId id="2145709517" r:id="rId10"/>
    <p:sldId id="278" r:id="rId11"/>
    <p:sldId id="271" r:id="rId12"/>
    <p:sldId id="2145709534" r:id="rId13"/>
    <p:sldId id="2145709535" r:id="rId14"/>
    <p:sldId id="844" r:id="rId15"/>
    <p:sldId id="2145709527" r:id="rId16"/>
    <p:sldId id="2145709536" r:id="rId17"/>
    <p:sldId id="2145709526" r:id="rId18"/>
    <p:sldId id="2145709515" r:id="rId19"/>
    <p:sldId id="2145709537" r:id="rId20"/>
    <p:sldId id="2147470745" r:id="rId21"/>
    <p:sldId id="2145709533" r:id="rId22"/>
    <p:sldId id="845" r:id="rId23"/>
    <p:sldId id="2145709520" r:id="rId24"/>
    <p:sldId id="2145709522" r:id="rId25"/>
    <p:sldId id="2145709524" r:id="rId26"/>
    <p:sldId id="2145709523" r:id="rId27"/>
    <p:sldId id="2145709525" r:id="rId28"/>
    <p:sldId id="2145709528" r:id="rId29"/>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E6CD9-64A0-49D9-8E89-740B1AB4C4E6}" v="6" dt="2025-11-12T14:17:34.36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94673" autoAdjust="0"/>
  </p:normalViewPr>
  <p:slideViewPr>
    <p:cSldViewPr snapToGrid="0">
      <p:cViewPr varScale="1">
        <p:scale>
          <a:sx n="58" d="100"/>
          <a:sy n="58" d="100"/>
        </p:scale>
        <p:origin x="120" y="306"/>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23C6-4086-A203-459F5C12DB55}"/>
              </c:ext>
            </c:extLst>
          </c:dPt>
          <c:dPt>
            <c:idx val="1"/>
            <c:invertIfNegative val="0"/>
            <c:bubble3D val="0"/>
            <c:extLst>
              <c:ext xmlns:c16="http://schemas.microsoft.com/office/drawing/2014/chart" uri="{C3380CC4-5D6E-409C-BE32-E72D297353CC}">
                <c16:uniqueId val="{00000002-23C6-4086-A203-459F5C12DB55}"/>
              </c:ext>
            </c:extLst>
          </c:dPt>
          <c:dPt>
            <c:idx val="2"/>
            <c:invertIfNegative val="0"/>
            <c:bubble3D val="0"/>
            <c:extLst>
              <c:ext xmlns:c16="http://schemas.microsoft.com/office/drawing/2014/chart" uri="{C3380CC4-5D6E-409C-BE32-E72D297353CC}">
                <c16:uniqueId val="{00000003-23C6-4086-A203-459F5C12DB55}"/>
              </c:ext>
            </c:extLst>
          </c:dPt>
          <c:dPt>
            <c:idx val="3"/>
            <c:invertIfNegative val="0"/>
            <c:bubble3D val="0"/>
            <c:extLst>
              <c:ext xmlns:c16="http://schemas.microsoft.com/office/drawing/2014/chart" uri="{C3380CC4-5D6E-409C-BE32-E72D297353CC}">
                <c16:uniqueId val="{00000004-23C6-4086-A203-459F5C12DB55}"/>
              </c:ext>
            </c:extLst>
          </c:dPt>
          <c:dPt>
            <c:idx val="4"/>
            <c:invertIfNegative val="0"/>
            <c:bubble3D val="0"/>
            <c:extLst>
              <c:ext xmlns:c16="http://schemas.microsoft.com/office/drawing/2014/chart" uri="{C3380CC4-5D6E-409C-BE32-E72D297353CC}">
                <c16:uniqueId val="{00000005-23C6-4086-A203-459F5C12DB55}"/>
              </c:ext>
            </c:extLst>
          </c:dPt>
          <c:dPt>
            <c:idx val="5"/>
            <c:invertIfNegative val="0"/>
            <c:bubble3D val="0"/>
            <c:extLst>
              <c:ext xmlns:c16="http://schemas.microsoft.com/office/drawing/2014/chart" uri="{C3380CC4-5D6E-409C-BE32-E72D297353CC}">
                <c16:uniqueId val="{00000007-23C6-4086-A203-459F5C12DB55}"/>
              </c:ext>
            </c:extLst>
          </c:dPt>
          <c:dPt>
            <c:idx val="6"/>
            <c:invertIfNegative val="0"/>
            <c:bubble3D val="0"/>
            <c:extLst>
              <c:ext xmlns:c16="http://schemas.microsoft.com/office/drawing/2014/chart" uri="{C3380CC4-5D6E-409C-BE32-E72D297353CC}">
                <c16:uniqueId val="{00000008-23C6-4086-A203-459F5C12DB55}"/>
              </c:ext>
            </c:extLst>
          </c:dPt>
          <c:dPt>
            <c:idx val="7"/>
            <c:invertIfNegative val="0"/>
            <c:bubble3D val="0"/>
            <c:extLst>
              <c:ext xmlns:c16="http://schemas.microsoft.com/office/drawing/2014/chart" uri="{C3380CC4-5D6E-409C-BE32-E72D297353CC}">
                <c16:uniqueId val="{00000009-23C6-4086-A203-459F5C12DB5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Hälsoproblem</c:v>
                </c:pt>
                <c:pt idx="1">
                  <c:v>Arbetsmiljöproblem</c:v>
                </c:pt>
                <c:pt idx="2">
                  <c:v>Kombinationsproblem</c:v>
                </c:pt>
              </c:strCache>
            </c:strRef>
          </c:cat>
          <c:val>
            <c:numRef>
              <c:f>Blad1!$B$2:$B$4</c:f>
              <c:numCache>
                <c:formatCode>0%</c:formatCode>
                <c:ptCount val="3"/>
                <c:pt idx="0">
                  <c:v>0.69</c:v>
                </c:pt>
                <c:pt idx="1">
                  <c:v>0.62</c:v>
                </c:pt>
                <c:pt idx="2">
                  <c:v>0.59</c:v>
                </c:pt>
              </c:numCache>
            </c:numRef>
          </c:val>
          <c:extLst>
            <c:ext xmlns:c16="http://schemas.microsoft.com/office/drawing/2014/chart" uri="{C3380CC4-5D6E-409C-BE32-E72D297353CC}">
              <c16:uniqueId val="{0000000A-23C6-4086-A203-459F5C12DB55}"/>
            </c:ext>
          </c:extLst>
        </c:ser>
        <c:dLbls>
          <c:dLblPos val="outEnd"/>
          <c:showLegendKey val="0"/>
          <c:showVal val="1"/>
          <c:showCatName val="0"/>
          <c:showSerName val="0"/>
          <c:showPercent val="0"/>
          <c:showBubbleSize val="0"/>
        </c:dLbls>
        <c:gapWidth val="219"/>
        <c:overlap val="-27"/>
        <c:axId val="66969600"/>
        <c:axId val="88176896"/>
      </c:barChart>
      <c:valAx>
        <c:axId val="88176896"/>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66969600"/>
        <c:crosses val="autoZero"/>
        <c:crossBetween val="between"/>
        <c:minorUnit val="2.0000000000000004E-2"/>
      </c:valAx>
      <c:catAx>
        <c:axId val="669696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81768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FA0B8-3242-4C5B-AF4F-C7054A60E70A}" type="doc">
      <dgm:prSet loTypeId="urn:microsoft.com/office/officeart/2005/8/layout/chevron1" loCatId="process" qsTypeId="urn:microsoft.com/office/officeart/2005/8/quickstyle/simple1" qsCatId="simple" csTypeId="urn:microsoft.com/office/officeart/2005/8/colors/accent1_2" csCatId="accent1" phldr="1"/>
      <dgm:spPr/>
    </dgm:pt>
    <dgm:pt modelId="{BB5F96C8-C44F-4049-9653-A1D2D491149C}">
      <dgm:prSet phldrT="[Text]" custT="1"/>
      <dgm:spPr/>
      <dgm:t>
        <a:bodyPr/>
        <a:lstStyle/>
        <a:p>
          <a:r>
            <a:rPr lang="sv-SE" sz="4000" b="1" dirty="0"/>
            <a:t>Arbetsmiljö</a:t>
          </a:r>
        </a:p>
      </dgm:t>
    </dgm:pt>
    <dgm:pt modelId="{AA3E629D-72CB-491E-8D2E-7E1886DC7A6B}" type="parTrans" cxnId="{1DEAE320-E3EF-4638-9BFB-285C52CBA62B}">
      <dgm:prSet/>
      <dgm:spPr/>
      <dgm:t>
        <a:bodyPr/>
        <a:lstStyle/>
        <a:p>
          <a:endParaRPr lang="sv-SE"/>
        </a:p>
      </dgm:t>
    </dgm:pt>
    <dgm:pt modelId="{ED5F243C-918D-4C3C-979B-7027D1E71589}" type="sibTrans" cxnId="{1DEAE320-E3EF-4638-9BFB-285C52CBA62B}">
      <dgm:prSet/>
      <dgm:spPr/>
      <dgm:t>
        <a:bodyPr/>
        <a:lstStyle/>
        <a:p>
          <a:endParaRPr lang="sv-SE"/>
        </a:p>
      </dgm:t>
    </dgm:pt>
    <dgm:pt modelId="{BAE4915F-2C00-4222-9734-F84849A8A522}">
      <dgm:prSet phldrT="[Text]" custT="1"/>
      <dgm:spPr/>
      <dgm:t>
        <a:bodyPr/>
        <a:lstStyle/>
        <a:p>
          <a:r>
            <a:rPr lang="sv-SE" sz="3600" b="1" dirty="0"/>
            <a:t>Medarbetarnas förutsättningar</a:t>
          </a:r>
        </a:p>
      </dgm:t>
    </dgm:pt>
    <dgm:pt modelId="{E88D8A03-39BF-4E92-A4CF-9175634E8EF7}" type="parTrans" cxnId="{21A97523-AEAD-4C15-90E5-4612AF8DDFAE}">
      <dgm:prSet/>
      <dgm:spPr/>
      <dgm:t>
        <a:bodyPr/>
        <a:lstStyle/>
        <a:p>
          <a:endParaRPr lang="sv-SE"/>
        </a:p>
      </dgm:t>
    </dgm:pt>
    <dgm:pt modelId="{5EA4AE59-828A-4B72-9693-631E800350E9}" type="sibTrans" cxnId="{21A97523-AEAD-4C15-90E5-4612AF8DDFAE}">
      <dgm:prSet/>
      <dgm:spPr/>
      <dgm:t>
        <a:bodyPr/>
        <a:lstStyle/>
        <a:p>
          <a:endParaRPr lang="sv-SE"/>
        </a:p>
      </dgm:t>
    </dgm:pt>
    <dgm:pt modelId="{9D62C116-DCAA-4B91-99D5-D105FE7EAEB1}">
      <dgm:prSet phldrT="[Text]" custT="1"/>
      <dgm:spPr/>
      <dgm:t>
        <a:bodyPr/>
        <a:lstStyle/>
        <a:p>
          <a:r>
            <a:rPr lang="sv-SE" sz="3300" b="1"/>
            <a:t>Prestation</a:t>
          </a:r>
        </a:p>
      </dgm:t>
    </dgm:pt>
    <dgm:pt modelId="{3AB6E9AF-7816-477E-95A4-D957315DB7AB}" type="parTrans" cxnId="{CF98B71C-DCB3-4E79-ABE2-BD8C05299DF0}">
      <dgm:prSet/>
      <dgm:spPr/>
      <dgm:t>
        <a:bodyPr/>
        <a:lstStyle/>
        <a:p>
          <a:endParaRPr lang="sv-SE"/>
        </a:p>
      </dgm:t>
    </dgm:pt>
    <dgm:pt modelId="{10266F6B-D655-4735-833E-304712F29CCD}" type="sibTrans" cxnId="{CF98B71C-DCB3-4E79-ABE2-BD8C05299DF0}">
      <dgm:prSet/>
      <dgm:spPr/>
      <dgm:t>
        <a:bodyPr/>
        <a:lstStyle/>
        <a:p>
          <a:endParaRPr lang="sv-SE"/>
        </a:p>
      </dgm:t>
    </dgm:pt>
    <dgm:pt modelId="{CAE69197-7E01-497D-93F3-C04CA2AE4119}">
      <dgm:prSet custT="1"/>
      <dgm:spPr/>
      <dgm:t>
        <a:bodyPr/>
        <a:lstStyle/>
        <a:p>
          <a:r>
            <a:rPr lang="sv-SE" sz="3200" b="1" dirty="0"/>
            <a:t>Verksamhetsutfall</a:t>
          </a:r>
        </a:p>
      </dgm:t>
    </dgm:pt>
    <dgm:pt modelId="{97C4F9C9-528C-443F-A3FF-5D92937C9C4C}" type="parTrans" cxnId="{ACCC9048-691B-4A5A-A25E-052D68796C31}">
      <dgm:prSet/>
      <dgm:spPr/>
      <dgm:t>
        <a:bodyPr/>
        <a:lstStyle/>
        <a:p>
          <a:endParaRPr lang="sv-SE"/>
        </a:p>
      </dgm:t>
    </dgm:pt>
    <dgm:pt modelId="{3390DB95-2353-4F9D-BE56-C8EA5784F3C4}" type="sibTrans" cxnId="{ACCC9048-691B-4A5A-A25E-052D68796C31}">
      <dgm:prSet/>
      <dgm:spPr/>
      <dgm:t>
        <a:bodyPr/>
        <a:lstStyle/>
        <a:p>
          <a:endParaRPr lang="sv-SE"/>
        </a:p>
      </dgm:t>
    </dgm:pt>
    <dgm:pt modelId="{5D0C3994-6DD0-49E1-BF31-7EF121B9AB4C}" type="pres">
      <dgm:prSet presAssocID="{33DFA0B8-3242-4C5B-AF4F-C7054A60E70A}" presName="Name0" presStyleCnt="0">
        <dgm:presLayoutVars>
          <dgm:dir/>
          <dgm:animLvl val="lvl"/>
          <dgm:resizeHandles val="exact"/>
        </dgm:presLayoutVars>
      </dgm:prSet>
      <dgm:spPr/>
    </dgm:pt>
    <dgm:pt modelId="{25A8FC4D-820E-411D-BA53-19E283DEC5A3}" type="pres">
      <dgm:prSet presAssocID="{BB5F96C8-C44F-4049-9653-A1D2D491149C}" presName="parTxOnly" presStyleLbl="node1" presStyleIdx="0" presStyleCnt="4" custLinFactNeighborX="4629" custLinFactNeighborY="0">
        <dgm:presLayoutVars>
          <dgm:chMax val="0"/>
          <dgm:chPref val="0"/>
          <dgm:bulletEnabled val="1"/>
        </dgm:presLayoutVars>
      </dgm:prSet>
      <dgm:spPr/>
    </dgm:pt>
    <dgm:pt modelId="{256D0469-5CBC-412E-BB4E-164EF6C980F0}" type="pres">
      <dgm:prSet presAssocID="{ED5F243C-918D-4C3C-979B-7027D1E71589}" presName="parTxOnlySpace" presStyleCnt="0"/>
      <dgm:spPr/>
    </dgm:pt>
    <dgm:pt modelId="{C5EB915A-C689-4136-9F1F-0263E3D55718}" type="pres">
      <dgm:prSet presAssocID="{BAE4915F-2C00-4222-9734-F84849A8A522}" presName="parTxOnly" presStyleLbl="node1" presStyleIdx="1" presStyleCnt="4">
        <dgm:presLayoutVars>
          <dgm:chMax val="0"/>
          <dgm:chPref val="0"/>
          <dgm:bulletEnabled val="1"/>
        </dgm:presLayoutVars>
      </dgm:prSet>
      <dgm:spPr/>
    </dgm:pt>
    <dgm:pt modelId="{3B08D904-7EF1-4D68-A16B-FD2DFEE42C3E}" type="pres">
      <dgm:prSet presAssocID="{5EA4AE59-828A-4B72-9693-631E800350E9}" presName="parTxOnlySpace" presStyleCnt="0"/>
      <dgm:spPr/>
    </dgm:pt>
    <dgm:pt modelId="{61AF8BDD-DF4A-4B80-936C-3F55DFD84676}" type="pres">
      <dgm:prSet presAssocID="{9D62C116-DCAA-4B91-99D5-D105FE7EAEB1}" presName="parTxOnly" presStyleLbl="node1" presStyleIdx="2" presStyleCnt="4">
        <dgm:presLayoutVars>
          <dgm:chMax val="0"/>
          <dgm:chPref val="0"/>
          <dgm:bulletEnabled val="1"/>
        </dgm:presLayoutVars>
      </dgm:prSet>
      <dgm:spPr/>
    </dgm:pt>
    <dgm:pt modelId="{8A9E06A7-A7B3-4D12-AD4A-E1B42371A5E3}" type="pres">
      <dgm:prSet presAssocID="{10266F6B-D655-4735-833E-304712F29CCD}" presName="parTxOnlySpace" presStyleCnt="0"/>
      <dgm:spPr/>
    </dgm:pt>
    <dgm:pt modelId="{91BFA3DA-82F6-49D6-98F6-A55F439444AE}" type="pres">
      <dgm:prSet presAssocID="{CAE69197-7E01-497D-93F3-C04CA2AE4119}" presName="parTxOnly" presStyleLbl="node1" presStyleIdx="3" presStyleCnt="4">
        <dgm:presLayoutVars>
          <dgm:chMax val="0"/>
          <dgm:chPref val="0"/>
          <dgm:bulletEnabled val="1"/>
        </dgm:presLayoutVars>
      </dgm:prSet>
      <dgm:spPr/>
    </dgm:pt>
  </dgm:ptLst>
  <dgm:cxnLst>
    <dgm:cxn modelId="{0DBAB31B-DB9A-4652-ACE4-0BEA6D2998B9}" type="presOf" srcId="{BB5F96C8-C44F-4049-9653-A1D2D491149C}" destId="{25A8FC4D-820E-411D-BA53-19E283DEC5A3}" srcOrd="0" destOrd="0" presId="urn:microsoft.com/office/officeart/2005/8/layout/chevron1"/>
    <dgm:cxn modelId="{CF98B71C-DCB3-4E79-ABE2-BD8C05299DF0}" srcId="{33DFA0B8-3242-4C5B-AF4F-C7054A60E70A}" destId="{9D62C116-DCAA-4B91-99D5-D105FE7EAEB1}" srcOrd="2" destOrd="0" parTransId="{3AB6E9AF-7816-477E-95A4-D957315DB7AB}" sibTransId="{10266F6B-D655-4735-833E-304712F29CCD}"/>
    <dgm:cxn modelId="{1DEAE320-E3EF-4638-9BFB-285C52CBA62B}" srcId="{33DFA0B8-3242-4C5B-AF4F-C7054A60E70A}" destId="{BB5F96C8-C44F-4049-9653-A1D2D491149C}" srcOrd="0" destOrd="0" parTransId="{AA3E629D-72CB-491E-8D2E-7E1886DC7A6B}" sibTransId="{ED5F243C-918D-4C3C-979B-7027D1E71589}"/>
    <dgm:cxn modelId="{21A97523-AEAD-4C15-90E5-4612AF8DDFAE}" srcId="{33DFA0B8-3242-4C5B-AF4F-C7054A60E70A}" destId="{BAE4915F-2C00-4222-9734-F84849A8A522}" srcOrd="1" destOrd="0" parTransId="{E88D8A03-39BF-4E92-A4CF-9175634E8EF7}" sibTransId="{5EA4AE59-828A-4B72-9693-631E800350E9}"/>
    <dgm:cxn modelId="{4DF00839-1412-4B21-8989-BF29EC048D04}" type="presOf" srcId="{33DFA0B8-3242-4C5B-AF4F-C7054A60E70A}" destId="{5D0C3994-6DD0-49E1-BF31-7EF121B9AB4C}" srcOrd="0" destOrd="0" presId="urn:microsoft.com/office/officeart/2005/8/layout/chevron1"/>
    <dgm:cxn modelId="{56413968-79A8-47D4-9F92-66AE38303246}" type="presOf" srcId="{BAE4915F-2C00-4222-9734-F84849A8A522}" destId="{C5EB915A-C689-4136-9F1F-0263E3D55718}" srcOrd="0" destOrd="0" presId="urn:microsoft.com/office/officeart/2005/8/layout/chevron1"/>
    <dgm:cxn modelId="{ACCC9048-691B-4A5A-A25E-052D68796C31}" srcId="{33DFA0B8-3242-4C5B-AF4F-C7054A60E70A}" destId="{CAE69197-7E01-497D-93F3-C04CA2AE4119}" srcOrd="3" destOrd="0" parTransId="{97C4F9C9-528C-443F-A3FF-5D92937C9C4C}" sibTransId="{3390DB95-2353-4F9D-BE56-C8EA5784F3C4}"/>
    <dgm:cxn modelId="{CC978084-E8FF-4635-9AD7-E28F9D6EEB67}" type="presOf" srcId="{CAE69197-7E01-497D-93F3-C04CA2AE4119}" destId="{91BFA3DA-82F6-49D6-98F6-A55F439444AE}" srcOrd="0" destOrd="0" presId="urn:microsoft.com/office/officeart/2005/8/layout/chevron1"/>
    <dgm:cxn modelId="{AA9BDDCE-BBC8-470C-A84D-908C2808D2D7}" type="presOf" srcId="{9D62C116-DCAA-4B91-99D5-D105FE7EAEB1}" destId="{61AF8BDD-DF4A-4B80-936C-3F55DFD84676}" srcOrd="0" destOrd="0" presId="urn:microsoft.com/office/officeart/2005/8/layout/chevron1"/>
    <dgm:cxn modelId="{4CCE58B4-08BE-4878-A5A5-99228837DCB0}" type="presParOf" srcId="{5D0C3994-6DD0-49E1-BF31-7EF121B9AB4C}" destId="{25A8FC4D-820E-411D-BA53-19E283DEC5A3}" srcOrd="0" destOrd="0" presId="urn:microsoft.com/office/officeart/2005/8/layout/chevron1"/>
    <dgm:cxn modelId="{779CC65C-F3BB-4D3B-BE9B-765F5A20750F}" type="presParOf" srcId="{5D0C3994-6DD0-49E1-BF31-7EF121B9AB4C}" destId="{256D0469-5CBC-412E-BB4E-164EF6C980F0}" srcOrd="1" destOrd="0" presId="urn:microsoft.com/office/officeart/2005/8/layout/chevron1"/>
    <dgm:cxn modelId="{CE7C1E3C-AF46-4D4A-AE66-A447840FA327}" type="presParOf" srcId="{5D0C3994-6DD0-49E1-BF31-7EF121B9AB4C}" destId="{C5EB915A-C689-4136-9F1F-0263E3D55718}" srcOrd="2" destOrd="0" presId="urn:microsoft.com/office/officeart/2005/8/layout/chevron1"/>
    <dgm:cxn modelId="{53B9B9A5-B648-4D69-A4FE-7FBBFF0ABB4D}" type="presParOf" srcId="{5D0C3994-6DD0-49E1-BF31-7EF121B9AB4C}" destId="{3B08D904-7EF1-4D68-A16B-FD2DFEE42C3E}" srcOrd="3" destOrd="0" presId="urn:microsoft.com/office/officeart/2005/8/layout/chevron1"/>
    <dgm:cxn modelId="{1DFC54E5-369C-49F8-95EE-D589C57FF887}" type="presParOf" srcId="{5D0C3994-6DD0-49E1-BF31-7EF121B9AB4C}" destId="{61AF8BDD-DF4A-4B80-936C-3F55DFD84676}" srcOrd="4" destOrd="0" presId="urn:microsoft.com/office/officeart/2005/8/layout/chevron1"/>
    <dgm:cxn modelId="{32D7C6EB-E58C-4CFA-9D84-512C75A48350}" type="presParOf" srcId="{5D0C3994-6DD0-49E1-BF31-7EF121B9AB4C}" destId="{8A9E06A7-A7B3-4D12-AD4A-E1B42371A5E3}" srcOrd="5" destOrd="0" presId="urn:microsoft.com/office/officeart/2005/8/layout/chevron1"/>
    <dgm:cxn modelId="{C7CD6618-1790-4650-9531-602F677B2DC6}" type="presParOf" srcId="{5D0C3994-6DD0-49E1-BF31-7EF121B9AB4C}" destId="{91BFA3DA-82F6-49D6-98F6-A55F439444A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8FC4D-820E-411D-BA53-19E283DEC5A3}">
      <dsp:nvSpPr>
        <dsp:cNvPr id="0" name=""/>
        <dsp:cNvSpPr/>
      </dsp:nvSpPr>
      <dsp:spPr>
        <a:xfrm>
          <a:off x="33249" y="3141476"/>
          <a:ext cx="5238723" cy="209548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90000"/>
            </a:lnSpc>
            <a:spcBef>
              <a:spcPct val="0"/>
            </a:spcBef>
            <a:spcAft>
              <a:spcPct val="35000"/>
            </a:spcAft>
            <a:buNone/>
          </a:pPr>
          <a:r>
            <a:rPr lang="sv-SE" sz="4000" b="1" kern="1200" dirty="0"/>
            <a:t>Arbetsmiljö</a:t>
          </a:r>
        </a:p>
      </dsp:txBody>
      <dsp:txXfrm>
        <a:off x="1080994" y="3141476"/>
        <a:ext cx="3143234" cy="2095489"/>
      </dsp:txXfrm>
    </dsp:sp>
    <dsp:sp modelId="{C5EB915A-C689-4136-9F1F-0263E3D55718}">
      <dsp:nvSpPr>
        <dsp:cNvPr id="0" name=""/>
        <dsp:cNvSpPr/>
      </dsp:nvSpPr>
      <dsp:spPr>
        <a:xfrm>
          <a:off x="4723850" y="3141476"/>
          <a:ext cx="5238723" cy="209548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sv-SE" sz="3600" b="1" kern="1200" dirty="0"/>
            <a:t>Medarbetarnas förutsättningar</a:t>
          </a:r>
        </a:p>
      </dsp:txBody>
      <dsp:txXfrm>
        <a:off x="5771595" y="3141476"/>
        <a:ext cx="3143234" cy="2095489"/>
      </dsp:txXfrm>
    </dsp:sp>
    <dsp:sp modelId="{61AF8BDD-DF4A-4B80-936C-3F55DFD84676}">
      <dsp:nvSpPr>
        <dsp:cNvPr id="0" name=""/>
        <dsp:cNvSpPr/>
      </dsp:nvSpPr>
      <dsp:spPr>
        <a:xfrm>
          <a:off x="9438701" y="3141476"/>
          <a:ext cx="5238723" cy="209548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2017" tIns="44006" rIns="44006" bIns="44006" numCol="1" spcCol="1270" anchor="ctr" anchorCtr="0">
          <a:noAutofit/>
        </a:bodyPr>
        <a:lstStyle/>
        <a:p>
          <a:pPr marL="0" lvl="0" indent="0" algn="ctr" defTabSz="1466850">
            <a:lnSpc>
              <a:spcPct val="90000"/>
            </a:lnSpc>
            <a:spcBef>
              <a:spcPct val="0"/>
            </a:spcBef>
            <a:spcAft>
              <a:spcPct val="35000"/>
            </a:spcAft>
            <a:buNone/>
          </a:pPr>
          <a:r>
            <a:rPr lang="sv-SE" sz="3300" b="1" kern="1200"/>
            <a:t>Prestation</a:t>
          </a:r>
        </a:p>
      </dsp:txBody>
      <dsp:txXfrm>
        <a:off x="10486446" y="3141476"/>
        <a:ext cx="3143234" cy="2095489"/>
      </dsp:txXfrm>
    </dsp:sp>
    <dsp:sp modelId="{91BFA3DA-82F6-49D6-98F6-A55F439444AE}">
      <dsp:nvSpPr>
        <dsp:cNvPr id="0" name=""/>
        <dsp:cNvSpPr/>
      </dsp:nvSpPr>
      <dsp:spPr>
        <a:xfrm>
          <a:off x="14153552" y="3141476"/>
          <a:ext cx="5238723" cy="209548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sv-SE" sz="3200" b="1" kern="1200" dirty="0"/>
            <a:t>Verksamhetsutfall</a:t>
          </a:r>
        </a:p>
      </dsp:txBody>
      <dsp:txXfrm>
        <a:off x="15201297" y="3141476"/>
        <a:ext cx="3143234" cy="20954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0.86488</cdr:x>
      <cdr:y>0.07688</cdr:y>
    </cdr:from>
    <cdr:to>
      <cdr:x>0.88912</cdr:x>
      <cdr:y>0.71759</cdr:y>
    </cdr:to>
    <cdr:sp macro="" textlink="">
      <cdr:nvSpPr>
        <cdr:cNvPr id="2" name="Höger klammerparentes 1">
          <a:extLst xmlns:a="http://schemas.openxmlformats.org/drawingml/2006/main">
            <a:ext uri="{FF2B5EF4-FFF2-40B4-BE49-F238E27FC236}">
              <a16:creationId xmlns:a16="http://schemas.microsoft.com/office/drawing/2014/main" id="{4C5ED941-4050-4504-A650-E0A10390CEB2}"/>
            </a:ext>
          </a:extLst>
        </cdr:cNvPr>
        <cdr:cNvSpPr/>
      </cdr:nvSpPr>
      <cdr:spPr bwMode="auto">
        <a:xfrm xmlns:a="http://schemas.openxmlformats.org/drawingml/2006/main">
          <a:off x="5138101" y="216023"/>
          <a:ext cx="144016" cy="1800193"/>
        </a:xfrm>
        <a:prstGeom xmlns:a="http://schemas.openxmlformats.org/drawingml/2006/main" prst="rightBrace">
          <a:avLst/>
        </a:prstGeom>
        <a:solidFill xmlns:a="http://schemas.openxmlformats.org/drawingml/2006/main">
          <a:srgbClr val="FFC000"/>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a:extLst xmlns:a="http://schemas.openxmlformats.org/drawingml/2006/main">
          <a:ext uri="{AF507438-7753-43e0-B8FC-AC1667EBCBE1}">
            <a14:hiddenEffects xmlns="" xmlns:p="http://schemas.openxmlformats.org/presentationml/2006/main" xmlns:a14="http://schemas.microsoft.com/office/drawing/2010/main" xmlns:lc="http://schemas.openxmlformats.org/drawingml/2006/lockedCanvas">
              <a:effectLst>
                <a:outerShdw dist="35921" dir="2700000" algn="ctr" rotWithShape="0">
                  <a:schemeClr val="bg2"/>
                </a:outerShdw>
              </a:effectLst>
            </a14:hiddenEffects>
          </a:ext>
        </a:extLst>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Berling" pitchFamily="18" charset="0"/>
            <a:ea typeface="ＭＳ Ｐゴシック" charset="-128"/>
          </a:endParaRPr>
        </a:p>
      </cdr:txBody>
    </cdr:sp>
  </cdr:relSizeAnchor>
  <cdr:relSizeAnchor xmlns:cdr="http://schemas.openxmlformats.org/drawingml/2006/chartDrawing">
    <cdr:from>
      <cdr:x>0.33156</cdr:x>
      <cdr:y>0.2691</cdr:y>
    </cdr:from>
    <cdr:to>
      <cdr:x>0.42853</cdr:x>
      <cdr:y>0.37161</cdr:y>
    </cdr:to>
    <cdr:sp macro="" textlink="">
      <cdr:nvSpPr>
        <cdr:cNvPr id="3" name="textruta 2">
          <a:extLst xmlns:a="http://schemas.openxmlformats.org/drawingml/2006/main">
            <a:ext uri="{FF2B5EF4-FFF2-40B4-BE49-F238E27FC236}">
              <a16:creationId xmlns:a16="http://schemas.microsoft.com/office/drawing/2014/main" id="{AA98749D-066D-489B-81FA-26A7636643B6}"/>
            </a:ext>
          </a:extLst>
        </cdr:cNvPr>
        <cdr:cNvSpPr txBox="1"/>
      </cdr:nvSpPr>
      <cdr:spPr>
        <a:xfrm xmlns:a="http://schemas.openxmlformats.org/drawingml/2006/main">
          <a:off x="1969749" y="756086"/>
          <a:ext cx="576064" cy="2880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dirty="0"/>
            <a:t>3</a:t>
          </a:r>
          <a:r>
            <a:rPr lang="sv-SE" sz="1100" dirty="0"/>
            <a:t>1%</a:t>
          </a:r>
        </a:p>
      </cdr:txBody>
    </cdr:sp>
  </cdr:relSizeAnchor>
  <cdr:relSizeAnchor xmlns:cdr="http://schemas.openxmlformats.org/drawingml/2006/chartDrawing">
    <cdr:from>
      <cdr:x>0.6174</cdr:x>
      <cdr:y>0.30754</cdr:y>
    </cdr:from>
    <cdr:to>
      <cdr:x>0.71437</cdr:x>
      <cdr:y>0.41005</cdr:y>
    </cdr:to>
    <cdr:sp macro="" textlink="">
      <cdr:nvSpPr>
        <cdr:cNvPr id="4" name="textruta 1">
          <a:extLst xmlns:a="http://schemas.openxmlformats.org/drawingml/2006/main">
            <a:ext uri="{FF2B5EF4-FFF2-40B4-BE49-F238E27FC236}">
              <a16:creationId xmlns:a16="http://schemas.microsoft.com/office/drawing/2014/main" id="{6FD6421E-3586-4651-890B-8F091866574B}"/>
            </a:ext>
          </a:extLst>
        </cdr:cNvPr>
        <cdr:cNvSpPr txBox="1"/>
      </cdr:nvSpPr>
      <cdr:spPr>
        <a:xfrm xmlns:a="http://schemas.openxmlformats.org/drawingml/2006/main">
          <a:off x="3667879" y="864086"/>
          <a:ext cx="576064" cy="2880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dirty="0"/>
            <a:t>38</a:t>
          </a:r>
          <a:r>
            <a:rPr lang="sv-SE" sz="1100" dirty="0"/>
            <a:t>%</a:t>
          </a:r>
        </a:p>
      </cdr:txBody>
    </cdr:sp>
  </cdr:relSizeAnchor>
  <cdr:relSizeAnchor xmlns:cdr="http://schemas.openxmlformats.org/drawingml/2006/chartDrawing">
    <cdr:from>
      <cdr:x>0.89596</cdr:x>
      <cdr:y>0.32731</cdr:y>
    </cdr:from>
    <cdr:to>
      <cdr:x>0.99292</cdr:x>
      <cdr:y>0.42982</cdr:y>
    </cdr:to>
    <cdr:sp macro="" textlink="">
      <cdr:nvSpPr>
        <cdr:cNvPr id="5" name="textruta 1">
          <a:extLst xmlns:a="http://schemas.openxmlformats.org/drawingml/2006/main">
            <a:ext uri="{FF2B5EF4-FFF2-40B4-BE49-F238E27FC236}">
              <a16:creationId xmlns:a16="http://schemas.microsoft.com/office/drawing/2014/main" id="{3D143E11-B6DA-426A-9260-FBF9B92534F4}"/>
            </a:ext>
          </a:extLst>
        </cdr:cNvPr>
        <cdr:cNvSpPr txBox="1"/>
      </cdr:nvSpPr>
      <cdr:spPr>
        <a:xfrm xmlns:a="http://schemas.openxmlformats.org/drawingml/2006/main">
          <a:off x="5322738" y="919640"/>
          <a:ext cx="576064" cy="2880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dirty="0"/>
            <a:t>41</a:t>
          </a:r>
          <a:r>
            <a:rPr lang="sv-SE" sz="11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2025-11-12</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a:t>Presentation av mig – bakgrund och inriktning</a:t>
            </a:r>
          </a:p>
          <a:p>
            <a:r>
              <a:rPr lang="sv-SE" i="1"/>
              <a:t>När vi pratar om arbetsmiljö handlar det ofta om arbetsbelastning, trivsel och enskilda medarbetares hälsa. Men forskning visar tydligt att arbetsmiljön är något mycket större än så. Den är en strategisk fråga som påverkar både kvalitet, effektivitet och hur hållbar verksamheten är över tid.</a:t>
            </a:r>
            <a:endParaRPr lang="sv-SE"/>
          </a:p>
          <a:p>
            <a:r>
              <a:rPr lang="sv-SE" i="1"/>
              <a:t>I dag vill jag lyfta blicken och visa hur arbetsmiljön hänger ihop med verksamhetsresultat – och varför just ledningsnivån spelar en avgörande roll. Vi ska titta på vad forskningen säger om de faktorer som gör att vissa arbetsplatser lyckas både behålla hälsa och nå goda resultat, medan andra kämpar med hög sjukfrånvaro, hög personalomsättning och kvalitetsbrister.</a:t>
            </a:r>
            <a:endParaRPr lang="sv-SE"/>
          </a:p>
          <a:p>
            <a:r>
              <a:rPr lang="sv-SE" i="1"/>
              <a:t>Rubriken på mitt pass är ”När arbetsmiljön blir strategi – kopplingen mellan hälsa, prestation och resultat”. Det är precis det som är kärnan: att se arbetsmiljön som en del av styrningen, inte bara som ett HR-ärende vid sidan av kärnuppdraget.</a:t>
            </a:r>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8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r>
              <a:rPr lang="en-US" sz="1200" err="1"/>
              <a:t>Forskningsprojekt</a:t>
            </a:r>
            <a:r>
              <a:rPr lang="en-US" sz="1200"/>
              <a:t> Hälsa och </a:t>
            </a:r>
            <a:r>
              <a:rPr lang="en-US" sz="1200" err="1"/>
              <a:t>Framtid</a:t>
            </a:r>
            <a:r>
              <a:rPr lang="en-US" sz="1200"/>
              <a:t> </a:t>
            </a:r>
            <a:r>
              <a:rPr lang="en-US" sz="1200" err="1"/>
              <a:t>där</a:t>
            </a:r>
            <a:r>
              <a:rPr lang="en-US" sz="1200"/>
              <a:t> man var </a:t>
            </a:r>
            <a:r>
              <a:rPr lang="en-US" sz="1200" err="1"/>
              <a:t>intresserad</a:t>
            </a:r>
            <a:r>
              <a:rPr lang="en-US" sz="1200"/>
              <a:t> av </a:t>
            </a:r>
            <a:r>
              <a:rPr lang="en-US" sz="1200" err="1"/>
              <a:t>att</a:t>
            </a:r>
            <a:r>
              <a:rPr lang="en-US" sz="1200"/>
              <a:t> </a:t>
            </a:r>
            <a:r>
              <a:rPr lang="en-US" sz="1200" err="1"/>
              <a:t>undersöka</a:t>
            </a:r>
            <a:r>
              <a:rPr lang="en-US" sz="1200"/>
              <a:t> </a:t>
            </a:r>
            <a:r>
              <a:rPr lang="en-US" sz="1200" err="1"/>
              <a:t>vad</a:t>
            </a:r>
            <a:r>
              <a:rPr lang="en-US" sz="1200"/>
              <a:t> </a:t>
            </a:r>
            <a:r>
              <a:rPr lang="en-US" sz="1200" err="1"/>
              <a:t>som</a:t>
            </a:r>
            <a:r>
              <a:rPr lang="en-US" sz="1200"/>
              <a:t> </a:t>
            </a:r>
            <a:r>
              <a:rPr lang="en-US" sz="1200" err="1"/>
              <a:t>skiljde</a:t>
            </a:r>
            <a:r>
              <a:rPr lang="en-US" sz="1200"/>
              <a:t> </a:t>
            </a:r>
            <a:r>
              <a:rPr lang="en-US" sz="1200" err="1"/>
              <a:t>organisationer</a:t>
            </a:r>
            <a:r>
              <a:rPr lang="en-US" sz="1200"/>
              <a:t> I </a:t>
            </a:r>
            <a:r>
              <a:rPr lang="en-US" sz="1200" err="1"/>
              <a:t>offentlig</a:t>
            </a:r>
            <a:r>
              <a:rPr lang="en-US" sz="1200"/>
              <a:t> </a:t>
            </a:r>
            <a:r>
              <a:rPr lang="en-US" sz="1200" err="1"/>
              <a:t>sektor</a:t>
            </a:r>
            <a:r>
              <a:rPr lang="en-US" sz="1200"/>
              <a:t> </a:t>
            </a:r>
            <a:r>
              <a:rPr lang="en-US" sz="1200" err="1"/>
              <a:t>som</a:t>
            </a:r>
            <a:r>
              <a:rPr lang="en-US" sz="1200"/>
              <a:t> hade </a:t>
            </a:r>
            <a:r>
              <a:rPr lang="en-US" sz="1200" err="1"/>
              <a:t>en</a:t>
            </a:r>
            <a:r>
              <a:rPr lang="en-US" sz="1200"/>
              <a:t> </a:t>
            </a:r>
            <a:r>
              <a:rPr lang="en-US" sz="1200" err="1"/>
              <a:t>låg</a:t>
            </a:r>
            <a:r>
              <a:rPr lang="en-US" sz="1200"/>
              <a:t> och </a:t>
            </a:r>
            <a:r>
              <a:rPr lang="en-US" sz="1200" err="1"/>
              <a:t>stabil</a:t>
            </a:r>
            <a:r>
              <a:rPr lang="en-US" sz="1200"/>
              <a:t> </a:t>
            </a:r>
            <a:r>
              <a:rPr lang="en-US" sz="1200" err="1"/>
              <a:t>sjukfrånvaro</a:t>
            </a:r>
            <a:r>
              <a:rPr lang="en-US" sz="1200"/>
              <a:t> </a:t>
            </a:r>
            <a:r>
              <a:rPr lang="en-US" sz="1200" err="1"/>
              <a:t>över</a:t>
            </a:r>
            <a:r>
              <a:rPr lang="en-US" sz="1200"/>
              <a:t> </a:t>
            </a:r>
            <a:r>
              <a:rPr lang="en-US" sz="1200" err="1"/>
              <a:t>tid</a:t>
            </a:r>
            <a:r>
              <a:rPr lang="en-US" sz="1200"/>
              <a:t> (</a:t>
            </a:r>
            <a:r>
              <a:rPr lang="en-US" sz="1200" err="1"/>
              <a:t>friska</a:t>
            </a:r>
            <a:r>
              <a:rPr lang="en-US" sz="1200"/>
              <a:t> </a:t>
            </a:r>
            <a:r>
              <a:rPr lang="en-US" sz="1200" err="1"/>
              <a:t>organisationer</a:t>
            </a:r>
            <a:r>
              <a:rPr lang="en-US" sz="1200"/>
              <a:t>) </a:t>
            </a:r>
            <a:r>
              <a:rPr lang="en-US" sz="1200" err="1"/>
              <a:t>från</a:t>
            </a:r>
            <a:r>
              <a:rPr lang="en-US" sz="1200"/>
              <a:t> </a:t>
            </a:r>
            <a:r>
              <a:rPr lang="en-US" sz="1200" err="1"/>
              <a:t>organisationer</a:t>
            </a:r>
            <a:r>
              <a:rPr lang="en-US" sz="1200"/>
              <a:t> </a:t>
            </a:r>
            <a:r>
              <a:rPr lang="en-US" sz="1200" err="1"/>
              <a:t>som</a:t>
            </a:r>
            <a:r>
              <a:rPr lang="en-US" sz="1200"/>
              <a:t> </a:t>
            </a:r>
            <a:r>
              <a:rPr lang="en-US" sz="1200" err="1"/>
              <a:t>över</a:t>
            </a:r>
            <a:r>
              <a:rPr lang="en-US" sz="1200"/>
              <a:t> </a:t>
            </a:r>
            <a:r>
              <a:rPr lang="en-US" sz="1200" err="1"/>
              <a:t>tid</a:t>
            </a:r>
            <a:r>
              <a:rPr lang="en-US" sz="1200"/>
              <a:t> haft </a:t>
            </a:r>
            <a:r>
              <a:rPr lang="en-US" sz="1200" err="1"/>
              <a:t>hög</a:t>
            </a:r>
            <a:r>
              <a:rPr lang="en-US" sz="1200"/>
              <a:t> </a:t>
            </a:r>
            <a:r>
              <a:rPr lang="en-US" sz="1200" err="1"/>
              <a:t>sjukfrånvaro</a:t>
            </a:r>
            <a:r>
              <a:rPr lang="en-US" sz="1200"/>
              <a:t>. I </a:t>
            </a:r>
            <a:r>
              <a:rPr lang="en-US" sz="1200" err="1"/>
              <a:t>projektet</a:t>
            </a:r>
            <a:r>
              <a:rPr lang="en-US" sz="1200"/>
              <a:t> </a:t>
            </a:r>
            <a:r>
              <a:rPr lang="en-US" sz="1200" err="1"/>
              <a:t>identifierades</a:t>
            </a:r>
            <a:r>
              <a:rPr lang="en-US" sz="1200"/>
              <a:t> </a:t>
            </a:r>
            <a:r>
              <a:rPr lang="en-US" sz="1200" err="1"/>
              <a:t>ett</a:t>
            </a:r>
            <a:r>
              <a:rPr lang="en-US" sz="1200"/>
              <a:t> </a:t>
            </a:r>
            <a:r>
              <a:rPr lang="en-US" sz="1200" err="1"/>
              <a:t>antal</a:t>
            </a:r>
            <a:r>
              <a:rPr lang="en-US" sz="1200"/>
              <a:t> </a:t>
            </a:r>
            <a:r>
              <a:rPr lang="en-US" sz="1200" err="1"/>
              <a:t>faktorer</a:t>
            </a:r>
            <a:r>
              <a:rPr lang="en-US" sz="1200"/>
              <a:t> </a:t>
            </a:r>
            <a:r>
              <a:rPr lang="en-US" sz="1200" err="1"/>
              <a:t>som</a:t>
            </a:r>
            <a:r>
              <a:rPr lang="en-US" sz="1200"/>
              <a:t> </a:t>
            </a:r>
            <a:r>
              <a:rPr lang="en-US" sz="1200" err="1"/>
              <a:t>kännetecknade</a:t>
            </a:r>
            <a:r>
              <a:rPr lang="en-US" sz="1200"/>
              <a:t> de </a:t>
            </a:r>
            <a:r>
              <a:rPr lang="en-US" sz="1200" err="1"/>
              <a:t>friska</a:t>
            </a:r>
            <a:r>
              <a:rPr lang="en-US" sz="1200"/>
              <a:t> </a:t>
            </a:r>
            <a:r>
              <a:rPr lang="en-US" sz="1200" err="1"/>
              <a:t>organisationerna</a:t>
            </a:r>
            <a:r>
              <a:rPr lang="en-US" sz="1200"/>
              <a:t>. Dessa </a:t>
            </a:r>
            <a:r>
              <a:rPr lang="en-US" sz="1200" err="1"/>
              <a:t>handlade</a:t>
            </a:r>
            <a:r>
              <a:rPr lang="en-US" sz="1200"/>
              <a:t> om:</a:t>
            </a:r>
          </a:p>
          <a:p>
            <a:pPr fontAlgn="ctr"/>
            <a:endParaRPr lang="en-US" sz="1200"/>
          </a:p>
          <a:p>
            <a:pPr fontAlgn="ctr"/>
            <a:r>
              <a:rPr lang="en-US" sz="1200" err="1"/>
              <a:t>Tydligt</a:t>
            </a:r>
            <a:r>
              <a:rPr lang="en-US" sz="1200"/>
              <a:t> </a:t>
            </a:r>
            <a:r>
              <a:rPr lang="en-US" sz="1200" err="1"/>
              <a:t>ledarskap</a:t>
            </a:r>
            <a:r>
              <a:rPr lang="en-US" sz="1200"/>
              <a:t> </a:t>
            </a:r>
            <a:r>
              <a:rPr lang="en-US" sz="1200" err="1"/>
              <a:t>som</a:t>
            </a:r>
            <a:r>
              <a:rPr lang="en-US" sz="1200"/>
              <a:t> </a:t>
            </a:r>
            <a:r>
              <a:rPr lang="en-US" sz="1200" err="1"/>
              <a:t>prioriterar</a:t>
            </a:r>
            <a:r>
              <a:rPr lang="en-US" sz="1200"/>
              <a:t> </a:t>
            </a:r>
            <a:r>
              <a:rPr lang="en-US" sz="1200" err="1"/>
              <a:t>arbetsmiljö</a:t>
            </a:r>
            <a:r>
              <a:rPr lang="en-US" sz="1200"/>
              <a:t> och </a:t>
            </a:r>
            <a:r>
              <a:rPr lang="en-US" sz="1200" err="1"/>
              <a:t>personalens</a:t>
            </a:r>
            <a:r>
              <a:rPr lang="en-US" sz="1200"/>
              <a:t> </a:t>
            </a:r>
            <a:r>
              <a:rPr lang="en-US" sz="1200" err="1"/>
              <a:t>välbefinnande</a:t>
            </a:r>
            <a:r>
              <a:rPr lang="en-US" sz="1200"/>
              <a:t> – </a:t>
            </a:r>
            <a:r>
              <a:rPr lang="en-US" sz="1200" err="1"/>
              <a:t>Ledarskapet</a:t>
            </a:r>
            <a:r>
              <a:rPr lang="en-US" sz="1200"/>
              <a:t> </a:t>
            </a:r>
            <a:r>
              <a:rPr lang="en-US" sz="1200" err="1"/>
              <a:t>handlar</a:t>
            </a:r>
            <a:r>
              <a:rPr lang="en-US" sz="1200"/>
              <a:t> I </a:t>
            </a:r>
            <a:r>
              <a:rPr lang="en-US" sz="1200" err="1"/>
              <a:t>mångt</a:t>
            </a:r>
            <a:r>
              <a:rPr lang="en-US" sz="1200"/>
              <a:t> och </a:t>
            </a:r>
            <a:r>
              <a:rPr lang="en-US" sz="1200" err="1"/>
              <a:t>mycket</a:t>
            </a:r>
            <a:r>
              <a:rPr lang="en-US" sz="1200"/>
              <a:t> om </a:t>
            </a:r>
            <a:r>
              <a:rPr lang="en-US" sz="1200" err="1"/>
              <a:t>att</a:t>
            </a:r>
            <a:r>
              <a:rPr lang="en-US" sz="1200"/>
              <a:t> </a:t>
            </a:r>
            <a:r>
              <a:rPr lang="en-US" sz="1200" err="1"/>
              <a:t>vara</a:t>
            </a:r>
            <a:r>
              <a:rPr lang="en-US" sz="1200"/>
              <a:t> </a:t>
            </a:r>
            <a:r>
              <a:rPr lang="en-US" sz="1200" err="1"/>
              <a:t>närvarande</a:t>
            </a:r>
            <a:r>
              <a:rPr lang="en-US" sz="1200"/>
              <a:t> och </a:t>
            </a:r>
            <a:r>
              <a:rPr lang="en-US" sz="1200" err="1"/>
              <a:t>stödjande</a:t>
            </a:r>
            <a:r>
              <a:rPr lang="en-US" sz="1200"/>
              <a:t>. </a:t>
            </a:r>
            <a:r>
              <a:rPr lang="en-US" sz="1200" err="1"/>
              <a:t>Mycket</a:t>
            </a:r>
            <a:r>
              <a:rPr lang="en-US" sz="1200"/>
              <a:t> av det </a:t>
            </a:r>
            <a:r>
              <a:rPr lang="en-US" sz="1200" err="1"/>
              <a:t>som</a:t>
            </a:r>
            <a:r>
              <a:rPr lang="en-US" sz="1200"/>
              <a:t> </a:t>
            </a:r>
            <a:r>
              <a:rPr lang="en-US" sz="1200" err="1"/>
              <a:t>kännetecknar</a:t>
            </a:r>
            <a:r>
              <a:rPr lang="en-US" sz="1200"/>
              <a:t> </a:t>
            </a:r>
            <a:r>
              <a:rPr lang="en-US" sz="1200" err="1"/>
              <a:t>ett</a:t>
            </a:r>
            <a:r>
              <a:rPr lang="en-US" sz="1200"/>
              <a:t> </a:t>
            </a:r>
            <a:r>
              <a:rPr lang="en-US" sz="1200" err="1"/>
              <a:t>utvecklande</a:t>
            </a:r>
            <a:r>
              <a:rPr lang="en-US" sz="1200"/>
              <a:t> </a:t>
            </a:r>
            <a:r>
              <a:rPr lang="en-US" sz="1200" err="1"/>
              <a:t>ledarskap</a:t>
            </a:r>
            <a:r>
              <a:rPr lang="en-US" sz="1200"/>
              <a:t>.</a:t>
            </a:r>
            <a:endParaRPr lang="sv-SE" sz="1200"/>
          </a:p>
          <a:p>
            <a:pPr fontAlgn="ctr"/>
            <a:r>
              <a:rPr lang="en-US" sz="1200" err="1"/>
              <a:t>Aktivt</a:t>
            </a:r>
            <a:r>
              <a:rPr lang="en-US" sz="1200"/>
              <a:t> </a:t>
            </a:r>
            <a:r>
              <a:rPr lang="en-US" sz="1200" err="1"/>
              <a:t>medarbetarskap</a:t>
            </a:r>
            <a:r>
              <a:rPr lang="en-US" sz="1200"/>
              <a:t> och </a:t>
            </a:r>
            <a:r>
              <a:rPr lang="en-US" sz="1200" err="1"/>
              <a:t>kontinuerlig</a:t>
            </a:r>
            <a:r>
              <a:rPr lang="en-US" sz="1200"/>
              <a:t> dialog </a:t>
            </a:r>
            <a:r>
              <a:rPr lang="en-US" sz="1200" err="1"/>
              <a:t>mellan</a:t>
            </a:r>
            <a:r>
              <a:rPr lang="en-US" sz="1200"/>
              <a:t> chef och </a:t>
            </a:r>
            <a:r>
              <a:rPr lang="en-US" sz="1200" err="1"/>
              <a:t>medarbetare</a:t>
            </a:r>
            <a:r>
              <a:rPr lang="en-US" sz="1200"/>
              <a:t> – </a:t>
            </a:r>
            <a:r>
              <a:rPr lang="en-US" sz="1200" err="1"/>
              <a:t>Handlar</a:t>
            </a:r>
            <a:r>
              <a:rPr lang="en-US" sz="1200"/>
              <a:t> om </a:t>
            </a:r>
            <a:r>
              <a:rPr lang="en-US" sz="1200" err="1"/>
              <a:t>att</a:t>
            </a:r>
            <a:r>
              <a:rPr lang="en-US" sz="1200"/>
              <a:t> </a:t>
            </a:r>
            <a:r>
              <a:rPr lang="en-US" sz="1200" err="1"/>
              <a:t>skapa</a:t>
            </a:r>
            <a:r>
              <a:rPr lang="en-US" sz="1200"/>
              <a:t> </a:t>
            </a:r>
            <a:r>
              <a:rPr lang="en-US" sz="1200" err="1"/>
              <a:t>delaktighet</a:t>
            </a:r>
            <a:r>
              <a:rPr lang="en-US" sz="1200"/>
              <a:t> och </a:t>
            </a:r>
            <a:r>
              <a:rPr lang="en-US" sz="1200" err="1"/>
              <a:t>att</a:t>
            </a:r>
            <a:r>
              <a:rPr lang="en-US" sz="1200"/>
              <a:t> </a:t>
            </a:r>
            <a:r>
              <a:rPr lang="en-US" sz="1200" err="1"/>
              <a:t>medarbetare</a:t>
            </a:r>
            <a:r>
              <a:rPr lang="en-US" sz="1200"/>
              <a:t> </a:t>
            </a:r>
            <a:r>
              <a:rPr lang="en-US" sz="1200" err="1"/>
              <a:t>får</a:t>
            </a:r>
            <a:r>
              <a:rPr lang="en-US" sz="1200"/>
              <a:t> </a:t>
            </a:r>
            <a:r>
              <a:rPr lang="en-US" sz="1200" err="1"/>
              <a:t>inflytande</a:t>
            </a:r>
            <a:r>
              <a:rPr lang="en-US" sz="1200"/>
              <a:t> </a:t>
            </a:r>
            <a:r>
              <a:rPr lang="en-US" sz="1200" err="1"/>
              <a:t>över</a:t>
            </a:r>
            <a:r>
              <a:rPr lang="en-US" sz="1200"/>
              <a:t> </a:t>
            </a:r>
            <a:r>
              <a:rPr lang="en-US" sz="1200" err="1"/>
              <a:t>arbetet</a:t>
            </a:r>
            <a:endParaRPr lang="sv-SE" sz="1200"/>
          </a:p>
          <a:p>
            <a:pPr fontAlgn="ctr"/>
            <a:r>
              <a:rPr lang="en-US" sz="1200" err="1"/>
              <a:t>Arbetsmiljö</a:t>
            </a:r>
            <a:r>
              <a:rPr lang="en-US" sz="1200"/>
              <a:t> </a:t>
            </a:r>
            <a:r>
              <a:rPr lang="en-US" sz="1200" err="1"/>
              <a:t>ses</a:t>
            </a:r>
            <a:r>
              <a:rPr lang="en-US" sz="1200"/>
              <a:t> </a:t>
            </a:r>
            <a:r>
              <a:rPr lang="en-US" sz="1200" err="1"/>
              <a:t>som</a:t>
            </a:r>
            <a:r>
              <a:rPr lang="en-US" sz="1200"/>
              <a:t> </a:t>
            </a:r>
            <a:r>
              <a:rPr lang="en-US" sz="1200" err="1"/>
              <a:t>en</a:t>
            </a:r>
            <a:r>
              <a:rPr lang="en-US" sz="1200"/>
              <a:t> del av </a:t>
            </a:r>
            <a:r>
              <a:rPr lang="en-US" sz="1200" err="1"/>
              <a:t>styrning</a:t>
            </a:r>
            <a:r>
              <a:rPr lang="en-US" sz="1200"/>
              <a:t> och </a:t>
            </a:r>
            <a:r>
              <a:rPr lang="en-US" sz="1200" err="1"/>
              <a:t>planering</a:t>
            </a:r>
            <a:r>
              <a:rPr lang="en-US" sz="1200"/>
              <a:t> – </a:t>
            </a:r>
            <a:r>
              <a:rPr lang="en-US" sz="1200" err="1"/>
              <a:t>inte</a:t>
            </a:r>
            <a:r>
              <a:rPr lang="en-US" sz="1200"/>
              <a:t> </a:t>
            </a:r>
            <a:r>
              <a:rPr lang="en-US" sz="1200" err="1"/>
              <a:t>som</a:t>
            </a:r>
            <a:r>
              <a:rPr lang="en-US" sz="1200"/>
              <a:t> </a:t>
            </a:r>
            <a:r>
              <a:rPr lang="en-US" sz="1200" err="1"/>
              <a:t>ett</a:t>
            </a:r>
            <a:r>
              <a:rPr lang="en-US" sz="1200"/>
              <a:t> </a:t>
            </a:r>
            <a:r>
              <a:rPr lang="en-US" sz="1200" err="1"/>
              <a:t>sidospår</a:t>
            </a:r>
            <a:r>
              <a:rPr lang="en-US" sz="1200"/>
              <a:t>. </a:t>
            </a:r>
            <a:r>
              <a:rPr lang="en-US" sz="1200" err="1"/>
              <a:t>Dvs</a:t>
            </a:r>
            <a:r>
              <a:rPr lang="en-US" sz="1200"/>
              <a:t> </a:t>
            </a:r>
            <a:r>
              <a:rPr lang="en-US" sz="1200" err="1"/>
              <a:t>inte</a:t>
            </a:r>
            <a:r>
              <a:rPr lang="en-US" sz="1200"/>
              <a:t> </a:t>
            </a:r>
            <a:r>
              <a:rPr lang="en-US" sz="1200" err="1"/>
              <a:t>något</a:t>
            </a:r>
            <a:r>
              <a:rPr lang="en-US" sz="1200"/>
              <a:t> </a:t>
            </a:r>
            <a:r>
              <a:rPr lang="en-US" sz="1200" err="1"/>
              <a:t>som</a:t>
            </a:r>
            <a:r>
              <a:rPr lang="en-US" sz="1200"/>
              <a:t> </a:t>
            </a:r>
            <a:r>
              <a:rPr lang="en-US" sz="1200" err="1"/>
              <a:t>stödfunktioner</a:t>
            </a:r>
            <a:r>
              <a:rPr lang="en-US" sz="1200"/>
              <a:t> </a:t>
            </a:r>
            <a:r>
              <a:rPr lang="en-US" sz="1200" err="1"/>
              <a:t>hanterar</a:t>
            </a:r>
            <a:r>
              <a:rPr lang="en-US" sz="1200"/>
              <a:t>. Inte heller </a:t>
            </a:r>
            <a:r>
              <a:rPr lang="en-US" sz="1200" err="1"/>
              <a:t>enbart</a:t>
            </a:r>
            <a:r>
              <a:rPr lang="en-US" sz="1200"/>
              <a:t> </a:t>
            </a:r>
            <a:r>
              <a:rPr lang="en-US" sz="1200" err="1"/>
              <a:t>något</a:t>
            </a:r>
            <a:r>
              <a:rPr lang="en-US" sz="1200"/>
              <a:t> </a:t>
            </a:r>
            <a:r>
              <a:rPr lang="en-US" sz="1200" err="1"/>
              <a:t>som</a:t>
            </a:r>
            <a:r>
              <a:rPr lang="en-US" sz="1200"/>
              <a:t> </a:t>
            </a:r>
            <a:r>
              <a:rPr lang="en-US" sz="1200" err="1"/>
              <a:t>första</a:t>
            </a:r>
            <a:r>
              <a:rPr lang="en-US" sz="1200"/>
              <a:t> </a:t>
            </a:r>
            <a:r>
              <a:rPr lang="en-US" sz="1200" err="1"/>
              <a:t>linjens</a:t>
            </a:r>
            <a:r>
              <a:rPr lang="en-US" sz="1200"/>
              <a:t> </a:t>
            </a:r>
            <a:r>
              <a:rPr lang="en-US" sz="1200" err="1"/>
              <a:t>chefer</a:t>
            </a:r>
            <a:r>
              <a:rPr lang="en-US" sz="1200"/>
              <a:t> </a:t>
            </a:r>
            <a:r>
              <a:rPr lang="en-US" sz="1200" err="1"/>
              <a:t>jobbar</a:t>
            </a:r>
            <a:r>
              <a:rPr lang="en-US" sz="1200"/>
              <a:t> med.</a:t>
            </a:r>
            <a:endParaRPr lang="sv-SE" sz="1200"/>
          </a:p>
          <a:p>
            <a:pPr fontAlgn="ctr"/>
            <a:r>
              <a:rPr lang="en-US" sz="1200" err="1"/>
              <a:t>Öppen</a:t>
            </a:r>
            <a:r>
              <a:rPr lang="en-US" sz="1200"/>
              <a:t> </a:t>
            </a:r>
            <a:r>
              <a:rPr lang="en-US" sz="1200" err="1"/>
              <a:t>kommunikation</a:t>
            </a:r>
            <a:r>
              <a:rPr lang="en-US" sz="1200"/>
              <a:t>, </a:t>
            </a:r>
            <a:r>
              <a:rPr lang="en-US" sz="1200" err="1"/>
              <a:t>återkoppling</a:t>
            </a:r>
            <a:r>
              <a:rPr lang="en-US" sz="1200"/>
              <a:t> och </a:t>
            </a:r>
            <a:r>
              <a:rPr lang="en-US" sz="1200" err="1"/>
              <a:t>tillit</a:t>
            </a:r>
            <a:r>
              <a:rPr lang="en-US" sz="1200"/>
              <a:t> </a:t>
            </a:r>
            <a:r>
              <a:rPr lang="en-US" sz="1200" err="1"/>
              <a:t>i</a:t>
            </a:r>
            <a:r>
              <a:rPr lang="en-US" sz="1200"/>
              <a:t> </a:t>
            </a:r>
            <a:r>
              <a:rPr lang="en-US" sz="1200" err="1"/>
              <a:t>hela</a:t>
            </a:r>
            <a:r>
              <a:rPr lang="en-US" sz="1200"/>
              <a:t> </a:t>
            </a:r>
            <a:r>
              <a:rPr lang="en-US" sz="1200" err="1"/>
              <a:t>organisationen</a:t>
            </a:r>
            <a:r>
              <a:rPr lang="en-US" sz="1200"/>
              <a:t> - </a:t>
            </a:r>
            <a:endParaRPr lang="sv-SE" sz="1200"/>
          </a:p>
          <a:p>
            <a:pPr fontAlgn="ctr"/>
            <a:r>
              <a:rPr lang="en-US" sz="1200" err="1"/>
              <a:t>Balans</a:t>
            </a:r>
            <a:r>
              <a:rPr lang="en-US" sz="1200"/>
              <a:t> </a:t>
            </a:r>
            <a:r>
              <a:rPr lang="en-US" sz="1200" err="1"/>
              <a:t>mellan</a:t>
            </a:r>
            <a:r>
              <a:rPr lang="en-US" sz="1200"/>
              <a:t> </a:t>
            </a:r>
            <a:r>
              <a:rPr lang="en-US" sz="1200" err="1"/>
              <a:t>uppdrag</a:t>
            </a:r>
            <a:r>
              <a:rPr lang="en-US" sz="1200"/>
              <a:t>, </a:t>
            </a:r>
            <a:r>
              <a:rPr lang="en-US" sz="1200" err="1"/>
              <a:t>resurser</a:t>
            </a:r>
            <a:r>
              <a:rPr lang="en-US" sz="1200"/>
              <a:t> och </a:t>
            </a:r>
            <a:r>
              <a:rPr lang="en-US" sz="1200" err="1"/>
              <a:t>förväntningar</a:t>
            </a:r>
            <a:r>
              <a:rPr lang="en-US" sz="1200"/>
              <a:t> - </a:t>
            </a:r>
            <a:endParaRPr lang="sv-SE" sz="1200"/>
          </a:p>
          <a:p>
            <a:pPr fontAlgn="ctr"/>
            <a:r>
              <a:rPr lang="en-US" sz="1200" err="1"/>
              <a:t>Fokus</a:t>
            </a:r>
            <a:r>
              <a:rPr lang="en-US" sz="1200"/>
              <a:t> på </a:t>
            </a:r>
            <a:r>
              <a:rPr lang="en-US" sz="1200" err="1"/>
              <a:t>kompetens</a:t>
            </a:r>
            <a:r>
              <a:rPr lang="en-US" sz="1200"/>
              <a:t>, </a:t>
            </a:r>
            <a:r>
              <a:rPr lang="en-US" sz="1200" err="1"/>
              <a:t>lärande</a:t>
            </a:r>
            <a:r>
              <a:rPr lang="en-US" sz="1200"/>
              <a:t> och </a:t>
            </a:r>
            <a:r>
              <a:rPr lang="en-US" sz="1200" err="1"/>
              <a:t>förbättringskultur</a:t>
            </a:r>
            <a:r>
              <a:rPr lang="en-US" sz="1200"/>
              <a:t> - </a:t>
            </a:r>
            <a:endParaRPr lang="sv-SE" sz="1200"/>
          </a:p>
          <a:p>
            <a:endParaRPr lang="sv-SE"/>
          </a:p>
          <a:p>
            <a:r>
              <a:rPr lang="sv-SE"/>
              <a:t>Dessa faktorer kom att kallas friskfaktorer.</a:t>
            </a:r>
          </a:p>
          <a:p>
            <a:endParaRPr lang="sv-SE"/>
          </a:p>
          <a:p>
            <a:r>
              <a:rPr lang="sv-SE"/>
              <a:t>För att få till en förflyttning som innebär att man som organisation arbetar på det sätt som det sätt som de ”friska organisationerna” gör så behöver arbetet implementeras i hela organisationen. Vad som ska göras på de olika nivåerna kan dock innebära lite olika saker. Det viktiga är dock att det finns en tydlig linje/röd tråd från högsta ledningen (politiken/KL) till första linjens chefer och deras medarbetare.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612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Inte bara en enhetschefsfråga utan även en ledningsfråga. Både struktur och kultur – hur skapar vi det?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11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Viktigt att även den högsta ledningen har ett ägandeskap i frågan. Vad ligger i deras uppdrag?</a:t>
            </a:r>
          </a:p>
          <a:p>
            <a:r>
              <a:rPr lang="sv-SE"/>
              <a:t>Fastställa den strategiska inriktningen och långsiktiga värdeskapandet</a:t>
            </a:r>
          </a:p>
          <a:p>
            <a:pPr lvl="1"/>
            <a:r>
              <a:rPr lang="sv-SE"/>
              <a:t>Långsiktig vision för arbetsmiljöarbetet</a:t>
            </a:r>
          </a:p>
          <a:p>
            <a:pPr lvl="1"/>
            <a:r>
              <a:rPr lang="sv-SE"/>
              <a:t>Medarbetarnas välbefinnande ses som en viktig förutsättning för att nå organisationens mål</a:t>
            </a:r>
          </a:p>
          <a:p>
            <a:pPr lvl="1"/>
            <a:r>
              <a:rPr lang="sv-SE"/>
              <a:t>Undvik kortsiktiga åtgärder som ger konsekvenser på arbetsmiljön</a:t>
            </a:r>
          </a:p>
          <a:p>
            <a:r>
              <a:rPr lang="sv-SE"/>
              <a:t>Styra genom att sätta agendan – Champagnetornet</a:t>
            </a:r>
          </a:p>
          <a:p>
            <a:pPr lvl="1"/>
            <a:r>
              <a:rPr lang="sv-SE"/>
              <a:t>Aktiv prioritering av arbetsmiljöfrågor. Ha det som en punkt på dagordningen som lyfts tidigt för att signalera betydelse (inte det som kommer sist om det hinns med). Påverka linjeorganisationens fokus. Det ledningen väljer att betona och följa upp har stor påverkan på dagliga handlingar och prioriteringar. Som ledning har man en beteendestyrande effekt. Det du efterfrågar är vad du får. Om du bara efterfrågar ekonomiska resultat och inte arbetsmiljö så får du bara det förstnämnda. Om du efterfrågar båda så får du fokus på båda.</a:t>
            </a:r>
          </a:p>
          <a:p>
            <a:r>
              <a:rPr lang="sv-SE"/>
              <a:t>Utöva kontroll och främja engagemang</a:t>
            </a:r>
          </a:p>
          <a:p>
            <a:pPr lvl="1"/>
            <a:r>
              <a:rPr lang="sv-SE"/>
              <a:t>Uppföljning av nyckeltal, ställa krav på åtgärder, diskutera avvikelser från förväntade värden på nyckeltal</a:t>
            </a:r>
          </a:p>
          <a:p>
            <a:pPr lvl="1"/>
            <a:r>
              <a:rPr lang="sv-SE"/>
              <a:t>Skapa ett klimat där man problem kan lyftas som delade problem</a:t>
            </a:r>
          </a:p>
          <a:p>
            <a:pPr lvl="1"/>
            <a:endParaRPr lang="sv-SE"/>
          </a:p>
          <a:p>
            <a:pPr lvl="1"/>
            <a:r>
              <a:rPr lang="sv-SE"/>
              <a:t>Operationalisera strategin och agera som förebilder – Ta fram handlingsplaner baserat på strategiska fokusområden. Ge konkreta signaler på att frågan är viktig och prioriterad. Tex visa engagemang, ge feedback på resultat från arbetsmiljöundersökningar, fråga hur det går med enskilda satsningar etc. Avsätt resurser för arbetsmiljöinsatser.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sv-SE"/>
          </a:p>
          <a:p>
            <a:pPr marL="457200" marR="0" lvl="1" indent="0" algn="l" defTabSz="914400" rtl="0" eaLnBrk="1" fontAlgn="auto" latinLnBrk="0" hangingPunct="1">
              <a:lnSpc>
                <a:spcPct val="100000"/>
              </a:lnSpc>
              <a:spcBef>
                <a:spcPts val="0"/>
              </a:spcBef>
              <a:spcAft>
                <a:spcPts val="0"/>
              </a:spcAft>
              <a:buClrTx/>
              <a:buSzTx/>
              <a:buFontTx/>
              <a:buNone/>
              <a:tabLst/>
              <a:defRPr/>
            </a:pPr>
            <a:r>
              <a:rPr lang="sv-SE"/>
              <a:t>Säkerställ att det finns fungerade strukturer för arbetsmiljöarbetet och inte enbart bygger på personligt intresse. – Viktigt att skapa tydliga systematiska strukturer som krävs för att arbetet ska lyckas. Undvik att förlita sig på enskilda engagerade individer (</a:t>
            </a:r>
            <a:r>
              <a:rPr lang="sv-SE" err="1"/>
              <a:t>local</a:t>
            </a:r>
            <a:r>
              <a:rPr lang="sv-SE"/>
              <a:t> champions). Bygg enkla verktygslådor för att bedriva arbetet – även verktyg för uppföljning och dokumentation. Vertikal uppföljning viktigt! Högsta ledningen behöver stödja linjechefer på alla nivåer i att övervaka och följa upp arbetet hos sina underordnade chefer.</a:t>
            </a:r>
          </a:p>
          <a:p>
            <a:pPr lvl="1"/>
            <a:endParaRPr lang="sv-SE"/>
          </a:p>
          <a:p>
            <a:pPr lvl="1"/>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12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att skapa förutsättningar för de olika ledningsnivåerna att ta sitt ansvar för friskfaktorarbetet behövs:</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3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a:t>Jag vill börja med att ni tänker på en situation ni själva har upplevt – kanske en period då allt i verksamheten flöt på. Kollegor samarbetade smidigt, kommunikationen fungerade, besluten gick snabbt och patienterna, invånarna eller de ni har i uppdrag att stötta fick riktigt bra service. Känslan av att vi gör ett bra jobb tillsammans var tydlig.</a:t>
            </a:r>
            <a:endParaRPr lang="sv-SE"/>
          </a:p>
          <a:p>
            <a:r>
              <a:rPr lang="sv-SE" i="1"/>
              <a:t>Och så tänk motsatsen: när belastningen varit hög, bemanningen knapp och kommunikationen haltar mellan olika delar av organisationen. Det är samma människor, samma uppdrag – men helt olika förutsättningar. Skillnaden ligger ofta inte i viljan eller kompetensen, utan i själva arbetsmiljön – i hur arbetet är organiserat, leds och samordnas.</a:t>
            </a:r>
          </a:p>
          <a:p>
            <a:endParaRPr lang="sv-SE"/>
          </a:p>
          <a:p>
            <a:r>
              <a:rPr lang="sv-SE" i="1"/>
              <a:t>Forskningen visar att arbetsmiljön inte bara påverkar hur vi mår, utan också hur väl verksamheten fungerar. En god arbetsmiljö hänger ihop med lägre sjukfrånvaro, bättre prestation, högre kvalitet och stabilare bemanning. Det är därför vi behöver börja se arbetsmiljön inte som en HR-fråga, utan som en strategisk fråga för hela ledningen.</a:t>
            </a:r>
          </a:p>
          <a:p>
            <a:endParaRPr lang="sv-SE"/>
          </a:p>
          <a:p>
            <a:r>
              <a:rPr lang="sv-SE" i="1"/>
              <a:t>Om vi tittar på bilden här, så handlar det i grunden om ett samband vi ofta pratar om, men inte alltid styr efter:</a:t>
            </a:r>
            <a:endParaRPr lang="sv-SE"/>
          </a:p>
          <a:p>
            <a:r>
              <a:rPr lang="sv-SE" b="1"/>
              <a:t>Arbetsmiljö → Medarbetarnas förutsättningar → Prestation → Verksamhetsresultat (effektivitet, kvalitet, patientsäkerhet).</a:t>
            </a:r>
            <a:endParaRPr lang="sv-SE"/>
          </a:p>
          <a:p>
            <a:r>
              <a:rPr lang="sv-SE" i="1"/>
              <a:t>När förutsättningarna för att göra ett bra jobb finns på plats, då blir resultatet också bättre – både för människorna och för verksamheten.</a:t>
            </a:r>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94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 tidigare studier har vi undersökt samband mellan arbetsmiljö, medarbetares hälsa samt påverkan på prestation...</a:t>
            </a:r>
          </a:p>
          <a:p>
            <a:endParaRPr lang="sv-SE"/>
          </a:p>
          <a:p>
            <a:r>
              <a:rPr lang="sv-SE"/>
              <a:t>Kort och lång sikt… nedsatt prestation respektive ökad risk för sjukfrånvaro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99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Brister i arbetsmiljö och ohälsa i medarbetargruppen ger konsekvenser för verksamheterna. Tex:…</a:t>
            </a:r>
          </a:p>
          <a:p>
            <a:endParaRPr lang="sv-SE"/>
          </a:p>
          <a:p>
            <a:r>
              <a:rPr lang="sv-SE"/>
              <a:t>För de som är kvar på arbetet men tex upplever ohälsa, långvarigt hög arbetsbelastning/utebliven återhämtning mm kan detta resultera i att organisationen har en inbyggd ineffektivitet.</a:t>
            </a:r>
          </a:p>
          <a:p>
            <a:endParaRPr lang="sv-SE"/>
          </a:p>
          <a:p>
            <a:r>
              <a:rPr lang="sv-SE"/>
              <a:t>Offentlig sektor har en stor utmaning med att uppdraget (kraven) nästintill är obegränsat medan resurserna är begränsade -&gt; obalans mellan krav och resurser. Idag pratar vi om digitalisering och AI som ett sätt att effektivisera arbetet och utveckla våra verksamheter. Sådant kan påverka arbetsmiljön – viktigt att vara medveten om detta så att de önskade effekterna inte uteblir till följd av arbetsmiljöproblem.</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BA746-9EFC-458A-9F90-4066A0B8EFD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08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200"/>
              <a:t>Vilket resulterar i:</a:t>
            </a:r>
          </a:p>
          <a:p>
            <a:pPr lvl="1"/>
            <a:r>
              <a:rPr lang="sv-SE" sz="1350"/>
              <a:t>Mindre tid till rekrytering av nya medarbetare</a:t>
            </a:r>
          </a:p>
          <a:p>
            <a:pPr lvl="1"/>
            <a:r>
              <a:rPr lang="sv-SE" sz="1350"/>
              <a:t>Mindre tid till introduktion av nya medarbetare</a:t>
            </a:r>
          </a:p>
          <a:p>
            <a:pPr lvl="1"/>
            <a:r>
              <a:rPr lang="sv-SE" sz="1350"/>
              <a:t>Mindre tid till att lösa bemanning</a:t>
            </a:r>
          </a:p>
          <a:p>
            <a:pPr lvl="1"/>
            <a:r>
              <a:rPr lang="sv-SE" sz="1350"/>
              <a:t>Minskade personalkostnader samt sjukfrånvarokostnader</a:t>
            </a:r>
          </a:p>
          <a:p>
            <a:pPr lvl="1"/>
            <a:r>
              <a:rPr lang="sv-SE" sz="1350"/>
              <a:t>Lättare att attrahera och rekrytera kompetent personal</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26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Kompetenstapp som uppstår både vid sjukfrånvaro och personalomsättning.</a:t>
            </a:r>
          </a:p>
          <a:p>
            <a:endParaRPr lang="sv-SE"/>
          </a:p>
          <a:p>
            <a:endParaRPr lang="sv-SE"/>
          </a:p>
          <a:p>
            <a:r>
              <a:rPr lang="sv-SE"/>
              <a:t>Merarbete för chefer – Behov av att lägga tid på tex pappersarbete relaterat till arbetsmiljö, tex tid för rapportering och utredning av olycksfall.</a:t>
            </a:r>
          </a:p>
          <a:p>
            <a:r>
              <a:rPr lang="sv-SE"/>
              <a:t>Underhållskostnader – Reparation av utrustning som skadats i samband med olycka. Kostnader för att vidta åtgärder för hantering av existerande arbetsmiljöproblem.</a:t>
            </a:r>
          </a:p>
          <a:p>
            <a:r>
              <a:rPr lang="sv-SE"/>
              <a:t>Produktivitetsförlust – Minskad produktivitet </a:t>
            </a:r>
            <a:r>
              <a:rPr lang="sv-SE" err="1"/>
              <a:t>pga</a:t>
            </a:r>
            <a:r>
              <a:rPr lang="sv-SE"/>
              <a:t> mindre erfarna vikarier.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E1634-1107-4F20-9E69-E6B0E46E3B9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36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3298"/>
              <a:t>Produktionsförlust före, under och efter sjukfrånvaro skattades till i genomsnitt 100 000 kr per sjukskrivningsfall.</a:t>
            </a:r>
          </a:p>
          <a:p>
            <a:endParaRPr lang="sv-SE" sz="3298"/>
          </a:p>
          <a:p>
            <a:r>
              <a:rPr lang="sv-SE" sz="3298"/>
              <a:t>Utöver det tillkom kostnader för den tid som används på att ta kontakter, genomföra åtgärder och anpassningar samt organisera arbetet.</a:t>
            </a:r>
          </a:p>
          <a:p>
            <a:pPr lvl="1"/>
            <a:r>
              <a:rPr lang="sv-SE" sz="2638"/>
              <a:t>Kännedomen om omfattningen av detta var okänt hos de chefer/arbetsledare som tillfrågades.</a:t>
            </a:r>
          </a:p>
          <a:p>
            <a:pPr marL="1005200" lvl="1" indent="0">
              <a:buNone/>
            </a:pPr>
            <a:endParaRPr lang="sv-SE" sz="2638"/>
          </a:p>
          <a:p>
            <a:r>
              <a:rPr lang="sv-SE" sz="3298"/>
              <a:t>Kunskap om kostnad för sjukfrånvaro och sjuknärvaro för arbetsgivaren och samhället är begränsad. </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82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Tidigare analyser har visat att 25% av de anställda står för ca 80% av sjukfrånvaron. Att sjukfrånvaron varierar mellan arbetsplatser och att sjukfrånvaromönstret varierar mellan yrkesgrupper. I det senare fanns det yrkesgrupper som sällan var sjuka men när de väl blev det så var de borta länge. Likaså fanns det yrkesgrupper som hade många korta frånvarotillfällen.</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Produktionsbortfall 37% = 2 555 personer. Av dessa var det 83% (n= 2 121) som angav arbetsmiljöproblem eller både arbetsmiljö- och hälsoproblem som orsak.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Beräkning 2555 personer * årsarbetstiden 1725 h * produktionsbortfall 10% = 440 711 h. Årsarbetare = 440 711/1725 h = 255 årsarbetare </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60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FD7E-A9B3-6579-2790-38DF8B38CCA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D02BC49-496F-6385-58F0-94052CF8108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882DADD-1DEF-C469-CAD2-72BBDB8FE26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90C722C8-ED3D-D37A-0E0C-6487268E62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7671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svg"/><Relationship Id="rId7"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50.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svg"/><Relationship Id="rId7" Type="http://schemas.openxmlformats.org/officeDocument/2006/relationships/image" Target="../media/image48.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52.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8.svg"/><Relationship Id="rId4"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svg"/><Relationship Id="rId7" Type="http://schemas.openxmlformats.org/officeDocument/2006/relationships/image" Target="../media/image25.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3.svg"/><Relationship Id="rId7"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7.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5.sv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0577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a:t>Montera </a:t>
            </a:r>
            <a:r>
              <a:rPr lang="en-US" err="1"/>
              <a:t>bild</a:t>
            </a:r>
            <a:r>
              <a:rPr lang="en-US"/>
              <a:t> </a:t>
            </a:r>
            <a:r>
              <a:rPr lang="en-US" err="1"/>
              <a:t>här</a:t>
            </a:r>
            <a:r>
              <a:rPr lang="en-US"/>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98348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33885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7746518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003358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2816522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258750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21262336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32140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38999525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741286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3013780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41629521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72787441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26066901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48264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73220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781495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95381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8174955"/>
            <a:ext cx="4716000" cy="295439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14794100" y="180000"/>
            <a:ext cx="513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9" name="Platshållare för bild 11">
            <a:extLst>
              <a:ext uri="{FF2B5EF4-FFF2-40B4-BE49-F238E27FC236}">
                <a16:creationId xmlns:a16="http://schemas.microsoft.com/office/drawing/2014/main" id="{4798232A-73EF-6BAB-910A-26A2BE1F614C}"/>
              </a:ext>
            </a:extLst>
          </p:cNvPr>
          <p:cNvSpPr>
            <a:spLocks noGrp="1" noRot="1" noMove="1" noResize="1" noEditPoints="1" noAdjustHandles="1" noChangeArrowheads="1" noChangeShapeType="1"/>
          </p:cNvSpPr>
          <p:nvPr>
            <p:ph type="pic" sz="quarter" idx="26" hasCustomPrompt="1"/>
          </p:nvPr>
        </p:nvSpPr>
        <p:spPr>
          <a:xfrm>
            <a:off x="9304100" y="6913750"/>
            <a:ext cx="53100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56F9EFEF-9695-7AB3-FDC0-829FA125B2CC}"/>
              </a:ext>
            </a:extLst>
          </p:cNvPr>
          <p:cNvSpPr>
            <a:spLocks noGrp="1"/>
          </p:cNvSpPr>
          <p:nvPr>
            <p:ph type="ctrTitle" hasCustomPrompt="1"/>
          </p:nvPr>
        </p:nvSpPr>
        <p:spPr>
          <a:xfrm>
            <a:off x="5076000" y="7022827"/>
            <a:ext cx="4023825" cy="972128"/>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3" name="Platshållare för text 4">
            <a:extLst>
              <a:ext uri="{FF2B5EF4-FFF2-40B4-BE49-F238E27FC236}">
                <a16:creationId xmlns:a16="http://schemas.microsoft.com/office/drawing/2014/main" id="{3EBD60E3-AB8C-FA3F-4E75-0BB502CA3F7D}"/>
              </a:ext>
            </a:extLst>
          </p:cNvPr>
          <p:cNvSpPr>
            <a:spLocks noGrp="1"/>
          </p:cNvSpPr>
          <p:nvPr>
            <p:ph type="body" sz="quarter" idx="15" hasCustomPrompt="1"/>
          </p:nvPr>
        </p:nvSpPr>
        <p:spPr>
          <a:xfrm>
            <a:off x="5076000" y="8005650"/>
            <a:ext cx="4048100" cy="2905609"/>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4" name="Grupp 3">
            <a:extLst>
              <a:ext uri="{FF2B5EF4-FFF2-40B4-BE49-F238E27FC236}">
                <a16:creationId xmlns:a16="http://schemas.microsoft.com/office/drawing/2014/main" id="{D7B35C18-31BA-C480-0D6A-3E04BD624973}"/>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 name="Bild 4">
              <a:extLst>
                <a:ext uri="{FF2B5EF4-FFF2-40B4-BE49-F238E27FC236}">
                  <a16:creationId xmlns:a16="http://schemas.microsoft.com/office/drawing/2014/main" id="{16ED4C09-51FE-CD65-312F-C7C542BCBE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6" name="Bild 5">
              <a:extLst>
                <a:ext uri="{FF2B5EF4-FFF2-40B4-BE49-F238E27FC236}">
                  <a16:creationId xmlns:a16="http://schemas.microsoft.com/office/drawing/2014/main" id="{6C996E8F-0F50-1B7B-6FCE-C27149836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993505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493463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7456562" cy="1094443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180000" y="5294635"/>
            <a:ext cx="4716000" cy="5834715"/>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7" name="Platshållare för bild 16">
            <a:extLst>
              <a:ext uri="{FF2B5EF4-FFF2-40B4-BE49-F238E27FC236}">
                <a16:creationId xmlns:a16="http://schemas.microsoft.com/office/drawing/2014/main" id="{07741B52-3B3E-3BC7-9652-BCFA930D0BD9}"/>
              </a:ext>
            </a:extLst>
          </p:cNvPr>
          <p:cNvSpPr>
            <a:spLocks noGrp="1" noRot="1" noMove="1" noResize="1" noEditPoints="1" noAdjustHandles="1" noChangeArrowheads="1" noChangeShapeType="1"/>
          </p:cNvSpPr>
          <p:nvPr>
            <p:ph type="pic" sz="quarter" idx="28" hasCustomPrompt="1"/>
          </p:nvPr>
        </p:nvSpPr>
        <p:spPr>
          <a:xfrm>
            <a:off x="12712562" y="3962467"/>
            <a:ext cx="7211538" cy="7161963"/>
          </a:xfrm>
          <a:custGeom>
            <a:avLst/>
            <a:gdLst>
              <a:gd name="connsiteX0" fmla="*/ 5943324 w 7211538"/>
              <a:gd name="connsiteY0" fmla="*/ 5004576 h 7161963"/>
              <a:gd name="connsiteX1" fmla="*/ 5044344 w 7211538"/>
              <a:gd name="connsiteY1" fmla="*/ 5903556 h 7161963"/>
              <a:gd name="connsiteX2" fmla="*/ 5044344 w 7211538"/>
              <a:gd name="connsiteY2" fmla="*/ 6802537 h 7161963"/>
              <a:gd name="connsiteX3" fmla="*/ 5943324 w 7211538"/>
              <a:gd name="connsiteY3" fmla="*/ 6802537 h 7161963"/>
              <a:gd name="connsiteX4" fmla="*/ 6842306 w 7211538"/>
              <a:gd name="connsiteY4" fmla="*/ 5903556 h 7161963"/>
              <a:gd name="connsiteX5" fmla="*/ 5943324 w 7211538"/>
              <a:gd name="connsiteY5" fmla="*/ 5004576 h 7161963"/>
              <a:gd name="connsiteX6" fmla="*/ 0 w 7211538"/>
              <a:gd name="connsiteY6" fmla="*/ 0 h 7161963"/>
              <a:gd name="connsiteX7" fmla="*/ 7211538 w 7211538"/>
              <a:gd name="connsiteY7" fmla="*/ 0 h 7161963"/>
              <a:gd name="connsiteX8" fmla="*/ 7211538 w 7211538"/>
              <a:gd name="connsiteY8" fmla="*/ 7161963 h 7161963"/>
              <a:gd name="connsiteX9" fmla="*/ 0 w 7211538"/>
              <a:gd name="connsiteY9" fmla="*/ 7161963 h 71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1538" h="7161963">
                <a:moveTo>
                  <a:pt x="5943324" y="5004576"/>
                </a:moveTo>
                <a:cubicBezTo>
                  <a:pt x="5446830" y="5004576"/>
                  <a:pt x="5044344" y="5407063"/>
                  <a:pt x="5044344" y="5903556"/>
                </a:cubicBezTo>
                <a:lnTo>
                  <a:pt x="5044344" y="6802537"/>
                </a:lnTo>
                <a:cubicBezTo>
                  <a:pt x="5044344" y="6802537"/>
                  <a:pt x="5943324" y="6802537"/>
                  <a:pt x="5943324" y="6802537"/>
                </a:cubicBezTo>
                <a:cubicBezTo>
                  <a:pt x="6439818" y="6802537"/>
                  <a:pt x="6842306" y="6400050"/>
                  <a:pt x="6842306" y="5903556"/>
                </a:cubicBezTo>
                <a:cubicBezTo>
                  <a:pt x="6842306" y="5407063"/>
                  <a:pt x="6439818" y="5004576"/>
                  <a:pt x="5943324" y="5004576"/>
                </a:cubicBezTo>
                <a:close/>
                <a:moveTo>
                  <a:pt x="0" y="0"/>
                </a:moveTo>
                <a:lnTo>
                  <a:pt x="7211538" y="0"/>
                </a:lnTo>
                <a:lnTo>
                  <a:pt x="7211538" y="7161963"/>
                </a:lnTo>
                <a:lnTo>
                  <a:pt x="0" y="7161963"/>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Platshållare för bild 11">
            <a:extLst>
              <a:ext uri="{FF2B5EF4-FFF2-40B4-BE49-F238E27FC236}">
                <a16:creationId xmlns:a16="http://schemas.microsoft.com/office/drawing/2014/main" id="{F536D92B-87AA-BBF0-BDDC-1A023F4BB453}"/>
              </a:ext>
            </a:extLst>
          </p:cNvPr>
          <p:cNvSpPr>
            <a:spLocks noGrp="1" noRot="1" noMove="1" noResize="1" noEditPoints="1" noAdjustHandles="1" noChangeArrowheads="1" noChangeShapeType="1"/>
          </p:cNvSpPr>
          <p:nvPr>
            <p:ph type="pic" sz="quarter" idx="29" hasCustomPrompt="1"/>
          </p:nvPr>
        </p:nvSpPr>
        <p:spPr>
          <a:xfrm>
            <a:off x="16414100" y="180000"/>
            <a:ext cx="3510000" cy="3602467"/>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89215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3" name="Platshållare för bild 22">
            <a:extLst>
              <a:ext uri="{FF2B5EF4-FFF2-40B4-BE49-F238E27FC236}">
                <a16:creationId xmlns:a16="http://schemas.microsoft.com/office/drawing/2014/main" id="{AE476CC3-39A7-954F-B55A-B3FADD79CCA8}"/>
              </a:ext>
            </a:extLst>
          </p:cNvPr>
          <p:cNvSpPr>
            <a:spLocks noGrp="1"/>
          </p:cNvSpPr>
          <p:nvPr>
            <p:ph type="pic" sz="quarter" idx="31" hasCustomPrompt="1"/>
          </p:nvPr>
        </p:nvSpPr>
        <p:spPr>
          <a:xfrm>
            <a:off x="13487300" y="180000"/>
            <a:ext cx="6436800" cy="10949350"/>
          </a:xfrm>
          <a:custGeom>
            <a:avLst/>
            <a:gdLst>
              <a:gd name="connsiteX0" fmla="*/ 5168586 w 6436800"/>
              <a:gd name="connsiteY0" fmla="*/ 8787043 h 10949350"/>
              <a:gd name="connsiteX1" fmla="*/ 4269606 w 6436800"/>
              <a:gd name="connsiteY1" fmla="*/ 9686023 h 10949350"/>
              <a:gd name="connsiteX2" fmla="*/ 4269606 w 6436800"/>
              <a:gd name="connsiteY2" fmla="*/ 10585004 h 10949350"/>
              <a:gd name="connsiteX3" fmla="*/ 5168586 w 6436800"/>
              <a:gd name="connsiteY3" fmla="*/ 10585004 h 10949350"/>
              <a:gd name="connsiteX4" fmla="*/ 6067568 w 6436800"/>
              <a:gd name="connsiteY4" fmla="*/ 9686023 h 10949350"/>
              <a:gd name="connsiteX5" fmla="*/ 5168586 w 6436800"/>
              <a:gd name="connsiteY5" fmla="*/ 8787043 h 10949350"/>
              <a:gd name="connsiteX6" fmla="*/ 0 w 6436800"/>
              <a:gd name="connsiteY6" fmla="*/ 0 h 10949350"/>
              <a:gd name="connsiteX7" fmla="*/ 6436800 w 6436800"/>
              <a:gd name="connsiteY7" fmla="*/ 0 h 10949350"/>
              <a:gd name="connsiteX8" fmla="*/ 6436800 w 6436800"/>
              <a:gd name="connsiteY8" fmla="*/ 10949350 h 10949350"/>
              <a:gd name="connsiteX9" fmla="*/ 0 w 6436800"/>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6800" h="10949350">
                <a:moveTo>
                  <a:pt x="5168586" y="8787043"/>
                </a:moveTo>
                <a:cubicBezTo>
                  <a:pt x="4672092" y="8787043"/>
                  <a:pt x="4269606" y="9189530"/>
                  <a:pt x="4269606" y="9686023"/>
                </a:cubicBezTo>
                <a:lnTo>
                  <a:pt x="4269606" y="10585004"/>
                </a:lnTo>
                <a:cubicBezTo>
                  <a:pt x="4269606" y="10585004"/>
                  <a:pt x="5168586" y="10585004"/>
                  <a:pt x="5168586" y="10585004"/>
                </a:cubicBezTo>
                <a:cubicBezTo>
                  <a:pt x="5665080" y="10585004"/>
                  <a:pt x="6067568" y="10182517"/>
                  <a:pt x="6067568" y="9686023"/>
                </a:cubicBezTo>
                <a:cubicBezTo>
                  <a:pt x="6067568" y="9189530"/>
                  <a:pt x="5665080" y="8787043"/>
                  <a:pt x="5168586" y="8787043"/>
                </a:cubicBezTo>
                <a:close/>
                <a:moveTo>
                  <a:pt x="0" y="0"/>
                </a:moveTo>
                <a:lnTo>
                  <a:pt x="6436800" y="0"/>
                </a:lnTo>
                <a:lnTo>
                  <a:pt x="6436800"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1" name="Platshållare för bild 11">
            <a:extLst>
              <a:ext uri="{FF2B5EF4-FFF2-40B4-BE49-F238E27FC236}">
                <a16:creationId xmlns:a16="http://schemas.microsoft.com/office/drawing/2014/main" id="{04A79490-3E77-1BC2-C4F7-C0081AFF5F6D}"/>
              </a:ext>
            </a:extLst>
          </p:cNvPr>
          <p:cNvSpPr>
            <a:spLocks noGrp="1"/>
          </p:cNvSpPr>
          <p:nvPr>
            <p:ph type="pic" sz="quarter" idx="32" hasCustomPrompt="1"/>
          </p:nvPr>
        </p:nvSpPr>
        <p:spPr>
          <a:xfrm>
            <a:off x="683365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977146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p:cNvSpPr>
          <p:nvPr>
            <p:ph type="pic" sz="quarter" idx="20" hasCustomPrompt="1"/>
          </p:nvPr>
        </p:nvSpPr>
        <p:spPr>
          <a:xfrm>
            <a:off x="180000" y="180000"/>
            <a:ext cx="6436800" cy="109493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10" name="Platshållare för bild 9">
            <a:extLst>
              <a:ext uri="{FF2B5EF4-FFF2-40B4-BE49-F238E27FC236}">
                <a16:creationId xmlns:a16="http://schemas.microsoft.com/office/drawing/2014/main" id="{05B2B2DE-FEA3-653C-0931-379607DA7294}"/>
              </a:ext>
            </a:extLst>
          </p:cNvPr>
          <p:cNvSpPr>
            <a:spLocks noGrp="1"/>
          </p:cNvSpPr>
          <p:nvPr>
            <p:ph type="pic" sz="quarter" idx="33" hasCustomPrompt="1"/>
          </p:nvPr>
        </p:nvSpPr>
        <p:spPr>
          <a:xfrm>
            <a:off x="6833652" y="180000"/>
            <a:ext cx="13090449" cy="10949350"/>
          </a:xfrm>
          <a:custGeom>
            <a:avLst/>
            <a:gdLst>
              <a:gd name="connsiteX0" fmla="*/ 11822235 w 13090449"/>
              <a:gd name="connsiteY0" fmla="*/ 8787043 h 10949350"/>
              <a:gd name="connsiteX1" fmla="*/ 10923255 w 13090449"/>
              <a:gd name="connsiteY1" fmla="*/ 9686023 h 10949350"/>
              <a:gd name="connsiteX2" fmla="*/ 10923255 w 13090449"/>
              <a:gd name="connsiteY2" fmla="*/ 10585004 h 10949350"/>
              <a:gd name="connsiteX3" fmla="*/ 11822235 w 13090449"/>
              <a:gd name="connsiteY3" fmla="*/ 10585004 h 10949350"/>
              <a:gd name="connsiteX4" fmla="*/ 12721217 w 13090449"/>
              <a:gd name="connsiteY4" fmla="*/ 9686023 h 10949350"/>
              <a:gd name="connsiteX5" fmla="*/ 11822235 w 13090449"/>
              <a:gd name="connsiteY5" fmla="*/ 8787043 h 10949350"/>
              <a:gd name="connsiteX6" fmla="*/ 0 w 13090449"/>
              <a:gd name="connsiteY6" fmla="*/ 0 h 10949350"/>
              <a:gd name="connsiteX7" fmla="*/ 13090449 w 13090449"/>
              <a:gd name="connsiteY7" fmla="*/ 0 h 10949350"/>
              <a:gd name="connsiteX8" fmla="*/ 13090449 w 13090449"/>
              <a:gd name="connsiteY8" fmla="*/ 10949350 h 10949350"/>
              <a:gd name="connsiteX9" fmla="*/ 0 w 13090449"/>
              <a:gd name="connsiteY9" fmla="*/ 10949350 h 1094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90449" h="10949350">
                <a:moveTo>
                  <a:pt x="11822235" y="8787043"/>
                </a:moveTo>
                <a:cubicBezTo>
                  <a:pt x="11325741" y="8787043"/>
                  <a:pt x="10923255" y="9189530"/>
                  <a:pt x="10923255" y="9686023"/>
                </a:cubicBezTo>
                <a:lnTo>
                  <a:pt x="10923255" y="10585004"/>
                </a:lnTo>
                <a:cubicBezTo>
                  <a:pt x="10923255" y="10585004"/>
                  <a:pt x="11822235" y="10585004"/>
                  <a:pt x="11822235" y="10585004"/>
                </a:cubicBezTo>
                <a:cubicBezTo>
                  <a:pt x="12318729" y="10585004"/>
                  <a:pt x="12721217" y="10182517"/>
                  <a:pt x="12721217" y="9686023"/>
                </a:cubicBezTo>
                <a:cubicBezTo>
                  <a:pt x="12721217" y="9189530"/>
                  <a:pt x="12318729" y="8787043"/>
                  <a:pt x="11822235" y="8787043"/>
                </a:cubicBezTo>
                <a:close/>
                <a:moveTo>
                  <a:pt x="0" y="0"/>
                </a:moveTo>
                <a:lnTo>
                  <a:pt x="13090449" y="0"/>
                </a:lnTo>
                <a:lnTo>
                  <a:pt x="13090449" y="10949350"/>
                </a:lnTo>
                <a:lnTo>
                  <a:pt x="0" y="1094935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27866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4" name="Platshållare för bild 11">
            <a:extLst>
              <a:ext uri="{FF2B5EF4-FFF2-40B4-BE49-F238E27FC236}">
                <a16:creationId xmlns:a16="http://schemas.microsoft.com/office/drawing/2014/main" id="{4F632D52-BAD3-8174-63E4-207022BD20B3}"/>
              </a:ext>
            </a:extLst>
          </p:cNvPr>
          <p:cNvSpPr>
            <a:spLocks noGrp="1" noRot="1" noMove="1" noResize="1" noEditPoints="1" noAdjustHandles="1" noChangeArrowheads="1" noChangeShapeType="1"/>
          </p:cNvSpPr>
          <p:nvPr>
            <p:ph type="pic" sz="quarter" idx="20" hasCustomPrompt="1"/>
          </p:nvPr>
        </p:nvSpPr>
        <p:spPr>
          <a:xfrm>
            <a:off x="180000" y="180000"/>
            <a:ext cx="4716000" cy="3996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5" name="Platshållare för bild 11">
            <a:extLst>
              <a:ext uri="{FF2B5EF4-FFF2-40B4-BE49-F238E27FC236}">
                <a16:creationId xmlns:a16="http://schemas.microsoft.com/office/drawing/2014/main" id="{75590286-0510-BFB4-EE2F-160E3A17B328}"/>
              </a:ext>
            </a:extLst>
          </p:cNvPr>
          <p:cNvSpPr>
            <a:spLocks noGrp="1" noRot="1" noMove="1" noResize="1" noEditPoints="1" noAdjustHandles="1" noChangeArrowheads="1" noChangeShapeType="1"/>
          </p:cNvSpPr>
          <p:nvPr>
            <p:ph type="pic" sz="quarter" idx="21" hasCustomPrompt="1"/>
          </p:nvPr>
        </p:nvSpPr>
        <p:spPr>
          <a:xfrm>
            <a:off x="180000" y="4359600"/>
            <a:ext cx="4716000" cy="676975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6" name="Platshållare för bild 11">
            <a:extLst>
              <a:ext uri="{FF2B5EF4-FFF2-40B4-BE49-F238E27FC236}">
                <a16:creationId xmlns:a16="http://schemas.microsoft.com/office/drawing/2014/main" id="{C42B1CAE-88D6-F5B7-D4F5-2ECEE06BF806}"/>
              </a:ext>
            </a:extLst>
          </p:cNvPr>
          <p:cNvSpPr>
            <a:spLocks noGrp="1" noRot="1" noMove="1" noResize="1" noEditPoints="1" noAdjustHandles="1" noChangeArrowheads="1" noChangeShapeType="1"/>
          </p:cNvSpPr>
          <p:nvPr>
            <p:ph type="pic" sz="quarter" idx="22" hasCustomPrompt="1"/>
          </p:nvPr>
        </p:nvSpPr>
        <p:spPr>
          <a:xfrm>
            <a:off x="5076000" y="180000"/>
            <a:ext cx="4046400" cy="65520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7" name="Platshållare för bild 11">
            <a:extLst>
              <a:ext uri="{FF2B5EF4-FFF2-40B4-BE49-F238E27FC236}">
                <a16:creationId xmlns:a16="http://schemas.microsoft.com/office/drawing/2014/main" id="{E102E7A0-AE2E-AA53-4CF0-46E7B72A4FF9}"/>
              </a:ext>
            </a:extLst>
          </p:cNvPr>
          <p:cNvSpPr>
            <a:spLocks noGrp="1" noRot="1" noMove="1" noResize="1" noEditPoints="1" noAdjustHandles="1" noChangeArrowheads="1" noChangeShapeType="1"/>
          </p:cNvSpPr>
          <p:nvPr>
            <p:ph type="pic" sz="quarter" idx="23" hasCustomPrompt="1"/>
          </p:nvPr>
        </p:nvSpPr>
        <p:spPr>
          <a:xfrm>
            <a:off x="5076000" y="6913750"/>
            <a:ext cx="4046400" cy="42156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38" name="Platshållare för bild 11">
            <a:extLst>
              <a:ext uri="{FF2B5EF4-FFF2-40B4-BE49-F238E27FC236}">
                <a16:creationId xmlns:a16="http://schemas.microsoft.com/office/drawing/2014/main" id="{DEAE2A4F-ACD4-6532-5F4C-9A855B9F533F}"/>
              </a:ext>
            </a:extLst>
          </p:cNvPr>
          <p:cNvSpPr>
            <a:spLocks noGrp="1" noRot="1" noMove="1" noResize="1" noEditPoints="1" noAdjustHandles="1" noChangeArrowheads="1" noChangeShapeType="1"/>
          </p:cNvSpPr>
          <p:nvPr>
            <p:ph type="pic" sz="quarter" idx="24" hasCustomPrompt="1"/>
          </p:nvPr>
        </p:nvSpPr>
        <p:spPr>
          <a:xfrm>
            <a:off x="9304100" y="180000"/>
            <a:ext cx="10620000" cy="5662800"/>
          </a:xfrm>
          <a:prstGeom prst="rect">
            <a:avLst/>
          </a:prstGeom>
          <a:solidFill>
            <a:schemeClr val="bg1"/>
          </a:solidFill>
        </p:spPr>
        <p:txBody>
          <a:bodyPr anchor="ct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51" name="Platshållare för bild 50">
            <a:extLst>
              <a:ext uri="{FF2B5EF4-FFF2-40B4-BE49-F238E27FC236}">
                <a16:creationId xmlns:a16="http://schemas.microsoft.com/office/drawing/2014/main" id="{6CEF6B11-B88E-2C7C-9AD5-550A8765DC20}"/>
              </a:ext>
            </a:extLst>
          </p:cNvPr>
          <p:cNvSpPr>
            <a:spLocks noGrp="1" noRot="1" noMove="1" noResize="1" noEditPoints="1" noAdjustHandles="1" noChangeArrowheads="1" noChangeShapeType="1"/>
          </p:cNvSpPr>
          <p:nvPr>
            <p:ph type="pic" sz="quarter" idx="27" hasCustomPrompt="1"/>
          </p:nvPr>
        </p:nvSpPr>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txBody>
          <a:bodyPr wrap="square" anchor="ctr">
            <a:noAutofit/>
          </a:bodyPr>
          <a:lstStyle>
            <a:lvl1pPr marL="0" indent="0" algn="ctr">
              <a:buNone/>
              <a:defRPr sz="2400">
                <a:solidFill>
                  <a:schemeClr val="tx1"/>
                </a:solidFill>
              </a:defRPr>
            </a:lvl1pPr>
          </a:lstStyle>
          <a:p>
            <a:r>
              <a:rPr lang="en-US"/>
              <a:t>Montera </a:t>
            </a:r>
            <a:r>
              <a:rPr lang="en-US" err="1"/>
              <a:t>bild</a:t>
            </a:r>
            <a:r>
              <a:rPr lang="en-US"/>
              <a:t> </a:t>
            </a:r>
            <a:r>
              <a:rPr lang="en-US" err="1"/>
              <a:t>här</a:t>
            </a:r>
            <a:r>
              <a:rPr lang="en-US"/>
              <a:t>.</a:t>
            </a:r>
          </a:p>
        </p:txBody>
      </p:sp>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51499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74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5034696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3877664" y="1005275"/>
            <a:ext cx="15356806" cy="1884892"/>
          </a:xfrm>
          <a:prstGeom prst="rect">
            <a:avLst/>
          </a:prstGeom>
        </p:spPr>
        <p:txBody>
          <a:bodyPr/>
          <a:lstStyle>
            <a:lvl1pPr algn="r">
              <a:defRPr sz="7915"/>
            </a:lvl1pPr>
          </a:lstStyle>
          <a:p>
            <a:r>
              <a:rPr lang="sv-SE"/>
              <a:t>Klicka här för att ändra format</a:t>
            </a:r>
          </a:p>
        </p:txBody>
      </p:sp>
    </p:spTree>
    <p:extLst>
      <p:ext uri="{BB962C8B-B14F-4D97-AF65-F5344CB8AC3E}">
        <p14:creationId xmlns:p14="http://schemas.microsoft.com/office/powerpoint/2010/main" val="526174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3877664" y="1005275"/>
            <a:ext cx="15356806" cy="1884892"/>
          </a:xfrm>
          <a:prstGeom prst="rect">
            <a:avLst/>
          </a:prstGeom>
        </p:spPr>
        <p:txBody>
          <a:bodyPr/>
          <a:lstStyle>
            <a:lvl1pPr algn="r">
              <a:defRPr sz="7915"/>
            </a:lvl1pPr>
          </a:lstStyle>
          <a:p>
            <a:r>
              <a:rPr lang="sv-SE"/>
              <a:t>Klicka här för att ändra format</a:t>
            </a:r>
          </a:p>
        </p:txBody>
      </p:sp>
      <p:sp>
        <p:nvSpPr>
          <p:cNvPr id="3" name="Platshållare för innehåll 2"/>
          <p:cNvSpPr>
            <a:spLocks noGrp="1"/>
          </p:cNvSpPr>
          <p:nvPr>
            <p:ph idx="1"/>
          </p:nvPr>
        </p:nvSpPr>
        <p:spPr>
          <a:xfrm>
            <a:off x="1507807" y="3267146"/>
            <a:ext cx="17726663" cy="6785610"/>
          </a:xfrm>
          <a:prstGeom prst="rect">
            <a:avLst/>
          </a:prstGeom>
        </p:spPr>
        <p:txBody>
          <a:bodyPr/>
          <a:lstStyle>
            <a:lvl1pPr>
              <a:defRPr sz="5277"/>
            </a:lvl1pPr>
            <a:lvl2pPr>
              <a:defRPr sz="5277"/>
            </a:lvl2pPr>
            <a:lvl3pPr>
              <a:defRPr sz="5277"/>
            </a:lvl3pPr>
            <a:lvl4pPr>
              <a:defRPr sz="5277"/>
            </a:lvl4pPr>
            <a:lvl5pPr>
              <a:defRPr sz="5277"/>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536605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1"/>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endParaRPr lang="sv-SE" sz="1801"/>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399" y="152402"/>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endParaRPr lang="sv-SE" sz="1801"/>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6" rIns="91434" bIns="45716" numCol="1" anchor="t" anchorCtr="0" compatLnSpc="1">
            <a:prstTxWarp prst="textNoShape">
              <a:avLst/>
            </a:prstTxWarp>
          </a:bodyPr>
          <a:lstStyle/>
          <a:p>
            <a:endParaRPr lang="sv-SE" sz="1801"/>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9" y="3406775"/>
            <a:ext cx="8638420"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1" y="6264277"/>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8" y="3406777"/>
            <a:ext cx="8638420"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2025-11-12</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0410753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1" y="2491200"/>
            <a:ext cx="17618399" cy="7923600"/>
          </a:xfrm>
          <a:solidFill>
            <a:srgbClr val="FAEDF2"/>
          </a:solidFill>
        </p:spPr>
        <p:txBody>
          <a:bodyPr/>
          <a:lstStyle>
            <a:lvl1pPr>
              <a:buNone/>
              <a:defRPr sz="3199"/>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8" y="877614"/>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5"/>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1" y="8791201"/>
            <a:ext cx="1987199"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417160371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1" y="759600"/>
            <a:ext cx="15839999" cy="2052001"/>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8"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5" y="10548000"/>
            <a:ext cx="360001"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1" y="3239091"/>
            <a:ext cx="15839999" cy="6840000"/>
          </a:xfrm>
        </p:spPr>
        <p:txBody>
          <a:bodyPr>
            <a:noAutofit/>
          </a:bodyPr>
          <a:lstStyle>
            <a:lvl1pPr marL="345584" indent="-345584">
              <a:buClr>
                <a:schemeClr val="accent3"/>
              </a:buClr>
              <a:buFont typeface="Arial" panose="020B0604020202020204" pitchFamily="34" charset="0"/>
              <a:buChar char="•"/>
              <a:defRPr>
                <a:solidFill>
                  <a:schemeClr val="tx1"/>
                </a:solidFill>
              </a:defRPr>
            </a:lvl1pPr>
            <a:lvl2pPr marL="755964" indent="-323986">
              <a:buClr>
                <a:schemeClr val="accent3"/>
              </a:buClr>
              <a:buFont typeface="Arial" panose="020B0604020202020204" pitchFamily="34" charset="0"/>
              <a:buChar char="•"/>
              <a:defRPr>
                <a:solidFill>
                  <a:schemeClr val="tx1"/>
                </a:solidFill>
              </a:defRPr>
            </a:lvl2pPr>
            <a:lvl3pPr marL="1115948" indent="-287986">
              <a:buClr>
                <a:schemeClr val="accent3"/>
              </a:buClr>
              <a:buFont typeface="Arial" panose="020B0604020202020204" pitchFamily="34" charset="0"/>
              <a:buChar char="•"/>
              <a:defRPr>
                <a:solidFill>
                  <a:schemeClr val="tx1"/>
                </a:solidFill>
              </a:defRPr>
            </a:lvl3pPr>
            <a:lvl4pPr marL="1457932" indent="-259188">
              <a:buClr>
                <a:schemeClr val="accent3"/>
              </a:buClr>
              <a:buFont typeface="Arial" panose="020B0604020202020204" pitchFamily="34" charset="0"/>
              <a:buChar char="•"/>
              <a:defRPr>
                <a:solidFill>
                  <a:schemeClr val="tx1"/>
                </a:solidFill>
              </a:defRPr>
            </a:lvl4pPr>
            <a:lvl5pPr marL="1763919" indent="-251989">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7" y="8967043"/>
            <a:ext cx="1800000" cy="1800001"/>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42074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3" y="0"/>
            <a:ext cx="6240626" cy="979487"/>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8"/>
            <a:ext cx="1988494" cy="1988483"/>
          </a:xfrm>
          <a:prstGeom prst="rect">
            <a:avLst/>
          </a:prstGeom>
          <a:blipFill>
            <a:blip r:embed="rId3" cstate="print"/>
            <a:stretch>
              <a:fillRect/>
            </a:stretch>
          </a:blipFill>
        </p:spPr>
        <p:txBody>
          <a:bodyPr wrap="square" lIns="0" tIns="0" rIns="0" bIns="0" rtlCol="0"/>
          <a:lstStyle/>
          <a:p>
            <a:endParaRPr sz="1801"/>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62DD169D-E447-4789-8673-AFA93CC4C0FC}" type="datetime1">
              <a:rPr lang="sv-SE" smtClean="0"/>
              <a:t>2025-11-12</a:t>
            </a:fld>
            <a:endParaRPr lang="sv-SE"/>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1"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1"/>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1" y="701677"/>
            <a:ext cx="9000000" cy="9900000"/>
          </a:xfrm>
          <a:prstGeom prst="rect">
            <a:avLst/>
          </a:prstGeom>
          <a:noFill/>
        </p:spPr>
        <p:txBody>
          <a:bodyPr/>
          <a:lstStyle>
            <a:lvl1pPr>
              <a:buNone/>
              <a:defRPr sz="3199"/>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8" y="3408147"/>
            <a:ext cx="7828733" cy="5400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8"/>
            <a:ext cx="7828735" cy="2043641"/>
          </a:xfrm>
        </p:spPr>
        <p:txBody>
          <a:bodyPr/>
          <a:lstStyle/>
          <a:p>
            <a:r>
              <a:rPr lang="sv-SE"/>
              <a:t>Klicka här för att ändra mall för rubrikformat</a:t>
            </a:r>
          </a:p>
        </p:txBody>
      </p:sp>
    </p:spTree>
    <p:extLst>
      <p:ext uri="{BB962C8B-B14F-4D97-AF65-F5344CB8AC3E}">
        <p14:creationId xmlns:p14="http://schemas.microsoft.com/office/powerpoint/2010/main" val="188943401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fld id="{22A7701B-8AEB-47E6-B4CC-5A851E887FD1}" type="datetime1">
              <a:rPr lang="sv-SE" smtClean="0"/>
              <a:t>2025-11-12</a:t>
            </a:fld>
            <a:endParaRPr lang="sv-SE"/>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3"/>
            <a:ext cx="1095044" cy="3216273"/>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p:nvPr>
        </p:nvSpPr>
        <p:spPr>
          <a:xfrm>
            <a:off x="1243767" y="3399670"/>
            <a:ext cx="17616566" cy="5976000"/>
          </a:xfrm>
        </p:spPr>
        <p:txBody>
          <a:bodyPr vert="horz" lIns="0" tIns="0" rIns="0" bIns="0" rtlCol="0">
            <a:no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735018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4096B55-0D59-ACD1-7B35-9C82314589C2}"/>
              </a:ext>
            </a:extLst>
          </p:cNvPr>
          <p:cNvSpPr>
            <a:spLocks noGrp="1"/>
          </p:cNvSpPr>
          <p:nvPr>
            <p:ph type="dt" sz="half" idx="10"/>
          </p:nvPr>
        </p:nvSpPr>
        <p:spPr/>
        <p:txBody>
          <a:bodyPr/>
          <a:lstStyle/>
          <a:p>
            <a:fld id="{027767C7-177D-3543-9A43-7A18E49E903C}" type="datetimeFigureOut">
              <a:rPr lang="sv-SE" smtClean="0"/>
              <a:t>2025-11-12</a:t>
            </a:fld>
            <a:endParaRPr lang="sv-SE"/>
          </a:p>
        </p:txBody>
      </p:sp>
      <p:sp>
        <p:nvSpPr>
          <p:cNvPr id="3" name="Platshållare för sidfot 2">
            <a:extLst>
              <a:ext uri="{FF2B5EF4-FFF2-40B4-BE49-F238E27FC236}">
                <a16:creationId xmlns:a16="http://schemas.microsoft.com/office/drawing/2014/main" id="{8907E551-D935-2208-D904-FC0060DA7C9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B5D5264-1235-1849-B6A3-0A42AD31CBC7}"/>
              </a:ext>
            </a:extLst>
          </p:cNvPr>
          <p:cNvSpPr>
            <a:spLocks noGrp="1"/>
          </p:cNvSpPr>
          <p:nvPr>
            <p:ph type="sldNum" sz="quarter" idx="12"/>
          </p:nvPr>
        </p:nvSpPr>
        <p:spPr/>
        <p:txBody>
          <a:bodyPr/>
          <a:lstStyle/>
          <a:p>
            <a:fld id="{BBE2495C-16B4-B947-9550-DEF002513132}" type="slidenum">
              <a:rPr lang="sv-SE" smtClean="0"/>
              <a:t>‹#›</a:t>
            </a:fld>
            <a:endParaRPr lang="sv-SE"/>
          </a:p>
        </p:txBody>
      </p:sp>
    </p:spTree>
    <p:extLst>
      <p:ext uri="{BB962C8B-B14F-4D97-AF65-F5344CB8AC3E}">
        <p14:creationId xmlns:p14="http://schemas.microsoft.com/office/powerpoint/2010/main" val="24036108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10AF90-2D5D-CFF0-0114-A721085367BC}"/>
              </a:ext>
            </a:extLst>
          </p:cNvPr>
          <p:cNvSpPr>
            <a:spLocks noGrp="1"/>
          </p:cNvSpPr>
          <p:nvPr>
            <p:ph type="ctrTitle"/>
          </p:nvPr>
        </p:nvSpPr>
        <p:spPr>
          <a:xfrm>
            <a:off x="2513013" y="1850860"/>
            <a:ext cx="15078075" cy="3937329"/>
          </a:xfrm>
        </p:spPr>
        <p:txBody>
          <a:bodyPr anchor="b"/>
          <a:lstStyle>
            <a:lvl1pPr algn="ctr">
              <a:defRPr sz="9894"/>
            </a:lvl1pPr>
          </a:lstStyle>
          <a:p>
            <a:r>
              <a:rPr lang="sv-SE"/>
              <a:t>Klicka här för att ändra mall för rubrikformat</a:t>
            </a:r>
          </a:p>
        </p:txBody>
      </p:sp>
      <p:sp>
        <p:nvSpPr>
          <p:cNvPr id="3" name="Underrubrik 2">
            <a:extLst>
              <a:ext uri="{FF2B5EF4-FFF2-40B4-BE49-F238E27FC236}">
                <a16:creationId xmlns:a16="http://schemas.microsoft.com/office/drawing/2014/main" id="{1DA144B8-0D2E-EBCF-5433-9DF582D238AE}"/>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29358AB-5D11-9051-B7F3-888EA4ACFE56}"/>
              </a:ext>
            </a:extLst>
          </p:cNvPr>
          <p:cNvSpPr>
            <a:spLocks noGrp="1"/>
          </p:cNvSpPr>
          <p:nvPr>
            <p:ph type="dt" sz="half" idx="10"/>
          </p:nvPr>
        </p:nvSpPr>
        <p:spPr/>
        <p:txBody>
          <a:bodyPr/>
          <a:lstStyle/>
          <a:p>
            <a:fld id="{027767C7-177D-3543-9A43-7A18E49E903C}" type="datetimeFigureOut">
              <a:rPr lang="sv-SE" smtClean="0"/>
              <a:t>2025-11-12</a:t>
            </a:fld>
            <a:endParaRPr lang="sv-SE"/>
          </a:p>
        </p:txBody>
      </p:sp>
      <p:sp>
        <p:nvSpPr>
          <p:cNvPr id="5" name="Platshållare för sidfot 4">
            <a:extLst>
              <a:ext uri="{FF2B5EF4-FFF2-40B4-BE49-F238E27FC236}">
                <a16:creationId xmlns:a16="http://schemas.microsoft.com/office/drawing/2014/main" id="{03C022F8-0467-7327-A2F2-181B1F921E2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C2C807D-DBA7-9B35-20E5-6FE945E83306}"/>
              </a:ext>
            </a:extLst>
          </p:cNvPr>
          <p:cNvSpPr>
            <a:spLocks noGrp="1"/>
          </p:cNvSpPr>
          <p:nvPr>
            <p:ph type="sldNum" sz="quarter" idx="12"/>
          </p:nvPr>
        </p:nvSpPr>
        <p:spPr/>
        <p:txBody>
          <a:bodyPr/>
          <a:lstStyle/>
          <a:p>
            <a:fld id="{BBE2495C-16B4-B947-9550-DEF002513132}" type="slidenum">
              <a:rPr lang="sv-SE" smtClean="0"/>
              <a:t>‹#›</a:t>
            </a:fld>
            <a:endParaRPr lang="sv-SE"/>
          </a:p>
        </p:txBody>
      </p:sp>
    </p:spTree>
    <p:extLst>
      <p:ext uri="{BB962C8B-B14F-4D97-AF65-F5344CB8AC3E}">
        <p14:creationId xmlns:p14="http://schemas.microsoft.com/office/powerpoint/2010/main" val="34508017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_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1" y="2491200"/>
            <a:ext cx="17618399" cy="7923600"/>
          </a:xfrm>
          <a:solidFill>
            <a:srgbClr val="F0EFF9"/>
          </a:solidFill>
        </p:spPr>
        <p:txBody>
          <a:bodyPr/>
          <a:lstStyle>
            <a:lvl1pPr>
              <a:buNone/>
              <a:defRPr sz="3199"/>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F5A06FC7-5FC7-4CA8-94E2-9DAA9984D6D0}" type="datetime1">
              <a:rPr lang="sv-SE" smtClean="0"/>
              <a:t>2025-11-12</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7" y="877614"/>
            <a:ext cx="17616567" cy="1043260"/>
          </a:xfrm>
        </p:spPr>
        <p:txBody>
          <a:bodyPr/>
          <a:lstStyle>
            <a:lvl1pPr>
              <a:defRPr>
                <a:solidFill>
                  <a:schemeClr val="accent2"/>
                </a:solidFill>
              </a:defRPr>
            </a:lvl1pPr>
          </a:lstStyle>
          <a:p>
            <a:r>
              <a:rPr lang="sv-SE"/>
              <a:t>Klicka här för att ändra mall för rubrikformat</a:t>
            </a:r>
          </a:p>
        </p:txBody>
      </p:sp>
      <p:pic>
        <p:nvPicPr>
          <p:cNvPr id="9" name="Bildobjekt 8">
            <a:extLst>
              <a:ext uri="{FF2B5EF4-FFF2-40B4-BE49-F238E27FC236}">
                <a16:creationId xmlns:a16="http://schemas.microsoft.com/office/drawing/2014/main" id="{BA34FFEE-00E0-F442-B1C9-56AB1AE98F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68696" y="-37131"/>
            <a:ext cx="1235405" cy="3675583"/>
          </a:xfrm>
          <a:prstGeom prst="rect">
            <a:avLst/>
          </a:prstGeom>
        </p:spPr>
      </p:pic>
      <p:sp>
        <p:nvSpPr>
          <p:cNvPr id="8" name="object 38">
            <a:extLst>
              <a:ext uri="{FF2B5EF4-FFF2-40B4-BE49-F238E27FC236}">
                <a16:creationId xmlns:a16="http://schemas.microsoft.com/office/drawing/2014/main" id="{290E818A-DE67-884C-A662-24E2F2FE9D0D}"/>
              </a:ext>
            </a:extLst>
          </p:cNvPr>
          <p:cNvSpPr/>
          <p:nvPr userDrawn="1"/>
        </p:nvSpPr>
        <p:spPr>
          <a:xfrm>
            <a:off x="17860656" y="9111060"/>
            <a:ext cx="1668719" cy="1668711"/>
          </a:xfrm>
          <a:prstGeom prst="rect">
            <a:avLst/>
          </a:prstGeom>
          <a:blipFill>
            <a:blip r:embed="rId3" cstate="print"/>
            <a:stretch>
              <a:fillRect/>
            </a:stretch>
          </a:blipFill>
        </p:spPr>
        <p:txBody>
          <a:bodyPr wrap="square" lIns="0" tIns="0" rIns="0" bIns="0" rtlCol="0"/>
          <a:lstStyle/>
          <a:p>
            <a:endParaRPr sz="1801"/>
          </a:p>
        </p:txBody>
      </p:sp>
    </p:spTree>
    <p:extLst>
      <p:ext uri="{BB962C8B-B14F-4D97-AF65-F5344CB8AC3E}">
        <p14:creationId xmlns:p14="http://schemas.microsoft.com/office/powerpoint/2010/main" val="126373676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12363"/>
            <a:ext cx="10052050" cy="1130935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1589472" y="3123536"/>
            <a:ext cx="6873107" cy="5062278"/>
          </a:xfrm>
        </p:spPr>
        <p:txBody>
          <a:bodyPr>
            <a:noAutofit/>
          </a:bodyPr>
          <a:lstStyle>
            <a:lvl1pPr algn="ctr">
              <a:defRPr sz="7256">
                <a:solidFill>
                  <a:schemeClr val="bg1"/>
                </a:solidFill>
              </a:defRPr>
            </a:lvl1pPr>
          </a:lstStyle>
          <a:p>
            <a:r>
              <a:rPr lang="sv-SE"/>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11130361" y="1288581"/>
            <a:ext cx="8047067" cy="823857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78557" y="10598478"/>
            <a:ext cx="777901" cy="485733"/>
          </a:xfrm>
          <a:prstGeom prst="rect">
            <a:avLst/>
          </a:prstGeom>
        </p:spPr>
        <p:txBody>
          <a:bodyPr vert="horz" lIns="91440" tIns="45720" rIns="91440" bIns="45720" rtlCol="0" anchor="ctr"/>
          <a:lstStyle>
            <a:lvl1pPr algn="r">
              <a:defRPr sz="1979">
                <a:solidFill>
                  <a:schemeClr val="bg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1051876" y="10598478"/>
            <a:ext cx="1863219" cy="485733"/>
          </a:xfrm>
          <a:prstGeom prst="rect">
            <a:avLst/>
          </a:prstGeom>
        </p:spPr>
        <p:txBody>
          <a:bodyPr vert="horz" lIns="91440" tIns="45720" rIns="91440" bIns="45720" rtlCol="0" anchor="ctr"/>
          <a:lstStyle>
            <a:lvl1pPr algn="l">
              <a:defRPr sz="1979"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2025-11-12</a:t>
            </a:fld>
            <a:endParaRPr lang="sv-SE"/>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3442828" y="10598478"/>
            <a:ext cx="6339534" cy="485733"/>
          </a:xfrm>
          <a:prstGeom prst="rect">
            <a:avLst/>
          </a:prstGeom>
        </p:spPr>
        <p:txBody>
          <a:bodyPr vert="horz" lIns="91440" tIns="45720" rIns="91440" bIns="45720" rtlCol="0" anchor="ctr"/>
          <a:lstStyle>
            <a:lvl1pPr algn="r">
              <a:defRPr sz="1979"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a:p>
        </p:txBody>
      </p:sp>
    </p:spTree>
    <p:extLst>
      <p:ext uri="{BB962C8B-B14F-4D97-AF65-F5344CB8AC3E}">
        <p14:creationId xmlns:p14="http://schemas.microsoft.com/office/powerpoint/2010/main" val="41032927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fld id="{27129ABF-34AF-4771-8C65-17474087DDAF}" type="datetime1">
              <a:rPr lang="sv-SE" smtClean="0"/>
              <a:t>2025-11-12</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945785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2025-11-12</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72217674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2025-11-12</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2025-11-12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2025-11-12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2025-11-12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2025-11-12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2.sv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2.sv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heme" Target="../theme/theme4.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3.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2.sv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image" Target="../media/image1.png"/><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image" Target="../media/image4.svg"/><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image" Target="../media/image3.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image" Target="../media/image48.sv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2025-11-12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39">
              <a:extLst>
                <a:ext uri="{96DAC541-7B7A-43D3-8B79-37D633B846F1}">
                  <asvg:svgBlip xmlns:asvg="http://schemas.microsoft.com/office/drawing/2016/SVG/main" r:embed="rId40"/>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41">
              <a:extLst>
                <a:ext uri="{96DAC541-7B7A-43D3-8B79-37D633B846F1}">
                  <asvg:svgBlip xmlns:asvg="http://schemas.microsoft.com/office/drawing/2016/SVG/main" r:embed="rId4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62268943"/>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 id="2147484131" r:id="rId28"/>
    <p:sldLayoutId id="2147484132" r:id="rId29"/>
    <p:sldLayoutId id="2147484133" r:id="rId30"/>
    <p:sldLayoutId id="2147484134" r:id="rId31"/>
    <p:sldLayoutId id="2147484135" r:id="rId32"/>
    <p:sldLayoutId id="2147484136" r:id="rId33"/>
    <p:sldLayoutId id="2147484137" r:id="rId34"/>
    <p:sldLayoutId id="2147484138" r:id="rId35"/>
    <p:sldLayoutId id="2147484139" r:id="rId36"/>
    <p:sldLayoutId id="2147484140" r:id="rId37"/>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111.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mutantlog/9589707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11.xml"/><Relationship Id="rId4" Type="http://schemas.openxmlformats.org/officeDocument/2006/relationships/image" Target="../media/image6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6F27-FA24-AA10-4B1C-C6BFE358FD02}"/>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04292B79-4749-3720-F51E-B3A41E3C96E7}"/>
              </a:ext>
            </a:extLst>
          </p:cNvPr>
          <p:cNvSpPr>
            <a:spLocks noGrp="1"/>
          </p:cNvSpPr>
          <p:nvPr>
            <p:ph type="ctrTitle"/>
          </p:nvPr>
        </p:nvSpPr>
        <p:spPr>
          <a:xfrm>
            <a:off x="1242000" y="2795127"/>
            <a:ext cx="12084894" cy="4525838"/>
          </a:xfrm>
        </p:spPr>
        <p:txBody>
          <a:bodyPr/>
          <a:lstStyle/>
          <a:p>
            <a:r>
              <a:rPr lang="sv-SE" sz="10000" dirty="0"/>
              <a:t>Från arbetsmiljö som stödprocess till en strategisk framgångsfaktor</a:t>
            </a:r>
          </a:p>
        </p:txBody>
      </p:sp>
      <p:sp>
        <p:nvSpPr>
          <p:cNvPr id="3" name="Underrubrik 2">
            <a:extLst>
              <a:ext uri="{FF2B5EF4-FFF2-40B4-BE49-F238E27FC236}">
                <a16:creationId xmlns:a16="http://schemas.microsoft.com/office/drawing/2014/main" id="{3090C35A-68C9-4995-1E81-2D4E7A03DA10}"/>
              </a:ext>
            </a:extLst>
          </p:cNvPr>
          <p:cNvSpPr>
            <a:spLocks noGrp="1"/>
          </p:cNvSpPr>
          <p:nvPr>
            <p:ph type="subTitle" idx="1"/>
          </p:nvPr>
        </p:nvSpPr>
        <p:spPr>
          <a:xfrm>
            <a:off x="1242000" y="7851620"/>
            <a:ext cx="10260000" cy="2406650"/>
          </a:xfrm>
        </p:spPr>
        <p:txBody>
          <a:bodyPr/>
          <a:lstStyle/>
          <a:p>
            <a:endParaRPr lang="sv-SE" sz="4000" i="1" dirty="0"/>
          </a:p>
          <a:p>
            <a:endParaRPr lang="sv-SE" sz="4000" i="1" dirty="0"/>
          </a:p>
          <a:p>
            <a:r>
              <a:rPr lang="sv-SE" sz="4000" i="1" dirty="0"/>
              <a:t>Malin Lohela Karlsson, docent</a:t>
            </a:r>
          </a:p>
          <a:p>
            <a:r>
              <a:rPr lang="sv-SE" sz="4000" i="1" dirty="0"/>
              <a:t>Arbetsmiljöforskare med fokus på verksamhetseffekter</a:t>
            </a:r>
          </a:p>
        </p:txBody>
      </p:sp>
    </p:spTree>
    <p:extLst>
      <p:ext uri="{BB962C8B-B14F-4D97-AF65-F5344CB8AC3E}">
        <p14:creationId xmlns:p14="http://schemas.microsoft.com/office/powerpoint/2010/main" val="3997679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4139AEC-56FC-4487-BD52-8A6E27E77470}"/>
              </a:ext>
            </a:extLst>
          </p:cNvPr>
          <p:cNvSpPr>
            <a:spLocks noGrp="1"/>
          </p:cNvSpPr>
          <p:nvPr>
            <p:ph sz="half" idx="1"/>
          </p:nvPr>
        </p:nvSpPr>
        <p:spPr/>
        <p:txBody>
          <a:bodyPr vert="horz" lIns="0" tIns="0" rIns="0" bIns="0" rtlCol="0" anchor="t">
            <a:normAutofit/>
          </a:bodyPr>
          <a:lstStyle/>
          <a:p>
            <a:pPr marL="345440" indent="-345440"/>
            <a:r>
              <a:rPr lang="sv-SE"/>
              <a:t>Sjukfrånvaron 2024 motsvarade 500 årsarbetare</a:t>
            </a:r>
          </a:p>
          <a:p>
            <a:pPr marL="345440" indent="-345440"/>
            <a:endParaRPr lang="sv-SE"/>
          </a:p>
          <a:p>
            <a:pPr marL="345440" indent="-345440"/>
            <a:r>
              <a:rPr lang="sv-SE"/>
              <a:t>Antalet unika personer som varit sjuka under 2024: 6118 </a:t>
            </a:r>
            <a:r>
              <a:rPr lang="sv-SE" err="1"/>
              <a:t>st</a:t>
            </a:r>
            <a:endParaRPr lang="sv-SE"/>
          </a:p>
          <a:p>
            <a:pPr marL="0" indent="0">
              <a:buNone/>
            </a:pPr>
            <a:endParaRPr lang="sv-SE"/>
          </a:p>
        </p:txBody>
      </p:sp>
      <p:sp>
        <p:nvSpPr>
          <p:cNvPr id="3" name="Rubrik 2">
            <a:extLst>
              <a:ext uri="{FF2B5EF4-FFF2-40B4-BE49-F238E27FC236}">
                <a16:creationId xmlns:a16="http://schemas.microsoft.com/office/drawing/2014/main" id="{78A94638-6CB2-4E87-9235-9A85E3F8BD41}"/>
              </a:ext>
            </a:extLst>
          </p:cNvPr>
          <p:cNvSpPr>
            <a:spLocks noGrp="1"/>
          </p:cNvSpPr>
          <p:nvPr>
            <p:ph type="title"/>
          </p:nvPr>
        </p:nvSpPr>
        <p:spPr/>
        <p:txBody>
          <a:bodyPr/>
          <a:lstStyle/>
          <a:p>
            <a:r>
              <a:rPr lang="sv-SE"/>
              <a:t>Nyckeltal – Region Västmanland</a:t>
            </a:r>
          </a:p>
        </p:txBody>
      </p:sp>
      <p:sp>
        <p:nvSpPr>
          <p:cNvPr id="6" name="Platshållare för innehåll 5">
            <a:extLst>
              <a:ext uri="{FF2B5EF4-FFF2-40B4-BE49-F238E27FC236}">
                <a16:creationId xmlns:a16="http://schemas.microsoft.com/office/drawing/2014/main" id="{EF01A503-7511-4DBA-86D3-D3A865063AC4}"/>
              </a:ext>
            </a:extLst>
          </p:cNvPr>
          <p:cNvSpPr>
            <a:spLocks noGrp="1"/>
          </p:cNvSpPr>
          <p:nvPr>
            <p:ph sz="half" idx="12"/>
          </p:nvPr>
        </p:nvSpPr>
        <p:spPr/>
        <p:txBody>
          <a:bodyPr vert="horz" lIns="0" tIns="0" rIns="0" bIns="0" rtlCol="0" anchor="t">
            <a:normAutofit/>
          </a:bodyPr>
          <a:lstStyle/>
          <a:p>
            <a:pPr marL="345440" indent="-345440"/>
            <a:r>
              <a:rPr lang="sv-SE"/>
              <a:t>Kostnad sjukfrånvaro: 158  miljoner kr</a:t>
            </a:r>
          </a:p>
          <a:p>
            <a:pPr marL="0" indent="0">
              <a:buNone/>
            </a:pPr>
            <a:endParaRPr lang="sv-SE"/>
          </a:p>
          <a:p>
            <a:pPr marL="345440" indent="-345440"/>
            <a:endParaRPr lang="sv-SE" sz="3999"/>
          </a:p>
          <a:p>
            <a:pPr marL="345440" indent="-345440"/>
            <a:r>
              <a:rPr lang="sv-SE" sz="3950"/>
              <a:t>Andel avgångar: 14,3% </a:t>
            </a:r>
          </a:p>
          <a:p>
            <a:pPr marL="755650" lvl="1" indent="-323850"/>
            <a:r>
              <a:rPr lang="sv-SE" sz="3550"/>
              <a:t>Varav extern 8,6% (607 personer)</a:t>
            </a:r>
          </a:p>
          <a:p>
            <a:pPr marL="755650" lvl="1" indent="-323850"/>
            <a:r>
              <a:rPr lang="sv-SE" sz="3550"/>
              <a:t>På egen begäran 6,8% (486 personer)</a:t>
            </a:r>
          </a:p>
          <a:p>
            <a:pPr marL="755650" lvl="1" indent="-323850"/>
            <a:endParaRPr lang="sv-SE"/>
          </a:p>
          <a:p>
            <a:pPr marL="345440" indent="-345440"/>
            <a:endParaRPr lang="sv-SE" sz="3999"/>
          </a:p>
        </p:txBody>
      </p:sp>
      <p:sp>
        <p:nvSpPr>
          <p:cNvPr id="4" name="Platshållare för datum 3">
            <a:extLst>
              <a:ext uri="{FF2B5EF4-FFF2-40B4-BE49-F238E27FC236}">
                <a16:creationId xmlns:a16="http://schemas.microsoft.com/office/drawing/2014/main" id="{4A7F6569-47F3-4D35-861A-D0ED16B1D3A4}"/>
              </a:ext>
            </a:extLst>
          </p:cNvPr>
          <p:cNvSpPr>
            <a:spLocks noGrp="1"/>
          </p:cNvSpPr>
          <p:nvPr>
            <p:ph type="dt" sz="half" idx="13"/>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995C967C-67C7-4621-A3F4-421FC821AE41}" type="datetime1">
              <a:rPr kumimoji="0" lang="sv-SE" sz="1200" b="0" i="0" u="none" strike="noStrike" kern="1200" cap="none" spc="0" normalizeH="0" baseline="0" noProof="0">
                <a:ln>
                  <a:noFill/>
                </a:ln>
                <a:solidFill>
                  <a:prstClr val="black">
                    <a:tint val="75000"/>
                  </a:prstClr>
                </a:solidFill>
                <a:effectLst/>
                <a:uLnTx/>
                <a:uFillTx/>
                <a:latin typeface="Calibri Light"/>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2025-11-12</a:t>
            </a:fld>
            <a:endParaRPr kumimoji="0" lang="en-US" sz="1200" b="0" i="0" u="none" strike="noStrike" kern="1200" cap="none" spc="0" normalizeH="0" baseline="0" noProof="0">
              <a:ln>
                <a:noFill/>
              </a:ln>
              <a:solidFill>
                <a:prstClr val="black">
                  <a:tint val="75000"/>
                </a:prstClr>
              </a:solidFill>
              <a:effectLst/>
              <a:uLnTx/>
              <a:uFillTx/>
              <a:latin typeface="Calibri Light"/>
              <a:ea typeface="+mn-ea"/>
              <a:cs typeface="+mn-cs"/>
            </a:endParaRPr>
          </a:p>
        </p:txBody>
      </p:sp>
      <p:sp>
        <p:nvSpPr>
          <p:cNvPr id="5" name="Platshållare för bildnummer 4">
            <a:extLst>
              <a:ext uri="{FF2B5EF4-FFF2-40B4-BE49-F238E27FC236}">
                <a16:creationId xmlns:a16="http://schemas.microsoft.com/office/drawing/2014/main" id="{57167BEC-5DDD-4E47-88C3-7C3C76446A24}"/>
              </a:ext>
            </a:extLst>
          </p:cNvPr>
          <p:cNvSpPr>
            <a:spLocks noGrp="1"/>
          </p:cNvSpPr>
          <p:nvPr>
            <p:ph type="sldNum" sz="quarter" idx="1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B6F15528-21DE-4FAA-801E-634DDDAF4B2B}" type="slidenum">
              <a:rPr kumimoji="0" lang="sv-SE" sz="1200" b="0" i="0" u="none" strike="noStrike" kern="1200" cap="none" spc="0" normalizeH="0" baseline="0" noProof="0">
                <a:ln>
                  <a:noFill/>
                </a:ln>
                <a:solidFill>
                  <a:prstClr val="black">
                    <a:tint val="75000"/>
                  </a:prstClr>
                </a:solidFill>
                <a:effectLst/>
                <a:uLnTx/>
                <a:uFillTx/>
                <a:latin typeface="Calibri Light"/>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tint val="75000"/>
                </a:prstClr>
              </a:solidFill>
              <a:effectLst/>
              <a:uLnTx/>
              <a:uFillTx/>
              <a:latin typeface="Calibri Light"/>
              <a:ea typeface="+mn-ea"/>
              <a:cs typeface="+mn-cs"/>
            </a:endParaRPr>
          </a:p>
        </p:txBody>
      </p:sp>
    </p:spTree>
    <p:extLst>
      <p:ext uri="{BB962C8B-B14F-4D97-AF65-F5344CB8AC3E}">
        <p14:creationId xmlns:p14="http://schemas.microsoft.com/office/powerpoint/2010/main" val="245449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4396-62D3-A5A4-3748-644EE230D620}"/>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72A9C24F-FE18-11C4-20DA-4E229D5C9E65}"/>
              </a:ext>
            </a:extLst>
          </p:cNvPr>
          <p:cNvSpPr>
            <a:spLocks noGrp="1"/>
          </p:cNvSpPr>
          <p:nvPr>
            <p:ph type="title"/>
          </p:nvPr>
        </p:nvSpPr>
        <p:spPr/>
        <p:txBody>
          <a:bodyPr/>
          <a:lstStyle/>
          <a:p>
            <a:r>
              <a:rPr lang="sv-SE"/>
              <a:t>Tiden för sjukfrånvaro 2024 motsvarar:</a:t>
            </a:r>
            <a:endParaRPr lang="en-US"/>
          </a:p>
        </p:txBody>
      </p:sp>
      <p:sp>
        <p:nvSpPr>
          <p:cNvPr id="4" name="Platshållare för text 3">
            <a:extLst>
              <a:ext uri="{FF2B5EF4-FFF2-40B4-BE49-F238E27FC236}">
                <a16:creationId xmlns:a16="http://schemas.microsoft.com/office/drawing/2014/main" id="{3D8501C3-1289-3ED8-1706-BA40954A8604}"/>
              </a:ext>
            </a:extLst>
          </p:cNvPr>
          <p:cNvSpPr>
            <a:spLocks noGrp="1"/>
          </p:cNvSpPr>
          <p:nvPr>
            <p:ph type="body" sz="quarter" idx="13"/>
          </p:nvPr>
        </p:nvSpPr>
        <p:spPr>
          <a:xfrm>
            <a:off x="9826090" y="3240000"/>
            <a:ext cx="8290855" cy="6840000"/>
          </a:xfrm>
        </p:spPr>
        <p:txBody>
          <a:bodyPr/>
          <a:lstStyle/>
          <a:p>
            <a:pPr marL="432000" lvl="1" indent="0">
              <a:lnSpc>
                <a:spcPct val="100000"/>
              </a:lnSpc>
              <a:spcAft>
                <a:spcPts val="1200"/>
              </a:spcAft>
              <a:buNone/>
            </a:pPr>
            <a:endParaRPr lang="sv-SE"/>
          </a:p>
          <a:p>
            <a:r>
              <a:rPr lang="sv-SE" b="1"/>
              <a:t>500</a:t>
            </a:r>
            <a:r>
              <a:rPr lang="sv-SE"/>
              <a:t> personer </a:t>
            </a:r>
          </a:p>
          <a:p>
            <a:pPr lvl="1"/>
            <a:r>
              <a:rPr lang="sv-SE" b="1"/>
              <a:t>125</a:t>
            </a:r>
            <a:r>
              <a:rPr lang="sv-SE"/>
              <a:t> barnmorskor, specialistsjuksköterskor, allmän sjuksköterskor och röntgensjuksköterskor </a:t>
            </a:r>
          </a:p>
          <a:p>
            <a:pPr lvl="1"/>
            <a:r>
              <a:rPr lang="sv-SE" b="1"/>
              <a:t>165</a:t>
            </a:r>
            <a:r>
              <a:rPr lang="sv-SE"/>
              <a:t> undersköterskor, skötare, ambulanssjukvårdare</a:t>
            </a:r>
          </a:p>
          <a:p>
            <a:pPr marL="0" indent="0">
              <a:buNone/>
            </a:pPr>
            <a:r>
              <a:rPr lang="sv-SE"/>
              <a:t>Om sjukfrånvaron sänks från 7,4 % till 6,0 % = </a:t>
            </a:r>
            <a:r>
              <a:rPr lang="sv-SE" b="1"/>
              <a:t>95</a:t>
            </a:r>
            <a:r>
              <a:rPr lang="sv-SE"/>
              <a:t> medarbetare åter</a:t>
            </a:r>
          </a:p>
          <a:p>
            <a:pPr lvl="1">
              <a:lnSpc>
                <a:spcPct val="100000"/>
              </a:lnSpc>
              <a:spcAft>
                <a:spcPts val="1200"/>
              </a:spcAft>
            </a:pPr>
            <a:endParaRPr lang="en-US"/>
          </a:p>
        </p:txBody>
      </p:sp>
      <p:pic>
        <p:nvPicPr>
          <p:cNvPr id="11" name="Platshållare för bild 10" descr="Bild som visar tre kollegor vid en kaffeautomat.">
            <a:extLst>
              <a:ext uri="{FF2B5EF4-FFF2-40B4-BE49-F238E27FC236}">
                <a16:creationId xmlns:a16="http://schemas.microsoft.com/office/drawing/2014/main" id="{1A08C949-8B56-2F1C-0961-DAE1AAD3DD3E}"/>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3374" r="23580"/>
          <a:stretch/>
        </p:blipFill>
        <p:spPr>
          <a:xfrm>
            <a:off x="0" y="-1907"/>
            <a:ext cx="9000000" cy="11311257"/>
          </a:xfrm>
        </p:spPr>
      </p:pic>
    </p:spTree>
    <p:extLst>
      <p:ext uri="{BB962C8B-B14F-4D97-AF65-F5344CB8AC3E}">
        <p14:creationId xmlns:p14="http://schemas.microsoft.com/office/powerpoint/2010/main" val="423875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DA1CC-9EAD-482F-471F-1A3F0C17B913}"/>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145D6BF-3CD3-087E-592F-62B4E88F1CE5}"/>
              </a:ext>
            </a:extLst>
          </p:cNvPr>
          <p:cNvSpPr>
            <a:spLocks noGrp="1"/>
          </p:cNvSpPr>
          <p:nvPr>
            <p:ph type="title"/>
          </p:nvPr>
        </p:nvSpPr>
        <p:spPr/>
        <p:txBody>
          <a:bodyPr/>
          <a:lstStyle/>
          <a:p>
            <a:r>
              <a:rPr lang="sv-SE"/>
              <a:t>Friska organisationer</a:t>
            </a:r>
          </a:p>
        </p:txBody>
      </p:sp>
    </p:spTree>
    <p:extLst>
      <p:ext uri="{BB962C8B-B14F-4D97-AF65-F5344CB8AC3E}">
        <p14:creationId xmlns:p14="http://schemas.microsoft.com/office/powerpoint/2010/main" val="978619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43631C5-34E0-E2E8-8A7E-CCE1F1BCDE0D}"/>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sv-SE"/>
          </a:p>
        </p:txBody>
      </p:sp>
      <p:sp>
        <p:nvSpPr>
          <p:cNvPr id="5" name="Rubrik 4">
            <a:extLst>
              <a:ext uri="{FF2B5EF4-FFF2-40B4-BE49-F238E27FC236}">
                <a16:creationId xmlns:a16="http://schemas.microsoft.com/office/drawing/2014/main" id="{071BE843-9B7E-21D2-C952-E3DC7A7BBC75}"/>
              </a:ext>
            </a:extLst>
          </p:cNvPr>
          <p:cNvSpPr>
            <a:spLocks noGrp="1"/>
          </p:cNvSpPr>
          <p:nvPr>
            <p:ph type="title"/>
          </p:nvPr>
        </p:nvSpPr>
        <p:spPr/>
        <p:txBody>
          <a:bodyPr/>
          <a:lstStyle/>
          <a:p>
            <a:r>
              <a:rPr lang="sv-SE"/>
              <a:t>Vad kännetecknar friska organisationer?</a:t>
            </a:r>
          </a:p>
        </p:txBody>
      </p:sp>
      <p:sp>
        <p:nvSpPr>
          <p:cNvPr id="6" name="Platshållare för text 5">
            <a:extLst>
              <a:ext uri="{FF2B5EF4-FFF2-40B4-BE49-F238E27FC236}">
                <a16:creationId xmlns:a16="http://schemas.microsoft.com/office/drawing/2014/main" id="{13A95EFA-6847-2162-74A9-41AD4B3031BF}"/>
              </a:ext>
            </a:extLst>
          </p:cNvPr>
          <p:cNvSpPr>
            <a:spLocks noGrp="1"/>
          </p:cNvSpPr>
          <p:nvPr>
            <p:ph type="body" sz="quarter" idx="13"/>
          </p:nvPr>
        </p:nvSpPr>
        <p:spPr/>
        <p:txBody>
          <a:bodyPr/>
          <a:lstStyle/>
          <a:p>
            <a:pPr fontAlgn="ctr"/>
            <a:r>
              <a:rPr lang="en-US" sz="3200"/>
              <a:t>Tydligt ledarskap som prioriterar arbetsmiljö och </a:t>
            </a:r>
            <a:r>
              <a:rPr lang="en-US" sz="3200" err="1"/>
              <a:t>personalens</a:t>
            </a:r>
            <a:r>
              <a:rPr lang="en-US" sz="3200"/>
              <a:t> </a:t>
            </a:r>
            <a:r>
              <a:rPr lang="en-US" sz="3200" err="1"/>
              <a:t>välbefinnande</a:t>
            </a:r>
            <a:endParaRPr lang="sv-SE" sz="3200"/>
          </a:p>
          <a:p>
            <a:pPr fontAlgn="ctr"/>
            <a:r>
              <a:rPr lang="en-US" sz="3200"/>
              <a:t>Aktivt medarbetarskap och kontinuerlig dialog mellan chef och </a:t>
            </a:r>
            <a:r>
              <a:rPr lang="en-US" sz="3200" err="1"/>
              <a:t>medarbetare</a:t>
            </a:r>
            <a:endParaRPr lang="sv-SE" sz="3200"/>
          </a:p>
          <a:p>
            <a:pPr fontAlgn="ctr"/>
            <a:r>
              <a:rPr lang="en-US" sz="3200"/>
              <a:t>Arbetsmiljö ses som en del av styrning och planering – inte som ett sidospår</a:t>
            </a:r>
            <a:endParaRPr lang="sv-SE" sz="3200"/>
          </a:p>
          <a:p>
            <a:pPr fontAlgn="ctr"/>
            <a:r>
              <a:rPr lang="en-US" sz="3200" err="1"/>
              <a:t>Öppen</a:t>
            </a:r>
            <a:r>
              <a:rPr lang="en-US" sz="3200"/>
              <a:t> </a:t>
            </a:r>
            <a:r>
              <a:rPr lang="en-US" sz="3200" err="1"/>
              <a:t>kommunikation</a:t>
            </a:r>
            <a:r>
              <a:rPr lang="en-US" sz="3200"/>
              <a:t>, återkoppling och tillit i hela organisationen</a:t>
            </a:r>
            <a:endParaRPr lang="sv-SE" sz="3200"/>
          </a:p>
          <a:p>
            <a:pPr fontAlgn="ctr"/>
            <a:r>
              <a:rPr lang="en-US" sz="3200"/>
              <a:t>Balans mellan uppdrag, resurser och förväntningar</a:t>
            </a:r>
            <a:endParaRPr lang="sv-SE" sz="3200"/>
          </a:p>
          <a:p>
            <a:pPr fontAlgn="ctr"/>
            <a:r>
              <a:rPr lang="en-US" sz="3200"/>
              <a:t>Fokus på kompetens, lärande och förbättringskultur</a:t>
            </a:r>
            <a:endParaRPr lang="sv-SE" sz="3200"/>
          </a:p>
          <a:p>
            <a:endParaRPr lang="sv-SE"/>
          </a:p>
        </p:txBody>
      </p:sp>
      <p:sp>
        <p:nvSpPr>
          <p:cNvPr id="12" name="Rubrik 3">
            <a:extLst>
              <a:ext uri="{FF2B5EF4-FFF2-40B4-BE49-F238E27FC236}">
                <a16:creationId xmlns:a16="http://schemas.microsoft.com/office/drawing/2014/main" id="{D6FBB651-DCDB-F287-45DF-4355D2269271}"/>
              </a:ext>
            </a:extLst>
          </p:cNvPr>
          <p:cNvSpPr txBox="1">
            <a:spLocks/>
          </p:cNvSpPr>
          <p:nvPr/>
        </p:nvSpPr>
        <p:spPr>
          <a:xfrm>
            <a:off x="10667999" y="3602675"/>
            <a:ext cx="8041701" cy="2052000"/>
          </a:xfrm>
          <a:prstGeom prst="rect">
            <a:avLst/>
          </a:prstGeom>
        </p:spPr>
        <p:txBody>
          <a:bodyPr vert="horz" lIns="0" tIns="0" rIns="0" bIns="0" rtlCol="0" anchor="b" anchorCtr="0">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sv-SE" sz="4000" b="0" i="0" u="none" strike="noStrike" kern="0" cap="none" spc="-280" normalizeH="0" baseline="0" noProof="0">
                <a:ln>
                  <a:noFill/>
                </a:ln>
                <a:solidFill>
                  <a:srgbClr val="670F3B"/>
                </a:solidFill>
                <a:effectLst/>
                <a:uLnTx/>
                <a:uFillTx/>
                <a:latin typeface="Calibri Light"/>
                <a:ea typeface="+mj-ea"/>
                <a:cs typeface="+mj-cs"/>
              </a:rPr>
              <a:t>Övergripande faktorer som kännetecknar </a:t>
            </a:r>
            <a:br>
              <a:rPr kumimoji="0" lang="sv-SE" sz="4000" b="0" i="0" u="none" strike="noStrike" kern="0" cap="none" spc="-280" normalizeH="0" baseline="0" noProof="0">
                <a:ln>
                  <a:noFill/>
                </a:ln>
                <a:solidFill>
                  <a:srgbClr val="670F3B"/>
                </a:solidFill>
                <a:effectLst/>
                <a:uLnTx/>
                <a:uFillTx/>
                <a:latin typeface="Calibri Light"/>
                <a:ea typeface="+mj-ea"/>
                <a:cs typeface="+mj-cs"/>
              </a:rPr>
            </a:br>
            <a:r>
              <a:rPr kumimoji="0" lang="sv-SE" sz="4000" b="0" i="0" u="none" strike="noStrike" kern="0" cap="none" spc="-280" normalizeH="0" baseline="0" noProof="0">
                <a:ln>
                  <a:noFill/>
                </a:ln>
                <a:solidFill>
                  <a:srgbClr val="670F3B"/>
                </a:solidFill>
                <a:effectLst/>
                <a:uLnTx/>
                <a:uFillTx/>
                <a:latin typeface="Calibri Light"/>
                <a:ea typeface="+mj-ea"/>
                <a:cs typeface="+mj-cs"/>
              </a:rPr>
              <a:t>friska organisationer</a:t>
            </a:r>
            <a:br>
              <a:rPr kumimoji="0" lang="sv-SE" sz="4000" b="0" i="0" u="none" strike="noStrike" kern="0" cap="none" spc="-280" normalizeH="0" baseline="0" noProof="0">
                <a:ln>
                  <a:noFill/>
                </a:ln>
                <a:solidFill>
                  <a:srgbClr val="670F3B"/>
                </a:solidFill>
                <a:effectLst/>
                <a:uLnTx/>
                <a:uFillTx/>
                <a:latin typeface="Calibri Light"/>
                <a:ea typeface="+mj-ea"/>
                <a:cs typeface="+mj-cs"/>
              </a:rPr>
            </a:br>
            <a:r>
              <a:rPr kumimoji="0" lang="sv-SE" sz="4000" b="0" i="0" u="none" strike="noStrike" kern="0" cap="none" spc="-280" normalizeH="0" baseline="0" noProof="0">
                <a:ln>
                  <a:noFill/>
                </a:ln>
                <a:solidFill>
                  <a:srgbClr val="670F3B"/>
                </a:solidFill>
                <a:effectLst/>
                <a:uLnTx/>
                <a:uFillTx/>
                <a:latin typeface="Calibri Light"/>
                <a:ea typeface="+mj-ea"/>
                <a:cs typeface="+mj-cs"/>
              </a:rPr>
              <a:t> =  </a:t>
            </a:r>
            <a:r>
              <a:rPr kumimoji="0" lang="sv-SE" sz="4000" b="1" i="0" u="none" strike="noStrike" kern="0" cap="none" spc="-280" normalizeH="0" baseline="0" noProof="0">
                <a:ln>
                  <a:noFill/>
                </a:ln>
                <a:solidFill>
                  <a:srgbClr val="670F3B"/>
                </a:solidFill>
                <a:effectLst/>
                <a:uLnTx/>
                <a:uFillTx/>
                <a:latin typeface="Calibri Light"/>
                <a:ea typeface="+mj-ea"/>
                <a:cs typeface="+mj-cs"/>
              </a:rPr>
              <a:t>Friskfaktorer</a:t>
            </a:r>
          </a:p>
        </p:txBody>
      </p:sp>
      <p:sp>
        <p:nvSpPr>
          <p:cNvPr id="9" name="textruta 8">
            <a:extLst>
              <a:ext uri="{FF2B5EF4-FFF2-40B4-BE49-F238E27FC236}">
                <a16:creationId xmlns:a16="http://schemas.microsoft.com/office/drawing/2014/main" id="{DAF8A76E-81A5-61D8-7DEA-894A74DF83E9}"/>
              </a:ext>
            </a:extLst>
          </p:cNvPr>
          <p:cNvSpPr txBox="1"/>
          <p:nvPr/>
        </p:nvSpPr>
        <p:spPr>
          <a:xfrm>
            <a:off x="1930207" y="10384472"/>
            <a:ext cx="73875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Light"/>
                <a:ea typeface="+mn-ea"/>
                <a:cs typeface="+mn-cs"/>
              </a:rPr>
              <a:t>Ref: </a:t>
            </a:r>
            <a:r>
              <a:rPr kumimoji="0" lang="en-US" sz="1800" b="0" i="0" u="none" strike="noStrike" kern="1200" cap="none" spc="0" normalizeH="0" baseline="0" noProof="0">
                <a:ln>
                  <a:noFill/>
                </a:ln>
                <a:solidFill>
                  <a:srgbClr val="000000"/>
                </a:solidFill>
                <a:effectLst/>
                <a:uLnTx/>
                <a:uFillTx/>
                <a:latin typeface="Calibri Light"/>
                <a:ea typeface="+mn-ea"/>
                <a:cs typeface="+mn-cs"/>
              </a:rPr>
              <a:t>Svartengren &amp; Vingård </a:t>
            </a:r>
            <a:r>
              <a:rPr kumimoji="0" lang="en-US" sz="1800" b="0" i="0" u="none" strike="noStrike" kern="1200" cap="none" spc="0" normalizeH="0" baseline="0" noProof="0" err="1">
                <a:ln>
                  <a:noFill/>
                </a:ln>
                <a:solidFill>
                  <a:srgbClr val="000000"/>
                </a:solidFill>
                <a:effectLst/>
                <a:uLnTx/>
                <a:uFillTx/>
                <a:latin typeface="Calibri Light"/>
                <a:ea typeface="+mn-ea"/>
                <a:cs typeface="+mn-cs"/>
              </a:rPr>
              <a:t>m.fl</a:t>
            </a:r>
            <a:r>
              <a:rPr kumimoji="0" lang="en-US" sz="1800" b="0" i="0" u="none" strike="noStrike" kern="1200" cap="none" spc="0" normalizeH="0" baseline="0" noProof="0">
                <a:ln>
                  <a:noFill/>
                </a:ln>
                <a:solidFill>
                  <a:srgbClr val="000000"/>
                </a:solidFill>
                <a:effectLst/>
                <a:uLnTx/>
                <a:uFillTx/>
                <a:latin typeface="Calibri Light"/>
                <a:ea typeface="+mn-ea"/>
                <a:cs typeface="+mn-cs"/>
              </a:rPr>
              <a:t>., 2013 Hälsa och </a:t>
            </a:r>
            <a:r>
              <a:rPr kumimoji="0" lang="en-US" sz="1800" b="0" i="0" u="none" strike="noStrike" kern="1200" cap="none" spc="0" normalizeH="0" baseline="0" noProof="0" err="1">
                <a:ln>
                  <a:noFill/>
                </a:ln>
                <a:solidFill>
                  <a:srgbClr val="000000"/>
                </a:solidFill>
                <a:effectLst/>
                <a:uLnTx/>
                <a:uFillTx/>
                <a:latin typeface="Calibri Light"/>
                <a:ea typeface="+mn-ea"/>
                <a:cs typeface="+mn-cs"/>
              </a:rPr>
              <a:t>Framtid</a:t>
            </a:r>
            <a:r>
              <a:rPr kumimoji="0" lang="en-US" sz="1800" b="0" i="0" u="none" strike="noStrike" kern="1200" cap="none" spc="0" normalizeH="0" baseline="0" noProof="0">
                <a:ln>
                  <a:noFill/>
                </a:ln>
                <a:solidFill>
                  <a:srgbClr val="000000"/>
                </a:solidFill>
                <a:effectLst/>
                <a:uLnTx/>
                <a:uFillTx/>
                <a:latin typeface="Calibri Light"/>
                <a:ea typeface="+mn-ea"/>
                <a:cs typeface="+mn-cs"/>
              </a:rPr>
              <a:t>, </a:t>
            </a:r>
            <a:r>
              <a:rPr kumimoji="0" lang="en-US" sz="1800" b="0" i="0" u="none" strike="noStrike" kern="1200" cap="none" spc="0" normalizeH="0" baseline="0" noProof="0" err="1">
                <a:ln>
                  <a:noFill/>
                </a:ln>
                <a:solidFill>
                  <a:srgbClr val="000000"/>
                </a:solidFill>
                <a:effectLst/>
                <a:uLnTx/>
                <a:uFillTx/>
                <a:latin typeface="Calibri Light"/>
                <a:ea typeface="+mn-ea"/>
                <a:cs typeface="+mn-cs"/>
              </a:rPr>
              <a:t>Stöllman</a:t>
            </a:r>
            <a:r>
              <a:rPr kumimoji="0" lang="en-US" sz="1800" b="0" i="0" u="none" strike="noStrike" kern="1200" cap="none" spc="0" normalizeH="0" baseline="0" noProof="0">
                <a:ln>
                  <a:noFill/>
                </a:ln>
                <a:solidFill>
                  <a:srgbClr val="000000"/>
                </a:solidFill>
                <a:effectLst/>
                <a:uLnTx/>
                <a:uFillTx/>
                <a:latin typeface="Calibri Light"/>
                <a:ea typeface="+mn-ea"/>
                <a:cs typeface="+mn-cs"/>
              </a:rPr>
              <a:t> et al 2025</a:t>
            </a:r>
            <a:r>
              <a:rPr kumimoji="0" lang="en-US" sz="1800" b="1" i="0" u="none" strike="noStrike" kern="1200" cap="none" spc="0" normalizeH="0" baseline="0" noProof="0">
                <a:ln>
                  <a:noFill/>
                </a:ln>
                <a:solidFill>
                  <a:srgbClr val="000000"/>
                </a:solidFill>
                <a:effectLst/>
                <a:uLnTx/>
                <a:uFillTx/>
                <a:latin typeface="Calibri Light"/>
                <a:ea typeface="+mn-ea"/>
                <a:cs typeface="+mn-cs"/>
              </a:rPr>
              <a:t> </a:t>
            </a: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Light"/>
                <a:ea typeface="+mn-ea"/>
                <a:cs typeface="+mn-cs"/>
              </a:rPr>
              <a:t> </a:t>
            </a:r>
          </a:p>
        </p:txBody>
      </p:sp>
    </p:spTree>
    <p:extLst>
      <p:ext uri="{BB962C8B-B14F-4D97-AF65-F5344CB8AC3E}">
        <p14:creationId xmlns:p14="http://schemas.microsoft.com/office/powerpoint/2010/main" val="729014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B2CE7-F6A0-AF31-43E2-4A787A8A6A65}"/>
              </a:ext>
            </a:extLst>
          </p:cNvPr>
          <p:cNvSpPr>
            <a:spLocks noGrp="1"/>
          </p:cNvSpPr>
          <p:nvPr>
            <p:ph type="title"/>
          </p:nvPr>
        </p:nvSpPr>
        <p:spPr>
          <a:xfrm>
            <a:off x="1242000" y="-2052000"/>
            <a:ext cx="8280000" cy="2052000"/>
          </a:xfrm>
        </p:spPr>
        <p:txBody>
          <a:bodyPr vert="horz" lIns="0" tIns="0" rIns="0" bIns="0" rtlCol="0" anchor="b" anchorCtr="0">
            <a:noAutofit/>
          </a:bodyPr>
          <a:lstStyle/>
          <a:p>
            <a:r>
              <a:rPr lang="sv-SE" dirty="0"/>
              <a:t>Styrkedja för friskfaktorer</a:t>
            </a:r>
          </a:p>
        </p:txBody>
      </p:sp>
      <p:pic>
        <p:nvPicPr>
          <p:cNvPr id="9" name="Platshållare för bild 8" descr="Bild med text som beskriver Styrkedja för friskfaktorer: &#10;&#10;Politisk nivå / Styrelse&#10;Sätter den övergripande inriktningen&#10;&#10;Koncernledning / Regiondirektörens ledning&#10;Översätter strategin till styrsystem och uppföljning&#10;&#10;Förvaltningsledning / Områdesledning&#10;Skapar förutsättningar och stöd till linjeorganisationen&#10;&#10;Verksamhetschefer / Mellanchefer&#10;Omsätter strategin i praktiskt ledarskap&#10;&#10;Enhetschefer / Första linjens chefer&#10;Gör friskfaktorerna levande i det dagliga arbetet">
            <a:extLst>
              <a:ext uri="{FF2B5EF4-FFF2-40B4-BE49-F238E27FC236}">
                <a16:creationId xmlns:a16="http://schemas.microsoft.com/office/drawing/2014/main" id="{CC37310E-CFB3-85E4-1DC9-2292969B1714}"/>
              </a:ext>
            </a:extLst>
          </p:cNvPr>
          <p:cNvPicPr>
            <a:picLocks noGrp="1" noChangeAspect="1"/>
          </p:cNvPicPr>
          <p:nvPr>
            <p:ph type="pic" sz="quarter" idx="20"/>
          </p:nvPr>
        </p:nvPicPr>
        <p:blipFill>
          <a:blip r:embed="rId3"/>
          <a:srcRect l="17984" r="17984"/>
          <a:stretch>
            <a:fillRect/>
          </a:stretch>
        </p:blipFill>
        <p:spPr>
          <a:xfrm>
            <a:off x="5768786" y="739843"/>
            <a:ext cx="8874937" cy="9240134"/>
          </a:xfrm>
          <a:prstGeom prst="rect">
            <a:avLst/>
          </a:prstGeom>
        </p:spPr>
      </p:pic>
    </p:spTree>
    <p:extLst>
      <p:ext uri="{BB962C8B-B14F-4D97-AF65-F5344CB8AC3E}">
        <p14:creationId xmlns:p14="http://schemas.microsoft.com/office/powerpoint/2010/main" val="1905262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63A3914-8E1E-940F-6C3F-0063BA5E64B8}"/>
              </a:ext>
            </a:extLst>
          </p:cNvPr>
          <p:cNvSpPr>
            <a:spLocks noGrp="1"/>
          </p:cNvSpPr>
          <p:nvPr>
            <p:ph type="title"/>
          </p:nvPr>
        </p:nvSpPr>
        <p:spPr>
          <a:xfrm>
            <a:off x="1242000" y="758131"/>
            <a:ext cx="10322218" cy="2052000"/>
          </a:xfrm>
        </p:spPr>
        <p:txBody>
          <a:bodyPr/>
          <a:lstStyle/>
          <a:p>
            <a:r>
              <a:rPr lang="sv-SE"/>
              <a:t>Högsta ledningens roll – </a:t>
            </a:r>
            <a:br>
              <a:rPr lang="sv-SE"/>
            </a:br>
            <a:r>
              <a:rPr lang="sv-SE"/>
              <a:t>nyckel till hållbar förändring</a:t>
            </a:r>
          </a:p>
        </p:txBody>
      </p:sp>
      <p:sp>
        <p:nvSpPr>
          <p:cNvPr id="2" name="Platshållare för text 1">
            <a:extLst>
              <a:ext uri="{FF2B5EF4-FFF2-40B4-BE49-F238E27FC236}">
                <a16:creationId xmlns:a16="http://schemas.microsoft.com/office/drawing/2014/main" id="{5EEDCF42-6F86-3CC7-B3EC-08F582D9A59D}"/>
              </a:ext>
            </a:extLst>
          </p:cNvPr>
          <p:cNvSpPr>
            <a:spLocks noGrp="1"/>
          </p:cNvSpPr>
          <p:nvPr>
            <p:ph type="body" sz="quarter" idx="13"/>
          </p:nvPr>
        </p:nvSpPr>
        <p:spPr/>
        <p:txBody>
          <a:bodyPr/>
          <a:lstStyle/>
          <a:p>
            <a:pPr marL="742950" indent="-742950">
              <a:buFont typeface="+mj-lt"/>
              <a:buAutoNum type="arabicPeriod"/>
            </a:pPr>
            <a:r>
              <a:rPr lang="sv-SE"/>
              <a:t>Fastställa den strategiska inriktningen och det långsiktiga värdeskapandet</a:t>
            </a:r>
          </a:p>
          <a:p>
            <a:pPr marL="742950" indent="-742950">
              <a:buFont typeface="+mj-lt"/>
              <a:buAutoNum type="arabicPeriod"/>
            </a:pPr>
            <a:r>
              <a:rPr lang="sv-SE"/>
              <a:t>Styra genom att sätta agendan – Champagnetornet</a:t>
            </a:r>
          </a:p>
          <a:p>
            <a:pPr marL="742950" indent="-742950">
              <a:buFont typeface="+mj-lt"/>
              <a:buAutoNum type="arabicPeriod"/>
            </a:pPr>
            <a:r>
              <a:rPr lang="sv-SE"/>
              <a:t>Utöva kontroll och främja engagemang – de dubbla </a:t>
            </a:r>
            <a:r>
              <a:rPr lang="sv-SE" err="1"/>
              <a:t>styrrollerna</a:t>
            </a:r>
            <a:r>
              <a:rPr lang="sv-SE"/>
              <a:t>: </a:t>
            </a:r>
          </a:p>
          <a:p>
            <a:pPr marL="742950" indent="-742950">
              <a:buFont typeface="+mj-lt"/>
              <a:buAutoNum type="arabicPeriod"/>
            </a:pPr>
            <a:r>
              <a:rPr lang="sv-SE"/>
              <a:t>Operationalisera strategin och agera som förebild</a:t>
            </a:r>
          </a:p>
          <a:p>
            <a:pPr marL="742950" indent="-742950">
              <a:buFont typeface="+mj-lt"/>
              <a:buAutoNum type="arabicPeriod"/>
            </a:pPr>
            <a:r>
              <a:rPr lang="sv-SE"/>
              <a:t>Säkerställ fungerade strukturer för arbetsmiljöarbetet och inte enbart personligt intresse</a:t>
            </a:r>
          </a:p>
          <a:p>
            <a:pPr lvl="1"/>
            <a:endParaRPr lang="sv-SE"/>
          </a:p>
        </p:txBody>
      </p:sp>
      <p:pic>
        <p:nvPicPr>
          <p:cNvPr id="8" name="Platshållare för bild 7" descr="En bild som visar ett champangetorn som står på ett bord.">
            <a:extLst>
              <a:ext uri="{FF2B5EF4-FFF2-40B4-BE49-F238E27FC236}">
                <a16:creationId xmlns:a16="http://schemas.microsoft.com/office/drawing/2014/main" id="{B89726BD-1533-15C7-4B73-B9E1F8323487}"/>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957" b="10957"/>
          <a:stretch>
            <a:fillRect/>
          </a:stretch>
        </p:blipFill>
        <p:spPr/>
      </p:pic>
      <p:sp>
        <p:nvSpPr>
          <p:cNvPr id="9" name="textruta 8">
            <a:extLst>
              <a:ext uri="{FF2B5EF4-FFF2-40B4-BE49-F238E27FC236}">
                <a16:creationId xmlns:a16="http://schemas.microsoft.com/office/drawing/2014/main" id="{D7DBCBAE-1A3B-C75C-C797-130EC5888597}"/>
              </a:ext>
            </a:extLst>
          </p:cNvPr>
          <p:cNvSpPr txBox="1"/>
          <p:nvPr/>
        </p:nvSpPr>
        <p:spPr>
          <a:xfrm>
            <a:off x="6091610" y="9998265"/>
            <a:ext cx="1301438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000000"/>
                </a:solidFill>
                <a:effectLst/>
                <a:uLnTx/>
                <a:uFillTx/>
                <a:latin typeface="Calibri Light"/>
                <a:ea typeface="+mn-ea"/>
                <a:cs typeface="+mn-cs"/>
                <a:hlinkClick r:id="rId4" tooltip="https://www.flickr.com/photos/mutantlog/95897071"/>
              </a:rPr>
              <a:t>Det här fotot</a:t>
            </a:r>
            <a:r>
              <a:rPr kumimoji="0" lang="sv-SE" sz="900" b="0" i="0" u="none" strike="noStrike" kern="1200" cap="none" spc="0" normalizeH="0" baseline="0" noProof="0">
                <a:ln>
                  <a:noFill/>
                </a:ln>
                <a:solidFill>
                  <a:srgbClr val="000000"/>
                </a:solidFill>
                <a:effectLst/>
                <a:uLnTx/>
                <a:uFillTx/>
                <a:latin typeface="Calibri Light"/>
                <a:ea typeface="+mn-ea"/>
                <a:cs typeface="+mn-cs"/>
              </a:rPr>
              <a:t> av Okänd författare licensieras enligt </a:t>
            </a:r>
            <a:r>
              <a:rPr kumimoji="0" lang="sv-SE" sz="900" b="0" i="0" u="none" strike="noStrike" kern="1200" cap="none" spc="0" normalizeH="0" baseline="0" noProof="0">
                <a:ln>
                  <a:noFill/>
                </a:ln>
                <a:solidFill>
                  <a:srgbClr val="000000"/>
                </a:solidFill>
                <a:effectLst/>
                <a:uLnTx/>
                <a:uFillTx/>
                <a:latin typeface="Calibri Light"/>
                <a:ea typeface="+mn-ea"/>
                <a:cs typeface="+mn-cs"/>
                <a:hlinkClick r:id="rId5" tooltip="https://creativecommons.org/licenses/by-nc-sa/3.0/"/>
              </a:rPr>
              <a:t>CC BY-SA-NC</a:t>
            </a:r>
            <a:endParaRPr kumimoji="0" lang="sv-SE" sz="9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 name="textruta 9">
            <a:extLst>
              <a:ext uri="{FF2B5EF4-FFF2-40B4-BE49-F238E27FC236}">
                <a16:creationId xmlns:a16="http://schemas.microsoft.com/office/drawing/2014/main" id="{28BBD622-64C3-8177-AA10-E59BE02A4194}"/>
              </a:ext>
            </a:extLst>
          </p:cNvPr>
          <p:cNvSpPr txBox="1"/>
          <p:nvPr/>
        </p:nvSpPr>
        <p:spPr>
          <a:xfrm>
            <a:off x="7780149" y="10735200"/>
            <a:ext cx="6071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Light"/>
                <a:ea typeface="+mn-ea"/>
                <a:cs typeface="+mn-cs"/>
              </a:rPr>
              <a:t>Ref: Lornudd et al 2021, </a:t>
            </a:r>
            <a:r>
              <a:rPr kumimoji="0" lang="sv-SE" sz="1800" b="0" i="0" u="none" strike="noStrike" kern="1200" cap="none" spc="0" normalizeH="0" baseline="0" noProof="0" err="1">
                <a:ln>
                  <a:noFill/>
                </a:ln>
                <a:solidFill>
                  <a:srgbClr val="000000"/>
                </a:solidFill>
                <a:effectLst/>
                <a:uLnTx/>
                <a:uFillTx/>
                <a:latin typeface="Calibri Light"/>
                <a:ea typeface="+mn-ea"/>
                <a:cs typeface="+mn-cs"/>
              </a:rPr>
              <a:t>Stöllman</a:t>
            </a:r>
            <a:r>
              <a:rPr kumimoji="0" lang="sv-SE" sz="1800" b="0" i="0" u="none" strike="noStrike" kern="1200" cap="none" spc="0" normalizeH="0" baseline="0" noProof="0">
                <a:ln>
                  <a:noFill/>
                </a:ln>
                <a:solidFill>
                  <a:srgbClr val="000000"/>
                </a:solidFill>
                <a:effectLst/>
                <a:uLnTx/>
                <a:uFillTx/>
                <a:latin typeface="Calibri Light"/>
                <a:ea typeface="+mn-ea"/>
                <a:cs typeface="+mn-cs"/>
              </a:rPr>
              <a:t> et al 2025, </a:t>
            </a:r>
            <a:r>
              <a:rPr kumimoji="0" lang="sv-SE" sz="1800" b="0" i="0" u="none" strike="noStrike" kern="1200" cap="none" spc="0" normalizeH="0" baseline="0" noProof="0" err="1">
                <a:ln>
                  <a:noFill/>
                </a:ln>
                <a:solidFill>
                  <a:srgbClr val="000000"/>
                </a:solidFill>
                <a:effectLst/>
                <a:uLnTx/>
                <a:uFillTx/>
                <a:latin typeface="Calibri Light"/>
                <a:ea typeface="+mn-ea"/>
                <a:cs typeface="+mn-cs"/>
              </a:rPr>
              <a:t>Hasson</a:t>
            </a:r>
            <a:r>
              <a:rPr kumimoji="0" lang="sv-SE" sz="1800" b="0" i="0" u="none" strike="noStrike" kern="1200" cap="none" spc="0" normalizeH="0" baseline="0" noProof="0">
                <a:ln>
                  <a:noFill/>
                </a:ln>
                <a:solidFill>
                  <a:srgbClr val="000000"/>
                </a:solidFill>
                <a:effectLst/>
                <a:uLnTx/>
                <a:uFillTx/>
                <a:latin typeface="Calibri Light"/>
                <a:ea typeface="+mn-ea"/>
                <a:cs typeface="+mn-cs"/>
              </a:rPr>
              <a:t> et al 2014)</a:t>
            </a:r>
          </a:p>
        </p:txBody>
      </p:sp>
    </p:spTree>
    <p:extLst>
      <p:ext uri="{BB962C8B-B14F-4D97-AF65-F5344CB8AC3E}">
        <p14:creationId xmlns:p14="http://schemas.microsoft.com/office/powerpoint/2010/main" val="94551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38922FD-F75D-BDEE-C07D-2ED31793E935}"/>
              </a:ext>
            </a:extLst>
          </p:cNvPr>
          <p:cNvSpPr>
            <a:spLocks noGrp="1"/>
          </p:cNvSpPr>
          <p:nvPr>
            <p:ph type="title"/>
          </p:nvPr>
        </p:nvSpPr>
        <p:spPr>
          <a:xfrm>
            <a:off x="1237666" y="-267869"/>
            <a:ext cx="8280000" cy="2052000"/>
          </a:xfrm>
        </p:spPr>
        <p:txBody>
          <a:bodyPr/>
          <a:lstStyle/>
          <a:p>
            <a:r>
              <a:rPr lang="sv-SE"/>
              <a:t>Politisk nivå</a:t>
            </a:r>
          </a:p>
        </p:txBody>
      </p:sp>
      <p:sp>
        <p:nvSpPr>
          <p:cNvPr id="2" name="Platshållare för text 1">
            <a:extLst>
              <a:ext uri="{FF2B5EF4-FFF2-40B4-BE49-F238E27FC236}">
                <a16:creationId xmlns:a16="http://schemas.microsoft.com/office/drawing/2014/main" id="{7A260CC8-1FC8-A4B9-4EB7-C7B43FEB892B}"/>
              </a:ext>
            </a:extLst>
          </p:cNvPr>
          <p:cNvSpPr>
            <a:spLocks noGrp="1"/>
          </p:cNvSpPr>
          <p:nvPr>
            <p:ph type="body" sz="quarter" idx="13"/>
          </p:nvPr>
        </p:nvSpPr>
        <p:spPr>
          <a:xfrm>
            <a:off x="1237666" y="1958198"/>
            <a:ext cx="8280000" cy="6840000"/>
          </a:xfrm>
        </p:spPr>
        <p:txBody>
          <a:bodyPr/>
          <a:lstStyle/>
          <a:p>
            <a:pPr marL="0" indent="0">
              <a:buNone/>
            </a:pPr>
            <a:r>
              <a:rPr lang="sv-SE"/>
              <a:t>Fokusområde:</a:t>
            </a:r>
          </a:p>
          <a:p>
            <a:r>
              <a:rPr lang="sv-SE"/>
              <a:t>Visa att hälsofrämjande arbetsplatser är en </a:t>
            </a:r>
            <a:r>
              <a:rPr lang="sv-SE" b="1"/>
              <a:t>strategisk investering</a:t>
            </a:r>
            <a:r>
              <a:rPr lang="sv-SE"/>
              <a:t> – inte en mjuk fråga.</a:t>
            </a:r>
          </a:p>
          <a:p>
            <a:pPr marL="0" indent="0">
              <a:buNone/>
            </a:pPr>
            <a:r>
              <a:rPr lang="sv-SE"/>
              <a:t>Aktivitet:</a:t>
            </a:r>
          </a:p>
          <a:p>
            <a:r>
              <a:rPr lang="sv-SE"/>
              <a:t>Besluta om mål för ett ”attraktivt och hållbart arbetsliv” i regionplanen.</a:t>
            </a:r>
          </a:p>
          <a:p>
            <a:r>
              <a:rPr lang="sv-SE"/>
              <a:t> Säkerställa resurser till långsiktiga satsningar </a:t>
            </a:r>
          </a:p>
          <a:p>
            <a:r>
              <a:rPr lang="sv-SE"/>
              <a:t>Efterfråga redovisning av friskfaktorer (inte bara sjukfrånvaro).</a:t>
            </a:r>
          </a:p>
          <a:p>
            <a:endParaRPr lang="sv-SE"/>
          </a:p>
          <a:p>
            <a:endParaRPr lang="sv-SE"/>
          </a:p>
        </p:txBody>
      </p:sp>
      <p:sp>
        <p:nvSpPr>
          <p:cNvPr id="4" name="Platshållare för datum 3">
            <a:extLst>
              <a:ext uri="{FF2B5EF4-FFF2-40B4-BE49-F238E27FC236}">
                <a16:creationId xmlns:a16="http://schemas.microsoft.com/office/drawing/2014/main" id="{9EA7DE1F-3646-25E3-BCC9-915A848A3F88}"/>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7701B-8AEB-47E6-B4CC-5A851E887FD1}" type="datetime1">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2025-11-12</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5" name="Platshållare för bildnummer 4">
            <a:extLst>
              <a:ext uri="{FF2B5EF4-FFF2-40B4-BE49-F238E27FC236}">
                <a16:creationId xmlns:a16="http://schemas.microsoft.com/office/drawing/2014/main" id="{71B4275B-6219-8A70-60A0-21B81708E4D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80145-259A-47DA-A30D-C906B9DB5C99}" type="slidenum">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6" name="Platshållare för bild 5">
            <a:extLst>
              <a:ext uri="{FF2B5EF4-FFF2-40B4-BE49-F238E27FC236}">
                <a16:creationId xmlns:a16="http://schemas.microsoft.com/office/drawing/2014/main" id="{D907BAFB-FB52-5B91-48F8-DC5632DAFC49}"/>
              </a:ext>
            </a:extLst>
          </p:cNvPr>
          <p:cNvSpPr>
            <a:spLocks noGrp="1"/>
          </p:cNvSpPr>
          <p:nvPr>
            <p:ph type="pic" sz="quarter" idx="20"/>
          </p:nvPr>
        </p:nvSpPr>
        <p:spPr>
          <a:solidFill>
            <a:srgbClr val="FAEDF2"/>
          </a:solidFill>
        </p:spPr>
        <p:txBody>
          <a:bodyPr/>
          <a:lstStyle/>
          <a:p>
            <a:r>
              <a:rPr lang="sv-SE"/>
              <a:t>”Sätter den övergripande inriktningen” </a:t>
            </a:r>
          </a:p>
        </p:txBody>
      </p:sp>
    </p:spTree>
    <p:extLst>
      <p:ext uri="{BB962C8B-B14F-4D97-AF65-F5344CB8AC3E}">
        <p14:creationId xmlns:p14="http://schemas.microsoft.com/office/powerpoint/2010/main" val="346231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8791A-7B6E-6B5D-BF4A-520386C18831}"/>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996BCFD-42B1-17D7-E98B-26474BDD0ABB}"/>
              </a:ext>
            </a:extLst>
          </p:cNvPr>
          <p:cNvSpPr>
            <a:spLocks noGrp="1"/>
          </p:cNvSpPr>
          <p:nvPr>
            <p:ph type="title"/>
          </p:nvPr>
        </p:nvSpPr>
        <p:spPr>
          <a:xfrm>
            <a:off x="1242000" y="-267869"/>
            <a:ext cx="8280000" cy="2052000"/>
          </a:xfrm>
        </p:spPr>
        <p:txBody>
          <a:bodyPr/>
          <a:lstStyle/>
          <a:p>
            <a:r>
              <a:rPr lang="sv-SE"/>
              <a:t>Koncernledning</a:t>
            </a:r>
          </a:p>
        </p:txBody>
      </p:sp>
      <p:sp>
        <p:nvSpPr>
          <p:cNvPr id="2" name="Platshållare för text 1">
            <a:extLst>
              <a:ext uri="{FF2B5EF4-FFF2-40B4-BE49-F238E27FC236}">
                <a16:creationId xmlns:a16="http://schemas.microsoft.com/office/drawing/2014/main" id="{0ACC8D39-43DD-AC5B-710F-B041ED2CC4F1}"/>
              </a:ext>
            </a:extLst>
          </p:cNvPr>
          <p:cNvSpPr>
            <a:spLocks noGrp="1"/>
          </p:cNvSpPr>
          <p:nvPr>
            <p:ph type="body" sz="quarter" idx="13"/>
          </p:nvPr>
        </p:nvSpPr>
        <p:spPr>
          <a:xfrm>
            <a:off x="1237666" y="1958198"/>
            <a:ext cx="8280000" cy="6840000"/>
          </a:xfrm>
        </p:spPr>
        <p:txBody>
          <a:bodyPr/>
          <a:lstStyle/>
          <a:p>
            <a:pPr marL="0" indent="0">
              <a:buNone/>
            </a:pPr>
            <a:r>
              <a:rPr lang="sv-SE" sz="3800"/>
              <a:t>Fokusområde:</a:t>
            </a:r>
          </a:p>
          <a:p>
            <a:r>
              <a:rPr lang="sv-SE" sz="3800"/>
              <a:t>Integrera friskfaktorer i regionens styrkort, strategidokument och kvalitetsmål.</a:t>
            </a:r>
          </a:p>
          <a:p>
            <a:pPr marL="0" indent="0">
              <a:buNone/>
            </a:pPr>
            <a:r>
              <a:rPr lang="sv-SE" sz="3800"/>
              <a:t>Aktivitet:</a:t>
            </a:r>
          </a:p>
          <a:p>
            <a:r>
              <a:rPr lang="sv-SE" sz="3800"/>
              <a:t>Utveckla indikatorer för friskfaktorerna</a:t>
            </a:r>
          </a:p>
          <a:p>
            <a:r>
              <a:rPr lang="sv-SE" sz="3800"/>
              <a:t>Säkerställa att organisationen har strategier och strukturer som stödjer implementering av de organisatoriska friskfaktorerna</a:t>
            </a:r>
          </a:p>
          <a:p>
            <a:r>
              <a:rPr lang="sv-SE" sz="3800"/>
              <a:t>Koppla friskfaktorer till kompetensförsörjning och verksamhetsutfall</a:t>
            </a:r>
          </a:p>
          <a:p>
            <a:r>
              <a:rPr lang="sv-SE" sz="3800"/>
              <a:t>Ge i uppdrag till förvaltningar att analysera sina friskfaktorer i årsredovisningen.</a:t>
            </a:r>
          </a:p>
          <a:p>
            <a:endParaRPr lang="sv-SE"/>
          </a:p>
          <a:p>
            <a:endParaRPr lang="sv-SE"/>
          </a:p>
        </p:txBody>
      </p:sp>
      <p:sp>
        <p:nvSpPr>
          <p:cNvPr id="4" name="Platshållare för datum 3">
            <a:extLst>
              <a:ext uri="{FF2B5EF4-FFF2-40B4-BE49-F238E27FC236}">
                <a16:creationId xmlns:a16="http://schemas.microsoft.com/office/drawing/2014/main" id="{983BD97E-00FB-FE45-520E-49EB4347EB88}"/>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7701B-8AEB-47E6-B4CC-5A851E887FD1}" type="datetime1">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2025-11-12</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5" name="Platshållare för bildnummer 4">
            <a:extLst>
              <a:ext uri="{FF2B5EF4-FFF2-40B4-BE49-F238E27FC236}">
                <a16:creationId xmlns:a16="http://schemas.microsoft.com/office/drawing/2014/main" id="{3E4D4852-B49B-6A58-BCD8-F6B1533E17B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80145-259A-47DA-A30D-C906B9DB5C99}" type="slidenum">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6" name="Platshållare för bild 5">
            <a:extLst>
              <a:ext uri="{FF2B5EF4-FFF2-40B4-BE49-F238E27FC236}">
                <a16:creationId xmlns:a16="http://schemas.microsoft.com/office/drawing/2014/main" id="{24194EF2-843F-51EA-0D02-93EE8D914F1C}"/>
              </a:ext>
            </a:extLst>
          </p:cNvPr>
          <p:cNvSpPr>
            <a:spLocks noGrp="1"/>
          </p:cNvSpPr>
          <p:nvPr>
            <p:ph type="pic" sz="quarter" idx="20"/>
          </p:nvPr>
        </p:nvSpPr>
        <p:spPr>
          <a:solidFill>
            <a:srgbClr val="FAEDF2"/>
          </a:solidFill>
        </p:spPr>
        <p:txBody>
          <a:bodyPr/>
          <a:lstStyle/>
          <a:p>
            <a:r>
              <a:rPr lang="sv-SE"/>
              <a:t>”Översätter strategin till </a:t>
            </a:r>
            <a:br>
              <a:rPr lang="sv-SE"/>
            </a:br>
            <a:r>
              <a:rPr lang="sv-SE"/>
              <a:t>styrsystem och uppföljning” </a:t>
            </a:r>
          </a:p>
        </p:txBody>
      </p:sp>
    </p:spTree>
    <p:extLst>
      <p:ext uri="{BB962C8B-B14F-4D97-AF65-F5344CB8AC3E}">
        <p14:creationId xmlns:p14="http://schemas.microsoft.com/office/powerpoint/2010/main" val="2904128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7FCA2-EDCA-4E50-80CD-5A3FAF02E4F9}"/>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75A1A292-03D8-4A30-FAAB-002042546F6C}"/>
              </a:ext>
            </a:extLst>
          </p:cNvPr>
          <p:cNvSpPr>
            <a:spLocks noGrp="1"/>
          </p:cNvSpPr>
          <p:nvPr>
            <p:ph type="title"/>
          </p:nvPr>
        </p:nvSpPr>
        <p:spPr/>
        <p:txBody>
          <a:bodyPr/>
          <a:lstStyle/>
          <a:p>
            <a:r>
              <a:rPr lang="sv-SE"/>
              <a:t>Förvaltningsledning/</a:t>
            </a:r>
            <a:br>
              <a:rPr lang="sv-SE"/>
            </a:br>
            <a:r>
              <a:rPr lang="sv-SE"/>
              <a:t>områdesledning</a:t>
            </a:r>
          </a:p>
        </p:txBody>
      </p:sp>
      <p:sp>
        <p:nvSpPr>
          <p:cNvPr id="2" name="Platshållare för text 1">
            <a:extLst>
              <a:ext uri="{FF2B5EF4-FFF2-40B4-BE49-F238E27FC236}">
                <a16:creationId xmlns:a16="http://schemas.microsoft.com/office/drawing/2014/main" id="{002A42F5-1805-8AF1-51F6-CA4A05F4A1B3}"/>
              </a:ext>
            </a:extLst>
          </p:cNvPr>
          <p:cNvSpPr>
            <a:spLocks noGrp="1"/>
          </p:cNvSpPr>
          <p:nvPr>
            <p:ph type="body" sz="quarter" idx="13"/>
          </p:nvPr>
        </p:nvSpPr>
        <p:spPr/>
        <p:txBody>
          <a:bodyPr/>
          <a:lstStyle/>
          <a:p>
            <a:pPr marL="0" indent="0">
              <a:buNone/>
            </a:pPr>
            <a:r>
              <a:rPr lang="sv-SE" sz="3200"/>
              <a:t>Fokusområde:</a:t>
            </a:r>
          </a:p>
          <a:p>
            <a:r>
              <a:rPr lang="sv-SE" sz="3200"/>
              <a:t>Skapa hållbara förutsättningar för chefer och verksamheter att lyckas med sitt friskfaktorarbete.</a:t>
            </a:r>
          </a:p>
          <a:p>
            <a:pPr marL="0" indent="0">
              <a:buNone/>
            </a:pPr>
            <a:r>
              <a:rPr lang="sv-SE" sz="3200"/>
              <a:t>Aktivitet:</a:t>
            </a:r>
          </a:p>
          <a:p>
            <a:r>
              <a:rPr lang="sv-SE" sz="3200"/>
              <a:t>Säkerställa resurser och tid för arbetsmiljö- och ledarskapsarbete.</a:t>
            </a:r>
          </a:p>
          <a:p>
            <a:r>
              <a:rPr lang="sv-SE" sz="3200"/>
              <a:t>Integrera friskfaktorer i verksamhetsplanering och uppföljning.</a:t>
            </a:r>
          </a:p>
          <a:p>
            <a:r>
              <a:rPr lang="sv-SE" sz="3200"/>
              <a:t>Etablera tvärfunktionella forum (HR, arbetsmiljö, verksamhet, ekonomi). </a:t>
            </a:r>
          </a:p>
          <a:p>
            <a:r>
              <a:rPr lang="sv-SE" sz="3200"/>
              <a:t>Följ upp och stöd verksamhetschefer i deras förbättringsarbete.</a:t>
            </a:r>
          </a:p>
          <a:p>
            <a:endParaRPr lang="sv-SE"/>
          </a:p>
          <a:p>
            <a:endParaRPr lang="sv-SE"/>
          </a:p>
        </p:txBody>
      </p:sp>
      <p:sp>
        <p:nvSpPr>
          <p:cNvPr id="4" name="Platshållare för datum 3">
            <a:extLst>
              <a:ext uri="{FF2B5EF4-FFF2-40B4-BE49-F238E27FC236}">
                <a16:creationId xmlns:a16="http://schemas.microsoft.com/office/drawing/2014/main" id="{B98784B1-7193-CFB3-FB78-DC4EB9E0E1CE}"/>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7701B-8AEB-47E6-B4CC-5A851E887FD1}" type="datetime1">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2025-11-12</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5" name="Platshållare för bildnummer 4">
            <a:extLst>
              <a:ext uri="{FF2B5EF4-FFF2-40B4-BE49-F238E27FC236}">
                <a16:creationId xmlns:a16="http://schemas.microsoft.com/office/drawing/2014/main" id="{17694D62-7320-4E65-FEEC-2C3C3F90392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80145-259A-47DA-A30D-C906B9DB5C99}" type="slidenum">
              <a:rPr kumimoji="0" lang="sv-SE" sz="1200" b="0" i="0" u="none" strike="noStrike" kern="1200" cap="none" spc="0" normalizeH="0" baseline="0" noProof="0" smtClean="0">
                <a:ln>
                  <a:noFill/>
                </a:ln>
                <a:solidFill>
                  <a:srgbClr val="000000"/>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6" name="Platshållare för bild 5">
            <a:extLst>
              <a:ext uri="{FF2B5EF4-FFF2-40B4-BE49-F238E27FC236}">
                <a16:creationId xmlns:a16="http://schemas.microsoft.com/office/drawing/2014/main" id="{B0999704-0F82-50D8-EFDE-AC0FEE8BA3F5}"/>
              </a:ext>
            </a:extLst>
          </p:cNvPr>
          <p:cNvSpPr>
            <a:spLocks noGrp="1"/>
          </p:cNvSpPr>
          <p:nvPr>
            <p:ph type="pic" sz="quarter" idx="20"/>
          </p:nvPr>
        </p:nvSpPr>
        <p:spPr>
          <a:solidFill>
            <a:srgbClr val="FAEDF2"/>
          </a:solidFill>
        </p:spPr>
        <p:txBody>
          <a:bodyPr/>
          <a:lstStyle/>
          <a:p>
            <a:r>
              <a:rPr lang="sv-SE"/>
              <a:t>”Skapar förutsättningar och stöd till linjeorganisationen”</a:t>
            </a:r>
          </a:p>
        </p:txBody>
      </p:sp>
    </p:spTree>
    <p:extLst>
      <p:ext uri="{BB962C8B-B14F-4D97-AF65-F5344CB8AC3E}">
        <p14:creationId xmlns:p14="http://schemas.microsoft.com/office/powerpoint/2010/main" val="19736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F4E8D-7497-5011-4B9F-E6844510DA33}"/>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02E4528D-C69C-D7ED-298C-B29F7EA527AD}"/>
              </a:ext>
            </a:extLst>
          </p:cNvPr>
          <p:cNvSpPr>
            <a:spLocks noGrp="1"/>
          </p:cNvSpPr>
          <p:nvPr>
            <p:ph type="title"/>
          </p:nvPr>
        </p:nvSpPr>
        <p:spPr>
          <a:xfrm>
            <a:off x="998105" y="-822650"/>
            <a:ext cx="8280000" cy="2052000"/>
          </a:xfrm>
        </p:spPr>
        <p:txBody>
          <a:bodyPr/>
          <a:lstStyle/>
          <a:p>
            <a:r>
              <a:rPr lang="sv-SE"/>
              <a:t>Verksamhetsledning</a:t>
            </a:r>
          </a:p>
        </p:txBody>
      </p:sp>
      <p:sp>
        <p:nvSpPr>
          <p:cNvPr id="2" name="Platshållare för text 1">
            <a:extLst>
              <a:ext uri="{FF2B5EF4-FFF2-40B4-BE49-F238E27FC236}">
                <a16:creationId xmlns:a16="http://schemas.microsoft.com/office/drawing/2014/main" id="{8D7DD8D0-236B-50A0-1484-EA0DF994E3B2}"/>
              </a:ext>
            </a:extLst>
          </p:cNvPr>
          <p:cNvSpPr>
            <a:spLocks noGrp="1"/>
          </p:cNvSpPr>
          <p:nvPr>
            <p:ph type="body" sz="quarter" idx="13"/>
          </p:nvPr>
        </p:nvSpPr>
        <p:spPr>
          <a:xfrm>
            <a:off x="998105" y="1392912"/>
            <a:ext cx="8280000" cy="6840000"/>
          </a:xfrm>
        </p:spPr>
        <p:txBody>
          <a:bodyPr/>
          <a:lstStyle/>
          <a:p>
            <a:pPr marL="0" indent="0">
              <a:buNone/>
            </a:pPr>
            <a:r>
              <a:rPr lang="sv-SE" sz="3600"/>
              <a:t>Fokusområde:</a:t>
            </a:r>
          </a:p>
          <a:p>
            <a:r>
              <a:rPr lang="sv-SE" sz="3600"/>
              <a:t>Skapa struktur, förutsättningar och uppföljning för hållbart ledarskap och arbetsmiljöarbete.</a:t>
            </a:r>
          </a:p>
          <a:p>
            <a:pPr marL="0" indent="0">
              <a:buNone/>
            </a:pPr>
            <a:r>
              <a:rPr lang="sv-SE" sz="3600"/>
              <a:t>Aktivitet:</a:t>
            </a:r>
          </a:p>
          <a:p>
            <a:r>
              <a:rPr lang="sv-SE" sz="3600"/>
              <a:t>Analysera mönster i sjukfrånvaro, trivsel och resultat mellan enheter. </a:t>
            </a:r>
          </a:p>
          <a:p>
            <a:r>
              <a:rPr lang="sv-SE" sz="3600"/>
              <a:t>Sätta mål och följa upp enheternas arbete med friskfaktorer. </a:t>
            </a:r>
          </a:p>
          <a:p>
            <a:r>
              <a:rPr lang="sv-SE" sz="3600"/>
              <a:t>Skapa forum för lärande och erfarenhetsutbyte mellan chefer. </a:t>
            </a:r>
          </a:p>
          <a:p>
            <a:r>
              <a:rPr lang="sv-SE" sz="3600"/>
              <a:t>Fördela resurser och undanröja hinder för ett hållbart ledarskap.</a:t>
            </a:r>
          </a:p>
          <a:p>
            <a:r>
              <a:rPr lang="sv-SE" sz="3600"/>
              <a:t>Efterfråga och synliggöra arbetsmiljöarbete i uppföljningsdialoger</a:t>
            </a:r>
            <a:r>
              <a:rPr lang="sv-SE"/>
              <a:t>.</a:t>
            </a:r>
          </a:p>
          <a:p>
            <a:endParaRPr lang="sv-SE"/>
          </a:p>
          <a:p>
            <a:endParaRPr lang="sv-SE"/>
          </a:p>
        </p:txBody>
      </p:sp>
      <p:sp>
        <p:nvSpPr>
          <p:cNvPr id="7" name="Platshållare för bild 6">
            <a:extLst>
              <a:ext uri="{FF2B5EF4-FFF2-40B4-BE49-F238E27FC236}">
                <a16:creationId xmlns:a16="http://schemas.microsoft.com/office/drawing/2014/main" id="{3C3D4118-E72F-9FCD-A19F-28EB269A2123}"/>
              </a:ext>
            </a:extLst>
          </p:cNvPr>
          <p:cNvSpPr>
            <a:spLocks noGrp="1"/>
          </p:cNvSpPr>
          <p:nvPr>
            <p:ph type="pic" sz="quarter" idx="20"/>
          </p:nvPr>
        </p:nvSpPr>
        <p:spPr>
          <a:solidFill>
            <a:srgbClr val="FAEDF2"/>
          </a:solidFill>
        </p:spPr>
        <p:txBody>
          <a:bodyPr/>
          <a:lstStyle/>
          <a:p>
            <a:r>
              <a:rPr lang="sv-SE"/>
              <a:t>”Översätter strategin i </a:t>
            </a:r>
            <a:br>
              <a:rPr lang="sv-SE"/>
            </a:br>
            <a:r>
              <a:rPr lang="sv-SE"/>
              <a:t>praktiskt ledarskap”</a:t>
            </a:r>
          </a:p>
        </p:txBody>
      </p:sp>
    </p:spTree>
    <p:extLst>
      <p:ext uri="{BB962C8B-B14F-4D97-AF65-F5344CB8AC3E}">
        <p14:creationId xmlns:p14="http://schemas.microsoft.com/office/powerpoint/2010/main" val="283593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9BE57FF-DE17-D121-08D8-3C3CDE5E523F}"/>
              </a:ext>
            </a:extLst>
          </p:cNvPr>
          <p:cNvSpPr>
            <a:spLocks noGrp="1"/>
          </p:cNvSpPr>
          <p:nvPr>
            <p:ph type="title"/>
          </p:nvPr>
        </p:nvSpPr>
        <p:spPr/>
        <p:txBody>
          <a:bodyPr/>
          <a:lstStyle/>
          <a:p>
            <a:r>
              <a:rPr lang="sv-SE"/>
              <a:t>Vad spelar arbetsmiljön för roll?</a:t>
            </a:r>
          </a:p>
        </p:txBody>
      </p:sp>
      <p:graphicFrame>
        <p:nvGraphicFramePr>
          <p:cNvPr id="9" name="Platshållare för innehåll 8" descr="Fyra pilar med vardera ordet: arbetsmiljö, medarbetarnas förutsättningar, prestation och verksamhetsutfall.">
            <a:extLst>
              <a:ext uri="{FF2B5EF4-FFF2-40B4-BE49-F238E27FC236}">
                <a16:creationId xmlns:a16="http://schemas.microsoft.com/office/drawing/2014/main" id="{08C62429-8FFB-8781-EC2D-2060959DA71D}"/>
              </a:ext>
            </a:extLst>
          </p:cNvPr>
          <p:cNvGraphicFramePr>
            <a:graphicFrameLocks noGrp="1"/>
          </p:cNvGraphicFramePr>
          <p:nvPr>
            <p:ph sz="quarter" idx="14"/>
            <p:extLst>
              <p:ext uri="{D42A27DB-BD31-4B8C-83A1-F6EECF244321}">
                <p14:modId xmlns:p14="http://schemas.microsoft.com/office/powerpoint/2010/main" val="1178663557"/>
              </p:ext>
            </p:extLst>
          </p:nvPr>
        </p:nvGraphicFramePr>
        <p:xfrm>
          <a:off x="474986" y="2171308"/>
          <a:ext cx="19401276" cy="8378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0415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9FE9-115D-5208-2F79-8FBF2B2A335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D23A2C8B-2752-1C0C-FD6F-D62D0FD17FC3}"/>
              </a:ext>
            </a:extLst>
          </p:cNvPr>
          <p:cNvSpPr>
            <a:spLocks noGrp="1"/>
          </p:cNvSpPr>
          <p:nvPr>
            <p:ph type="title"/>
          </p:nvPr>
        </p:nvSpPr>
        <p:spPr>
          <a:xfrm>
            <a:off x="1171594" y="-668333"/>
            <a:ext cx="8280000" cy="2052000"/>
          </a:xfrm>
        </p:spPr>
        <p:txBody>
          <a:bodyPr/>
          <a:lstStyle/>
          <a:p>
            <a:r>
              <a:rPr lang="sv-SE"/>
              <a:t>Enhetschef</a:t>
            </a:r>
          </a:p>
        </p:txBody>
      </p:sp>
      <p:sp>
        <p:nvSpPr>
          <p:cNvPr id="2" name="Platshållare för text 1">
            <a:extLst>
              <a:ext uri="{FF2B5EF4-FFF2-40B4-BE49-F238E27FC236}">
                <a16:creationId xmlns:a16="http://schemas.microsoft.com/office/drawing/2014/main" id="{6E8ED500-7D15-8228-A496-2F89236F7E96}"/>
              </a:ext>
            </a:extLst>
          </p:cNvPr>
          <p:cNvSpPr>
            <a:spLocks noGrp="1"/>
          </p:cNvSpPr>
          <p:nvPr>
            <p:ph type="body" sz="quarter" idx="13"/>
          </p:nvPr>
        </p:nvSpPr>
        <p:spPr>
          <a:xfrm>
            <a:off x="1237666" y="1667232"/>
            <a:ext cx="8280000" cy="6840000"/>
          </a:xfrm>
        </p:spPr>
        <p:txBody>
          <a:bodyPr/>
          <a:lstStyle/>
          <a:p>
            <a:pPr marL="0" indent="0">
              <a:buNone/>
            </a:pPr>
            <a:r>
              <a:rPr lang="sv-SE" sz="3600"/>
              <a:t>Fokusområde:</a:t>
            </a:r>
          </a:p>
          <a:p>
            <a:r>
              <a:rPr lang="sv-SE" sz="3600"/>
              <a:t>Bygga relationer, delaktighet och lärande i vardagen – leda det konkreta arbetsmiljöarbetet nära teamet.</a:t>
            </a:r>
          </a:p>
          <a:p>
            <a:pPr marL="0" indent="0">
              <a:buNone/>
            </a:pPr>
            <a:r>
              <a:rPr lang="sv-SE" sz="3600"/>
              <a:t>Exempel aktivitet:</a:t>
            </a:r>
          </a:p>
          <a:p>
            <a:r>
              <a:rPr lang="sv-SE" sz="3600"/>
              <a:t>Föra regelbundna dialoger om arbetsmiljö, krav och resurser. </a:t>
            </a:r>
          </a:p>
          <a:p>
            <a:r>
              <a:rPr lang="sv-SE" sz="3600"/>
              <a:t>Ge kontinuerlig återkoppling och uppmärksamma framgångar. </a:t>
            </a:r>
          </a:p>
          <a:p>
            <a:r>
              <a:rPr lang="sv-SE" sz="3600"/>
              <a:t>Stärka delaktigheten i planering, prioritering och förbättringsarbete.</a:t>
            </a:r>
          </a:p>
          <a:p>
            <a:r>
              <a:rPr lang="sv-SE" sz="3600"/>
              <a:t>Identifiera tidiga signaler på obalans i krav/resurser och agera snabbt. </a:t>
            </a:r>
          </a:p>
          <a:p>
            <a:r>
              <a:rPr lang="sv-SE" sz="3600"/>
              <a:t>Samverka med skyddsombud och HR kring lokala förbättringar.</a:t>
            </a:r>
          </a:p>
          <a:p>
            <a:endParaRPr lang="sv-SE"/>
          </a:p>
          <a:p>
            <a:endParaRPr lang="sv-SE"/>
          </a:p>
        </p:txBody>
      </p:sp>
      <p:sp>
        <p:nvSpPr>
          <p:cNvPr id="6" name="Platshållare för bild 5">
            <a:extLst>
              <a:ext uri="{FF2B5EF4-FFF2-40B4-BE49-F238E27FC236}">
                <a16:creationId xmlns:a16="http://schemas.microsoft.com/office/drawing/2014/main" id="{33731618-EC6E-37B0-DAFC-EB0E269D3F2D}"/>
              </a:ext>
            </a:extLst>
          </p:cNvPr>
          <p:cNvSpPr>
            <a:spLocks noGrp="1"/>
          </p:cNvSpPr>
          <p:nvPr>
            <p:ph type="pic" sz="quarter" idx="20"/>
          </p:nvPr>
        </p:nvSpPr>
        <p:spPr>
          <a:solidFill>
            <a:srgbClr val="FAEDF2"/>
          </a:solidFill>
        </p:spPr>
        <p:txBody>
          <a:bodyPr/>
          <a:lstStyle/>
          <a:p>
            <a:r>
              <a:rPr lang="sv-SE"/>
              <a:t>”Gör friskfaktorerna levande i </a:t>
            </a:r>
            <a:br>
              <a:rPr lang="sv-SE"/>
            </a:br>
            <a:r>
              <a:rPr lang="sv-SE"/>
              <a:t>det dagliga arbetet”</a:t>
            </a:r>
          </a:p>
        </p:txBody>
      </p:sp>
    </p:spTree>
    <p:extLst>
      <p:ext uri="{BB962C8B-B14F-4D97-AF65-F5344CB8AC3E}">
        <p14:creationId xmlns:p14="http://schemas.microsoft.com/office/powerpoint/2010/main" val="856713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30E984A5-8FCC-B3CC-B2CD-9A4D1F1A900E}"/>
              </a:ext>
            </a:extLst>
          </p:cNvPr>
          <p:cNvSpPr>
            <a:spLocks noGrp="1"/>
          </p:cNvSpPr>
          <p:nvPr>
            <p:ph type="title"/>
          </p:nvPr>
        </p:nvSpPr>
        <p:spPr/>
        <p:txBody>
          <a:bodyPr/>
          <a:lstStyle/>
          <a:p>
            <a:br>
              <a:rPr lang="sv-SE"/>
            </a:br>
            <a:r>
              <a:rPr lang="sv-SE"/>
              <a:t>En låg och stabil sjukfrånvaro uppnås när ledning visar riktning, mellanchefer skapar struktur och första linjens chefer omsätter friskfaktorerna i vardagen – varje länk i kedjan behövs.</a:t>
            </a:r>
            <a:br>
              <a:rPr lang="sv-SE"/>
            </a:br>
            <a:endParaRPr lang="sv-SE"/>
          </a:p>
        </p:txBody>
      </p:sp>
    </p:spTree>
    <p:extLst>
      <p:ext uri="{BB962C8B-B14F-4D97-AF65-F5344CB8AC3E}">
        <p14:creationId xmlns:p14="http://schemas.microsoft.com/office/powerpoint/2010/main" val="2068288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p:cNvSpPr>
            <a:spLocks noGrp="1"/>
          </p:cNvSpPr>
          <p:nvPr>
            <p:ph type="title"/>
          </p:nvPr>
        </p:nvSpPr>
        <p:spPr/>
        <p:txBody>
          <a:bodyPr>
            <a:noAutofit/>
          </a:bodyPr>
          <a:lstStyle/>
          <a:p>
            <a:pPr algn="l"/>
            <a:r>
              <a:rPr lang="sv-SE" sz="6156"/>
              <a:t>Vad händer om förutsättningar inte finns på plats?</a:t>
            </a:r>
          </a:p>
        </p:txBody>
      </p:sp>
      <p:graphicFrame>
        <p:nvGraphicFramePr>
          <p:cNvPr id="7" name="Platshållare för innehåll 13" descr="Diagram som beskriver hur hälsoproblem, arbetsmiljöproblem och kombinationsproblem skapar utebliven prestation. "/>
          <p:cNvGraphicFramePr>
            <a:graphicFrameLocks/>
          </p:cNvGraphicFramePr>
          <p:nvPr>
            <p:extLst>
              <p:ext uri="{D42A27DB-BD31-4B8C-83A1-F6EECF244321}">
                <p14:modId xmlns:p14="http://schemas.microsoft.com/office/powerpoint/2010/main" val="1359220775"/>
              </p:ext>
            </p:extLst>
          </p:nvPr>
        </p:nvGraphicFramePr>
        <p:xfrm>
          <a:off x="3504892" y="3754865"/>
          <a:ext cx="13061610" cy="617745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Rak koppling 2">
            <a:extLst>
              <a:ext uri="{FF2B5EF4-FFF2-40B4-BE49-F238E27FC236}">
                <a16:creationId xmlns:a16="http://schemas.microsoft.com/office/drawing/2014/main" id="{39ED3837-9D6A-4166-9AD2-A1CAB0C41694}"/>
              </a:ext>
              <a:ext uri="{C183D7F6-B498-43B3-948B-1728B52AA6E4}">
                <adec:decorative xmlns:adec="http://schemas.microsoft.com/office/drawing/2017/decorative" val="1"/>
              </a:ext>
            </a:extLst>
          </p:cNvPr>
          <p:cNvCxnSpPr/>
          <p:nvPr/>
        </p:nvCxnSpPr>
        <p:spPr bwMode="auto">
          <a:xfrm>
            <a:off x="5777475" y="4071499"/>
            <a:ext cx="9024103" cy="0"/>
          </a:xfrm>
          <a:prstGeom prst="line">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lnRef>
          <a:fillRef idx="0">
            <a:schemeClr val="dk1"/>
          </a:fillRef>
          <a:effectRef idx="1">
            <a:schemeClr val="dk1"/>
          </a:effectRef>
          <a:fontRef idx="minor">
            <a:schemeClr val="tx1"/>
          </a:fontRef>
        </p:style>
      </p:cxnSp>
      <p:sp>
        <p:nvSpPr>
          <p:cNvPr id="9" name="Höger klammerparentes 8">
            <a:extLst>
              <a:ext uri="{FF2B5EF4-FFF2-40B4-BE49-F238E27FC236}">
                <a16:creationId xmlns:a16="http://schemas.microsoft.com/office/drawing/2014/main" id="{6AE3DB3E-458D-4D5C-99B4-6E885378C26F}"/>
              </a:ext>
              <a:ext uri="{C183D7F6-B498-43B3-948B-1728B52AA6E4}">
                <adec:decorative xmlns:adec="http://schemas.microsoft.com/office/drawing/2017/decorative" val="1"/>
              </a:ext>
            </a:extLst>
          </p:cNvPr>
          <p:cNvSpPr/>
          <p:nvPr/>
        </p:nvSpPr>
        <p:spPr bwMode="auto">
          <a:xfrm>
            <a:off x="7360651" y="4229818"/>
            <a:ext cx="316635" cy="3008032"/>
          </a:xfrm>
          <a:prstGeom prst="rightBrace">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201041" tIns="100521" rIns="201041" bIns="100521" numCol="1" rtlCol="0" anchor="t" anchorCtr="0" compatLnSpc="1">
            <a:prstTxWarp prst="textNoShape">
              <a:avLst/>
            </a:prstTxWarp>
          </a:bodyPr>
          <a:lstStyle/>
          <a:p>
            <a:pPr marL="0" marR="0" lvl="0" indent="0" algn="l" defTabSz="2010400" rtl="0" eaLnBrk="0" fontAlgn="base" latinLnBrk="0" hangingPunct="0">
              <a:lnSpc>
                <a:spcPct val="100000"/>
              </a:lnSpc>
              <a:spcBef>
                <a:spcPct val="0"/>
              </a:spcBef>
              <a:spcAft>
                <a:spcPct val="0"/>
              </a:spcAft>
              <a:buClrTx/>
              <a:buSzTx/>
              <a:buFontTx/>
              <a:buNone/>
              <a:tabLst/>
              <a:defRPr/>
            </a:pPr>
            <a:endParaRPr kumimoji="0" lang="sv-SE" sz="5277" b="0" i="0" u="none" strike="noStrike" kern="1200" cap="none" spc="0" normalizeH="0" baseline="0" noProof="0">
              <a:ln>
                <a:noFill/>
              </a:ln>
              <a:solidFill>
                <a:srgbClr val="000000"/>
              </a:solidFill>
              <a:effectLst/>
              <a:uLnTx/>
              <a:uFillTx/>
              <a:latin typeface="Berling" pitchFamily="18" charset="0"/>
              <a:ea typeface="ＭＳ Ｐゴシック" charset="-128"/>
              <a:cs typeface="+mn-cs"/>
            </a:endParaRPr>
          </a:p>
        </p:txBody>
      </p:sp>
      <p:sp>
        <p:nvSpPr>
          <p:cNvPr id="10" name="Höger klammerparentes 9">
            <a:extLst>
              <a:ext uri="{FF2B5EF4-FFF2-40B4-BE49-F238E27FC236}">
                <a16:creationId xmlns:a16="http://schemas.microsoft.com/office/drawing/2014/main" id="{4C5ED941-4050-4504-A650-E0A10390CEB2}"/>
              </a:ext>
              <a:ext uri="{C183D7F6-B498-43B3-948B-1728B52AA6E4}">
                <adec:decorative xmlns:adec="http://schemas.microsoft.com/office/drawing/2017/decorative" val="1"/>
              </a:ext>
            </a:extLst>
          </p:cNvPr>
          <p:cNvSpPr/>
          <p:nvPr/>
        </p:nvSpPr>
        <p:spPr bwMode="auto">
          <a:xfrm>
            <a:off x="11103754" y="4229817"/>
            <a:ext cx="316635" cy="3482930"/>
          </a:xfrm>
          <a:prstGeom prst="rightBrace">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201041" tIns="100521" rIns="201041" bIns="100521" numCol="1" rtlCol="0" anchor="t" anchorCtr="0" compatLnSpc="1">
            <a:prstTxWarp prst="textNoShape">
              <a:avLst/>
            </a:prstTxWarp>
          </a:bodyPr>
          <a:lstStyle/>
          <a:p>
            <a:pPr marL="0" marR="0" lvl="0" indent="0" algn="l" defTabSz="2010400" rtl="0" eaLnBrk="0" fontAlgn="base" latinLnBrk="0" hangingPunct="0">
              <a:lnSpc>
                <a:spcPct val="100000"/>
              </a:lnSpc>
              <a:spcBef>
                <a:spcPct val="0"/>
              </a:spcBef>
              <a:spcAft>
                <a:spcPct val="0"/>
              </a:spcAft>
              <a:buClrTx/>
              <a:buSzTx/>
              <a:buFontTx/>
              <a:buNone/>
              <a:tabLst/>
              <a:defRPr/>
            </a:pPr>
            <a:endParaRPr kumimoji="0" lang="sv-SE" sz="5277" b="0" i="0" u="none" strike="noStrike" kern="1200" cap="none" spc="0" normalizeH="0" baseline="0" noProof="0">
              <a:ln>
                <a:noFill/>
              </a:ln>
              <a:solidFill>
                <a:srgbClr val="000000"/>
              </a:solidFill>
              <a:effectLst/>
              <a:uLnTx/>
              <a:uFillTx/>
              <a:latin typeface="Berling" pitchFamily="18" charset="0"/>
              <a:ea typeface="ＭＳ Ｐゴシック" charset="-128"/>
              <a:cs typeface="+mn-cs"/>
            </a:endParaRPr>
          </a:p>
        </p:txBody>
      </p:sp>
      <p:sp>
        <p:nvSpPr>
          <p:cNvPr id="11" name="Pratbubbla: oval 10">
            <a:extLst>
              <a:ext uri="{FF2B5EF4-FFF2-40B4-BE49-F238E27FC236}">
                <a16:creationId xmlns:a16="http://schemas.microsoft.com/office/drawing/2014/main" id="{8820F637-866C-424F-A5F9-859BBCEF902D}"/>
              </a:ext>
            </a:extLst>
          </p:cNvPr>
          <p:cNvSpPr/>
          <p:nvPr/>
        </p:nvSpPr>
        <p:spPr bwMode="auto">
          <a:xfrm>
            <a:off x="15276148" y="2963434"/>
            <a:ext cx="4716821" cy="2691241"/>
          </a:xfrm>
          <a:prstGeom prst="wedgeEllipseCallout">
            <a:avLst/>
          </a:prstGeom>
          <a:solidFill>
            <a:srgbClr val="FFC000"/>
          </a:solidFill>
          <a:ln w="9525" cap="flat" cmpd="sng" algn="ctr">
            <a:noFill/>
            <a:prstDash val="solid"/>
            <a:round/>
            <a:headEnd type="none" w="med" len="med"/>
            <a:tailEnd type="none" w="med" len="med"/>
          </a:ln>
          <a:effectLst/>
        </p:spPr>
        <p:txBody>
          <a:bodyPr vert="horz" wrap="square" lIns="201041" tIns="100521" rIns="201041" bIns="100521" numCol="1" rtlCol="0" anchor="t" anchorCtr="0" compatLnSpc="1">
            <a:prstTxWarp prst="textNoShape">
              <a:avLst/>
            </a:prstTxWarp>
          </a:bodyPr>
          <a:lstStyle/>
          <a:p>
            <a:pPr marL="0" marR="0" lvl="0" indent="0" algn="l" defTabSz="2010400" rtl="0" eaLnBrk="0" fontAlgn="base" latinLnBrk="0" hangingPunct="0">
              <a:lnSpc>
                <a:spcPct val="100000"/>
              </a:lnSpc>
              <a:spcBef>
                <a:spcPct val="0"/>
              </a:spcBef>
              <a:spcAft>
                <a:spcPct val="0"/>
              </a:spcAft>
              <a:buClrTx/>
              <a:buSzTx/>
              <a:buFontTx/>
              <a:buNone/>
              <a:tabLst/>
              <a:defRPr/>
            </a:pPr>
            <a:r>
              <a:rPr kumimoji="0" lang="sv-SE" sz="3518" b="0" i="0" u="none" strike="noStrike" kern="1200" cap="none" spc="0" normalizeH="0" baseline="0" noProof="0">
                <a:ln>
                  <a:noFill/>
                </a:ln>
                <a:solidFill>
                  <a:srgbClr val="000000"/>
                </a:solidFill>
                <a:effectLst/>
                <a:uLnTx/>
                <a:uFillTx/>
                <a:latin typeface="Berling" pitchFamily="18" charset="0"/>
                <a:ea typeface="ＭＳ Ｐゴシック" charset="-128"/>
                <a:cs typeface="+mn-cs"/>
              </a:rPr>
              <a:t>Utebliven prestation/</a:t>
            </a:r>
          </a:p>
          <a:p>
            <a:pPr marL="0" marR="0" lvl="0" indent="0" algn="l" defTabSz="2010400" rtl="0" eaLnBrk="0" fontAlgn="base" latinLnBrk="0" hangingPunct="0">
              <a:lnSpc>
                <a:spcPct val="100000"/>
              </a:lnSpc>
              <a:spcBef>
                <a:spcPct val="0"/>
              </a:spcBef>
              <a:spcAft>
                <a:spcPct val="0"/>
              </a:spcAft>
              <a:buClrTx/>
              <a:buSzTx/>
              <a:buFontTx/>
              <a:buNone/>
              <a:tabLst/>
              <a:defRPr/>
            </a:pPr>
            <a:r>
              <a:rPr kumimoji="0" lang="sv-SE" sz="3518" b="0" i="0" u="none" strike="noStrike" kern="1200" cap="none" spc="0" normalizeH="0" baseline="0" noProof="0">
                <a:ln>
                  <a:noFill/>
                </a:ln>
                <a:solidFill>
                  <a:srgbClr val="000000"/>
                </a:solidFill>
                <a:effectLst/>
                <a:uLnTx/>
                <a:uFillTx/>
                <a:latin typeface="Berling" pitchFamily="18" charset="0"/>
                <a:ea typeface="ＭＳ Ｐゴシック" charset="-128"/>
                <a:cs typeface="+mn-cs"/>
              </a:rPr>
              <a:t>ineffektivitet</a:t>
            </a:r>
          </a:p>
        </p:txBody>
      </p:sp>
    </p:spTree>
    <p:extLst>
      <p:ext uri="{BB962C8B-B14F-4D97-AF65-F5344CB8AC3E}">
        <p14:creationId xmlns:p14="http://schemas.microsoft.com/office/powerpoint/2010/main" val="22570189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08536" y="1005275"/>
            <a:ext cx="15356806" cy="1884892"/>
          </a:xfrm>
        </p:spPr>
        <p:txBody>
          <a:bodyPr>
            <a:noAutofit/>
          </a:bodyPr>
          <a:lstStyle/>
          <a:p>
            <a:pPr algn="l"/>
            <a:r>
              <a:rPr lang="sv-SE" sz="6156">
                <a:cs typeface="Calibri" pitchFamily="34" charset="0"/>
              </a:rPr>
              <a:t>Konsekvenser av ohälsa och brister i arbetsmiljö – </a:t>
            </a:r>
            <a:br>
              <a:rPr lang="sv-SE" sz="6156">
                <a:cs typeface="Calibri" pitchFamily="34" charset="0"/>
              </a:rPr>
            </a:br>
            <a:r>
              <a:rPr lang="sv-SE" sz="6156">
                <a:cs typeface="Calibri" pitchFamily="34" charset="0"/>
              </a:rPr>
              <a:t>ur ett organisationsperspektiv</a:t>
            </a:r>
          </a:p>
        </p:txBody>
      </p:sp>
      <p:sp>
        <p:nvSpPr>
          <p:cNvPr id="3" name="Platshållare för innehåll 2"/>
          <p:cNvSpPr>
            <a:spLocks noGrp="1"/>
          </p:cNvSpPr>
          <p:nvPr>
            <p:ph idx="1"/>
          </p:nvPr>
        </p:nvSpPr>
        <p:spPr>
          <a:xfrm>
            <a:off x="1508536" y="3449213"/>
            <a:ext cx="18111412" cy="7860137"/>
          </a:xfrm>
        </p:spPr>
        <p:txBody>
          <a:bodyPr>
            <a:normAutofit/>
          </a:bodyPr>
          <a:lstStyle/>
          <a:p>
            <a:r>
              <a:rPr lang="sv-SE" sz="3298">
                <a:latin typeface="Calibri" pitchFamily="34" charset="0"/>
                <a:cs typeface="Calibri" pitchFamily="34" charset="0"/>
              </a:rPr>
              <a:t>Sjukfrånvaro</a:t>
            </a:r>
          </a:p>
          <a:p>
            <a:pPr lvl="1"/>
            <a:r>
              <a:rPr lang="sv-SE" sz="2968">
                <a:latin typeface="Calibri" pitchFamily="34" charset="0"/>
                <a:cs typeface="Calibri" pitchFamily="34" charset="0"/>
              </a:rPr>
              <a:t>Korttidsfrånvaro</a:t>
            </a:r>
          </a:p>
          <a:p>
            <a:pPr lvl="1"/>
            <a:r>
              <a:rPr lang="sv-SE" sz="2968">
                <a:latin typeface="Calibri" pitchFamily="34" charset="0"/>
                <a:cs typeface="Calibri" pitchFamily="34" charset="0"/>
              </a:rPr>
              <a:t>Långtidsfrånvaro</a:t>
            </a:r>
          </a:p>
          <a:p>
            <a:r>
              <a:rPr lang="sv-SE" sz="3298">
                <a:latin typeface="Calibri" pitchFamily="34" charset="0"/>
                <a:cs typeface="Calibri" pitchFamily="34" charset="0"/>
              </a:rPr>
              <a:t>Personalomsättning</a:t>
            </a:r>
          </a:p>
          <a:p>
            <a:r>
              <a:rPr lang="sv-SE" sz="3298">
                <a:latin typeface="Calibri" pitchFamily="34" charset="0"/>
                <a:cs typeface="Calibri" pitchFamily="34" charset="0"/>
              </a:rPr>
              <a:t>Produktionsbortfall (nedsatt prestationsförmåga </a:t>
            </a:r>
            <a:r>
              <a:rPr lang="sv-SE" sz="3298" err="1">
                <a:latin typeface="Calibri" pitchFamily="34" charset="0"/>
                <a:cs typeface="Calibri" pitchFamily="34" charset="0"/>
              </a:rPr>
              <a:t>pga</a:t>
            </a:r>
            <a:r>
              <a:rPr lang="sv-SE" sz="3298">
                <a:latin typeface="Calibri" pitchFamily="34" charset="0"/>
                <a:cs typeface="Calibri" pitchFamily="34" charset="0"/>
              </a:rPr>
              <a:t> ohälsa eller arbetsmiljöproblem)</a:t>
            </a:r>
          </a:p>
          <a:p>
            <a:r>
              <a:rPr lang="sv-SE" sz="3298">
                <a:latin typeface="Calibri" pitchFamily="34" charset="0"/>
                <a:cs typeface="Calibri" pitchFamily="34" charset="0"/>
              </a:rPr>
              <a:t>Bristande motivation -&gt; minskad prestation</a:t>
            </a:r>
          </a:p>
          <a:p>
            <a:r>
              <a:rPr lang="sv-SE" sz="3298">
                <a:latin typeface="Calibri" pitchFamily="34" charset="0"/>
                <a:cs typeface="Calibri" pitchFamily="34" charset="0"/>
              </a:rPr>
              <a:t>Kvalitetsbrister</a:t>
            </a:r>
          </a:p>
          <a:p>
            <a:r>
              <a:rPr lang="sv-SE" sz="3298">
                <a:latin typeface="Calibri" pitchFamily="34" charset="0"/>
                <a:cs typeface="Calibri" pitchFamily="34" charset="0"/>
              </a:rPr>
              <a:t>Effektivitetsförlust</a:t>
            </a:r>
          </a:p>
          <a:p>
            <a:r>
              <a:rPr lang="sv-SE" sz="3298">
                <a:latin typeface="Calibri" pitchFamily="34" charset="0"/>
                <a:cs typeface="Calibri" pitchFamily="34" charset="0"/>
              </a:rPr>
              <a:t>Produktivitetsförlust</a:t>
            </a:r>
          </a:p>
          <a:p>
            <a:endParaRPr lang="sv-SE"/>
          </a:p>
        </p:txBody>
      </p:sp>
      <p:sp>
        <p:nvSpPr>
          <p:cNvPr id="4" name="Höger klammerparentes 3">
            <a:extLst>
              <a:ext uri="{FF2B5EF4-FFF2-40B4-BE49-F238E27FC236}">
                <a16:creationId xmlns:a16="http://schemas.microsoft.com/office/drawing/2014/main" id="{519454A1-6B01-4479-9CB3-590F8F73EEC3}"/>
              </a:ext>
              <a:ext uri="{C183D7F6-B498-43B3-948B-1728B52AA6E4}">
                <adec:decorative xmlns:adec="http://schemas.microsoft.com/office/drawing/2017/decorative" val="1"/>
              </a:ext>
            </a:extLst>
          </p:cNvPr>
          <p:cNvSpPr/>
          <p:nvPr/>
        </p:nvSpPr>
        <p:spPr bwMode="auto">
          <a:xfrm>
            <a:off x="5587554" y="3427294"/>
            <a:ext cx="474953" cy="2387362"/>
          </a:xfrm>
          <a:prstGeom prst="rightBrace">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201041" tIns="100521" rIns="201041" bIns="100521" numCol="1" rtlCol="0" anchor="t" anchorCtr="0" compatLnSpc="1">
            <a:prstTxWarp prst="textNoShape">
              <a:avLst/>
            </a:prstTxWarp>
          </a:bodyPr>
          <a:lstStyle/>
          <a:p>
            <a:pPr marL="0" marR="0" lvl="0" indent="0" algn="l" defTabSz="2010400" rtl="0" eaLnBrk="0" fontAlgn="base" latinLnBrk="0" hangingPunct="0">
              <a:lnSpc>
                <a:spcPct val="100000"/>
              </a:lnSpc>
              <a:spcBef>
                <a:spcPct val="0"/>
              </a:spcBef>
              <a:spcAft>
                <a:spcPct val="0"/>
              </a:spcAft>
              <a:buClrTx/>
              <a:buSzTx/>
              <a:buFontTx/>
              <a:buNone/>
              <a:tabLst/>
              <a:defRPr/>
            </a:pPr>
            <a:endParaRPr kumimoji="0" lang="sv-SE" sz="5277" b="0" i="0" u="none" strike="noStrike" kern="1200" cap="none" spc="0" normalizeH="0" baseline="0" noProof="0">
              <a:ln>
                <a:noFill/>
              </a:ln>
              <a:solidFill>
                <a:srgbClr val="000000"/>
              </a:solidFill>
              <a:effectLst/>
              <a:uLnTx/>
              <a:uFillTx/>
              <a:latin typeface="Berling" pitchFamily="18" charset="0"/>
              <a:ea typeface="ＭＳ Ｐゴシック" charset="-128"/>
              <a:cs typeface="+mn-cs"/>
            </a:endParaRPr>
          </a:p>
        </p:txBody>
      </p:sp>
      <p:sp>
        <p:nvSpPr>
          <p:cNvPr id="5" name="textruta 4">
            <a:extLst>
              <a:ext uri="{FF2B5EF4-FFF2-40B4-BE49-F238E27FC236}">
                <a16:creationId xmlns:a16="http://schemas.microsoft.com/office/drawing/2014/main" id="{F6222CE4-BDE3-40BE-AC80-2E2E0160BBBB}"/>
              </a:ext>
            </a:extLst>
          </p:cNvPr>
          <p:cNvSpPr txBox="1"/>
          <p:nvPr/>
        </p:nvSpPr>
        <p:spPr>
          <a:xfrm>
            <a:off x="7381981" y="4054986"/>
            <a:ext cx="5710859" cy="5659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078" b="0" i="1" u="none" strike="noStrike" kern="1200" cap="none" spc="0" normalizeH="0" baseline="0" noProof="0">
                <a:ln>
                  <a:noFill/>
                </a:ln>
                <a:solidFill>
                  <a:srgbClr val="000000"/>
                </a:solidFill>
                <a:effectLst/>
                <a:uLnTx/>
                <a:uFillTx/>
                <a:latin typeface="Calibri Light"/>
                <a:ea typeface="+mn-ea"/>
                <a:cs typeface="+mn-cs"/>
              </a:rPr>
              <a:t>Kompetensförsörjningsutmaningen</a:t>
            </a:r>
          </a:p>
        </p:txBody>
      </p:sp>
    </p:spTree>
    <p:extLst>
      <p:ext uri="{BB962C8B-B14F-4D97-AF65-F5344CB8AC3E}">
        <p14:creationId xmlns:p14="http://schemas.microsoft.com/office/powerpoint/2010/main" val="310780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ruta 20">
            <a:extLst>
              <a:ext uri="{FF2B5EF4-FFF2-40B4-BE49-F238E27FC236}">
                <a16:creationId xmlns:a16="http://schemas.microsoft.com/office/drawing/2014/main" id="{1F529968-01E4-F874-4BD3-7F116235319B}"/>
              </a:ext>
              <a:ext uri="{C183D7F6-B498-43B3-948B-1728B52AA6E4}">
                <adec:decorative xmlns:adec="http://schemas.microsoft.com/office/drawing/2017/decorative" val="1"/>
              </a:ext>
            </a:extLst>
          </p:cNvPr>
          <p:cNvSpPr txBox="1"/>
          <p:nvPr/>
        </p:nvSpPr>
        <p:spPr>
          <a:xfrm>
            <a:off x="-1316182" y="5181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4" name="Platshållare för bild 23">
            <a:extLst>
              <a:ext uri="{FF2B5EF4-FFF2-40B4-BE49-F238E27FC236}">
                <a16:creationId xmlns:a16="http://schemas.microsoft.com/office/drawing/2014/main" id="{D30E2F94-7F86-2FA8-F075-1CEB91D09746}"/>
              </a:ext>
              <a:ext uri="{C183D7F6-B498-43B3-948B-1728B52AA6E4}">
                <adec:decorative xmlns:adec="http://schemas.microsoft.com/office/drawing/2017/decorative" val="1"/>
              </a:ext>
            </a:extLst>
          </p:cNvPr>
          <p:cNvSpPr>
            <a:spLocks noGrp="1"/>
          </p:cNvSpPr>
          <p:nvPr>
            <p:ph type="pic" sz="quarter" idx="20"/>
          </p:nvPr>
        </p:nvSpPr>
        <p:spPr>
          <a:solidFill>
            <a:srgbClr val="F4DEE6"/>
          </a:solidFill>
        </p:spPr>
        <p:txBody>
          <a:bodyPr/>
          <a:lstStyle/>
          <a:p>
            <a:r>
              <a:rPr lang="en-US"/>
              <a:t> </a:t>
            </a:r>
          </a:p>
        </p:txBody>
      </p:sp>
      <p:pic>
        <p:nvPicPr>
          <p:cNvPr id="2" name="Bild 1">
            <a:extLst>
              <a:ext uri="{FF2B5EF4-FFF2-40B4-BE49-F238E27FC236}">
                <a16:creationId xmlns:a16="http://schemas.microsoft.com/office/drawing/2014/main" id="{3438BE17-A1C7-C48F-B297-D609023E113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83751" y="2171207"/>
            <a:ext cx="5169550" cy="6390118"/>
          </a:xfrm>
          <a:prstGeom prst="rect">
            <a:avLst/>
          </a:prstGeom>
        </p:spPr>
      </p:pic>
      <p:sp>
        <p:nvSpPr>
          <p:cNvPr id="3" name="Platshållare för innehåll 4">
            <a:extLst>
              <a:ext uri="{FF2B5EF4-FFF2-40B4-BE49-F238E27FC236}">
                <a16:creationId xmlns:a16="http://schemas.microsoft.com/office/drawing/2014/main" id="{DBEBC197-41D8-5CB9-1939-49FC8D450B33}"/>
              </a:ext>
            </a:extLst>
          </p:cNvPr>
          <p:cNvSpPr txBox="1">
            <a:spLocks/>
          </p:cNvSpPr>
          <p:nvPr/>
        </p:nvSpPr>
        <p:spPr>
          <a:xfrm>
            <a:off x="1236791" y="3380210"/>
            <a:ext cx="9600931" cy="6261477"/>
          </a:xfrm>
          <a:prstGeom prst="rect">
            <a:avLst/>
          </a:prstGeom>
        </p:spPr>
        <p:txBody>
          <a:bodyPr vert="horz" lIns="0" tIns="0" rIns="0" bIns="0" rtlCol="0">
            <a:noAutofit/>
          </a:bodyPr>
          <a:lst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lang="sv-SE" sz="4000" spc="-110" baseline="0" dirty="0">
                <a:solidFill>
                  <a:schemeClr val="tx1"/>
                </a:solidFill>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lang="sv-SE" sz="3600" spc="-110" baseline="0" dirty="0">
                <a:solidFill>
                  <a:schemeClr val="tx1"/>
                </a:solidFill>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lang="sv-SE" sz="3200" spc="-110" baseline="0" dirty="0">
                <a:solidFill>
                  <a:schemeClr val="tx1"/>
                </a:solidFill>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lang="sv-SE" sz="2800" spc="-110" baseline="0" dirty="0">
                <a:solidFill>
                  <a:schemeClr val="tx1"/>
                </a:solidFill>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lang="sv-SE" sz="2400" spc="-110" baseline="0" dirty="0">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914400" rtl="0" eaLnBrk="1" fontAlgn="auto" latinLnBrk="0" hangingPunct="1">
              <a:lnSpc>
                <a:spcPct val="84000"/>
              </a:lnSpc>
              <a:spcBef>
                <a:spcPts val="0"/>
              </a:spcBef>
              <a:spcAft>
                <a:spcPts val="2300"/>
              </a:spcAft>
              <a:buClr>
                <a:srgbClr val="670F3B"/>
              </a:buClr>
              <a:buSzPct val="100000"/>
              <a:buFont typeface="Arial" panose="020B0604020202020204" pitchFamily="34" charset="0"/>
              <a:buNone/>
              <a:tabLst/>
              <a:defRPr/>
            </a:pPr>
            <a:endParaRPr kumimoji="0" lang="sv-SE" sz="4400" b="0" i="0" u="none" strike="noStrike" kern="0" cap="none" spc="-110" normalizeH="0" baseline="0" noProof="0">
              <a:ln>
                <a:noFill/>
              </a:ln>
              <a:solidFill>
                <a:srgbClr val="000000"/>
              </a:solidFill>
              <a:effectLst/>
              <a:uLnTx/>
              <a:uFillTx/>
              <a:latin typeface="Calibri Light"/>
              <a:ea typeface="+mn-ea"/>
              <a:cs typeface="+mn-cs"/>
            </a:endParaRPr>
          </a:p>
          <a:p>
            <a:pPr marL="756000" marR="0" lvl="1" indent="-324000" algn="l" defTabSz="914400" rtl="0" eaLnBrk="1" fontAlgn="auto" latinLnBrk="0" hangingPunct="1">
              <a:lnSpc>
                <a:spcPct val="84000"/>
              </a:lnSpc>
              <a:spcBef>
                <a:spcPts val="0"/>
              </a:spcBef>
              <a:spcAft>
                <a:spcPts val="2400"/>
              </a:spcAft>
              <a:buClr>
                <a:srgbClr val="670F3B"/>
              </a:buClr>
              <a:buSzTx/>
              <a:buFont typeface="Wingdings" panose="05000000000000000000" pitchFamily="2" charset="2"/>
              <a:buChar char="v"/>
              <a:tabLst/>
              <a:defRPr/>
            </a:pPr>
            <a:r>
              <a:rPr kumimoji="0" lang="sv-SE" sz="4400" b="0" i="0" u="none" strike="noStrike" kern="0" cap="none" spc="-110" normalizeH="0" baseline="0" noProof="0">
                <a:ln>
                  <a:noFill/>
                </a:ln>
                <a:solidFill>
                  <a:srgbClr val="000000"/>
                </a:solidFill>
                <a:effectLst/>
                <a:uLnTx/>
                <a:uFillTx/>
                <a:latin typeface="Calibri Light"/>
                <a:ea typeface="+mn-ea"/>
                <a:cs typeface="+mn-cs"/>
              </a:rPr>
              <a:t>Bättre prestationer</a:t>
            </a:r>
          </a:p>
          <a:p>
            <a:pPr marL="756000" marR="0" lvl="1" indent="-324000" algn="l" defTabSz="914400" rtl="0" eaLnBrk="1" fontAlgn="auto" latinLnBrk="0" hangingPunct="1">
              <a:lnSpc>
                <a:spcPct val="84000"/>
              </a:lnSpc>
              <a:spcBef>
                <a:spcPts val="0"/>
              </a:spcBef>
              <a:spcAft>
                <a:spcPts val="2400"/>
              </a:spcAft>
              <a:buClr>
                <a:srgbClr val="670F3B"/>
              </a:buClr>
              <a:buSzTx/>
              <a:buFont typeface="Wingdings" panose="05000000000000000000" pitchFamily="2" charset="2"/>
              <a:buChar char="v"/>
              <a:tabLst/>
              <a:defRPr/>
            </a:pPr>
            <a:r>
              <a:rPr kumimoji="0" lang="sv-SE" sz="4400" b="0" i="0" u="none" strike="noStrike" kern="0" cap="none" spc="-110" normalizeH="0" baseline="0" noProof="0">
                <a:ln>
                  <a:noFill/>
                </a:ln>
                <a:solidFill>
                  <a:srgbClr val="000000"/>
                </a:solidFill>
                <a:effectLst/>
                <a:uLnTx/>
                <a:uFillTx/>
                <a:latin typeface="Calibri Light"/>
                <a:ea typeface="+mn-ea"/>
                <a:cs typeface="+mn-cs"/>
              </a:rPr>
              <a:t>Ökad kvalitet</a:t>
            </a:r>
          </a:p>
          <a:p>
            <a:pPr marL="756000" marR="0" lvl="1" indent="-324000" algn="l" defTabSz="914400" rtl="0" eaLnBrk="1" fontAlgn="auto" latinLnBrk="0" hangingPunct="1">
              <a:lnSpc>
                <a:spcPct val="84000"/>
              </a:lnSpc>
              <a:spcBef>
                <a:spcPts val="0"/>
              </a:spcBef>
              <a:spcAft>
                <a:spcPts val="2400"/>
              </a:spcAft>
              <a:buClr>
                <a:srgbClr val="670F3B"/>
              </a:buClr>
              <a:buSzTx/>
              <a:buFont typeface="Wingdings" panose="05000000000000000000" pitchFamily="2" charset="2"/>
              <a:buChar char="v"/>
              <a:tabLst/>
              <a:defRPr/>
            </a:pPr>
            <a:r>
              <a:rPr kumimoji="0" lang="sv-SE" sz="4400" b="0" i="0" u="none" strike="noStrike" kern="0" cap="none" spc="-110" normalizeH="0" baseline="0" noProof="0">
                <a:ln>
                  <a:noFill/>
                </a:ln>
                <a:solidFill>
                  <a:srgbClr val="000000"/>
                </a:solidFill>
                <a:effectLst/>
                <a:uLnTx/>
                <a:uFillTx/>
                <a:latin typeface="Calibri Light"/>
                <a:ea typeface="+mn-ea"/>
                <a:cs typeface="+mn-cs"/>
              </a:rPr>
              <a:t>Minskad personalomsättning</a:t>
            </a:r>
          </a:p>
          <a:p>
            <a:pPr marL="756000" marR="0" lvl="1" indent="-324000" algn="l" defTabSz="914400" rtl="0" eaLnBrk="1" fontAlgn="auto" latinLnBrk="0" hangingPunct="1">
              <a:lnSpc>
                <a:spcPct val="84000"/>
              </a:lnSpc>
              <a:spcBef>
                <a:spcPts val="0"/>
              </a:spcBef>
              <a:spcAft>
                <a:spcPts val="2400"/>
              </a:spcAft>
              <a:buClr>
                <a:srgbClr val="670F3B"/>
              </a:buClr>
              <a:buSzTx/>
              <a:buFont typeface="Wingdings" panose="05000000000000000000" pitchFamily="2" charset="2"/>
              <a:buChar char="v"/>
              <a:tabLst/>
              <a:defRPr/>
            </a:pPr>
            <a:r>
              <a:rPr kumimoji="0" lang="sv-SE" sz="4400" b="0" i="0" u="none" strike="noStrike" kern="0" cap="none" spc="-110" normalizeH="0" baseline="0" noProof="0">
                <a:ln>
                  <a:noFill/>
                </a:ln>
                <a:solidFill>
                  <a:srgbClr val="000000"/>
                </a:solidFill>
                <a:effectLst/>
                <a:uLnTx/>
                <a:uFillTx/>
                <a:latin typeface="Calibri Light"/>
                <a:ea typeface="+mn-ea"/>
                <a:cs typeface="+mn-cs"/>
              </a:rPr>
              <a:t>Lägre sjukfrånvaro</a:t>
            </a:r>
          </a:p>
          <a:p>
            <a:pPr marL="756000" marR="0" lvl="1" indent="-324000" algn="l" defTabSz="914400" rtl="0" eaLnBrk="1" fontAlgn="auto" latinLnBrk="0" hangingPunct="1">
              <a:lnSpc>
                <a:spcPct val="84000"/>
              </a:lnSpc>
              <a:spcBef>
                <a:spcPts val="0"/>
              </a:spcBef>
              <a:spcAft>
                <a:spcPts val="2400"/>
              </a:spcAft>
              <a:buClr>
                <a:srgbClr val="670F3B"/>
              </a:buClr>
              <a:buSzTx/>
              <a:buFont typeface="Wingdings" panose="05000000000000000000" pitchFamily="2" charset="2"/>
              <a:buChar char="v"/>
              <a:tabLst/>
              <a:defRPr/>
            </a:pPr>
            <a:r>
              <a:rPr kumimoji="0" lang="sv-SE" sz="4400" b="0" i="0" u="none" strike="noStrike" kern="0" cap="none" spc="-110" normalizeH="0" baseline="0" noProof="0">
                <a:ln>
                  <a:noFill/>
                </a:ln>
                <a:solidFill>
                  <a:srgbClr val="000000"/>
                </a:solidFill>
                <a:effectLst/>
                <a:uLnTx/>
                <a:uFillTx/>
                <a:latin typeface="Calibri Light"/>
                <a:ea typeface="+mn-ea"/>
                <a:cs typeface="+mn-cs"/>
              </a:rPr>
              <a:t>En attraktiv arbetsplats</a:t>
            </a:r>
          </a:p>
          <a:p>
            <a:pPr marL="756000" marR="0" lvl="1" indent="-324000" algn="l" defTabSz="914400" rtl="0" eaLnBrk="1" fontAlgn="auto" latinLnBrk="0" hangingPunct="1">
              <a:lnSpc>
                <a:spcPct val="84000"/>
              </a:lnSpc>
              <a:spcBef>
                <a:spcPts val="0"/>
              </a:spcBef>
              <a:spcAft>
                <a:spcPts val="2400"/>
              </a:spcAft>
              <a:buClr>
                <a:srgbClr val="670F3B"/>
              </a:buClr>
              <a:buSzTx/>
              <a:buFont typeface="Wingdings" panose="05000000000000000000" pitchFamily="2" charset="2"/>
              <a:buChar char="v"/>
              <a:tabLst/>
              <a:defRPr/>
            </a:pPr>
            <a:r>
              <a:rPr kumimoji="0" lang="sv-SE" sz="4400" b="0" i="0" u="none" strike="noStrike" kern="0" cap="none" spc="-110" normalizeH="0" baseline="0" noProof="0">
                <a:ln>
                  <a:noFill/>
                </a:ln>
                <a:solidFill>
                  <a:srgbClr val="000000"/>
                </a:solidFill>
                <a:effectLst/>
                <a:uLnTx/>
                <a:uFillTx/>
                <a:latin typeface="Calibri Light"/>
                <a:ea typeface="+mn-ea"/>
                <a:cs typeface="+mn-cs"/>
              </a:rPr>
              <a:t>Stärkt kompetensförsörjning</a:t>
            </a:r>
          </a:p>
          <a:p>
            <a:pPr marL="345600" marR="0" lvl="0" indent="-345600" algn="l" defTabSz="914400" rtl="0" eaLnBrk="1" fontAlgn="auto" latinLnBrk="0" hangingPunct="1">
              <a:lnSpc>
                <a:spcPct val="84000"/>
              </a:lnSpc>
              <a:spcBef>
                <a:spcPts val="0"/>
              </a:spcBef>
              <a:spcAft>
                <a:spcPts val="2300"/>
              </a:spcAft>
              <a:buClr>
                <a:srgbClr val="670F3B"/>
              </a:buClr>
              <a:buSzPct val="100000"/>
              <a:buFont typeface="Arial" panose="020B0604020202020204" pitchFamily="34" charset="0"/>
              <a:buChar char="•"/>
              <a:tabLst/>
              <a:defRPr/>
            </a:pPr>
            <a:endParaRPr kumimoji="0" lang="sv-SE" sz="4000" b="0" i="0" u="none" strike="noStrike" kern="0" cap="none" spc="-110" normalizeH="0" baseline="0" noProof="0">
              <a:ln>
                <a:noFill/>
              </a:ln>
              <a:solidFill>
                <a:srgbClr val="000000"/>
              </a:solidFill>
              <a:effectLst/>
              <a:uLnTx/>
              <a:uFillTx/>
              <a:latin typeface="Calibri Light"/>
              <a:ea typeface="+mn-ea"/>
              <a:cs typeface="+mn-cs"/>
            </a:endParaRPr>
          </a:p>
        </p:txBody>
      </p:sp>
      <p:sp>
        <p:nvSpPr>
          <p:cNvPr id="4" name="Rubrik 1">
            <a:extLst>
              <a:ext uri="{FF2B5EF4-FFF2-40B4-BE49-F238E27FC236}">
                <a16:creationId xmlns:a16="http://schemas.microsoft.com/office/drawing/2014/main" id="{4F2DDD55-0518-DE06-B7E4-D0B269A787C6}"/>
              </a:ext>
            </a:extLst>
          </p:cNvPr>
          <p:cNvSpPr txBox="1">
            <a:spLocks noGrp="1"/>
          </p:cNvSpPr>
          <p:nvPr>
            <p:ph type="title" idx="4294967295"/>
          </p:nvPr>
        </p:nvSpPr>
        <p:spPr>
          <a:xfrm>
            <a:off x="1417666" y="981526"/>
            <a:ext cx="9600930" cy="237936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rgbClr val="670F3B"/>
                </a:solidFill>
                <a:effectLst/>
                <a:uLnTx/>
                <a:uFillTx/>
                <a:latin typeface="Calibri Light"/>
                <a:ea typeface="+mj-ea"/>
                <a:cs typeface="+mj-cs"/>
              </a:rPr>
              <a:t>Effekter av en god arbetsmiljö</a:t>
            </a:r>
          </a:p>
        </p:txBody>
      </p:sp>
    </p:spTree>
    <p:extLst>
      <p:ext uri="{BB962C8B-B14F-4D97-AF65-F5344CB8AC3E}">
        <p14:creationId xmlns:p14="http://schemas.microsoft.com/office/powerpoint/2010/main" val="166063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5229C29-B1D2-979F-068E-A09CE8C83904}"/>
              </a:ext>
            </a:extLst>
          </p:cNvPr>
          <p:cNvSpPr>
            <a:spLocks noGrp="1"/>
          </p:cNvSpPr>
          <p:nvPr>
            <p:ph type="title"/>
          </p:nvPr>
        </p:nvSpPr>
        <p:spPr/>
        <p:txBody>
          <a:bodyPr/>
          <a:lstStyle/>
          <a:p>
            <a:r>
              <a:rPr lang="sv-SE"/>
              <a:t>Kostnader för ohälsa och arbetsmiljöproblem</a:t>
            </a:r>
          </a:p>
        </p:txBody>
      </p:sp>
    </p:spTree>
    <p:extLst>
      <p:ext uri="{BB962C8B-B14F-4D97-AF65-F5344CB8AC3E}">
        <p14:creationId xmlns:p14="http://schemas.microsoft.com/office/powerpoint/2010/main" val="7233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A64F9F-D6A4-0DE9-71F1-7006DD443C9D}"/>
              </a:ext>
            </a:extLst>
          </p:cNvPr>
          <p:cNvSpPr>
            <a:spLocks noGrp="1"/>
          </p:cNvSpPr>
          <p:nvPr>
            <p:ph type="title"/>
          </p:nvPr>
        </p:nvSpPr>
        <p:spPr>
          <a:xfrm>
            <a:off x="1195066" y="712490"/>
            <a:ext cx="15356806" cy="1884892"/>
          </a:xfrm>
        </p:spPr>
        <p:txBody>
          <a:bodyPr/>
          <a:lstStyle/>
          <a:p>
            <a:pPr algn="l"/>
            <a:r>
              <a:rPr lang="sv-SE"/>
              <a:t>Exempel kostnader ohälsa för arbetsgivaren</a:t>
            </a:r>
          </a:p>
        </p:txBody>
      </p:sp>
      <p:sp>
        <p:nvSpPr>
          <p:cNvPr id="3" name="Platshållare för innehåll 2">
            <a:extLst>
              <a:ext uri="{FF2B5EF4-FFF2-40B4-BE49-F238E27FC236}">
                <a16:creationId xmlns:a16="http://schemas.microsoft.com/office/drawing/2014/main" id="{B6D089B1-BF6B-E39D-70B7-53DA2377678D}"/>
              </a:ext>
            </a:extLst>
          </p:cNvPr>
          <p:cNvSpPr>
            <a:spLocks noGrp="1"/>
          </p:cNvSpPr>
          <p:nvPr>
            <p:ph idx="1"/>
          </p:nvPr>
        </p:nvSpPr>
        <p:spPr/>
        <p:txBody>
          <a:bodyPr/>
          <a:lstStyle/>
          <a:p>
            <a:r>
              <a:rPr lang="sv-SE" sz="3957"/>
              <a:t>Sjukfrånvaro </a:t>
            </a:r>
          </a:p>
          <a:p>
            <a:pPr lvl="1"/>
            <a:r>
              <a:rPr lang="sv-SE" sz="3518"/>
              <a:t>Sjuklön</a:t>
            </a:r>
          </a:p>
          <a:p>
            <a:pPr lvl="1"/>
            <a:r>
              <a:rPr lang="sv-SE" sz="3518"/>
              <a:t>Förlorad produktivitet under rehabiliteringsperioden</a:t>
            </a:r>
          </a:p>
          <a:p>
            <a:pPr lvl="1"/>
            <a:r>
              <a:rPr lang="sv-SE" sz="3518"/>
              <a:t>Kostnad vikarie</a:t>
            </a:r>
          </a:p>
          <a:p>
            <a:pPr lvl="1"/>
            <a:r>
              <a:rPr lang="sv-SE" sz="3518"/>
              <a:t>Tid som läggs på besök hos företagshälsovården</a:t>
            </a:r>
          </a:p>
          <a:p>
            <a:r>
              <a:rPr lang="sv-SE" sz="3957"/>
              <a:t>Personalomsättning</a:t>
            </a:r>
          </a:p>
          <a:p>
            <a:pPr lvl="1"/>
            <a:r>
              <a:rPr lang="sv-SE" sz="3518"/>
              <a:t>Administration och rekryteringskostnad</a:t>
            </a:r>
          </a:p>
          <a:p>
            <a:pPr lvl="1"/>
            <a:r>
              <a:rPr lang="sv-SE" sz="3518"/>
              <a:t>Utbildningskostnad</a:t>
            </a:r>
          </a:p>
          <a:p>
            <a:pPr lvl="1"/>
            <a:r>
              <a:rPr lang="sv-SE" sz="3518"/>
              <a:t>Tid till handledning nya medarbetare</a:t>
            </a:r>
          </a:p>
          <a:p>
            <a:endParaRPr lang="sv-SE"/>
          </a:p>
        </p:txBody>
      </p:sp>
      <p:sp>
        <p:nvSpPr>
          <p:cNvPr id="4" name="Rulle: lodrät 3">
            <a:extLst>
              <a:ext uri="{FF2B5EF4-FFF2-40B4-BE49-F238E27FC236}">
                <a16:creationId xmlns:a16="http://schemas.microsoft.com/office/drawing/2014/main" id="{FD1EAAF8-1230-A42E-7C11-80F5D875C6D5}"/>
              </a:ext>
              <a:ext uri="{C183D7F6-B498-43B3-948B-1728B52AA6E4}">
                <adec:decorative xmlns:adec="http://schemas.microsoft.com/office/drawing/2017/decorative" val="1"/>
              </a:ext>
            </a:extLst>
          </p:cNvPr>
          <p:cNvSpPr/>
          <p:nvPr/>
        </p:nvSpPr>
        <p:spPr bwMode="auto">
          <a:xfrm>
            <a:off x="11186372" y="1256594"/>
            <a:ext cx="7416824" cy="7776864"/>
          </a:xfrm>
          <a:prstGeom prst="verticalScroll">
            <a:avLst/>
          </a:prstGeom>
          <a:blipFill>
            <a:blip r:embed="rId3"/>
            <a:tile tx="0" ty="0" sx="100000" sy="100000" flip="none" algn="tl"/>
          </a:blipFill>
          <a:ln w="9525" cap="flat" cmpd="sng" algn="ctr">
            <a:noFill/>
            <a:prstDash val="solid"/>
            <a:round/>
            <a:headEnd type="none" w="med" len="med"/>
            <a:tailEnd type="none" w="med" len="med"/>
          </a:ln>
          <a:effectLst/>
        </p:spPr>
        <p:txBody>
          <a:bodyPr vert="horz" wrap="square" lIns="201041" tIns="100521" rIns="201041" bIns="100521" numCol="1" rtlCol="0" anchor="t" anchorCtr="0" compatLnSpc="1">
            <a:prstTxWarp prst="textNoShape">
              <a:avLst/>
            </a:prstTxWarp>
          </a:bodyPr>
          <a:lstStyle/>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endParaRPr>
          </a:p>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endPar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endParaRPr>
          </a:p>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rPr>
              <a:t>Produktionsbortfall pga ohälsa/arbetsmiljö</a:t>
            </a:r>
          </a:p>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rPr>
              <a:t>Merarbete för chefer</a:t>
            </a:r>
          </a:p>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rPr>
              <a:t>Kvalitetsbrister</a:t>
            </a:r>
          </a:p>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rPr>
              <a:t>Underhållskostnader</a:t>
            </a:r>
          </a:p>
          <a:p>
            <a:pPr marL="628250" marR="0" lvl="0" indent="-628250" algn="l" defTabSz="2010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sv-SE" sz="3600" b="0" i="1" u="none" strike="noStrike" kern="1200" cap="none" spc="0" normalizeH="0" baseline="0" noProof="0">
                <a:ln>
                  <a:noFill/>
                </a:ln>
                <a:solidFill>
                  <a:srgbClr val="000000"/>
                </a:solidFill>
                <a:effectLst/>
                <a:uLnTx/>
                <a:uFillTx/>
                <a:latin typeface="Berling" pitchFamily="18" charset="0"/>
                <a:ea typeface="ＭＳ Ｐゴシック" charset="-128"/>
                <a:cs typeface="+mn-cs"/>
              </a:rPr>
              <a:t>Produktivitetsförlust</a:t>
            </a:r>
          </a:p>
          <a:p>
            <a:pPr marL="0" marR="0" lvl="0" indent="0" algn="l" defTabSz="2010400" rtl="0" eaLnBrk="0" fontAlgn="base" latinLnBrk="0" hangingPunct="0">
              <a:lnSpc>
                <a:spcPct val="100000"/>
              </a:lnSpc>
              <a:spcBef>
                <a:spcPct val="0"/>
              </a:spcBef>
              <a:spcAft>
                <a:spcPct val="0"/>
              </a:spcAft>
              <a:buClrTx/>
              <a:buSzTx/>
              <a:buFontTx/>
              <a:buNone/>
              <a:tabLst/>
              <a:defRPr/>
            </a:pPr>
            <a:endParaRPr kumimoji="0" lang="sv-SE" sz="5277" b="0" i="0" u="none" strike="noStrike" kern="1200" cap="none" spc="0" normalizeH="0" baseline="0" noProof="0">
              <a:ln>
                <a:noFill/>
              </a:ln>
              <a:solidFill>
                <a:srgbClr val="000000"/>
              </a:solidFill>
              <a:effectLst/>
              <a:uLnTx/>
              <a:uFillTx/>
              <a:latin typeface="Berling" pitchFamily="18" charset="0"/>
              <a:ea typeface="ＭＳ Ｐゴシック" charset="-128"/>
              <a:cs typeface="+mn-cs"/>
            </a:endParaRPr>
          </a:p>
        </p:txBody>
      </p:sp>
    </p:spTree>
    <p:extLst>
      <p:ext uri="{BB962C8B-B14F-4D97-AF65-F5344CB8AC3E}">
        <p14:creationId xmlns:p14="http://schemas.microsoft.com/office/powerpoint/2010/main" val="329302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910D606-19D7-4273-8B28-4659D2821EC7}"/>
              </a:ext>
            </a:extLst>
          </p:cNvPr>
          <p:cNvSpPr>
            <a:spLocks noGrp="1"/>
          </p:cNvSpPr>
          <p:nvPr>
            <p:ph type="title"/>
          </p:nvPr>
        </p:nvSpPr>
        <p:spPr>
          <a:xfrm>
            <a:off x="1247212" y="398091"/>
            <a:ext cx="15840000" cy="2052000"/>
          </a:xfrm>
        </p:spPr>
        <p:txBody>
          <a:bodyPr/>
          <a:lstStyle/>
          <a:p>
            <a:r>
              <a:rPr lang="sv-SE"/>
              <a:t>Vad kostar ohälsa arbetsgivaren?</a:t>
            </a:r>
          </a:p>
        </p:txBody>
      </p:sp>
      <p:sp>
        <p:nvSpPr>
          <p:cNvPr id="5" name="Platshållare för innehåll 4">
            <a:extLst>
              <a:ext uri="{FF2B5EF4-FFF2-40B4-BE49-F238E27FC236}">
                <a16:creationId xmlns:a16="http://schemas.microsoft.com/office/drawing/2014/main" id="{97BC4DB3-6859-A070-BF74-29ACE90F5B16}"/>
              </a:ext>
            </a:extLst>
          </p:cNvPr>
          <p:cNvSpPr>
            <a:spLocks noGrp="1"/>
          </p:cNvSpPr>
          <p:nvPr>
            <p:ph sz="quarter" idx="14"/>
          </p:nvPr>
        </p:nvSpPr>
        <p:spPr/>
        <p:txBody>
          <a:bodyPr/>
          <a:lstStyle/>
          <a:p>
            <a:r>
              <a:rPr lang="sv-SE" sz="4800"/>
              <a:t>En korttidssjukfrånvarodag = </a:t>
            </a:r>
            <a:r>
              <a:rPr lang="sv-SE" sz="4800">
                <a:solidFill>
                  <a:schemeClr val="accent1"/>
                </a:solidFill>
              </a:rPr>
              <a:t> </a:t>
            </a:r>
            <a:r>
              <a:rPr lang="sv-SE" sz="4800" b="1">
                <a:solidFill>
                  <a:schemeClr val="accent1"/>
                </a:solidFill>
              </a:rPr>
              <a:t>ca 10%  </a:t>
            </a:r>
            <a:r>
              <a:rPr lang="sv-SE" sz="4800"/>
              <a:t>av månadslönen </a:t>
            </a:r>
            <a:br>
              <a:rPr lang="sv-SE" sz="4800"/>
            </a:br>
            <a:endParaRPr lang="sv-SE" sz="4800"/>
          </a:p>
          <a:p>
            <a:r>
              <a:rPr lang="sv-SE" sz="4800"/>
              <a:t>En långtidssjukfrånvarodag = </a:t>
            </a:r>
            <a:r>
              <a:rPr lang="sv-SE" sz="4800" b="1">
                <a:solidFill>
                  <a:schemeClr val="accent1"/>
                </a:solidFill>
              </a:rPr>
              <a:t>ca 1%  </a:t>
            </a:r>
            <a:r>
              <a:rPr lang="sv-SE" sz="4800"/>
              <a:t>av månadslönen </a:t>
            </a:r>
            <a:br>
              <a:rPr lang="sv-SE" sz="4800"/>
            </a:br>
            <a:endParaRPr lang="sv-SE" sz="4800"/>
          </a:p>
          <a:p>
            <a:r>
              <a:rPr lang="sv-SE" sz="4800"/>
              <a:t>Ett sjukfall = </a:t>
            </a:r>
            <a:r>
              <a:rPr lang="sv-SE" sz="4800" b="1">
                <a:solidFill>
                  <a:schemeClr val="accent1"/>
                </a:solidFill>
              </a:rPr>
              <a:t>ca 100 000 kr</a:t>
            </a:r>
            <a:br>
              <a:rPr lang="sv-SE" sz="4800" b="1">
                <a:solidFill>
                  <a:schemeClr val="accent1"/>
                </a:solidFill>
              </a:rPr>
            </a:br>
            <a:endParaRPr lang="sv-SE" sz="4800" b="1">
              <a:solidFill>
                <a:schemeClr val="accent1"/>
              </a:solidFill>
            </a:endParaRPr>
          </a:p>
          <a:p>
            <a:r>
              <a:rPr lang="sv-SE" sz="4800"/>
              <a:t>Genomsnittligt produktionsbortfall vid arbetsmiljöproblem och ohälsa  = åtminstone </a:t>
            </a:r>
            <a:r>
              <a:rPr lang="sv-SE" sz="4800" b="1">
                <a:solidFill>
                  <a:schemeClr val="accent1"/>
                </a:solidFill>
              </a:rPr>
              <a:t>10% av arbetstiden</a:t>
            </a:r>
          </a:p>
        </p:txBody>
      </p:sp>
    </p:spTree>
    <p:extLst>
      <p:ext uri="{BB962C8B-B14F-4D97-AF65-F5344CB8AC3E}">
        <p14:creationId xmlns:p14="http://schemas.microsoft.com/office/powerpoint/2010/main" val="115387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914B-0B6A-3FCE-0552-46BB3E79364A}"/>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FCBF1D1B-2C03-F963-FF4C-47A188CEBAEB}"/>
              </a:ext>
            </a:extLst>
          </p:cNvPr>
          <p:cNvSpPr>
            <a:spLocks noGrp="1"/>
          </p:cNvSpPr>
          <p:nvPr>
            <p:ph type="title"/>
          </p:nvPr>
        </p:nvSpPr>
        <p:spPr/>
        <p:txBody>
          <a:bodyPr/>
          <a:lstStyle/>
          <a:p>
            <a:r>
              <a:rPr lang="sv-SE"/>
              <a:t>Vad innebär det för Region Västmanland?</a:t>
            </a:r>
          </a:p>
        </p:txBody>
      </p:sp>
    </p:spTree>
    <p:extLst>
      <p:ext uri="{BB962C8B-B14F-4D97-AF65-F5344CB8AC3E}">
        <p14:creationId xmlns:p14="http://schemas.microsoft.com/office/powerpoint/2010/main" val="1619967649"/>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1_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2025_final" id="{6D576536-4375-C842-91D4-057E4E73C15D}" vid="{312D5D93-E168-C043-A380-903BC4EADBE1}"/>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919be73-3043-4a15-91a1-447e95682d5a" xsi:nil="true"/>
    <lcf76f155ced4ddcb4097134ff3c332f xmlns="1e79335a-5b32-4e3e-ac59-cfd702a91ec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CE83F1453CDB54991E039C08C7C9473" ma:contentTypeVersion="15" ma:contentTypeDescription="Skapa ett nytt dokument." ma:contentTypeScope="" ma:versionID="8e75f20ed2afd9dcd55e529aa18d5c4e">
  <xsd:schema xmlns:xsd="http://www.w3.org/2001/XMLSchema" xmlns:xs="http://www.w3.org/2001/XMLSchema" xmlns:p="http://schemas.microsoft.com/office/2006/metadata/properties" xmlns:ns2="1e79335a-5b32-4e3e-ac59-cfd702a91ece" xmlns:ns3="2919be73-3043-4a15-91a1-447e95682d5a" targetNamespace="http://schemas.microsoft.com/office/2006/metadata/properties" ma:root="true" ma:fieldsID="5f2fd5a5749bc5890168a54435750199" ns2:_="" ns3:_="">
    <xsd:import namespace="1e79335a-5b32-4e3e-ac59-cfd702a91ece"/>
    <xsd:import namespace="2919be73-3043-4a15-91a1-447e95682d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79335a-5b32-4e3e-ac59-cfd702a91e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19be73-3043-4a15-91a1-447e95682d5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e74edf0f-f2e9-413e-9a56-834715289534}" ma:internalName="TaxCatchAll" ma:showField="CatchAllData" ma:web="2919be73-3043-4a15-91a1-447e95682d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2.xml><?xml version="1.0" encoding="utf-8"?>
<ds:datastoreItem xmlns:ds="http://schemas.openxmlformats.org/officeDocument/2006/customXml" ds:itemID="{45D12D62-F2A9-4E61-90C4-1186D9EB7509}">
  <ds:schemaRefs>
    <ds:schemaRef ds:uri="234703e7-9e48-4889-b458-e4f1ab235c03"/>
    <ds:schemaRef ds:uri="87c262bc-5f12-4436-8d0e-e843dfeb3c9d"/>
    <ds:schemaRef ds:uri="e0e3545d-7f3b-4128-ae0a-cd63db91f7b0"/>
    <ds:schemaRef ds:uri="eb912acb-de3e-4f64-bf3c-82d24afb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CEB4F2-8CF7-450C-996E-1654A1B3564F}"/>
</file>

<file path=docProps/app.xml><?xml version="1.0" encoding="utf-8"?>
<Properties xmlns="http://schemas.openxmlformats.org/officeDocument/2006/extended-properties" xmlns:vt="http://schemas.openxmlformats.org/officeDocument/2006/docPropsVTypes">
  <Template>Presentation Region Västmanland</Template>
  <TotalTime>10</TotalTime>
  <Words>2274</Words>
  <Application>Microsoft Office PowerPoint</Application>
  <PresentationFormat>Anpassad</PresentationFormat>
  <Paragraphs>235</Paragraphs>
  <Slides>21</Slides>
  <Notes>13</Notes>
  <HiddenSlides>0</HiddenSlides>
  <MMClips>0</MMClips>
  <ScaleCrop>false</ScaleCrop>
  <HeadingPairs>
    <vt:vector size="6" baseType="variant">
      <vt:variant>
        <vt:lpstr>Använt teckensnitt</vt:lpstr>
      </vt:variant>
      <vt:variant>
        <vt:i4>6</vt:i4>
      </vt:variant>
      <vt:variant>
        <vt:lpstr>Tema</vt:lpstr>
      </vt:variant>
      <vt:variant>
        <vt:i4>5</vt:i4>
      </vt:variant>
      <vt:variant>
        <vt:lpstr>Bildrubriker</vt:lpstr>
      </vt:variant>
      <vt:variant>
        <vt:i4>21</vt:i4>
      </vt:variant>
    </vt:vector>
  </HeadingPairs>
  <TitlesOfParts>
    <vt:vector size="32" baseType="lpstr">
      <vt:lpstr>Arial</vt:lpstr>
      <vt:lpstr>Berling</vt:lpstr>
      <vt:lpstr>Calibri</vt:lpstr>
      <vt:lpstr>Calibri Light</vt:lpstr>
      <vt:lpstr>Open Sans</vt:lpstr>
      <vt:lpstr>Wingdings</vt:lpstr>
      <vt:lpstr>RV-Vinröd_mörk</vt:lpstr>
      <vt:lpstr>RV-Vinröd_ljus</vt:lpstr>
      <vt:lpstr>RV-Turkos_mörk</vt:lpstr>
      <vt:lpstr>RV-Turkos_ljus</vt:lpstr>
      <vt:lpstr>1_RV-Vinröd_ljus</vt:lpstr>
      <vt:lpstr>Från arbetsmiljö som stödprocess till en strategisk framgångsfaktor</vt:lpstr>
      <vt:lpstr>Vad spelar arbetsmiljön för roll?</vt:lpstr>
      <vt:lpstr>Vad händer om förutsättningar inte finns på plats?</vt:lpstr>
      <vt:lpstr>Konsekvenser av ohälsa och brister i arbetsmiljö –  ur ett organisationsperspektiv</vt:lpstr>
      <vt:lpstr>Effekter av en god arbetsmiljö</vt:lpstr>
      <vt:lpstr>Kostnader för ohälsa och arbetsmiljöproblem</vt:lpstr>
      <vt:lpstr>Exempel kostnader ohälsa för arbetsgivaren</vt:lpstr>
      <vt:lpstr>Vad kostar ohälsa arbetsgivaren?</vt:lpstr>
      <vt:lpstr>Vad innebär det för Region Västmanland?</vt:lpstr>
      <vt:lpstr>Nyckeltal – Region Västmanland</vt:lpstr>
      <vt:lpstr>Tiden för sjukfrånvaro 2024 motsvarar:</vt:lpstr>
      <vt:lpstr>Friska organisationer</vt:lpstr>
      <vt:lpstr>Vad kännetecknar friska organisationer?</vt:lpstr>
      <vt:lpstr>Styrkedja för friskfaktorer</vt:lpstr>
      <vt:lpstr>Högsta ledningens roll –  nyckel till hållbar förändring</vt:lpstr>
      <vt:lpstr>Politisk nivå</vt:lpstr>
      <vt:lpstr>Koncernledning</vt:lpstr>
      <vt:lpstr>Förvaltningsledning/ områdesledning</vt:lpstr>
      <vt:lpstr>Verksamhetsledning</vt:lpstr>
      <vt:lpstr>Enhetschef</vt:lpstr>
      <vt:lpstr> En låg och stabil sjukfrånvaro uppnås när ledning visar riktning, mellanchefer skapar struktur och första linjens chefer omsätter friskfaktorerna i vardagen – varje länk i kedjan behövs.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2</cp:revision>
  <dcterms:created xsi:type="dcterms:W3CDTF">2025-11-12T14:14:38Z</dcterms:created>
  <dcterms:modified xsi:type="dcterms:W3CDTF">2025-11-12T14:25:00Z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0x010100DCE83F1453CDB54991E039C08C7C9473</vt:lpwstr>
  </property>
  <property fmtid="{D5CDD505-2E9C-101B-9397-08002B2CF9AE}" pid="6" name="MediaServiceImageTags">
    <vt:lpwstr/>
  </property>
</Properties>
</file>