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  <p:sldMasterId id="2147484103" r:id="rId8"/>
  </p:sldMasterIdLst>
  <p:notesMasterIdLst>
    <p:notesMasterId r:id="rId16"/>
  </p:notesMasterIdLst>
  <p:sldIdLst>
    <p:sldId id="2147470732" r:id="rId9"/>
    <p:sldId id="2147470762" r:id="rId10"/>
    <p:sldId id="2147470763" r:id="rId11"/>
    <p:sldId id="2147470764" r:id="rId12"/>
    <p:sldId id="2147470765" r:id="rId13"/>
    <p:sldId id="2147470766" r:id="rId14"/>
    <p:sldId id="2147470767" r:id="rId15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67050" autoAdjust="0"/>
  </p:normalViewPr>
  <p:slideViewPr>
    <p:cSldViewPr snapToGrid="0">
      <p:cViewPr varScale="1">
        <p:scale>
          <a:sx n="43" d="100"/>
          <a:sy n="43" d="100"/>
        </p:scale>
        <p:origin x="1026" y="3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4788B0-2223-49AF-9CC3-B008470A657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F2C0092-279A-4411-AA28-B016F6763547}">
      <dgm:prSet phldrT="[Text]"/>
      <dgm:spPr/>
      <dgm:t>
        <a:bodyPr/>
        <a:lstStyle/>
        <a:p>
          <a:r>
            <a:rPr lang="sv-SE" dirty="0"/>
            <a:t>Trivsam arbetsmiljö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F183E48-C5BB-49B3-A902-6586DB96F577}" type="parTrans" cxnId="{8C1BDF4B-0558-4C25-AE20-440B034B7562}">
      <dgm:prSet/>
      <dgm:spPr/>
      <dgm:t>
        <a:bodyPr/>
        <a:lstStyle/>
        <a:p>
          <a:endParaRPr lang="sv-SE"/>
        </a:p>
      </dgm:t>
    </dgm:pt>
    <dgm:pt modelId="{15FBEED7-452A-4E98-A0E4-50C4A5DFE502}" type="sibTrans" cxnId="{8C1BDF4B-0558-4C25-AE20-440B034B7562}">
      <dgm:prSet/>
      <dgm:spPr/>
      <dgm:t>
        <a:bodyPr/>
        <a:lstStyle/>
        <a:p>
          <a:endParaRPr lang="sv-SE"/>
        </a:p>
      </dgm:t>
    </dgm:pt>
    <dgm:pt modelId="{BFA12DAD-D77B-4F71-882E-5568966BA85E}">
      <dgm:prSet phldrT="[Text]"/>
      <dgm:spPr/>
      <dgm:t>
        <a:bodyPr/>
        <a:lstStyle/>
        <a:p>
          <a:r>
            <a:rPr lang="sv-SE"/>
            <a:t>Systematiskt arbetsmiljöarbete</a:t>
          </a:r>
        </a:p>
      </dgm:t>
    </dgm:pt>
    <dgm:pt modelId="{59C44233-32CA-4047-9BAB-5DF7277F40C9}" type="parTrans" cxnId="{28FD6ABA-9A23-425F-998F-A1FEAB8C70D8}">
      <dgm:prSet/>
      <dgm:spPr/>
      <dgm:t>
        <a:bodyPr/>
        <a:lstStyle/>
        <a:p>
          <a:endParaRPr lang="sv-SE"/>
        </a:p>
      </dgm:t>
    </dgm:pt>
    <dgm:pt modelId="{8B22481E-A9B1-4A6F-8347-165B113ED596}" type="sibTrans" cxnId="{28FD6ABA-9A23-425F-998F-A1FEAB8C70D8}">
      <dgm:prSet/>
      <dgm:spPr/>
      <dgm:t>
        <a:bodyPr/>
        <a:lstStyle/>
        <a:p>
          <a:endParaRPr lang="sv-SE"/>
        </a:p>
      </dgm:t>
    </dgm:pt>
    <dgm:pt modelId="{B38ACC30-CE2F-42BC-A68C-628A5B8C7B90}">
      <dgm:prSet phldrT="[Text]"/>
      <dgm:spPr/>
      <dgm:t>
        <a:bodyPr/>
        <a:lstStyle/>
        <a:p>
          <a:r>
            <a:rPr lang="sv-SE"/>
            <a:t>Många friskfaktorer</a:t>
          </a:r>
        </a:p>
      </dgm:t>
    </dgm:pt>
    <dgm:pt modelId="{668A3261-10F1-4C8B-A4D7-5ADF5B0F8471}" type="parTrans" cxnId="{8A3BBDD7-3D92-4C26-A6DB-7BB4D6777998}">
      <dgm:prSet/>
      <dgm:spPr/>
      <dgm:t>
        <a:bodyPr/>
        <a:lstStyle/>
        <a:p>
          <a:endParaRPr lang="sv-SE"/>
        </a:p>
      </dgm:t>
    </dgm:pt>
    <dgm:pt modelId="{7AC8257F-B7B0-43CB-800C-0470929A3C59}" type="sibTrans" cxnId="{8A3BBDD7-3D92-4C26-A6DB-7BB4D6777998}">
      <dgm:prSet/>
      <dgm:spPr/>
      <dgm:t>
        <a:bodyPr/>
        <a:lstStyle/>
        <a:p>
          <a:endParaRPr lang="sv-SE"/>
        </a:p>
      </dgm:t>
    </dgm:pt>
    <dgm:pt modelId="{4B6D651A-A9E2-48E3-ABF4-C075B5287AF7}" type="pres">
      <dgm:prSet presAssocID="{7D4788B0-2223-49AF-9CC3-B008470A6574}" presName="compositeShape" presStyleCnt="0">
        <dgm:presLayoutVars>
          <dgm:chMax val="7"/>
          <dgm:dir/>
          <dgm:resizeHandles val="exact"/>
        </dgm:presLayoutVars>
      </dgm:prSet>
      <dgm:spPr/>
    </dgm:pt>
    <dgm:pt modelId="{0F8D32D6-9490-44C9-9ECD-B5FAC313AF5C}" type="pres">
      <dgm:prSet presAssocID="{7D4788B0-2223-49AF-9CC3-B008470A6574}" presName="wedge1" presStyleLbl="node1" presStyleIdx="0" presStyleCnt="3"/>
      <dgm:spPr/>
    </dgm:pt>
    <dgm:pt modelId="{39FBD48B-DF90-433C-A5BC-4390B636BC20}" type="pres">
      <dgm:prSet presAssocID="{7D4788B0-2223-49AF-9CC3-B008470A6574}" presName="dummy1a" presStyleCnt="0"/>
      <dgm:spPr/>
    </dgm:pt>
    <dgm:pt modelId="{B47424A6-39A6-4A04-B905-99AD95F77700}" type="pres">
      <dgm:prSet presAssocID="{7D4788B0-2223-49AF-9CC3-B008470A6574}" presName="dummy1b" presStyleCnt="0"/>
      <dgm:spPr/>
    </dgm:pt>
    <dgm:pt modelId="{4A31AE17-8EA7-4102-8951-0BF4C340F04C}" type="pres">
      <dgm:prSet presAssocID="{7D4788B0-2223-49AF-9CC3-B008470A657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1467D42-EBB3-454B-B17E-47F55A693354}" type="pres">
      <dgm:prSet presAssocID="{7D4788B0-2223-49AF-9CC3-B008470A6574}" presName="wedge2" presStyleLbl="node1" presStyleIdx="1" presStyleCnt="3"/>
      <dgm:spPr/>
    </dgm:pt>
    <dgm:pt modelId="{AEBF42CC-826C-42F5-AE7C-3B267415333B}" type="pres">
      <dgm:prSet presAssocID="{7D4788B0-2223-49AF-9CC3-B008470A6574}" presName="dummy2a" presStyleCnt="0"/>
      <dgm:spPr/>
    </dgm:pt>
    <dgm:pt modelId="{2430412B-635A-4836-B8EC-C74C892AE0E3}" type="pres">
      <dgm:prSet presAssocID="{7D4788B0-2223-49AF-9CC3-B008470A6574}" presName="dummy2b" presStyleCnt="0"/>
      <dgm:spPr/>
    </dgm:pt>
    <dgm:pt modelId="{DD8B678E-BB1F-469C-9FEE-CCB673864989}" type="pres">
      <dgm:prSet presAssocID="{7D4788B0-2223-49AF-9CC3-B008470A657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1A3184B-F37A-442B-9B5B-162216EEAC07}" type="pres">
      <dgm:prSet presAssocID="{7D4788B0-2223-49AF-9CC3-B008470A6574}" presName="wedge3" presStyleLbl="node1" presStyleIdx="2" presStyleCnt="3"/>
      <dgm:spPr/>
    </dgm:pt>
    <dgm:pt modelId="{3EACFFA3-EDC7-4617-81A5-ADA3D147DDE0}" type="pres">
      <dgm:prSet presAssocID="{7D4788B0-2223-49AF-9CC3-B008470A6574}" presName="dummy3a" presStyleCnt="0"/>
      <dgm:spPr/>
    </dgm:pt>
    <dgm:pt modelId="{6BD7FC56-609C-46F0-8A7B-B28ECCF9310D}" type="pres">
      <dgm:prSet presAssocID="{7D4788B0-2223-49AF-9CC3-B008470A6574}" presName="dummy3b" presStyleCnt="0"/>
      <dgm:spPr/>
    </dgm:pt>
    <dgm:pt modelId="{C5EC45AE-B674-4087-AA6A-E9716EBA1E71}" type="pres">
      <dgm:prSet presAssocID="{7D4788B0-2223-49AF-9CC3-B008470A657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1B3AD6C-DCB4-448A-8B7A-A7B0535DA838}" type="pres">
      <dgm:prSet presAssocID="{15FBEED7-452A-4E98-A0E4-50C4A5DFE502}" presName="arrowWedge1" presStyleLbl="fgSibTrans2D1" presStyleIdx="0" presStyleCnt="3"/>
      <dgm:spPr/>
    </dgm:pt>
    <dgm:pt modelId="{581C0BBF-C285-4732-ACE7-71ED6DCACD89}" type="pres">
      <dgm:prSet presAssocID="{8B22481E-A9B1-4A6F-8347-165B113ED596}" presName="arrowWedge2" presStyleLbl="fgSibTrans2D1" presStyleIdx="1" presStyleCnt="3"/>
      <dgm:spPr/>
    </dgm:pt>
    <dgm:pt modelId="{5ED697E0-FA51-4593-BE8C-4DD988789984}" type="pres">
      <dgm:prSet presAssocID="{7AC8257F-B7B0-43CB-800C-0470929A3C59}" presName="arrowWedge3" presStyleLbl="fgSibTrans2D1" presStyleIdx="2" presStyleCnt="3"/>
      <dgm:spPr/>
    </dgm:pt>
  </dgm:ptLst>
  <dgm:cxnLst>
    <dgm:cxn modelId="{D1BD850D-C447-4CFE-A66A-9FBFF4FD256E}" type="presOf" srcId="{2F2C0092-279A-4411-AA28-B016F6763547}" destId="{0F8D32D6-9490-44C9-9ECD-B5FAC313AF5C}" srcOrd="0" destOrd="0" presId="urn:microsoft.com/office/officeart/2005/8/layout/cycle8"/>
    <dgm:cxn modelId="{3C6A282A-A8BC-4674-A082-AF5127974A45}" type="presOf" srcId="{BFA12DAD-D77B-4F71-882E-5568966BA85E}" destId="{DD8B678E-BB1F-469C-9FEE-CCB673864989}" srcOrd="1" destOrd="0" presId="urn:microsoft.com/office/officeart/2005/8/layout/cycle8"/>
    <dgm:cxn modelId="{8C1BDF4B-0558-4C25-AE20-440B034B7562}" srcId="{7D4788B0-2223-49AF-9CC3-B008470A6574}" destId="{2F2C0092-279A-4411-AA28-B016F6763547}" srcOrd="0" destOrd="0" parTransId="{3F183E48-C5BB-49B3-A902-6586DB96F577}" sibTransId="{15FBEED7-452A-4E98-A0E4-50C4A5DFE502}"/>
    <dgm:cxn modelId="{B95F6A79-C2F4-40F7-88D1-148C6B6187B0}" type="presOf" srcId="{7D4788B0-2223-49AF-9CC3-B008470A6574}" destId="{4B6D651A-A9E2-48E3-ABF4-C075B5287AF7}" srcOrd="0" destOrd="0" presId="urn:microsoft.com/office/officeart/2005/8/layout/cycle8"/>
    <dgm:cxn modelId="{4716E594-1E2C-4F9C-BFAA-0298ED3F252A}" type="presOf" srcId="{B38ACC30-CE2F-42BC-A68C-628A5B8C7B90}" destId="{B1A3184B-F37A-442B-9B5B-162216EEAC07}" srcOrd="0" destOrd="0" presId="urn:microsoft.com/office/officeart/2005/8/layout/cycle8"/>
    <dgm:cxn modelId="{28FD6ABA-9A23-425F-998F-A1FEAB8C70D8}" srcId="{7D4788B0-2223-49AF-9CC3-B008470A6574}" destId="{BFA12DAD-D77B-4F71-882E-5568966BA85E}" srcOrd="1" destOrd="0" parTransId="{59C44233-32CA-4047-9BAB-5DF7277F40C9}" sibTransId="{8B22481E-A9B1-4A6F-8347-165B113ED596}"/>
    <dgm:cxn modelId="{8A3BBDD7-3D92-4C26-A6DB-7BB4D6777998}" srcId="{7D4788B0-2223-49AF-9CC3-B008470A6574}" destId="{B38ACC30-CE2F-42BC-A68C-628A5B8C7B90}" srcOrd="2" destOrd="0" parTransId="{668A3261-10F1-4C8B-A4D7-5ADF5B0F8471}" sibTransId="{7AC8257F-B7B0-43CB-800C-0470929A3C59}"/>
    <dgm:cxn modelId="{00A6A1D9-94BD-478E-85C5-1F1D7D94D7CF}" type="presOf" srcId="{2F2C0092-279A-4411-AA28-B016F6763547}" destId="{4A31AE17-8EA7-4102-8951-0BF4C340F04C}" srcOrd="1" destOrd="0" presId="urn:microsoft.com/office/officeart/2005/8/layout/cycle8"/>
    <dgm:cxn modelId="{891CDBDB-50F4-4B83-8A55-46C68DB222F2}" type="presOf" srcId="{B38ACC30-CE2F-42BC-A68C-628A5B8C7B90}" destId="{C5EC45AE-B674-4087-AA6A-E9716EBA1E71}" srcOrd="1" destOrd="0" presId="urn:microsoft.com/office/officeart/2005/8/layout/cycle8"/>
    <dgm:cxn modelId="{57D4BEF5-691E-478B-A1FE-DDFCB9807D9F}" type="presOf" srcId="{BFA12DAD-D77B-4F71-882E-5568966BA85E}" destId="{A1467D42-EBB3-454B-B17E-47F55A693354}" srcOrd="0" destOrd="0" presId="urn:microsoft.com/office/officeart/2005/8/layout/cycle8"/>
    <dgm:cxn modelId="{6B66DA22-0F94-416A-96B2-CD31CD544AB9}" type="presParOf" srcId="{4B6D651A-A9E2-48E3-ABF4-C075B5287AF7}" destId="{0F8D32D6-9490-44C9-9ECD-B5FAC313AF5C}" srcOrd="0" destOrd="0" presId="urn:microsoft.com/office/officeart/2005/8/layout/cycle8"/>
    <dgm:cxn modelId="{EE11EE47-E46A-46EE-9009-1739A04FC4B5}" type="presParOf" srcId="{4B6D651A-A9E2-48E3-ABF4-C075B5287AF7}" destId="{39FBD48B-DF90-433C-A5BC-4390B636BC20}" srcOrd="1" destOrd="0" presId="urn:microsoft.com/office/officeart/2005/8/layout/cycle8"/>
    <dgm:cxn modelId="{F9FBCA02-AFBC-4692-951E-ADF92D9D7907}" type="presParOf" srcId="{4B6D651A-A9E2-48E3-ABF4-C075B5287AF7}" destId="{B47424A6-39A6-4A04-B905-99AD95F77700}" srcOrd="2" destOrd="0" presId="urn:microsoft.com/office/officeart/2005/8/layout/cycle8"/>
    <dgm:cxn modelId="{3D6637B3-4F8D-4F54-9B76-F62413604D2D}" type="presParOf" srcId="{4B6D651A-A9E2-48E3-ABF4-C075B5287AF7}" destId="{4A31AE17-8EA7-4102-8951-0BF4C340F04C}" srcOrd="3" destOrd="0" presId="urn:microsoft.com/office/officeart/2005/8/layout/cycle8"/>
    <dgm:cxn modelId="{139D877B-3DAC-47CB-8FF7-CF399830F593}" type="presParOf" srcId="{4B6D651A-A9E2-48E3-ABF4-C075B5287AF7}" destId="{A1467D42-EBB3-454B-B17E-47F55A693354}" srcOrd="4" destOrd="0" presId="urn:microsoft.com/office/officeart/2005/8/layout/cycle8"/>
    <dgm:cxn modelId="{6C660544-005B-48DD-B17E-493178C0B83F}" type="presParOf" srcId="{4B6D651A-A9E2-48E3-ABF4-C075B5287AF7}" destId="{AEBF42CC-826C-42F5-AE7C-3B267415333B}" srcOrd="5" destOrd="0" presId="urn:microsoft.com/office/officeart/2005/8/layout/cycle8"/>
    <dgm:cxn modelId="{19969B88-8FCD-4040-9CDA-2F92C15F3D70}" type="presParOf" srcId="{4B6D651A-A9E2-48E3-ABF4-C075B5287AF7}" destId="{2430412B-635A-4836-B8EC-C74C892AE0E3}" srcOrd="6" destOrd="0" presId="urn:microsoft.com/office/officeart/2005/8/layout/cycle8"/>
    <dgm:cxn modelId="{EF15571D-6DC8-49FC-B377-DB2D83F3BC3A}" type="presParOf" srcId="{4B6D651A-A9E2-48E3-ABF4-C075B5287AF7}" destId="{DD8B678E-BB1F-469C-9FEE-CCB673864989}" srcOrd="7" destOrd="0" presId="urn:microsoft.com/office/officeart/2005/8/layout/cycle8"/>
    <dgm:cxn modelId="{A5D80E3F-0776-4BB5-B751-1E5AB7F0909D}" type="presParOf" srcId="{4B6D651A-A9E2-48E3-ABF4-C075B5287AF7}" destId="{B1A3184B-F37A-442B-9B5B-162216EEAC07}" srcOrd="8" destOrd="0" presId="urn:microsoft.com/office/officeart/2005/8/layout/cycle8"/>
    <dgm:cxn modelId="{6B7E8CF7-93A8-4E6C-9227-0970DE76A115}" type="presParOf" srcId="{4B6D651A-A9E2-48E3-ABF4-C075B5287AF7}" destId="{3EACFFA3-EDC7-4617-81A5-ADA3D147DDE0}" srcOrd="9" destOrd="0" presId="urn:microsoft.com/office/officeart/2005/8/layout/cycle8"/>
    <dgm:cxn modelId="{45CE1EC4-14E3-4A3A-89E0-4FD0F687BAE3}" type="presParOf" srcId="{4B6D651A-A9E2-48E3-ABF4-C075B5287AF7}" destId="{6BD7FC56-609C-46F0-8A7B-B28ECCF9310D}" srcOrd="10" destOrd="0" presId="urn:microsoft.com/office/officeart/2005/8/layout/cycle8"/>
    <dgm:cxn modelId="{FFC60049-2F05-4ABF-BC8C-5AE882B48A99}" type="presParOf" srcId="{4B6D651A-A9E2-48E3-ABF4-C075B5287AF7}" destId="{C5EC45AE-B674-4087-AA6A-E9716EBA1E71}" srcOrd="11" destOrd="0" presId="urn:microsoft.com/office/officeart/2005/8/layout/cycle8"/>
    <dgm:cxn modelId="{4604A541-AC25-4E59-A4A7-59ED95CF1004}" type="presParOf" srcId="{4B6D651A-A9E2-48E3-ABF4-C075B5287AF7}" destId="{91B3AD6C-DCB4-448A-8B7A-A7B0535DA838}" srcOrd="12" destOrd="0" presId="urn:microsoft.com/office/officeart/2005/8/layout/cycle8"/>
    <dgm:cxn modelId="{67F044B1-4FEB-4AC3-8483-189A20908C7A}" type="presParOf" srcId="{4B6D651A-A9E2-48E3-ABF4-C075B5287AF7}" destId="{581C0BBF-C285-4732-ACE7-71ED6DCACD89}" srcOrd="13" destOrd="0" presId="urn:microsoft.com/office/officeart/2005/8/layout/cycle8"/>
    <dgm:cxn modelId="{13F8B25A-1DBE-41B1-A61A-4C752A3284FA}" type="presParOf" srcId="{4B6D651A-A9E2-48E3-ABF4-C075B5287AF7}" destId="{5ED697E0-FA51-4593-BE8C-4DD98878998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D32D6-9490-44C9-9ECD-B5FAC313AF5C}">
      <dsp:nvSpPr>
        <dsp:cNvPr id="0" name=""/>
        <dsp:cNvSpPr/>
      </dsp:nvSpPr>
      <dsp:spPr>
        <a:xfrm>
          <a:off x="894444" y="414565"/>
          <a:ext cx="5357463" cy="535746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kern="1200" dirty="0"/>
            <a:t>Trivsam arbetsmiljö</a:t>
          </a:r>
        </a:p>
      </dsp:txBody>
      <dsp:txXfrm>
        <a:off x="3717955" y="1549837"/>
        <a:ext cx="1913379" cy="1594483"/>
      </dsp:txXfrm>
    </dsp:sp>
    <dsp:sp modelId="{A1467D42-EBB3-454B-B17E-47F55A693354}">
      <dsp:nvSpPr>
        <dsp:cNvPr id="0" name=""/>
        <dsp:cNvSpPr/>
      </dsp:nvSpPr>
      <dsp:spPr>
        <a:xfrm>
          <a:off x="784106" y="605903"/>
          <a:ext cx="5357463" cy="535746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kern="1200"/>
            <a:t>Systematiskt arbetsmiljöarbete</a:t>
          </a:r>
        </a:p>
      </dsp:txBody>
      <dsp:txXfrm>
        <a:off x="2059693" y="4081877"/>
        <a:ext cx="2870069" cy="1403145"/>
      </dsp:txXfrm>
    </dsp:sp>
    <dsp:sp modelId="{B1A3184B-F37A-442B-9B5B-162216EEAC07}">
      <dsp:nvSpPr>
        <dsp:cNvPr id="0" name=""/>
        <dsp:cNvSpPr/>
      </dsp:nvSpPr>
      <dsp:spPr>
        <a:xfrm>
          <a:off x="673768" y="414565"/>
          <a:ext cx="5357463" cy="535746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kern="1200"/>
            <a:t>Många friskfaktorer</a:t>
          </a:r>
        </a:p>
      </dsp:txBody>
      <dsp:txXfrm>
        <a:off x="1294341" y="1549837"/>
        <a:ext cx="1913379" cy="1594483"/>
      </dsp:txXfrm>
    </dsp:sp>
    <dsp:sp modelId="{91B3AD6C-DCB4-448A-8B7A-A7B0535DA838}">
      <dsp:nvSpPr>
        <dsp:cNvPr id="0" name=""/>
        <dsp:cNvSpPr/>
      </dsp:nvSpPr>
      <dsp:spPr>
        <a:xfrm>
          <a:off x="563234" y="82913"/>
          <a:ext cx="6020768" cy="602076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C0BBF-C285-4732-ACE7-71ED6DCACD89}">
      <dsp:nvSpPr>
        <dsp:cNvPr id="0" name=""/>
        <dsp:cNvSpPr/>
      </dsp:nvSpPr>
      <dsp:spPr>
        <a:xfrm>
          <a:off x="452454" y="273912"/>
          <a:ext cx="6020768" cy="602076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697E0-FA51-4593-BE8C-4DD988789984}">
      <dsp:nvSpPr>
        <dsp:cNvPr id="0" name=""/>
        <dsp:cNvSpPr/>
      </dsp:nvSpPr>
      <dsp:spPr>
        <a:xfrm>
          <a:off x="341673" y="82913"/>
          <a:ext cx="6020768" cy="602076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2025-11-14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75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svg"/><Relationship Id="rId7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0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svg"/><Relationship Id="rId7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2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4" Type="http://schemas.openxmlformats.org/officeDocument/2006/relationships/image" Target="../media/image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8235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6498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6715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4827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5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8271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1869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1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82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77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8706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10787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2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1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38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3179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115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50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311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1453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7006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270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5766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8150661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77664" y="1005275"/>
            <a:ext cx="15356806" cy="1884892"/>
          </a:xfrm>
          <a:prstGeom prst="rect">
            <a:avLst/>
          </a:prstGeom>
        </p:spPr>
        <p:txBody>
          <a:bodyPr/>
          <a:lstStyle>
            <a:lvl1pPr algn="r">
              <a:defRPr sz="7915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07807" y="3267146"/>
            <a:ext cx="17726663" cy="6785610"/>
          </a:xfrm>
          <a:prstGeom prst="rect">
            <a:avLst/>
          </a:prstGeom>
        </p:spPr>
        <p:txBody>
          <a:bodyPr/>
          <a:lstStyle>
            <a:lvl1pPr>
              <a:defRPr sz="5277"/>
            </a:lvl1pPr>
            <a:lvl2pPr>
              <a:defRPr sz="5277"/>
            </a:lvl2pPr>
            <a:lvl3pPr>
              <a:defRPr sz="5277"/>
            </a:lvl3pPr>
            <a:lvl4pPr>
              <a:defRPr sz="5277"/>
            </a:lvl4pPr>
            <a:lvl5pPr>
              <a:defRPr sz="5277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503127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399" y="152402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9" y="3406775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1" y="6264277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8" y="3406777"/>
            <a:ext cx="8638420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2025-11-12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7623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8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5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1" y="8791201"/>
            <a:ext cx="1987199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03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1" y="759600"/>
            <a:ext cx="15839999" cy="2052001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8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5" y="10548000"/>
            <a:ext cx="360001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1" y="3239091"/>
            <a:ext cx="15839999" cy="6840000"/>
          </a:xfrm>
        </p:spPr>
        <p:txBody>
          <a:bodyPr>
            <a:noAutofit/>
          </a:bodyPr>
          <a:lstStyle>
            <a:lvl1pPr marL="345584" indent="-34558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5964" indent="-323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5948" indent="-28798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7932" indent="-25918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3919" indent="-251989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7" y="8967043"/>
            <a:ext cx="1800000" cy="1800001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894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3" y="0"/>
            <a:ext cx="6240626" cy="979487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1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1" y="701677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8" y="3408147"/>
            <a:ext cx="7828733" cy="5400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7828735" cy="204364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10542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3"/>
            <a:ext cx="1095044" cy="3216273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63857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4096B55-0D59-ACD1-7B35-9C82314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907E551-D935-2208-D904-FC0060DA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5D5264-1235-1849-B6A3-0A42AD31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8943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10AF90-2D5D-CFF0-0114-A7210853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A144B8-0D2E-EBCF-5433-9DF582D23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9358AB-5D11-9051-B7F3-888EA4AC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67C7-177D-3543-9A43-7A18E49E903C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3C022F8-0467-7327-A2F2-181B1F92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2C807D-DBA7-9B35-20E5-6FE945E8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495C-16B4-B947-9550-DEF002513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49006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solidFill>
            <a:srgbClr val="F0EFF9"/>
          </a:solidFill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34FFEE-00E0-F442-B1C9-56AB1AE98F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96" y="-37131"/>
            <a:ext cx="1235405" cy="3675583"/>
          </a:xfrm>
          <a:prstGeom prst="rect">
            <a:avLst/>
          </a:prstGeom>
        </p:spPr>
      </p:pic>
      <p:sp>
        <p:nvSpPr>
          <p:cNvPr id="8" name="object 38">
            <a:extLst>
              <a:ext uri="{FF2B5EF4-FFF2-40B4-BE49-F238E27FC236}">
                <a16:creationId xmlns:a16="http://schemas.microsoft.com/office/drawing/2014/main" id="{290E818A-DE67-884C-A662-24E2F2FE9D0D}"/>
              </a:ext>
            </a:extLst>
          </p:cNvPr>
          <p:cNvSpPr/>
          <p:nvPr userDrawn="1"/>
        </p:nvSpPr>
        <p:spPr>
          <a:xfrm>
            <a:off x="17860656" y="9111060"/>
            <a:ext cx="1668719" cy="1668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1649915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ådelat innehåll_Mörk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BDEC135-66DF-CEC9-615D-56171E81A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-12363"/>
            <a:ext cx="10052050" cy="11309350"/>
          </a:xfrm>
          <a:prstGeom prst="rect">
            <a:avLst/>
          </a:prstGeom>
          <a:solidFill>
            <a:srgbClr val="700545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3807393C-14C5-817F-0FB7-0BCDC99C30B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589472" y="3123536"/>
            <a:ext cx="6873107" cy="5062278"/>
          </a:xfrm>
        </p:spPr>
        <p:txBody>
          <a:bodyPr>
            <a:noAutofit/>
          </a:bodyPr>
          <a:lstStyle>
            <a:lvl1pPr algn="ctr">
              <a:defRPr sz="7256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AB69E867-06EA-137D-F928-667746C1A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0361" y="1288581"/>
            <a:ext cx="8047067" cy="82385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164EF78-DEEC-6388-FACB-C26790AF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178557" y="10598478"/>
            <a:ext cx="777901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bg1"/>
                </a:solidFill>
              </a:defRPr>
            </a:lvl1pPr>
          </a:lstStyle>
          <a:p>
            <a:fld id="{FDD9FC71-94E5-4C63-83F9-09F1766974D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3B684164-7CDF-B192-9F03-5ED1A1105727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1051876" y="10598478"/>
            <a:ext cx="1863219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63AC0A1-BF03-4687-BDDD-A787ED1917E4}" type="datetimeFigureOut">
              <a:rPr lang="sv-SE" smtClean="0"/>
              <a:pPr/>
              <a:t>2025-11-12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2C9FA2B6-4370-0FAC-64A2-925191566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3442828" y="10598478"/>
            <a:ext cx="6339534" cy="485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1758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2025-11-12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9613788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2025-11-12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90699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image" Target="../media/image4.svg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image" Target="../media/image48.sv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2025-11-14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2025-11-12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1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  <p:sldLayoutId id="2147484124" r:id="rId21"/>
    <p:sldLayoutId id="2147484125" r:id="rId22"/>
    <p:sldLayoutId id="2147484126" r:id="rId23"/>
    <p:sldLayoutId id="2147484127" r:id="rId24"/>
    <p:sldLayoutId id="2147484128" r:id="rId25"/>
    <p:sldLayoutId id="2147484129" r:id="rId26"/>
    <p:sldLayoutId id="2147484130" r:id="rId27"/>
    <p:sldLayoutId id="2147484131" r:id="rId28"/>
    <p:sldLayoutId id="2147484132" r:id="rId29"/>
    <p:sldLayoutId id="2147484133" r:id="rId30"/>
    <p:sldLayoutId id="2147484134" r:id="rId31"/>
    <p:sldLayoutId id="2147484135" r:id="rId32"/>
    <p:sldLayoutId id="2147484136" r:id="rId33"/>
    <p:sldLayoutId id="2147484137" r:id="rId34"/>
    <p:sldLayoutId id="2147484138" r:id="rId35"/>
    <p:sldLayoutId id="2147484139" r:id="rId36"/>
    <p:sldLayoutId id="2147484140" r:id="rId3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000" y="830139"/>
            <a:ext cx="15297473" cy="4525838"/>
          </a:xfrm>
        </p:spPr>
        <p:txBody>
          <a:bodyPr/>
          <a:lstStyle/>
          <a:p>
            <a:br>
              <a:rPr lang="sv-SE"/>
            </a:br>
            <a:r>
              <a:rPr lang="sv-SE" sz="9600">
                <a:ea typeface="Calibri Light"/>
                <a:cs typeface="Calibri Light"/>
              </a:rPr>
              <a:t>Bröstradiologiska kliniken</a:t>
            </a:r>
            <a:endParaRPr lang="sv-SE" sz="9600" b="0">
              <a:ea typeface="Calibri Light"/>
              <a:cs typeface="Calibri Light"/>
            </a:endParaRPr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sv-SE"/>
              <a:t>Årets Hälsofrämjande Arbetsplats 2025</a:t>
            </a:r>
            <a:endParaRPr lang="sv-SE">
              <a:ea typeface="Calibri Light"/>
              <a:cs typeface="Calibri Light"/>
            </a:endParaRPr>
          </a:p>
          <a:p>
            <a:endParaRPr lang="sv-SE">
              <a:solidFill>
                <a:srgbClr val="670F3B"/>
              </a:solidFill>
              <a:ea typeface="Calibri Light"/>
              <a:cs typeface="Calibri Light"/>
            </a:endParaRPr>
          </a:p>
          <a:p>
            <a:endParaRPr lang="sv-SE">
              <a:solidFill>
                <a:srgbClr val="FF0000"/>
              </a:solidFill>
              <a:ea typeface="Calibri Light"/>
              <a:cs typeface="Calibri Light"/>
            </a:endParaRP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911A5FA-7201-C8F8-9F37-79624DB8D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7257" y="6835132"/>
            <a:ext cx="3809388" cy="35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2B099F-1169-99A3-B6A0-43952A19A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0BB1B17-1999-CA44-0AE1-5B54D09E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ubrik 18">
            <a:extLst>
              <a:ext uri="{FF2B5EF4-FFF2-40B4-BE49-F238E27FC236}">
                <a16:creationId xmlns:a16="http://schemas.microsoft.com/office/drawing/2014/main" id="{455823B5-BF1B-EB38-C560-BDA6C5C577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713215" y="3982347"/>
            <a:ext cx="8280000" cy="205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eaLnBrk="1" hangingPunct="1">
              <a:lnSpc>
                <a:spcPct val="85000"/>
              </a:lnSpc>
              <a:defRPr sz="6000" b="0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-280" normalizeH="0" baseline="0" noProof="0" dirty="0" err="1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Vilka</a:t>
            </a:r>
            <a:r>
              <a:rPr kumimoji="0" lang="en-US" sz="88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en-US" sz="8800" b="0" i="0" u="none" strike="noStrike" kern="0" cap="none" spc="-280" normalizeH="0" baseline="0" noProof="0" dirty="0" err="1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är</a:t>
            </a:r>
            <a:r>
              <a:rPr kumimoji="0" lang="en-US" sz="88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vi?</a:t>
            </a:r>
            <a:endParaRPr kumimoji="0" lang="en-US" sz="8800" b="0" i="0" u="none" strike="noStrike" kern="0" cap="none" spc="-280" normalizeH="0" baseline="0" noProof="0" dirty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latshållare för bild 9" descr="En bild som visar en grupp på 20 vårdklädda personer utanför regionhuset.&#10;">
            <a:extLst>
              <a:ext uri="{FF2B5EF4-FFF2-40B4-BE49-F238E27FC236}">
                <a16:creationId xmlns:a16="http://schemas.microsoft.com/office/drawing/2014/main" id="{C7C64789-4C5C-E106-E483-80935B5D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28" r="28362" b="433"/>
          <a:stretch>
            <a:fillRect/>
          </a:stretch>
        </p:blipFill>
        <p:spPr>
          <a:xfrm>
            <a:off x="6525946" y="808349"/>
            <a:ext cx="11015166" cy="8907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023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77875A3-EC20-8783-1837-7DC6A45F9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87F37A9-1806-F5EE-870E-A74DD60CC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ubrik 18">
            <a:extLst>
              <a:ext uri="{FF2B5EF4-FFF2-40B4-BE49-F238E27FC236}">
                <a16:creationId xmlns:a16="http://schemas.microsoft.com/office/drawing/2014/main" id="{434434C8-5DD7-D2B4-F157-D1A4D2BB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5850" y="1648487"/>
            <a:ext cx="8280000" cy="2052000"/>
          </a:xfrm>
        </p:spPr>
        <p:txBody>
          <a:bodyPr/>
          <a:lstStyle/>
          <a:p>
            <a:r>
              <a:rPr lang="en-US" sz="8800"/>
              <a:t>Vad </a:t>
            </a:r>
            <a:r>
              <a:rPr lang="en-US" sz="8800" err="1"/>
              <a:t>gör</a:t>
            </a:r>
            <a:r>
              <a:rPr lang="en-US" sz="8800"/>
              <a:t> vi?</a:t>
            </a:r>
            <a:r>
              <a:rPr lang="en-US" sz="8000"/>
              <a:t> </a:t>
            </a:r>
            <a:endParaRPr lang="en-US" sz="8000">
              <a:ea typeface="Calibri Light"/>
              <a:cs typeface="Calibri Light"/>
            </a:endParaRPr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4A242E23-A609-C45A-B89D-9A9ED134E8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42481" y="3700487"/>
            <a:ext cx="8280000" cy="68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66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Bröstcancerscreening</a:t>
            </a: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40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66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Årskontroller</a:t>
            </a:r>
            <a:endParaRPr kumimoji="0" lang="en-US" sz="66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sv-SE" sz="40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66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Utredningar</a:t>
            </a:r>
          </a:p>
          <a:p>
            <a:pPr marL="755650" marR="0" lvl="1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4000" b="0" i="0" u="none" strike="noStrike" kern="0" cap="none" spc="-1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7" name="Platshållare för bild 23">
            <a:extLst>
              <a:ext uri="{FF2B5EF4-FFF2-40B4-BE49-F238E27FC236}">
                <a16:creationId xmlns:a16="http://schemas.microsoft.com/office/drawing/2014/main" id="{F9745490-C9AD-F23B-E7FC-72A64EA4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rgbClr val="F4DEE6"/>
          </a:solidFill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BE9D72EF-5E7A-5BCF-9B86-9E39DF8CF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08663" y="2187178"/>
            <a:ext cx="5231842" cy="656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1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8209E67-57F7-6FC8-6F90-0F00BEB4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8CE4E78-A389-F818-7D53-3F1DB27E1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ubrik 18">
            <a:extLst>
              <a:ext uri="{FF2B5EF4-FFF2-40B4-BE49-F238E27FC236}">
                <a16:creationId xmlns:a16="http://schemas.microsoft.com/office/drawing/2014/main" id="{F29540A2-94B5-2AC6-4A72-EBD7B256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028" y="1805915"/>
            <a:ext cx="8634546" cy="1999460"/>
          </a:xfrm>
        </p:spPr>
        <p:txBody>
          <a:bodyPr/>
          <a:lstStyle/>
          <a:p>
            <a:pPr algn="l"/>
            <a:r>
              <a:rPr lang="en-US" sz="8000" err="1"/>
              <a:t>Utmaningar</a:t>
            </a:r>
            <a:r>
              <a:rPr lang="en-US" sz="8000"/>
              <a:t> </a:t>
            </a:r>
            <a:r>
              <a:rPr lang="en-US" sz="8000" err="1"/>
              <a:t>inom</a:t>
            </a:r>
            <a:r>
              <a:rPr lang="en-US" sz="8000"/>
              <a:t> </a:t>
            </a:r>
            <a:r>
              <a:rPr lang="en-US" sz="8000" err="1"/>
              <a:t>bröstradiologi</a:t>
            </a:r>
            <a:r>
              <a:rPr lang="en-US" sz="8000"/>
              <a:t> </a:t>
            </a:r>
            <a:r>
              <a:rPr lang="en-US" sz="8000" err="1"/>
              <a:t>i</a:t>
            </a:r>
            <a:r>
              <a:rPr lang="en-US" sz="8000"/>
              <a:t> Sverige</a:t>
            </a:r>
            <a:endParaRPr lang="en-US" sz="8000">
              <a:ea typeface="Calibri Light"/>
              <a:cs typeface="Calibri Light"/>
            </a:endParaRPr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BBB6A12-7ED0-B6CB-8339-F123E7A4C319}"/>
              </a:ext>
            </a:extLst>
          </p:cNvPr>
          <p:cNvSpPr txBox="1">
            <a:spLocks/>
          </p:cNvSpPr>
          <p:nvPr/>
        </p:nvSpPr>
        <p:spPr>
          <a:xfrm>
            <a:off x="1242000" y="3915434"/>
            <a:ext cx="8280000" cy="56650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endParaRPr kumimoji="0" lang="sv-SE" sz="2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sv-SE" sz="54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Brist </a:t>
            </a:r>
            <a:endParaRPr kumimoji="0" lang="en-US" sz="54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55650" marR="0" lvl="1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Tx/>
              <a:buFont typeface="Courier New"/>
              <a:buChar char="o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Bröstradiologer</a:t>
            </a:r>
            <a:endParaRPr kumimoji="0" lang="en-US" sz="4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55650" marR="0" lvl="1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Tx/>
              <a:buFont typeface="Courier New"/>
              <a:buChar char="o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Mammografisjuksköterskor</a:t>
            </a: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sv-SE" sz="54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Tungt</a:t>
            </a:r>
            <a:endParaRPr kumimoji="0" lang="en-US" sz="54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55650" marR="0" lvl="1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Tx/>
              <a:buFont typeface="Courier New"/>
              <a:buChar char="o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Fysiskt</a:t>
            </a:r>
            <a:endParaRPr kumimoji="0" lang="en-US" sz="4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755650" marR="0" lvl="1" indent="-3238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Tx/>
              <a:buFont typeface="Courier New"/>
              <a:buChar char="o"/>
              <a:tabLst/>
              <a:defRPr/>
            </a:pPr>
            <a:r>
              <a:rPr kumimoji="0" lang="sv-SE" sz="48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Psykiskt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4000" b="0" i="0" u="none" strike="noStrike" kern="0" cap="none" spc="-11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7" name="Platshållare för bild 23">
            <a:extLst>
              <a:ext uri="{FF2B5EF4-FFF2-40B4-BE49-F238E27FC236}">
                <a16:creationId xmlns:a16="http://schemas.microsoft.com/office/drawing/2014/main" id="{5FB3DCD7-A53A-C097-F04B-DE05EAD49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243574" y="758127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rgbClr val="F4DEE6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410CC16-A89B-403E-112B-E1A77B2F7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6444" y="3109527"/>
            <a:ext cx="4594174" cy="45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B3529F6-AB46-AB47-7193-58D6E3811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B28BDC8-F0C6-AEC7-6590-BE25D511A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Bildobjekt 4" descr="En bild som visar text, regionens modell för hälsofrämjande arbetsplats med följande rubriker: &#10;&#10;Mål och uppdrag&#10;&#10;Medarbetarskap och ledarskap&#10;&#10;Delaktighet och gemenskap&#10;&#10;Kommunikation och mötesforum&#10;&#10;Systematiskt arbetsmiljöarbete&#10;&#10;Hälsa, anpassning och rehabilitering&#10;&#10;Likabehandling och jämställdhet&#10;&#10;Lärande och utveckling&#10;&#10;">
            <a:extLst>
              <a:ext uri="{FF2B5EF4-FFF2-40B4-BE49-F238E27FC236}">
                <a16:creationId xmlns:a16="http://schemas.microsoft.com/office/drawing/2014/main" id="{69DB1A88-6998-4BE5-01B8-93A8DB568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" t="771" r="3063" b="3182"/>
          <a:stretch>
            <a:fillRect/>
          </a:stretch>
        </p:blipFill>
        <p:spPr>
          <a:xfrm>
            <a:off x="4857749" y="1401466"/>
            <a:ext cx="8515351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noFill/>
        </p:spPr>
      </p:pic>
      <p:sp>
        <p:nvSpPr>
          <p:cNvPr id="6" name="Rubrik 18">
            <a:extLst>
              <a:ext uri="{FF2B5EF4-FFF2-40B4-BE49-F238E27FC236}">
                <a16:creationId xmlns:a16="http://schemas.microsoft.com/office/drawing/2014/main" id="{C1C307F5-C7DE-39B6-A005-6A0CEED2C8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5424" y="186631"/>
            <a:ext cx="8280000" cy="205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eaLnBrk="1" hangingPunct="1">
              <a:lnSpc>
                <a:spcPct val="85000"/>
              </a:lnSpc>
              <a:defRPr sz="7200" b="0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Hur </a:t>
            </a:r>
            <a:r>
              <a:rPr kumimoji="0" lang="en-US" sz="8000" b="0" i="0" u="none" strike="noStrike" kern="0" cap="none" spc="-280" normalizeH="0" baseline="0" noProof="0" dirty="0" err="1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arbetar</a:t>
            </a:r>
            <a:r>
              <a:rPr kumimoji="0" lang="en-US" sz="8000" b="0" i="0" u="none" strike="noStrike" kern="0" cap="none" spc="-280" normalizeH="0" baseline="0" noProof="0" dirty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vi?</a:t>
            </a:r>
            <a:endParaRPr kumimoji="0" lang="en-US" sz="8000" b="0" i="0" u="none" strike="noStrike" kern="0" cap="none" spc="-280" normalizeH="0" baseline="0" noProof="0" dirty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861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938577A-9934-4FBF-554F-E8ED2C53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2025-11-14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F10E010-FF3C-9541-73AB-0C72DE739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ubrik 18">
            <a:extLst>
              <a:ext uri="{FF2B5EF4-FFF2-40B4-BE49-F238E27FC236}">
                <a16:creationId xmlns:a16="http://schemas.microsoft.com/office/drawing/2014/main" id="{606CB01B-7EBF-958F-A218-3567682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750" y="1701272"/>
            <a:ext cx="8280000" cy="2052000"/>
          </a:xfrm>
        </p:spPr>
        <p:txBody>
          <a:bodyPr/>
          <a:lstStyle/>
          <a:p>
            <a:r>
              <a:rPr lang="sv-SE" sz="8800"/>
              <a:t>Friskfaktorer</a:t>
            </a:r>
            <a:r>
              <a:rPr lang="en-US"/>
              <a:t> </a:t>
            </a:r>
            <a:endParaRPr lang="en-US">
              <a:ea typeface="Calibri Light"/>
              <a:cs typeface="Calibri Light"/>
            </a:endParaRPr>
          </a:p>
        </p:txBody>
      </p:sp>
      <p:graphicFrame>
        <p:nvGraphicFramePr>
          <p:cNvPr id="6" name="Diagram 5" descr="diagram som visar en cirkel i tre lika stora delar med texten Många friskfaktorer, trivsam arbetsmiljö och systematiskt arbetsmiljöarbete.">
            <a:extLst>
              <a:ext uri="{FF2B5EF4-FFF2-40B4-BE49-F238E27FC236}">
                <a16:creationId xmlns:a16="http://schemas.microsoft.com/office/drawing/2014/main" id="{14EECC3F-F0AC-B49C-5A98-785F2445A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486425"/>
              </p:ext>
            </p:extLst>
          </p:nvPr>
        </p:nvGraphicFramePr>
        <p:xfrm>
          <a:off x="11100929" y="2978336"/>
          <a:ext cx="6925677" cy="637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DF36A7FF-9983-57C1-E43B-741C3A8162C6}"/>
              </a:ext>
            </a:extLst>
          </p:cNvPr>
          <p:cNvSpPr txBox="1">
            <a:spLocks/>
          </p:cNvSpPr>
          <p:nvPr/>
        </p:nvSpPr>
        <p:spPr>
          <a:xfrm>
            <a:off x="1242000" y="3689586"/>
            <a:ext cx="8280000" cy="56650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sv-SE" sz="40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endParaRPr kumimoji="0" lang="sv-SE" sz="2800" b="0" i="0" u="none" strike="noStrike" kern="0" cap="none" spc="-11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sv-SE" sz="5400" b="0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Stärka och synliggöra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5400" b="0" i="0" u="none" strike="noStrike" kern="0" cap="none" spc="-11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sv-SE" sz="5400" b="0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Inventera friskfaktorer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5400" b="0" i="0" u="none" strike="noStrike" kern="0" cap="none" spc="-11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5440" marR="0" lvl="0" indent="-3454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sv-SE" sz="5400" b="0" i="0" u="none" strike="noStrike" kern="0" cap="none" spc="-1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Aktivt hälsoteam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0" cap="none" spc="-11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sv-SE" sz="4000" b="0" i="0" u="none" strike="noStrike" kern="0" cap="none" spc="-11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461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2">
            <a:extLst>
              <a:ext uri="{FF2B5EF4-FFF2-40B4-BE49-F238E27FC236}">
                <a16:creationId xmlns:a16="http://schemas.microsoft.com/office/drawing/2014/main" id="{6DACB812-0100-C504-D8F6-90A7348E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955" y="4352198"/>
            <a:ext cx="9689783" cy="2052000"/>
          </a:xfrm>
        </p:spPr>
        <p:txBody>
          <a:bodyPr/>
          <a:lstStyle/>
          <a:p>
            <a:pPr algn="l"/>
            <a:r>
              <a:rPr lang="sv-SE" sz="8800">
                <a:ea typeface="Calibri Light"/>
                <a:cs typeface="Calibri Light"/>
              </a:rPr>
              <a:t>Årets hälsofrämjande </a:t>
            </a:r>
            <a:br>
              <a:rPr lang="sv-SE" sz="8800">
                <a:ea typeface="Calibri Light"/>
                <a:cs typeface="Calibri Light"/>
              </a:rPr>
            </a:br>
            <a:r>
              <a:rPr lang="sv-SE" sz="8800">
                <a:ea typeface="Calibri Light"/>
                <a:cs typeface="Calibri Light"/>
              </a:rPr>
              <a:t>arbetsplats – </a:t>
            </a:r>
            <a:br>
              <a:rPr lang="sv-SE">
                <a:ea typeface="Calibri Light"/>
                <a:cs typeface="Calibri Light"/>
              </a:rPr>
            </a:br>
            <a:r>
              <a:rPr lang="sv-SE" sz="8000" b="1">
                <a:ea typeface="Calibri Light"/>
                <a:cs typeface="Calibri Light"/>
              </a:rPr>
              <a:t>ett förhållningssätt, </a:t>
            </a:r>
            <a:br>
              <a:rPr lang="sv-SE" sz="8000" b="1">
                <a:ea typeface="Calibri Light"/>
                <a:cs typeface="Calibri Light"/>
              </a:rPr>
            </a:br>
            <a:r>
              <a:rPr lang="sv-SE" sz="8000" b="1">
                <a:ea typeface="Calibri Light"/>
                <a:cs typeface="Calibri Light"/>
              </a:rPr>
              <a:t>inte ett projekt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AAE7E7A-4A6F-CBAC-564F-56D03F99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Platshållare för bild 23">
            <a:extLst>
              <a:ext uri="{FF2B5EF4-FFF2-40B4-BE49-F238E27FC236}">
                <a16:creationId xmlns:a16="http://schemas.microsoft.com/office/drawing/2014/main" id="{6B7E0EC0-5FDF-D5CD-8FB7-F03BF8017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rgbClr val="F4DEE6"/>
          </a:solidFill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45600" marR="0" lvl="0" indent="-345600" algn="l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2300"/>
              </a:spcAft>
              <a:buClr>
                <a:srgbClr val="670F3B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0" cap="none" spc="-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3098A25F-C323-C1B0-69A2-184599265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7796" y="3108989"/>
            <a:ext cx="6208172" cy="56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15241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1_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19be73-3043-4a15-91a1-447e95682d5a" xsi:nil="true"/>
    <lcf76f155ced4ddcb4097134ff3c332f xmlns="1e79335a-5b32-4e3e-ac59-cfd702a91ec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83F1453CDB54991E039C08C7C9473" ma:contentTypeVersion="16" ma:contentTypeDescription="Skapa ett nytt dokument." ma:contentTypeScope="" ma:versionID="67774efc655ada34b906c9bab1868527">
  <xsd:schema xmlns:xsd="http://www.w3.org/2001/XMLSchema" xmlns:xs="http://www.w3.org/2001/XMLSchema" xmlns:p="http://schemas.microsoft.com/office/2006/metadata/properties" xmlns:ns2="1e79335a-5b32-4e3e-ac59-cfd702a91ece" xmlns:ns3="2919be73-3043-4a15-91a1-447e95682d5a" targetNamespace="http://schemas.microsoft.com/office/2006/metadata/properties" ma:root="true" ma:fieldsID="6dbb19e160d9311b994efa8a7137023d" ns2:_="" ns3:_="">
    <xsd:import namespace="1e79335a-5b32-4e3e-ac59-cfd702a91ece"/>
    <xsd:import namespace="2919be73-3043-4a15-91a1-447e95682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79335a-5b32-4e3e-ac59-cfd702a91e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9be73-3043-4a15-91a1-447e95682d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74edf0f-f2e9-413e-9a56-834715289534}" ma:internalName="TaxCatchAll" ma:showField="CatchAllData" ma:web="2919be73-3043-4a15-91a1-447e95682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33B282-23C6-445C-93B1-B1109349D2B3}"/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7</TotalTime>
  <Words>74</Words>
  <Application>Microsoft Office PowerPoint</Application>
  <PresentationFormat>Anpassad</PresentationFormat>
  <Paragraphs>46</Paragraphs>
  <Slides>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Open Sans</vt:lpstr>
      <vt:lpstr>RV-Vinröd_mörk</vt:lpstr>
      <vt:lpstr>RV-Vinröd_ljus</vt:lpstr>
      <vt:lpstr>RV-Turkos_mörk</vt:lpstr>
      <vt:lpstr>RV-Turkos_ljus</vt:lpstr>
      <vt:lpstr>1_RV-Vinröd_ljus</vt:lpstr>
      <vt:lpstr> Bröstradiologiska kliniken</vt:lpstr>
      <vt:lpstr>Vilka är vi?</vt:lpstr>
      <vt:lpstr>Vad gör vi? </vt:lpstr>
      <vt:lpstr>Utmaningar inom bröstradiologi i Sverige</vt:lpstr>
      <vt:lpstr>Hur arbetar vi?</vt:lpstr>
      <vt:lpstr>Friskfaktorer </vt:lpstr>
      <vt:lpstr>Årets hälsofrämjande  arbetsplats –  ett förhållningssätt,  inte ett projekt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Sofie Pettersson</dc:creator>
  <cp:keywords/>
  <dc:description/>
  <cp:lastModifiedBy>Sofie Pettersson</cp:lastModifiedBy>
  <cp:revision>1</cp:revision>
  <dcterms:created xsi:type="dcterms:W3CDTF">2025-11-14T09:03:50Z</dcterms:created>
  <dcterms:modified xsi:type="dcterms:W3CDTF">2025-11-14T09:11:20Z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0x010100DCE83F1453CDB54991E039C08C7C9473</vt:lpwstr>
  </property>
  <property fmtid="{D5CDD505-2E9C-101B-9397-08002B2CF9AE}" pid="6" name="MediaServiceImageTags">
    <vt:lpwstr/>
  </property>
</Properties>
</file>