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4"/>
    <p:sldMasterId id="2147483648" r:id="rId5"/>
    <p:sldMasterId id="2147483703" r:id="rId6"/>
  </p:sldMasterIdLst>
  <p:notesMasterIdLst>
    <p:notesMasterId r:id="rId14"/>
  </p:notesMasterIdLst>
  <p:sldIdLst>
    <p:sldId id="295" r:id="rId7"/>
    <p:sldId id="304" r:id="rId8"/>
    <p:sldId id="305" r:id="rId9"/>
    <p:sldId id="312" r:id="rId10"/>
    <p:sldId id="300" r:id="rId11"/>
    <p:sldId id="302" r:id="rId12"/>
    <p:sldId id="310" r:id="rId13"/>
  </p:sldIdLst>
  <p:sldSz cx="20104100" cy="11309350"/>
  <p:notesSz cx="20104100" cy="11309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9" userDrawn="1">
          <p15:clr>
            <a:srgbClr val="A4A3A4"/>
          </p15:clr>
        </p15:guide>
        <p15:guide id="2" pos="21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DF2"/>
    <a:srgbClr val="DFECF9"/>
    <a:srgbClr val="DCEEEB"/>
    <a:srgbClr val="E9F6F7"/>
    <a:srgbClr val="F4DEE6"/>
    <a:srgbClr val="DFFFFF"/>
    <a:srgbClr val="E1F6FF"/>
    <a:srgbClr val="D2E6F5"/>
    <a:srgbClr val="E8F5F5"/>
    <a:srgbClr val="D1E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DC57CE-E805-475B-8B37-27E989426677}" v="152" dt="2023-05-04T12:46:38.99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2050" y="86"/>
      </p:cViewPr>
      <p:guideLst>
        <p:guide orient="horz" pos="2269"/>
        <p:guide pos="21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A50A-7ED8-4297-A6D8-C39D2C596180}" type="datetimeFigureOut">
              <a:rPr lang="sv-SE" smtClean="0"/>
              <a:t>2024-04-18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id="{213F865A-82E0-4DE6-BBD6-DA7B3D8F00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10814050" y="-1"/>
            <a:ext cx="9290050" cy="113093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id="{9BDBBCB9-81A0-4B48-8D85-87FE05F29E71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9008000" y="0"/>
            <a:ext cx="1096100" cy="2395475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2024-04-18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/>
              <a:t> 4,42</a:t>
            </a:r>
          </a:p>
          <a:p>
            <a:pPr lv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536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10814401" y="0"/>
            <a:ext cx="9289700" cy="1130935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58731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27129ABF-34AF-4771-8C65-17474087DDAF}" type="datetime1">
              <a:rPr lang="sv-SE" smtClean="0"/>
              <a:t>2024-04-18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5600" y="3399671"/>
            <a:ext cx="17618075" cy="5983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7625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9050" y="6264274"/>
            <a:ext cx="1260000" cy="5045075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2024-04-18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372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2024-04-18</a:t>
            </a:fld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472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9008000" y="0"/>
            <a:ext cx="1096100" cy="2393950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/>
              <a:t> 4,42</a:t>
            </a:r>
          </a:p>
          <a:p>
            <a:pPr lvl="0"/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2024-04-18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02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 userDrawn="1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2024-04-18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A2CC002-8FB6-40A7-A6F3-C046623D47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3766" y="3399671"/>
            <a:ext cx="17616566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7431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id="{F9214C34-71FC-4B3B-B2DA-532B9C36A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6264274"/>
            <a:ext cx="1247156" cy="50450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2024-04-18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id="{BEF2884E-1FD5-4C14-8812-60610C2A3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46" t="64200" r="1"/>
          <a:stretch/>
        </p:blipFill>
        <p:spPr>
          <a:xfrm>
            <a:off x="0" y="0"/>
            <a:ext cx="6240627" cy="979488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id="{FCB10ADE-7E5E-400B-8AA1-BCE8B82F9AC2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69D-E447-4789-8673-AFA93CC4C0FC}" type="datetime1">
              <a:rPr lang="sv-SE" smtClean="0"/>
              <a:t>2024-04-18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69B40A8-44D8-445B-8C02-75F7336F6216}"/>
              </a:ext>
            </a:extLst>
          </p:cNvPr>
          <p:cNvSpPr/>
          <p:nvPr userDrawn="1"/>
        </p:nvSpPr>
        <p:spPr>
          <a:xfrm>
            <a:off x="10404000" y="702000"/>
            <a:ext cx="9000000" cy="9900000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1676"/>
            <a:ext cx="9000000" cy="9900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204256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solidFill>
            <a:srgbClr val="FAEDF2"/>
          </a:solidFill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2024-04-18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59AE0B8-EF77-4FED-9065-2B19EFE2C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9009056" y="0"/>
            <a:ext cx="1095044" cy="2395474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/>
              <a:t> 4,42</a:t>
            </a:r>
          </a:p>
          <a:p>
            <a:pPr lv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10814400" y="0"/>
            <a:ext cx="9289700" cy="1130935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4857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832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2024-04-18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024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52400" y="1524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04800" y="3048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6264276"/>
            <a:ext cx="1238643" cy="504507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221915" y="3406776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2024-04-18</a:t>
            </a:fld>
            <a:endParaRPr lang="en-US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790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9D00964E-CD7C-4BCA-A53D-05A9094492BF}" type="datetime1">
              <a:rPr lang="sv-SE" smtClean="0"/>
              <a:t>2024-04-18</a:t>
            </a:fld>
            <a:endParaRPr lang="sv-SE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7159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 userDrawn="1">
          <p15:clr>
            <a:srgbClr val="FBAE40"/>
          </p15:clr>
        </p15:guide>
        <p15:guide id="2" pos="6332" userDrawn="1">
          <p15:clr>
            <a:srgbClr val="FBAE40"/>
          </p15:clr>
        </p15:guide>
        <p15:guide id="3" pos="24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2024-04-18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noProof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5" r:id="rId3"/>
    <p:sldLayoutId id="2147483738" r:id="rId4"/>
    <p:sldLayoutId id="2147483741" r:id="rId5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2024-04-18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5" r:id="rId4"/>
    <p:sldLayoutId id="2147483701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2024-04-18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2000"/>
            <a:ext cx="17618400" cy="5986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87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0" r:id="rId3"/>
    <p:sldLayoutId id="2147483713" r:id="rId4"/>
    <p:sldLayoutId id="2147483716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lang="sv-SE" sz="4250" spc="-110" baseline="0" dirty="0" smtClean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lang="sv-SE" sz="3850" spc="-110" baseline="0" dirty="0" smtClean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lang="sv-SE" sz="3400" spc="-110" baseline="0" dirty="0" smtClean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lang="sv-SE" sz="3000" spc="-110" baseline="0" dirty="0" smtClean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lang="sv-SE" sz="2800" spc="-110" baseline="0" dirty="0" smtClean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18.png"/><Relationship Id="rId7" Type="http://schemas.openxmlformats.org/officeDocument/2006/relationships/image" Target="../media/image2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7.png"/><Relationship Id="rId5" Type="http://schemas.openxmlformats.org/officeDocument/2006/relationships/image" Target="../media/image17.png"/><Relationship Id="rId10" Type="http://schemas.openxmlformats.org/officeDocument/2006/relationships/image" Target="../media/image31.png"/><Relationship Id="rId4" Type="http://schemas.openxmlformats.org/officeDocument/2006/relationships/image" Target="../media/image26.png"/><Relationship Id="rId9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0D437F-8C9B-4ADC-BC35-6444BEA9EA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/>
              <a:t>Förändring av </a:t>
            </a:r>
            <a:br>
              <a:rPr lang="sv-SE"/>
            </a:br>
            <a:r>
              <a:rPr lang="sv-SE"/>
              <a:t>Allmän basinformation och andra gemensamma dokument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1DB9D87-562A-41EC-9F49-9AB204F8E2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v-SE"/>
              <a:t>- I samband med förändringar av uppmärksamhetssignalen (UMS) vid uppgradering av Cosmic den 7-8 maj 2023</a:t>
            </a:r>
          </a:p>
        </p:txBody>
      </p:sp>
    </p:spTree>
    <p:extLst>
      <p:ext uri="{BB962C8B-B14F-4D97-AF65-F5344CB8AC3E}">
        <p14:creationId xmlns:p14="http://schemas.microsoft.com/office/powerpoint/2010/main" val="1064246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9CB2BD62-33BD-8919-5A8F-9B2D01B67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cs typeface="Calibri"/>
              </a:rPr>
              <a:t>In</a:t>
            </a:r>
            <a:r>
              <a:rPr lang="sv-SE" b="1" i="0">
                <a:solidFill>
                  <a:srgbClr val="3C82AF"/>
                </a:solidFill>
                <a:effectLst/>
                <a:latin typeface="Calibri" panose="020F0502020204030204" pitchFamily="34" charset="0"/>
              </a:rPr>
              <a:t>formationsmängder från UMS som ska dokumenteras i gemensamma dokument </a:t>
            </a:r>
            <a:endParaRPr lang="sv-SE">
              <a:cs typeface="Calibri"/>
            </a:endParaRPr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9A68C098-FE7C-EF7B-B23F-19288E8F43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444482"/>
            <a:ext cx="17616566" cy="5983200"/>
          </a:xfrm>
        </p:spPr>
        <p:txBody>
          <a:bodyPr vert="horz" lIns="0" tIns="0" rIns="0" bIns="0" rtlCol="0" anchor="t">
            <a:normAutofit lnSpcReduction="10000"/>
          </a:bodyPr>
          <a:lstStyle/>
          <a:p>
            <a:pPr marL="345440" indent="-345440"/>
            <a:r>
              <a:rPr lang="sv-SE" dirty="0">
                <a:ea typeface="+mn-lt"/>
                <a:cs typeface="+mn-lt"/>
              </a:rPr>
              <a:t>Alla informationsmängder som försvinner från UMS har granskats ur ett patientsäkerhetsperspektiv. </a:t>
            </a:r>
          </a:p>
          <a:p>
            <a:pPr marL="345440" indent="-345440"/>
            <a:r>
              <a:rPr lang="sv-SE" dirty="0"/>
              <a:t>Information g</a:t>
            </a:r>
            <a:r>
              <a:rPr lang="sv-SE" dirty="0">
                <a:ea typeface="+mn-lt"/>
                <a:cs typeface="+mn-lt"/>
              </a:rPr>
              <a:t>ällande en patients medicinska tillstånd som inte återfinns på ett annat strukturerat sätt i patientens journal och är av sådan betydelse att det kan påverka patientens vård behöver dokumenteras enligt ny rutin i gemensamma dokument.</a:t>
            </a:r>
            <a:endParaRPr lang="sv-SE" dirty="0"/>
          </a:p>
          <a:p>
            <a:pPr marL="755650" lvl="1" indent="-345440"/>
            <a:r>
              <a:rPr lang="sv-SE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Förekomst av implantat</a:t>
            </a:r>
            <a:r>
              <a:rPr lang="sv-SE" u="none" strike="noStrike" dirty="0">
                <a:solidFill>
                  <a:srgbClr val="000000"/>
                </a:solidFill>
                <a:latin typeface="Calibri Light" panose="020F0302020204030204" pitchFamily="34" charset="0"/>
              </a:rPr>
              <a:t>, de </a:t>
            </a:r>
            <a:r>
              <a:rPr lang="sv-SE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som inte längre kan dokumenteras i uppmärksamhetssignalen</a:t>
            </a:r>
          </a:p>
          <a:p>
            <a:pPr marL="755650" lvl="1" indent="-345440"/>
            <a:r>
              <a:rPr lang="sv-SE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Vårdrutinavvikelse, annat  - avsteg från barnvaccinationsprogrammet</a:t>
            </a:r>
          </a:p>
          <a:p>
            <a:pPr marL="755650" lvl="1" indent="-345440"/>
            <a:r>
              <a:rPr lang="sv-SE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Överkänslighet födoämnen </a:t>
            </a:r>
            <a:r>
              <a:rPr lang="sv-SE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​</a:t>
            </a:r>
            <a:endParaRPr lang="sv-SE" b="0" i="0" dirty="0">
              <a:solidFill>
                <a:srgbClr val="000000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55650" lvl="1" indent="-345440"/>
            <a:r>
              <a:rPr lang="sv-SE" b="0" i="0" u="none" strike="noStrike" dirty="0">
                <a:solidFill>
                  <a:srgbClr val="000000"/>
                </a:solidFill>
                <a:effectLst/>
                <a:latin typeface="Calibri Light"/>
                <a:cs typeface="Calibri Light"/>
              </a:rPr>
              <a:t>Överkänslighet övrigt</a:t>
            </a:r>
            <a:endParaRPr lang="sv-SE" b="0" i="0" dirty="0">
              <a:solidFill>
                <a:srgbClr val="000000"/>
              </a:solidFill>
              <a:effectLst/>
              <a:latin typeface="Calibri Light"/>
              <a:cs typeface="Calibri Light"/>
            </a:endParaRPr>
          </a:p>
          <a:p>
            <a:pPr marL="0" indent="0">
              <a:buNone/>
            </a:pPr>
            <a:endParaRPr lang="sv-SE" i="1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906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830A85B-88CB-4156-ADFF-1FE640990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8553720" cy="1043260"/>
          </a:xfrm>
        </p:spPr>
        <p:txBody>
          <a:bodyPr>
            <a:normAutofit fontScale="90000"/>
          </a:bodyPr>
          <a:lstStyle/>
          <a:p>
            <a:pPr algn="l"/>
            <a:r>
              <a:rPr lang="sv-SE" dirty="0"/>
              <a:t>Allmän basinformation ersätts av två nya </a:t>
            </a:r>
            <a:r>
              <a:rPr lang="sv-SE"/>
              <a:t>gemensamma dokument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2116EEDA-1C6C-4F08-A7E6-30F3CB506E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6" name="Bildobjekt 15" descr="Bild på sökordet Allmän basinformation från journalen i Cosmic med ett rött kryss över.">
            <a:extLst>
              <a:ext uri="{FF2B5EF4-FFF2-40B4-BE49-F238E27FC236}">
                <a16:creationId xmlns:a16="http://schemas.microsoft.com/office/drawing/2014/main" id="{0B5B3FCE-7CA8-4309-B668-6D5F631A70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0714"/>
          <a:stretch/>
        </p:blipFill>
        <p:spPr>
          <a:xfrm>
            <a:off x="7369847" y="2895274"/>
            <a:ext cx="5112570" cy="2945938"/>
          </a:xfrm>
          <a:prstGeom prst="rect">
            <a:avLst/>
          </a:prstGeom>
        </p:spPr>
      </p:pic>
      <p:pic>
        <p:nvPicPr>
          <p:cNvPr id="32" name="Bildobjekt 31" descr="Bild på sökordet Medicins bakgrund från journalen i Cosmic som har en röd markering runt texten längst ner">
            <a:extLst>
              <a:ext uri="{FF2B5EF4-FFF2-40B4-BE49-F238E27FC236}">
                <a16:creationId xmlns:a16="http://schemas.microsoft.com/office/drawing/2014/main" id="{E596B489-1A46-B904-A742-67B33507B6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5309" y="6039003"/>
            <a:ext cx="5942078" cy="2148986"/>
          </a:xfrm>
          <a:prstGeom prst="rect">
            <a:avLst/>
          </a:prstGeom>
        </p:spPr>
      </p:pic>
      <p:pic>
        <p:nvPicPr>
          <p:cNvPr id="11" name="Picture 3" descr="Bild på Social bakgrund från journalen i Cosmic. ">
            <a:extLst>
              <a:ext uri="{FF2B5EF4-FFF2-40B4-BE49-F238E27FC236}">
                <a16:creationId xmlns:a16="http://schemas.microsoft.com/office/drawing/2014/main" id="{7FEB2AE8-B1CE-4F46-9777-2674C3D69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715" y="6039006"/>
            <a:ext cx="6503098" cy="1856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Multiplikationstecken 17">
            <a:extLst>
              <a:ext uri="{FF2B5EF4-FFF2-40B4-BE49-F238E27FC236}">
                <a16:creationId xmlns:a16="http://schemas.microsoft.com/office/drawing/2014/main" id="{6F99AFE5-B9FA-4F74-893C-22F4B3097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787105" y="3172205"/>
            <a:ext cx="2511794" cy="2490688"/>
          </a:xfrm>
          <a:prstGeom prst="mathMultiply">
            <a:avLst>
              <a:gd name="adj1" fmla="val 3409"/>
            </a:avLst>
          </a:prstGeom>
          <a:solidFill>
            <a:srgbClr val="FF0000"/>
          </a:solidFill>
          <a:ln w="12700">
            <a:noFill/>
            <a:extLst>
              <a:ext uri="{C807C97D-BFC1-408E-A445-0C87EB9F89A2}">
                <ask:lineSketchStyleProps xmlns:ask="http://schemas.microsoft.com/office/drawing/2018/sketchyshapes" sd="3219744430">
                  <a:custGeom>
                    <a:avLst/>
                    <a:gdLst>
                      <a:gd name="connsiteX0" fmla="*/ 755677 w 3396496"/>
                      <a:gd name="connsiteY0" fmla="*/ 854320 h 3299588"/>
                      <a:gd name="connsiteX1" fmla="*/ 875830 w 3396496"/>
                      <a:gd name="connsiteY1" fmla="*/ 730637 h 3299588"/>
                      <a:gd name="connsiteX2" fmla="*/ 1303487 w 3396496"/>
                      <a:gd name="connsiteY2" fmla="*/ 1146093 h 3299588"/>
                      <a:gd name="connsiteX3" fmla="*/ 1698248 w 3396496"/>
                      <a:gd name="connsiteY3" fmla="*/ 1529590 h 3299588"/>
                      <a:gd name="connsiteX4" fmla="*/ 2084784 w 3396496"/>
                      <a:gd name="connsiteY4" fmla="*/ 1154082 h 3299588"/>
                      <a:gd name="connsiteX5" fmla="*/ 2520666 w 3396496"/>
                      <a:gd name="connsiteY5" fmla="*/ 730637 h 3299588"/>
                      <a:gd name="connsiteX6" fmla="*/ 2640819 w 3396496"/>
                      <a:gd name="connsiteY6" fmla="*/ 854320 h 3299588"/>
                      <a:gd name="connsiteX7" fmla="*/ 2255966 w 3396496"/>
                      <a:gd name="connsiteY7" fmla="*/ 1228193 h 3299588"/>
                      <a:gd name="connsiteX8" fmla="*/ 1821982 w 3396496"/>
                      <a:gd name="connsiteY8" fmla="*/ 1649794 h 3299588"/>
                      <a:gd name="connsiteX9" fmla="*/ 2223212 w 3396496"/>
                      <a:gd name="connsiteY9" fmla="*/ 2039576 h 3299588"/>
                      <a:gd name="connsiteX10" fmla="*/ 2640819 w 3396496"/>
                      <a:gd name="connsiteY10" fmla="*/ 2445268 h 3299588"/>
                      <a:gd name="connsiteX11" fmla="*/ 2520666 w 3396496"/>
                      <a:gd name="connsiteY11" fmla="*/ 2568951 h 3299588"/>
                      <a:gd name="connsiteX12" fmla="*/ 2093009 w 3396496"/>
                      <a:gd name="connsiteY12" fmla="*/ 2153495 h 3299588"/>
                      <a:gd name="connsiteX13" fmla="*/ 1698248 w 3396496"/>
                      <a:gd name="connsiteY13" fmla="*/ 1769998 h 3299588"/>
                      <a:gd name="connsiteX14" fmla="*/ 1311712 w 3396496"/>
                      <a:gd name="connsiteY14" fmla="*/ 2145506 h 3299588"/>
                      <a:gd name="connsiteX15" fmla="*/ 875830 w 3396496"/>
                      <a:gd name="connsiteY15" fmla="*/ 2568951 h 3299588"/>
                      <a:gd name="connsiteX16" fmla="*/ 755677 w 3396496"/>
                      <a:gd name="connsiteY16" fmla="*/ 2445268 h 3299588"/>
                      <a:gd name="connsiteX17" fmla="*/ 1181472 w 3396496"/>
                      <a:gd name="connsiteY17" fmla="*/ 2031622 h 3299588"/>
                      <a:gd name="connsiteX18" fmla="*/ 1574514 w 3396496"/>
                      <a:gd name="connsiteY18" fmla="*/ 1649794 h 3299588"/>
                      <a:gd name="connsiteX19" fmla="*/ 1181472 w 3396496"/>
                      <a:gd name="connsiteY19" fmla="*/ 1267966 h 3299588"/>
                      <a:gd name="connsiteX20" fmla="*/ 755677 w 3396496"/>
                      <a:gd name="connsiteY20" fmla="*/ 854320 h 3299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3396496" h="3299588" fill="none" extrusionOk="0">
                        <a:moveTo>
                          <a:pt x="755677" y="854320"/>
                        </a:moveTo>
                        <a:cubicBezTo>
                          <a:pt x="786985" y="829860"/>
                          <a:pt x="837416" y="774251"/>
                          <a:pt x="875830" y="730637"/>
                        </a:cubicBezTo>
                        <a:cubicBezTo>
                          <a:pt x="1037546" y="856196"/>
                          <a:pt x="1226434" y="1029964"/>
                          <a:pt x="1303487" y="1146093"/>
                        </a:cubicBezTo>
                        <a:cubicBezTo>
                          <a:pt x="1380540" y="1262222"/>
                          <a:pt x="1512640" y="1347986"/>
                          <a:pt x="1698248" y="1529590"/>
                        </a:cubicBezTo>
                        <a:cubicBezTo>
                          <a:pt x="1822072" y="1401990"/>
                          <a:pt x="1915969" y="1292693"/>
                          <a:pt x="2084784" y="1154082"/>
                        </a:cubicBezTo>
                        <a:cubicBezTo>
                          <a:pt x="2253599" y="1015471"/>
                          <a:pt x="2391876" y="827083"/>
                          <a:pt x="2520666" y="730637"/>
                        </a:cubicBezTo>
                        <a:cubicBezTo>
                          <a:pt x="2572697" y="788544"/>
                          <a:pt x="2601270" y="813890"/>
                          <a:pt x="2640819" y="854320"/>
                        </a:cubicBezTo>
                        <a:cubicBezTo>
                          <a:pt x="2491426" y="1004767"/>
                          <a:pt x="2350082" y="1145633"/>
                          <a:pt x="2255966" y="1228193"/>
                        </a:cubicBezTo>
                        <a:cubicBezTo>
                          <a:pt x="2161850" y="1310753"/>
                          <a:pt x="1912288" y="1569021"/>
                          <a:pt x="1821982" y="1649794"/>
                        </a:cubicBezTo>
                        <a:cubicBezTo>
                          <a:pt x="1973227" y="1815580"/>
                          <a:pt x="2080884" y="1934705"/>
                          <a:pt x="2223212" y="2039576"/>
                        </a:cubicBezTo>
                        <a:cubicBezTo>
                          <a:pt x="2365540" y="2144447"/>
                          <a:pt x="2546822" y="2333583"/>
                          <a:pt x="2640819" y="2445268"/>
                        </a:cubicBezTo>
                        <a:cubicBezTo>
                          <a:pt x="2618067" y="2471740"/>
                          <a:pt x="2556512" y="2535329"/>
                          <a:pt x="2520666" y="2568951"/>
                        </a:cubicBezTo>
                        <a:cubicBezTo>
                          <a:pt x="2365674" y="2413402"/>
                          <a:pt x="2250090" y="2339906"/>
                          <a:pt x="2093009" y="2153495"/>
                        </a:cubicBezTo>
                        <a:cubicBezTo>
                          <a:pt x="1935928" y="1967085"/>
                          <a:pt x="1797972" y="1898051"/>
                          <a:pt x="1698248" y="1769998"/>
                        </a:cubicBezTo>
                        <a:cubicBezTo>
                          <a:pt x="1567526" y="1868270"/>
                          <a:pt x="1487713" y="2006782"/>
                          <a:pt x="1311712" y="2145506"/>
                        </a:cubicBezTo>
                        <a:cubicBezTo>
                          <a:pt x="1135711" y="2284230"/>
                          <a:pt x="1068789" y="2406988"/>
                          <a:pt x="875830" y="2568951"/>
                        </a:cubicBezTo>
                        <a:cubicBezTo>
                          <a:pt x="817713" y="2513127"/>
                          <a:pt x="793012" y="2473320"/>
                          <a:pt x="755677" y="2445268"/>
                        </a:cubicBezTo>
                        <a:cubicBezTo>
                          <a:pt x="849598" y="2366395"/>
                          <a:pt x="1016526" y="2164696"/>
                          <a:pt x="1181472" y="2031622"/>
                        </a:cubicBezTo>
                        <a:cubicBezTo>
                          <a:pt x="1346418" y="1898547"/>
                          <a:pt x="1453807" y="1737415"/>
                          <a:pt x="1574514" y="1649794"/>
                        </a:cubicBezTo>
                        <a:cubicBezTo>
                          <a:pt x="1441527" y="1485809"/>
                          <a:pt x="1340154" y="1424693"/>
                          <a:pt x="1181472" y="1267966"/>
                        </a:cubicBezTo>
                        <a:cubicBezTo>
                          <a:pt x="1022790" y="1111239"/>
                          <a:pt x="908699" y="986971"/>
                          <a:pt x="755677" y="854320"/>
                        </a:cubicBezTo>
                        <a:close/>
                      </a:path>
                      <a:path w="3396496" h="3299588" stroke="0" extrusionOk="0">
                        <a:moveTo>
                          <a:pt x="755677" y="854320"/>
                        </a:moveTo>
                        <a:cubicBezTo>
                          <a:pt x="806739" y="806289"/>
                          <a:pt x="825746" y="770804"/>
                          <a:pt x="875830" y="730637"/>
                        </a:cubicBezTo>
                        <a:cubicBezTo>
                          <a:pt x="979594" y="844506"/>
                          <a:pt x="1113370" y="934428"/>
                          <a:pt x="1278815" y="1122124"/>
                        </a:cubicBezTo>
                        <a:cubicBezTo>
                          <a:pt x="1444260" y="1309820"/>
                          <a:pt x="1548169" y="1399450"/>
                          <a:pt x="1698248" y="1529590"/>
                        </a:cubicBezTo>
                        <a:cubicBezTo>
                          <a:pt x="1832724" y="1362413"/>
                          <a:pt x="1906896" y="1289183"/>
                          <a:pt x="2101233" y="1138103"/>
                        </a:cubicBezTo>
                        <a:cubicBezTo>
                          <a:pt x="2295570" y="987023"/>
                          <a:pt x="2346418" y="926223"/>
                          <a:pt x="2520666" y="730637"/>
                        </a:cubicBezTo>
                        <a:cubicBezTo>
                          <a:pt x="2551250" y="762644"/>
                          <a:pt x="2598015" y="803513"/>
                          <a:pt x="2640819" y="854320"/>
                        </a:cubicBezTo>
                        <a:cubicBezTo>
                          <a:pt x="2482042" y="1005539"/>
                          <a:pt x="2401679" y="1102884"/>
                          <a:pt x="2215024" y="1267966"/>
                        </a:cubicBezTo>
                        <a:cubicBezTo>
                          <a:pt x="2028369" y="1433048"/>
                          <a:pt x="1944753" y="1541666"/>
                          <a:pt x="1821982" y="1649794"/>
                        </a:cubicBezTo>
                        <a:cubicBezTo>
                          <a:pt x="1949684" y="1754008"/>
                          <a:pt x="2062575" y="1891981"/>
                          <a:pt x="2215024" y="2031622"/>
                        </a:cubicBezTo>
                        <a:cubicBezTo>
                          <a:pt x="2367473" y="2171263"/>
                          <a:pt x="2451687" y="2243699"/>
                          <a:pt x="2640819" y="2445268"/>
                        </a:cubicBezTo>
                        <a:cubicBezTo>
                          <a:pt x="2586527" y="2504561"/>
                          <a:pt x="2546288" y="2534257"/>
                          <a:pt x="2520666" y="2568951"/>
                        </a:cubicBezTo>
                        <a:cubicBezTo>
                          <a:pt x="2327843" y="2375483"/>
                          <a:pt x="2278265" y="2343132"/>
                          <a:pt x="2093009" y="2153495"/>
                        </a:cubicBezTo>
                        <a:cubicBezTo>
                          <a:pt x="1907752" y="1963858"/>
                          <a:pt x="1879604" y="1955460"/>
                          <a:pt x="1698248" y="1769998"/>
                        </a:cubicBezTo>
                        <a:cubicBezTo>
                          <a:pt x="1530472" y="1962565"/>
                          <a:pt x="1459486" y="2034219"/>
                          <a:pt x="1278815" y="2177464"/>
                        </a:cubicBezTo>
                        <a:cubicBezTo>
                          <a:pt x="1098144" y="2320709"/>
                          <a:pt x="1025301" y="2415473"/>
                          <a:pt x="875830" y="2568951"/>
                        </a:cubicBezTo>
                        <a:cubicBezTo>
                          <a:pt x="833729" y="2531291"/>
                          <a:pt x="778376" y="2477163"/>
                          <a:pt x="755677" y="2445268"/>
                        </a:cubicBezTo>
                        <a:cubicBezTo>
                          <a:pt x="934541" y="2271104"/>
                          <a:pt x="987488" y="2252872"/>
                          <a:pt x="1165096" y="2047531"/>
                        </a:cubicBezTo>
                        <a:cubicBezTo>
                          <a:pt x="1342704" y="1842190"/>
                          <a:pt x="1457423" y="1782546"/>
                          <a:pt x="1574514" y="1649794"/>
                        </a:cubicBezTo>
                        <a:cubicBezTo>
                          <a:pt x="1495654" y="1562874"/>
                          <a:pt x="1372940" y="1423383"/>
                          <a:pt x="1173284" y="1260012"/>
                        </a:cubicBezTo>
                        <a:cubicBezTo>
                          <a:pt x="973628" y="1096640"/>
                          <a:pt x="937660" y="1016333"/>
                          <a:pt x="755677" y="85432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03C99730-80C3-4AB5-ACFA-B05C50983F17}"/>
              </a:ext>
            </a:extLst>
          </p:cNvPr>
          <p:cNvSpPr txBox="1"/>
          <p:nvPr/>
        </p:nvSpPr>
        <p:spPr>
          <a:xfrm>
            <a:off x="5155506" y="8389287"/>
            <a:ext cx="10075647" cy="2769989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b="1" dirty="0">
                <a:latin typeface="Calibri Light"/>
                <a:cs typeface="Calibri Light"/>
              </a:rPr>
              <a:t>Dokumentation ska ske direkt i de gemensamma</a:t>
            </a:r>
            <a:r>
              <a:rPr lang="sv-SE" sz="2800" b="1" i="0" dirty="0">
                <a:effectLst/>
                <a:latin typeface="Calibri Light"/>
                <a:cs typeface="Calibri Light"/>
              </a:rPr>
              <a:t> dokumenten för säkerställa att eventuell befintlig dokumentation kompletteras/uppdateras och att </a:t>
            </a:r>
            <a:r>
              <a:rPr lang="sv-SE" sz="2800" b="1" dirty="0">
                <a:latin typeface="Calibri Light"/>
                <a:cs typeface="Calibri Light"/>
              </a:rPr>
              <a:t>o</a:t>
            </a:r>
            <a:r>
              <a:rPr lang="sv-SE" sz="2800" b="1" i="0" dirty="0">
                <a:effectLst/>
                <a:latin typeface="Calibri Light"/>
                <a:cs typeface="Calibri Light"/>
              </a:rPr>
              <a:t>avsiktlig överskrivning undviks.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b="1" dirty="0">
                <a:latin typeface="Calibri Light"/>
                <a:cs typeface="Calibri Light"/>
              </a:rPr>
              <a:t>Sökord ingående i dessa gemensamma dokument kommer därför tas bort från </a:t>
            </a:r>
            <a:r>
              <a:rPr lang="sv-SE" sz="2800" b="1" i="0" dirty="0">
                <a:effectLst/>
                <a:latin typeface="Calibri Light"/>
                <a:cs typeface="Calibri Light"/>
              </a:rPr>
              <a:t>sökordsmallar</a:t>
            </a:r>
            <a:r>
              <a:rPr lang="sv-SE" sz="2800" b="1" dirty="0">
                <a:latin typeface="Calibri Light"/>
                <a:cs typeface="Calibri Light"/>
              </a:rPr>
              <a:t> där de ingår*.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1400" b="1" dirty="0">
              <a:latin typeface="Calibri Light"/>
              <a:cs typeface="Calibri Light"/>
            </a:endParaRPr>
          </a:p>
          <a:p>
            <a:r>
              <a:rPr lang="sv-SE" sz="1400" dirty="0">
                <a:latin typeface="Calibri Light"/>
                <a:cs typeface="Calibri Light"/>
              </a:rPr>
              <a:t>*Sökord Ärftlighet planeras avvecklas från sökordsmallar i ett senare skede.</a:t>
            </a:r>
          </a:p>
        </p:txBody>
      </p:sp>
    </p:spTree>
    <p:extLst>
      <p:ext uri="{BB962C8B-B14F-4D97-AF65-F5344CB8AC3E}">
        <p14:creationId xmlns:p14="http://schemas.microsoft.com/office/powerpoint/2010/main" val="465950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973CC6F-D7F4-A151-903C-77B249DF0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>
                <a:ea typeface="+mj-lt"/>
                <a:cs typeface="+mj-lt"/>
              </a:rPr>
              <a:t>Medicinsk bakgrund</a:t>
            </a:r>
            <a:endParaRPr lang="sv-SE" sz="4900">
              <a:cs typeface="Calibri"/>
            </a:endParaRPr>
          </a:p>
        </p:txBody>
      </p:sp>
      <p:pic>
        <p:nvPicPr>
          <p:cNvPr id="9" name="Bildobjekt 8" descr="Bild på sökordet Medicins bakgrund från journalen i Cosmic. ">
            <a:extLst>
              <a:ext uri="{FF2B5EF4-FFF2-40B4-BE49-F238E27FC236}">
                <a16:creationId xmlns:a16="http://schemas.microsoft.com/office/drawing/2014/main" id="{4393243B-BB9B-4DDB-CCA1-B7528842F9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931" y="2633720"/>
            <a:ext cx="7791295" cy="2817766"/>
          </a:xfrm>
          <a:prstGeom prst="rect">
            <a:avLst/>
          </a:prstGeom>
        </p:spPr>
      </p:pic>
      <p:sp>
        <p:nvSpPr>
          <p:cNvPr id="15" name="textruta 14">
            <a:extLst>
              <a:ext uri="{FF2B5EF4-FFF2-40B4-BE49-F238E27FC236}">
                <a16:creationId xmlns:a16="http://schemas.microsoft.com/office/drawing/2014/main" id="{840EB9F2-1B19-D5D3-2265-96B1FECBD702}"/>
              </a:ext>
            </a:extLst>
          </p:cNvPr>
          <p:cNvSpPr txBox="1"/>
          <p:nvPr/>
        </p:nvSpPr>
        <p:spPr>
          <a:xfrm>
            <a:off x="6413051" y="3204148"/>
            <a:ext cx="6984776" cy="400110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2000" b="1" dirty="0">
                <a:latin typeface="Calibri Light"/>
                <a:cs typeface="Calibri Light"/>
              </a:rPr>
              <a:t>(namnbyte från </a:t>
            </a:r>
            <a:r>
              <a:rPr lang="sv-SE" sz="2000" b="1" i="1" dirty="0">
                <a:latin typeface="Calibri Light"/>
                <a:cs typeface="Calibri Light"/>
              </a:rPr>
              <a:t>Tidigare och nuvarande diagnos, ansvarig enhet)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D2A8D5DC-EB75-DF71-F2DC-C6EE9FCC0B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E07773BF-AF11-85E7-F217-5B4082FC5675}"/>
              </a:ext>
            </a:extLst>
          </p:cNvPr>
          <p:cNvSpPr txBox="1"/>
          <p:nvPr/>
        </p:nvSpPr>
        <p:spPr>
          <a:xfrm>
            <a:off x="1419406" y="6086723"/>
            <a:ext cx="7776864" cy="2246769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b="1" dirty="0">
                <a:solidFill>
                  <a:schemeClr val="accent1"/>
                </a:solidFill>
                <a:latin typeface="Calibri Light"/>
                <a:cs typeface="Calibri Light"/>
              </a:rPr>
              <a:t>Flervalslista med del val som hittills funnits i UMS för implantat och överkänslighet födoämnen/annat.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b="1" dirty="0">
                <a:solidFill>
                  <a:schemeClr val="accent1"/>
                </a:solidFill>
                <a:cs typeface="Calibri Light"/>
              </a:rPr>
              <a:t>Fritextruta möjliggör </a:t>
            </a:r>
            <a:r>
              <a:rPr lang="sv-SE" sz="2800" b="1" dirty="0">
                <a:solidFill>
                  <a:schemeClr val="accent1"/>
                </a:solidFill>
                <a:latin typeface="Calibri Light"/>
                <a:cs typeface="Calibri Light"/>
              </a:rPr>
              <a:t>dokumentation av överkänslighet som inte finns valbar i lista.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F5D89166-A696-CCEA-DE70-D4CEC842ACF4}"/>
              </a:ext>
            </a:extLst>
          </p:cNvPr>
          <p:cNvSpPr txBox="1"/>
          <p:nvPr/>
        </p:nvSpPr>
        <p:spPr>
          <a:xfrm>
            <a:off x="1390376" y="8751019"/>
            <a:ext cx="7776864" cy="1384995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solidFill>
              <a:srgbClr val="FF00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2800" b="1" dirty="0">
                <a:solidFill>
                  <a:srgbClr val="FF0000"/>
                </a:solidFill>
                <a:latin typeface="Calibri Light"/>
                <a:cs typeface="Calibri Light"/>
              </a:rPr>
              <a:t>OBS! Reaktion, allvarlighetsgrad, verifierad/ej verifierad samt visshetsgrad ska inte dokumenteras för överkänsligheter.</a:t>
            </a:r>
          </a:p>
        </p:txBody>
      </p:sp>
      <p:pic>
        <p:nvPicPr>
          <p:cNvPr id="18" name="Bildobjekt 17" descr="Bild från journalen i Cosmic">
            <a:extLst>
              <a:ext uri="{FF2B5EF4-FFF2-40B4-BE49-F238E27FC236}">
                <a16:creationId xmlns:a16="http://schemas.microsoft.com/office/drawing/2014/main" id="{6818F26F-CC9E-5677-7303-CA8D6A04A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4533" y="3685322"/>
            <a:ext cx="5363172" cy="1984610"/>
          </a:xfrm>
          <a:prstGeom prst="rect">
            <a:avLst/>
          </a:prstGeom>
        </p:spPr>
      </p:pic>
      <p:pic>
        <p:nvPicPr>
          <p:cNvPr id="20" name="Bildobjekt 19" descr="Bild från journalen i Cosmic">
            <a:extLst>
              <a:ext uri="{FF2B5EF4-FFF2-40B4-BE49-F238E27FC236}">
                <a16:creationId xmlns:a16="http://schemas.microsoft.com/office/drawing/2014/main" id="{1360D7E1-956C-1E23-53E8-ACA4E4D4634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968" b="4968"/>
          <a:stretch/>
        </p:blipFill>
        <p:spPr>
          <a:xfrm>
            <a:off x="11313302" y="5768422"/>
            <a:ext cx="5384403" cy="1664053"/>
          </a:xfrm>
          <a:prstGeom prst="rect">
            <a:avLst/>
          </a:prstGeom>
        </p:spPr>
      </p:pic>
      <p:pic>
        <p:nvPicPr>
          <p:cNvPr id="12" name="Picture 5" descr="Bild från journalen i Cosmic">
            <a:extLst>
              <a:ext uri="{FF2B5EF4-FFF2-40B4-BE49-F238E27FC236}">
                <a16:creationId xmlns:a16="http://schemas.microsoft.com/office/drawing/2014/main" id="{A88268D7-B197-9437-E6DA-31B041FB3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2526" y="7564141"/>
            <a:ext cx="5288445" cy="180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Bild från journalen i Cosmic">
            <a:extLst>
              <a:ext uri="{FF2B5EF4-FFF2-40B4-BE49-F238E27FC236}">
                <a16:creationId xmlns:a16="http://schemas.microsoft.com/office/drawing/2014/main" id="{013FB81C-1ECE-9D17-425C-1545DE1C6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4959" y="9499128"/>
            <a:ext cx="5288445" cy="1751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834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DB4A40D0-1377-44A9-A567-116C7D49E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8448245" cy="1115260"/>
          </a:xfrm>
        </p:spPr>
        <p:txBody>
          <a:bodyPr>
            <a:normAutofit fontScale="90000"/>
          </a:bodyPr>
          <a:lstStyle/>
          <a:p>
            <a:r>
              <a:rPr lang="sv-SE"/>
              <a:t>Övriga förändringar gemensamma dokument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03B6827-88F5-485D-996A-C651F2FAD0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2784971"/>
            <a:ext cx="7828734" cy="6023176"/>
          </a:xfrm>
        </p:spPr>
        <p:txBody>
          <a:bodyPr vert="horz" lIns="0" tIns="0" rIns="0" bIns="0" rtlCol="0" anchor="t">
            <a:normAutofit lnSpcReduction="10000"/>
          </a:bodyPr>
          <a:lstStyle/>
          <a:p>
            <a:pPr marL="345440" indent="-345440"/>
            <a:r>
              <a:rPr lang="sv-SE" dirty="0"/>
              <a:t>Levnadsvanor:</a:t>
            </a:r>
          </a:p>
          <a:p>
            <a:pPr marL="755650" lvl="1" indent="-323850"/>
            <a:r>
              <a:rPr lang="sv-SE" sz="3300" dirty="0"/>
              <a:t>Tillägg av sökord Kost från Allmän basinformation, benämning ändras till Specialkost. </a:t>
            </a:r>
          </a:p>
          <a:p>
            <a:pPr marL="755650" lvl="1" indent="-323850"/>
            <a:r>
              <a:rPr lang="sv-SE" sz="3300"/>
              <a:t>Vissa specifika sökord ingående i sökordsmall </a:t>
            </a:r>
            <a:r>
              <a:rPr lang="sv-SE" sz="3300" i="1"/>
              <a:t>Hälsoblad</a:t>
            </a:r>
            <a:r>
              <a:rPr lang="sv-SE" sz="3300"/>
              <a:t> tas bort härifrån. Fullständig dokumentation av levnadsvanor visas som idag i journalvy Hälsoblad. </a:t>
            </a:r>
          </a:p>
          <a:p>
            <a:pPr marL="345440" indent="-345440"/>
            <a:r>
              <a:rPr lang="sv-SE" dirty="0"/>
              <a:t>ADL-funktion:</a:t>
            </a:r>
          </a:p>
          <a:p>
            <a:pPr marL="755650" lvl="1" indent="-323850"/>
            <a:r>
              <a:rPr lang="sv-SE" sz="3300" i="1" dirty="0"/>
              <a:t>Funktionsstatus enligt WHO </a:t>
            </a:r>
            <a:r>
              <a:rPr lang="sv-SE" sz="3300" dirty="0"/>
              <a:t>flyttas hit från Allmän basinformation</a:t>
            </a:r>
          </a:p>
        </p:txBody>
      </p:sp>
      <p:pic>
        <p:nvPicPr>
          <p:cNvPr id="13" name="Bildobjekt 12" descr="Bild från sökordet Levnadsvanor i journalen i Cosmic">
            <a:extLst>
              <a:ext uri="{FF2B5EF4-FFF2-40B4-BE49-F238E27FC236}">
                <a16:creationId xmlns:a16="http://schemas.microsoft.com/office/drawing/2014/main" id="{AB23BB04-D21A-79BB-8B2D-903DF59AE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4000" y="2784971"/>
            <a:ext cx="9001495" cy="2546475"/>
          </a:xfrm>
          <a:prstGeom prst="rect">
            <a:avLst/>
          </a:prstGeom>
        </p:spPr>
      </p:pic>
      <p:pic>
        <p:nvPicPr>
          <p:cNvPr id="7" name="Bildobjekt 6" descr="Bild från sökordet ADL-funtioner i journalen i Cosmic">
            <a:extLst>
              <a:ext uri="{FF2B5EF4-FFF2-40B4-BE49-F238E27FC236}">
                <a16:creationId xmlns:a16="http://schemas.microsoft.com/office/drawing/2014/main" id="{7BE55E9D-8EDF-597A-26E4-F4E69B04A6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5888" y="6302746"/>
            <a:ext cx="8969607" cy="429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205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542945BD-566C-433F-808D-7108C8D3A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Förändrad presentation i journal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540092E7-12C1-44CF-BA7F-D9293A9EB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7" descr="Bild från journalen i Cosmic">
            <a:extLst>
              <a:ext uri="{FF2B5EF4-FFF2-40B4-BE49-F238E27FC236}">
                <a16:creationId xmlns:a16="http://schemas.microsoft.com/office/drawing/2014/main" id="{5484C0A8-C892-F94F-8051-5E1116ECDF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744" y="2649832"/>
            <a:ext cx="6908655" cy="3378406"/>
          </a:xfrm>
          <a:prstGeom prst="rect">
            <a:avLst/>
          </a:prstGeom>
        </p:spPr>
      </p:pic>
      <p:sp>
        <p:nvSpPr>
          <p:cNvPr id="27" name="Pil: höger 26" descr="Gul pil som hänvisar till höger">
            <a:extLst>
              <a:ext uri="{FF2B5EF4-FFF2-40B4-BE49-F238E27FC236}">
                <a16:creationId xmlns:a16="http://schemas.microsoft.com/office/drawing/2014/main" id="{BD1C63E7-B72A-548F-5359-D57FAC360DB8}"/>
              </a:ext>
            </a:extLst>
          </p:cNvPr>
          <p:cNvSpPr/>
          <p:nvPr/>
        </p:nvSpPr>
        <p:spPr>
          <a:xfrm>
            <a:off x="8683898" y="4272775"/>
            <a:ext cx="2520280" cy="395331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40817D92-AAB9-D5E3-92EC-1EB6E554B027}"/>
              </a:ext>
            </a:extLst>
          </p:cNvPr>
          <p:cNvSpPr txBox="1"/>
          <p:nvPr/>
        </p:nvSpPr>
        <p:spPr>
          <a:xfrm>
            <a:off x="1483098" y="6734795"/>
            <a:ext cx="7992887" cy="3108543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b="1" err="1">
                <a:solidFill>
                  <a:schemeClr val="accent1"/>
                </a:solidFill>
                <a:cs typeface="Calibri Light"/>
              </a:rPr>
              <a:t>Journalvy</a:t>
            </a:r>
            <a:r>
              <a:rPr lang="sv-SE" sz="2800" b="1">
                <a:solidFill>
                  <a:schemeClr val="accent1"/>
                </a:solidFill>
                <a:cs typeface="Calibri Light"/>
              </a:rPr>
              <a:t> byter namn från Gemensamma dokument till Gemensam dokumentation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b="1">
                <a:solidFill>
                  <a:schemeClr val="accent1"/>
                </a:solidFill>
                <a:cs typeface="Calibri Light"/>
              </a:rPr>
              <a:t>Dokumenten är sorterade enligt standard till höger för alla verksamheter.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b="1">
                <a:solidFill>
                  <a:schemeClr val="accent1"/>
                </a:solidFill>
                <a:cs typeface="Calibri Light"/>
              </a:rPr>
              <a:t>Eventuella </a:t>
            </a:r>
            <a:r>
              <a:rPr lang="sv-SE" sz="2800" b="1" err="1">
                <a:solidFill>
                  <a:schemeClr val="accent1"/>
                </a:solidFill>
                <a:cs typeface="Calibri Light"/>
              </a:rPr>
              <a:t>klinikegna</a:t>
            </a:r>
            <a:r>
              <a:rPr lang="sv-SE" sz="2800" b="1">
                <a:solidFill>
                  <a:schemeClr val="accent1"/>
                </a:solidFill>
                <a:cs typeface="Calibri Light"/>
              </a:rPr>
              <a:t> gemensamma dokument visas nedom dessa.</a:t>
            </a:r>
            <a:endParaRPr lang="sv-SE" sz="2800">
              <a:solidFill>
                <a:schemeClr val="accent1"/>
              </a:solidFill>
              <a:cs typeface="Calibri Ligh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b="1">
                <a:solidFill>
                  <a:schemeClr val="accent1"/>
                </a:solidFill>
                <a:latin typeface="Calibri Light"/>
                <a:cs typeface="Calibri Light"/>
              </a:rPr>
              <a:t>Separat vy för Allmän basinformation försvinner.</a:t>
            </a:r>
          </a:p>
        </p:txBody>
      </p:sp>
      <p:pic>
        <p:nvPicPr>
          <p:cNvPr id="8" name="Bildobjekt 7" descr="Bild från sökordet Medicins bakgrund i journalen i Cosmic">
            <a:extLst>
              <a:ext uri="{FF2B5EF4-FFF2-40B4-BE49-F238E27FC236}">
                <a16:creationId xmlns:a16="http://schemas.microsoft.com/office/drawing/2014/main" id="{8B6A1549-6C21-2203-C21E-8F93022536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8584" y="1215004"/>
            <a:ext cx="4386073" cy="1586248"/>
          </a:xfrm>
          <a:prstGeom prst="rect">
            <a:avLst/>
          </a:prstGeom>
        </p:spPr>
      </p:pic>
      <p:pic>
        <p:nvPicPr>
          <p:cNvPr id="6146" name="Picture 2" descr="Bild från sökordet Beroendeframkallande läkemdel i journalen i Cosmic">
            <a:extLst>
              <a:ext uri="{FF2B5EF4-FFF2-40B4-BE49-F238E27FC236}">
                <a16:creationId xmlns:a16="http://schemas.microsoft.com/office/drawing/2014/main" id="{40E4E07D-7CEF-4A2C-8A09-79E1C2F91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3099" y="2860776"/>
            <a:ext cx="43815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Bild från sökordet Socialbakgrund i journalen i Cosmic">
            <a:extLst>
              <a:ext uri="{FF2B5EF4-FFF2-40B4-BE49-F238E27FC236}">
                <a16:creationId xmlns:a16="http://schemas.microsoft.com/office/drawing/2014/main" id="{3CF7D9BB-BD65-4EAB-A836-F6D193DDFB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0577" y="3788986"/>
            <a:ext cx="43719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Bild från sökordet Barn som närstående i journalen i Cosmic">
            <a:extLst>
              <a:ext uri="{FF2B5EF4-FFF2-40B4-BE49-F238E27FC236}">
                <a16:creationId xmlns:a16="http://schemas.microsoft.com/office/drawing/2014/main" id="{E54D1707-55A9-4070-AA59-A10C63521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0577" y="5130969"/>
            <a:ext cx="437197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Bildobjekt 21" descr="Bild från sökordet Levnadsvanor i journalen i Cosmic">
            <a:extLst>
              <a:ext uri="{FF2B5EF4-FFF2-40B4-BE49-F238E27FC236}">
                <a16:creationId xmlns:a16="http://schemas.microsoft.com/office/drawing/2014/main" id="{16AB4A61-3769-BC03-0525-7490B55164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00577" y="5968722"/>
            <a:ext cx="4342857" cy="1228571"/>
          </a:xfrm>
          <a:prstGeom prst="rect">
            <a:avLst/>
          </a:prstGeom>
        </p:spPr>
      </p:pic>
      <p:pic>
        <p:nvPicPr>
          <p:cNvPr id="24" name="Bildobjekt 23" descr="Bild från sökordet ADL-funtion i journalen i Cosmic">
            <a:extLst>
              <a:ext uri="{FF2B5EF4-FFF2-40B4-BE49-F238E27FC236}">
                <a16:creationId xmlns:a16="http://schemas.microsoft.com/office/drawing/2014/main" id="{8F30F8F0-213D-18EB-6532-30F51B80EA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600577" y="7260693"/>
            <a:ext cx="4352381" cy="2085714"/>
          </a:xfrm>
          <a:prstGeom prst="rect">
            <a:avLst/>
          </a:prstGeom>
        </p:spPr>
      </p:pic>
      <p:pic>
        <p:nvPicPr>
          <p:cNvPr id="6151" name="Picture 7" descr="Bild från journalen i Cosmic">
            <a:extLst>
              <a:ext uri="{FF2B5EF4-FFF2-40B4-BE49-F238E27FC236}">
                <a16:creationId xmlns:a16="http://schemas.microsoft.com/office/drawing/2014/main" id="{10B2D9F8-999B-4668-81CB-20A269EEAA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0577" y="9419705"/>
            <a:ext cx="437197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Bild från journalen i Cosmic">
            <a:extLst>
              <a:ext uri="{FF2B5EF4-FFF2-40B4-BE49-F238E27FC236}">
                <a16:creationId xmlns:a16="http://schemas.microsoft.com/office/drawing/2014/main" id="{63D2B8BF-B581-4DD7-8388-178D5A66CD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226" y="10396343"/>
            <a:ext cx="43529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144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36171323-CCF8-3AA6-759C-94362C23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1394" y="1453385"/>
            <a:ext cx="17616567" cy="1280261"/>
          </a:xfrm>
        </p:spPr>
        <p:txBody>
          <a:bodyPr/>
          <a:lstStyle/>
          <a:p>
            <a:r>
              <a:rPr lang="sv-SE" dirty="0">
                <a:cs typeface="Calibri"/>
              </a:rPr>
              <a:t>Sökord som förändras</a:t>
            </a:r>
            <a:endParaRPr lang="sv-SE" dirty="0"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F6682CBD-16F9-61B2-7E50-F070247659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0638" y="3355059"/>
            <a:ext cx="13165220" cy="6775580"/>
          </a:xfrm>
        </p:spPr>
        <p:txBody>
          <a:bodyPr vert="horz" lIns="0" tIns="0" rIns="0" bIns="0" rtlCol="0" anchor="t">
            <a:normAutofit/>
          </a:bodyPr>
          <a:lstStyle/>
          <a:p>
            <a:pPr marL="755650" lvl="1" indent="-323850" algn="l"/>
            <a:r>
              <a:rPr lang="sv-SE" dirty="0">
                <a:ea typeface="+mn-lt"/>
                <a:cs typeface="+mn-lt"/>
              </a:rPr>
              <a:t>Sökord </a:t>
            </a:r>
            <a:r>
              <a:rPr lang="sv-SE" i="1" dirty="0">
                <a:ea typeface="+mn-lt"/>
                <a:cs typeface="+mn-lt"/>
              </a:rPr>
              <a:t>Kontroll överkänslighet</a:t>
            </a:r>
            <a:r>
              <a:rPr lang="sv-SE" dirty="0">
                <a:ea typeface="+mn-lt"/>
                <a:cs typeface="+mn-lt"/>
              </a:rPr>
              <a:t> har fått förändrade formuleringar i </a:t>
            </a:r>
            <a:r>
              <a:rPr lang="sv-SE" dirty="0" err="1">
                <a:ea typeface="+mn-lt"/>
                <a:cs typeface="+mn-lt"/>
              </a:rPr>
              <a:t>vallist</a:t>
            </a:r>
            <a:r>
              <a:rPr lang="sv-SE" dirty="0">
                <a:ea typeface="+mn-lt"/>
                <a:cs typeface="+mn-lt"/>
              </a:rPr>
              <a:t> och fritextfältet är borttaget – detta för att förtydliga att sökordet är avsett endast för att dokumentera om patienten tillfrågats om överkänslighet. Eventuella förekomster av överkänslighet dokumenteras i uppmärksamhetssignalen (läkemedel) respektive gemensamma dokumentet Medicinsk bakgrund (födoämnen, annat). </a:t>
            </a:r>
          </a:p>
          <a:p>
            <a:pPr marL="431800" lvl="1" indent="0" algn="l">
              <a:buNone/>
            </a:pPr>
            <a:endParaRPr lang="sv-SE" dirty="0">
              <a:ea typeface="+mn-lt"/>
              <a:cs typeface="+mn-lt"/>
            </a:endParaRPr>
          </a:p>
          <a:p>
            <a:pPr marL="431800" lvl="1" indent="0">
              <a:buNone/>
            </a:pPr>
            <a:endParaRPr lang="sv-SE" dirty="0">
              <a:solidFill>
                <a:srgbClr val="000000"/>
              </a:solidFill>
              <a:latin typeface="Calibri Light"/>
              <a:cs typeface="Calibri Light"/>
            </a:endParaRPr>
          </a:p>
        </p:txBody>
      </p:sp>
      <p:pic>
        <p:nvPicPr>
          <p:cNvPr id="6" name="Bildobjekt 5" descr="Bild från sökordet kontroll överkänslighet i journalen i Cosmic">
            <a:extLst>
              <a:ext uri="{FF2B5EF4-FFF2-40B4-BE49-F238E27FC236}">
                <a16:creationId xmlns:a16="http://schemas.microsoft.com/office/drawing/2014/main" id="{8FAC6537-03B5-16AB-B58A-72E3FBE9E6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502" y="7193472"/>
            <a:ext cx="9807906" cy="3326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536315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CB468A0C-3AD1-40F7-951D-9B6CF80846B1}" vid="{0039DAB0-7D38-4811-8BB1-C6C4965A58F0}"/>
    </a:ext>
  </a:extLst>
</a:theme>
</file>

<file path=ppt/theme/theme2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CB468A0C-3AD1-40F7-951D-9B6CF80846B1}" vid="{2459BC67-DD28-465A-A611-64CAAD410A4A}"/>
    </a:ext>
  </a:extLst>
</a:theme>
</file>

<file path=ppt/theme/theme3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CB468A0C-3AD1-40F7-951D-9B6CF80846B1}" vid="{72B876D8-DEED-4268-B914-085C35FD99C3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4D22A67EBD90A4B88B0131DB3F29D4F" ma:contentTypeVersion="10" ma:contentTypeDescription="Skapa ett nytt dokument." ma:contentTypeScope="" ma:versionID="6bf451850f84576f02ee00d74d9905d8">
  <xsd:schema xmlns:xsd="http://www.w3.org/2001/XMLSchema" xmlns:xs="http://www.w3.org/2001/XMLSchema" xmlns:p="http://schemas.microsoft.com/office/2006/metadata/properties" xmlns:ns2="6254f691-737d-4bdb-8d40-50eaf8718ecd" xmlns:ns3="0e01d027-df3a-4ab4-85eb-6bacdb53d098" targetNamespace="http://schemas.microsoft.com/office/2006/metadata/properties" ma:root="true" ma:fieldsID="771dae56283b592aedcfc9277d3edd89" ns2:_="" ns3:_="">
    <xsd:import namespace="6254f691-737d-4bdb-8d40-50eaf8718ecd"/>
    <xsd:import namespace="0e01d027-df3a-4ab4-85eb-6bacdb53d0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4f691-737d-4bdb-8d40-50eaf8718e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01d027-df3a-4ab4-85eb-6bacdb53d09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298639-A577-4F3F-91F2-8D6ABE55571D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3ed7f590-e222-4224-aecd-4cc85b9d8c64"/>
    <ds:schemaRef ds:uri="b27dc28c-0e26-4ae5-b4b4-9fab896beb80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F47F009-E39D-4AEF-89E7-78CF372669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54f691-737d-4bdb-8d40-50eaf8718ecd"/>
    <ds:schemaRef ds:uri="0e01d027-df3a-4ab4-85eb-6bacdb53d0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41836F-050D-448E-A7B6-564A2A1A1F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Region_Västmanland</Template>
  <TotalTime>54</TotalTime>
  <Words>373</Words>
  <Application>Microsoft Office PowerPoint</Application>
  <PresentationFormat>Anpassad</PresentationFormat>
  <Paragraphs>32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Region Västmanland Rosa</vt:lpstr>
      <vt:lpstr>Region Västmanland Blå</vt:lpstr>
      <vt:lpstr>Region Västmanland Grön</vt:lpstr>
      <vt:lpstr>Förändring av  Allmän basinformation och andra gemensamma dokument</vt:lpstr>
      <vt:lpstr>Informationsmängder från UMS som ska dokumenteras i gemensamma dokument </vt:lpstr>
      <vt:lpstr>Allmän basinformation ersätts av två nya gemensamma dokument</vt:lpstr>
      <vt:lpstr>Medicinsk bakgrund</vt:lpstr>
      <vt:lpstr>Övriga förändringar gemensamma dokument</vt:lpstr>
      <vt:lpstr>Förändrad presentation i journal</vt:lpstr>
      <vt:lpstr>Sökord som förändras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Omorganisation Region Västmanland</dc:title>
  <dc:creator>Lina Ekegren</dc:creator>
  <cp:lastModifiedBy>Adina Mildek</cp:lastModifiedBy>
  <cp:revision>68</cp:revision>
  <dcterms:created xsi:type="dcterms:W3CDTF">2019-11-21T13:06:15Z</dcterms:created>
  <dcterms:modified xsi:type="dcterms:W3CDTF">2024-04-18T12:07:42Z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2019-05-20T00:00:00Z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2019-05-29T00:00:00Z</vt:filetime>
  </property>
  <property fmtid="{D5CDD505-2E9C-101B-9397-08002B2CF9AE}" pid="5" name="ContentTypeId">
    <vt:lpwstr>0x01010004D22A67EBD90A4B88B0131DB3F29D4F</vt:lpwstr>
  </property>
  <property fmtid="{D5CDD505-2E9C-101B-9397-08002B2CF9AE}" pid="6" name="MediaServiceImageTags">
    <vt:lpwstr/>
  </property>
  <property fmtid="{D5CDD505-2E9C-101B-9397-08002B2CF9AE}" pid="7" name="Order">
    <vt:r8>8100</vt:r8>
  </property>
  <property fmtid="{D5CDD505-2E9C-101B-9397-08002B2CF9AE}" pid="8" name="xd_Signature">
    <vt:bool>false</vt:bool>
  </property>
  <property fmtid="{D5CDD505-2E9C-101B-9397-08002B2CF9AE}" pid="9" name="xd_ProgID">
    <vt:lpwstr/>
  </property>
  <property fmtid="{D5CDD505-2E9C-101B-9397-08002B2CF9AE}" pid="10" name="TriggerFlowInfo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ExtendedDescription">
    <vt:lpwstr/>
  </property>
</Properties>
</file>