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648" r:id="rId5"/>
    <p:sldMasterId id="2147483703" r:id="rId6"/>
  </p:sldMasterIdLst>
  <p:notesMasterIdLst>
    <p:notesMasterId r:id="rId15"/>
  </p:notesMasterIdLst>
  <p:sldIdLst>
    <p:sldId id="293" r:id="rId7"/>
    <p:sldId id="305" r:id="rId8"/>
    <p:sldId id="306" r:id="rId9"/>
    <p:sldId id="311" r:id="rId10"/>
    <p:sldId id="312" r:id="rId11"/>
    <p:sldId id="309" r:id="rId12"/>
    <p:sldId id="313" r:id="rId13"/>
    <p:sldId id="314" r:id="rId14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7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F2"/>
    <a:srgbClr val="DFECF9"/>
    <a:srgbClr val="DCEEEB"/>
    <a:srgbClr val="E9F6F7"/>
    <a:srgbClr val="F4DEE6"/>
    <a:srgbClr val="DFFFFF"/>
    <a:srgbClr val="E1F6FF"/>
    <a:srgbClr val="D2E6F5"/>
    <a:srgbClr val="E8F5F5"/>
    <a:srgbClr val="D1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E16AD5-838B-43E1-B8E1-4DC8125357E2}" v="2" dt="2023-12-05T08:03:52.61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68" y="72"/>
      </p:cViewPr>
      <p:guideLst>
        <p:guide orient="horz" pos="2927"/>
        <p:guide pos="22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2023-12-05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/>
              <a:t> 4,42</a:t>
            </a:r>
          </a:p>
          <a:p>
            <a:pPr lv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2023-12-05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2023-12-05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2023-12-05</a:t>
            </a:fld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/>
              <a:t> 4,42</a:t>
            </a:r>
          </a:p>
          <a:p>
            <a:pPr lv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2023-12-05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2023-12-05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2023-12-05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2023-12-05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/>
              <a:t> 4,42</a:t>
            </a:r>
          </a:p>
          <a:p>
            <a:pPr lv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2023-12-05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2023-12-05</a:t>
            </a:fld>
            <a:endParaRPr lang="en-US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2023-12-05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2023-12-05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2023-12-05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2023-12-05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E41AC69-D047-4149-B5C9-9494D4BFD998}"/>
              </a:ext>
            </a:extLst>
          </p:cNvPr>
          <p:cNvSpPr/>
          <p:nvPr/>
        </p:nvSpPr>
        <p:spPr>
          <a:xfrm>
            <a:off x="5026025" y="5193010"/>
            <a:ext cx="1005205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sv-SE"/>
            </a:br>
            <a:br>
              <a:rPr lang="sv-SE"/>
            </a:br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7B079BAB-3C2D-4E80-8B93-0108D32C9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3013" y="2378075"/>
            <a:ext cx="14811845" cy="3409950"/>
          </a:xfrm>
        </p:spPr>
        <p:txBody>
          <a:bodyPr>
            <a:normAutofit fontScale="90000"/>
          </a:bodyPr>
          <a:lstStyle/>
          <a:p>
            <a:r>
              <a:rPr lang="sv-SE"/>
              <a:t>Gemensam omvårdnadsdokumentation i slutenvård</a:t>
            </a:r>
          </a:p>
        </p:txBody>
      </p:sp>
    </p:spTree>
    <p:extLst>
      <p:ext uri="{BB962C8B-B14F-4D97-AF65-F5344CB8AC3E}">
        <p14:creationId xmlns:p14="http://schemas.microsoft.com/office/powerpoint/2010/main" val="294191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F32697F-636F-4457-B619-4252690B8B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sv-SE"/>
              <a:t>Samlad bild av patientens tillstånd och pågående åtgärder</a:t>
            </a:r>
          </a:p>
          <a:p>
            <a:pPr lvl="1"/>
            <a:r>
              <a:rPr lang="sv-SE"/>
              <a:t>Minska administrativ tidsåtgång - undvika dubbeldokumentation</a:t>
            </a:r>
          </a:p>
          <a:p>
            <a:pPr lvl="1"/>
            <a:r>
              <a:rPr lang="sv-SE"/>
              <a:t>Enklare för patienten att vara delaktig i sin vård (framöver när vårdplansdokumentation presenteras på 1177 Journalen)</a:t>
            </a:r>
          </a:p>
          <a:p>
            <a:pPr lvl="1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88EC757-7CB3-4522-9116-8D63F7FF3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sv-SE" sz="4000"/>
            </a:br>
            <a:br>
              <a:rPr lang="sv-SE" sz="6000" b="1">
                <a:solidFill>
                  <a:schemeClr val="accent1"/>
                </a:solidFill>
              </a:rPr>
            </a:br>
            <a:r>
              <a:rPr lang="sv-SE" sz="4400" b="1">
                <a:solidFill>
                  <a:schemeClr val="accent1"/>
                </a:solidFill>
              </a:rPr>
              <a:t>Mål – </a:t>
            </a:r>
            <a:r>
              <a:rPr lang="sv-SE" sz="4400"/>
              <a:t>samlad </a:t>
            </a:r>
            <a:r>
              <a:rPr lang="sv-SE" sz="4400" err="1"/>
              <a:t>vårddokumentation</a:t>
            </a:r>
            <a:r>
              <a:rPr lang="sv-SE" sz="4400"/>
              <a:t> kopplat till vårdprocess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BD95893-59A9-4304-9196-CD12AF9BD26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2023-12-05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FCCAAF3-A886-442E-9D35-A76CC64B9D1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590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D025C647-83F1-4814-BD23-8282611A1946}"/>
              </a:ext>
            </a:extLst>
          </p:cNvPr>
          <p:cNvSpPr/>
          <p:nvPr/>
        </p:nvSpPr>
        <p:spPr>
          <a:xfrm>
            <a:off x="1195102" y="8318971"/>
            <a:ext cx="12601364" cy="7920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19B06F8-593F-4905-BF67-000986981CEA}"/>
              </a:ext>
            </a:extLst>
          </p:cNvPr>
          <p:cNvSpPr/>
          <p:nvPr/>
        </p:nvSpPr>
        <p:spPr>
          <a:xfrm>
            <a:off x="1195103" y="3062387"/>
            <a:ext cx="12601364" cy="38164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51EE18CE-A591-4004-883A-5F8021DBA4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sv-SE" sz="4400">
                <a:solidFill>
                  <a:schemeClr val="accent1"/>
                </a:solidFill>
                <a:latin typeface="+mj-lt"/>
              </a:rPr>
              <a:t>Gemensam </a:t>
            </a:r>
            <a:r>
              <a:rPr lang="sv-SE" sz="4400" err="1">
                <a:solidFill>
                  <a:schemeClr val="accent1"/>
                </a:solidFill>
                <a:latin typeface="+mj-lt"/>
              </a:rPr>
              <a:t>vårdplansvy</a:t>
            </a:r>
            <a:r>
              <a:rPr lang="sv-SE" sz="4400">
                <a:solidFill>
                  <a:schemeClr val="accent1"/>
                </a:solidFill>
                <a:latin typeface="+mj-lt"/>
              </a:rPr>
              <a:t>/vårdplansvårdåtagande</a:t>
            </a:r>
          </a:p>
          <a:p>
            <a:pPr lvl="1"/>
            <a:r>
              <a:rPr lang="sv-SE" sz="4400">
                <a:solidFill>
                  <a:schemeClr val="accent1"/>
                </a:solidFill>
                <a:latin typeface="+mj-lt"/>
              </a:rPr>
              <a:t>Gemensamma dokumentationsmallar</a:t>
            </a:r>
          </a:p>
          <a:p>
            <a:pPr lvl="1"/>
            <a:r>
              <a:rPr lang="sv-SE" sz="4400">
                <a:solidFill>
                  <a:schemeClr val="accent1"/>
                </a:solidFill>
                <a:latin typeface="+mj-lt"/>
              </a:rPr>
              <a:t>Gemensamma vårdplaner</a:t>
            </a:r>
          </a:p>
          <a:p>
            <a:pPr lvl="1"/>
            <a:r>
              <a:rPr lang="sv-SE" sz="4400">
                <a:solidFill>
                  <a:schemeClr val="accent1"/>
                </a:solidFill>
                <a:latin typeface="+mj-lt"/>
              </a:rPr>
              <a:t>Riskbedömningar med CDS vårdskadeprevention</a:t>
            </a:r>
          </a:p>
          <a:p>
            <a:pPr marL="571500" indent="-571500">
              <a:buFontTx/>
              <a:buChar char="-"/>
            </a:pPr>
            <a:endParaRPr lang="sv-SE" sz="4000">
              <a:solidFill>
                <a:schemeClr val="accent1"/>
              </a:solidFill>
              <a:latin typeface="+mj-lt"/>
            </a:endParaRPr>
          </a:p>
          <a:p>
            <a:pPr marL="0" indent="0">
              <a:buNone/>
            </a:pPr>
            <a:endParaRPr lang="sv-SE" sz="4000">
              <a:solidFill>
                <a:schemeClr val="accent1"/>
              </a:solidFill>
              <a:latin typeface="+mj-lt"/>
            </a:endParaRPr>
          </a:p>
          <a:p>
            <a:pPr marL="0" indent="0">
              <a:buNone/>
            </a:pPr>
            <a:r>
              <a:rPr lang="sv-SE" sz="4000">
                <a:solidFill>
                  <a:schemeClr val="accent1"/>
                </a:solidFill>
                <a:latin typeface="+mj-lt"/>
              </a:rPr>
              <a:t>Dokumentationen följer patienten över klinikgränser.</a:t>
            </a:r>
          </a:p>
          <a:p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F1C1F05-937E-4707-A373-0744DD847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974155"/>
            <a:ext cx="17616567" cy="2043642"/>
          </a:xfrm>
        </p:spPr>
        <p:txBody>
          <a:bodyPr>
            <a:normAutofit/>
          </a:bodyPr>
          <a:lstStyle/>
          <a:p>
            <a:r>
              <a:rPr lang="sv-SE" sz="4400"/>
              <a:t>Lösning: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81134E-B3EA-461B-9FD8-0B17F2AEB8A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2023-12-05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6052A5-55C9-4FA3-B869-9999189226D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890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B2D8E5C-6D5D-434A-BBBF-83FE69185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964E-CD7C-4BCA-A53D-05A9094492BF}" type="datetime1">
              <a:rPr lang="sv-SE" smtClean="0"/>
              <a:t>2023-12-05</a:t>
            </a:fld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743D858-0F53-4D8F-8FA6-D2315872F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4</a:t>
            </a:fld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974AC3C-8BCE-4E4D-BD70-72C5A2DBA1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400" dirty="0">
                <a:solidFill>
                  <a:schemeClr val="accent1"/>
                </a:solidFill>
              </a:rPr>
              <a:t>Ny gemensam klassificering för slutenvårdstillfälle.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400" dirty="0">
                <a:solidFill>
                  <a:schemeClr val="accent1"/>
                </a:solidFill>
              </a:rPr>
              <a:t>Medicinskt ansvarig enhet </a:t>
            </a:r>
            <a:r>
              <a:rPr lang="sv-SE" sz="4400" u="sng" dirty="0">
                <a:solidFill>
                  <a:schemeClr val="accent1"/>
                </a:solidFill>
              </a:rPr>
              <a:t>behöver</a:t>
            </a:r>
            <a:r>
              <a:rPr lang="sv-SE" sz="4400" dirty="0">
                <a:solidFill>
                  <a:schemeClr val="accent1"/>
                </a:solidFill>
              </a:rPr>
              <a:t> ändras vid klinikbyte.</a:t>
            </a:r>
            <a:endParaRPr lang="sv-SE" sz="440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sv-SE" sz="4400">
                <a:solidFill>
                  <a:srgbClr val="FF0000"/>
                </a:solidFill>
              </a:rPr>
              <a:t>Gäller  från och med 14/12.</a:t>
            </a:r>
            <a:endParaRPr lang="sv-SE" sz="4400">
              <a:solidFill>
                <a:srgbClr val="FF0000"/>
              </a:solidFill>
              <a:cs typeface="Calibri Ligh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sz="4400" dirty="0">
              <a:solidFill>
                <a:schemeClr val="accent1"/>
              </a:solidFill>
              <a:cs typeface="Calibri Ligh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sz="4400" b="1" dirty="0">
              <a:solidFill>
                <a:srgbClr val="FF0000"/>
              </a:solidFill>
              <a:cs typeface="Calibri Light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93B5A2DE-2F2A-43FE-8B80-997583BF7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400" b="1">
                <a:solidFill>
                  <a:schemeClr val="accent1"/>
                </a:solidFill>
              </a:rPr>
              <a:t>Gemensam </a:t>
            </a:r>
            <a:r>
              <a:rPr lang="sv-SE" sz="4400" b="1" err="1">
                <a:solidFill>
                  <a:schemeClr val="accent1"/>
                </a:solidFill>
              </a:rPr>
              <a:t>vårdplansvy</a:t>
            </a:r>
            <a:br>
              <a:rPr lang="sv-SE" sz="4400" b="1">
                <a:solidFill>
                  <a:schemeClr val="accent1"/>
                </a:solidFill>
              </a:rPr>
            </a:br>
            <a:r>
              <a:rPr lang="sv-SE" sz="4400" b="1">
                <a:solidFill>
                  <a:schemeClr val="accent1"/>
                </a:solidFill>
              </a:rPr>
              <a:t>/vårdplansvårdåtagande</a:t>
            </a:r>
            <a:endParaRPr lang="sv-SE" sz="4400"/>
          </a:p>
        </p:txBody>
      </p:sp>
      <p:pic>
        <p:nvPicPr>
          <p:cNvPr id="4" name="Bildobjekt 8" descr="En bild som visar text&#10;&#10;Automatiskt genererad beskrivning">
            <a:extLst>
              <a:ext uri="{FF2B5EF4-FFF2-40B4-BE49-F238E27FC236}">
                <a16:creationId xmlns:a16="http://schemas.microsoft.com/office/drawing/2014/main" id="{67ACBCF2-4108-E22B-6D38-E837638B1B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6493" y="5940674"/>
            <a:ext cx="7928841" cy="2641417"/>
          </a:xfrm>
          <a:prstGeom prst="rect">
            <a:avLst/>
          </a:prstGeom>
        </p:spPr>
      </p:pic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D45E5B00-9658-5298-DED9-7EB9060947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8125" r="13656" b="-1569"/>
          <a:stretch/>
        </p:blipFill>
        <p:spPr>
          <a:xfrm>
            <a:off x="11146734" y="1844565"/>
            <a:ext cx="7713599" cy="1087821"/>
          </a:xfrm>
        </p:spPr>
      </p:pic>
    </p:spTree>
    <p:extLst>
      <p:ext uri="{BB962C8B-B14F-4D97-AF65-F5344CB8AC3E}">
        <p14:creationId xmlns:p14="http://schemas.microsoft.com/office/powerpoint/2010/main" val="426313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9D2D460-3BCD-889C-9090-73598CEAC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964E-CD7C-4BCA-A53D-05A9094492BF}" type="datetime1">
              <a:rPr lang="sv-SE" smtClean="0"/>
              <a:t>2023-12-05</a:t>
            </a:fld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55208ED9-CCC6-A148-DD08-D605FA07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5</a:t>
            </a:fld>
            <a:endParaRPr lang="sv-SE"/>
          </a:p>
        </p:txBody>
      </p:sp>
      <p:pic>
        <p:nvPicPr>
          <p:cNvPr id="7" name="Bildobjekt 7">
            <a:extLst>
              <a:ext uri="{FF2B5EF4-FFF2-40B4-BE49-F238E27FC236}">
                <a16:creationId xmlns:a16="http://schemas.microsoft.com/office/drawing/2014/main" id="{A0E0E03D-EB09-9333-7C50-18487F1B84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42292" y="839787"/>
            <a:ext cx="3611028" cy="9629775"/>
          </a:xfrm>
        </p:spPr>
      </p:pic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2415E69-E8DC-AC78-8170-5C455CC1FB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rmAutofit fontScale="85000"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000">
                <a:solidFill>
                  <a:schemeClr val="accent1"/>
                </a:solidFill>
              </a:rPr>
              <a:t>Överenskommen uppsättning av sökord och vallistor för dokumentation av kliniska företeelser på ett mer likartat sätt.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000">
                <a:solidFill>
                  <a:schemeClr val="accent1"/>
                </a:solidFill>
                <a:cs typeface="Calibri Light"/>
              </a:rPr>
              <a:t>Det kommer att finnas 3 journalmallar, startanteckning, uppdatera anamnes samt uppdatera status.</a:t>
            </a:r>
            <a:endParaRPr lang="sv-SE" sz="4000">
              <a:solidFill>
                <a:schemeClr val="accent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000">
                <a:solidFill>
                  <a:schemeClr val="accent1"/>
                </a:solidFill>
              </a:rPr>
              <a:t>Ger förutsättningar för strukturerad presentation av dokumentation (anamnes och status) i en </a:t>
            </a:r>
            <a:r>
              <a:rPr lang="sv-SE" sz="4000" err="1">
                <a:solidFill>
                  <a:schemeClr val="accent1"/>
                </a:solidFill>
              </a:rPr>
              <a:t>vårdplansvy</a:t>
            </a:r>
            <a:r>
              <a:rPr lang="sv-SE" sz="4000">
                <a:solidFill>
                  <a:schemeClr val="accent1"/>
                </a:solidFill>
              </a:rPr>
              <a:t>.</a:t>
            </a:r>
            <a:endParaRPr lang="sv-SE" sz="4000">
              <a:solidFill>
                <a:schemeClr val="accent1"/>
              </a:solidFill>
              <a:cs typeface="Calibri Light"/>
            </a:endParaRPr>
          </a:p>
          <a:p>
            <a:pPr marL="345440" indent="-345440">
              <a:buFont typeface="Arial"/>
              <a:buChar char="•"/>
            </a:pPr>
            <a:r>
              <a:rPr lang="sv-SE" sz="4000">
                <a:solidFill>
                  <a:schemeClr val="accent1"/>
                </a:solidFill>
                <a:cs typeface="Calibri Light"/>
              </a:rPr>
              <a:t>De som är </a:t>
            </a:r>
            <a:r>
              <a:rPr lang="sv-SE" sz="4000" err="1">
                <a:solidFill>
                  <a:schemeClr val="accent1"/>
                </a:solidFill>
                <a:cs typeface="Calibri Light"/>
              </a:rPr>
              <a:t>rödmarkerat</a:t>
            </a:r>
            <a:r>
              <a:rPr lang="sv-SE" sz="4000">
                <a:solidFill>
                  <a:schemeClr val="accent1"/>
                </a:solidFill>
                <a:cs typeface="Calibri Light"/>
              </a:rPr>
              <a:t> i bilden är de sökord som har vallistor</a:t>
            </a:r>
          </a:p>
          <a:p>
            <a:pPr marL="345440" indent="-345440">
              <a:buChar char="•"/>
            </a:pPr>
            <a:endParaRPr lang="sv-SE">
              <a:solidFill>
                <a:srgbClr val="000000"/>
              </a:solidFill>
              <a:cs typeface="Calibri Light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8766762C-AECA-872E-614E-19BFE8392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400" b="1">
                <a:solidFill>
                  <a:schemeClr val="accent1"/>
                </a:solidFill>
              </a:rPr>
              <a:t>Gemensamma dokumentationsmallar</a:t>
            </a:r>
            <a:endParaRPr lang="sv-SE" sz="4400"/>
          </a:p>
        </p:txBody>
      </p:sp>
      <p:pic>
        <p:nvPicPr>
          <p:cNvPr id="8" name="Bildobjekt 8" descr="En bild som visar text&#10;&#10;Automatiskt genererad beskrivning">
            <a:extLst>
              <a:ext uri="{FF2B5EF4-FFF2-40B4-BE49-F238E27FC236}">
                <a16:creationId xmlns:a16="http://schemas.microsoft.com/office/drawing/2014/main" id="{8648AFE8-FF37-8F3A-0625-E46ABBC6C1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7084" y="913145"/>
            <a:ext cx="3626266" cy="948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4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3EFE542F-ABE6-42D1-8C4F-2CF3A37734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400">
                <a:solidFill>
                  <a:schemeClr val="accent1"/>
                </a:solidFill>
              </a:rPr>
              <a:t>Aktuella vårdplaner följer patientens vårdtillfälle vid byte av klinik/avdelning.</a:t>
            </a:r>
            <a:endParaRPr lang="sv-SE">
              <a:solidFill>
                <a:schemeClr val="accent1"/>
              </a:solidFill>
              <a:cs typeface="Calibri Ligh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400">
                <a:solidFill>
                  <a:schemeClr val="accent1"/>
                </a:solidFill>
                <a:cs typeface="Calibri Light"/>
              </a:rPr>
              <a:t>Dokumentationen uppdateras innan flytt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400">
                <a:solidFill>
                  <a:schemeClr val="accent1"/>
                </a:solidFill>
                <a:cs typeface="Calibri Light"/>
              </a:rPr>
              <a:t>Inte tvingande med omvårdnadsepikris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FF7758-B57E-46B6-A42A-80EF3EA1C58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2023-12-05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4B27243-159F-4338-8F07-0BFED1F8A0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6" name="Rubrik 2">
            <a:extLst>
              <a:ext uri="{FF2B5EF4-FFF2-40B4-BE49-F238E27FC236}">
                <a16:creationId xmlns:a16="http://schemas.microsoft.com/office/drawing/2014/main" id="{0AABE2D8-F73C-41A9-A753-6C6D8CEEEACB}"/>
              </a:ext>
            </a:extLst>
          </p:cNvPr>
          <p:cNvSpPr txBox="1">
            <a:spLocks/>
          </p:cNvSpPr>
          <p:nvPr/>
        </p:nvSpPr>
        <p:spPr>
          <a:xfrm>
            <a:off x="1243766" y="1947127"/>
            <a:ext cx="17616567" cy="1115260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>
            <a:lvl1pPr>
              <a:lnSpc>
                <a:spcPct val="85000"/>
              </a:lnSpc>
              <a:defRPr sz="6450" b="1" spc="-28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400" kern="0"/>
              <a:t>Gemensamma vårdplaner</a:t>
            </a:r>
          </a:p>
        </p:txBody>
      </p:sp>
    </p:spTree>
    <p:extLst>
      <p:ext uri="{BB962C8B-B14F-4D97-AF65-F5344CB8AC3E}">
        <p14:creationId xmlns:p14="http://schemas.microsoft.com/office/powerpoint/2010/main" val="3491954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EE86B14-5BBF-D2B4-04B2-5E012DB8A0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rmAutofit fontScale="92500" lnSpcReduction="10000"/>
          </a:bodyPr>
          <a:lstStyle/>
          <a:p>
            <a:pPr marL="345440" indent="-345440"/>
            <a:r>
              <a:rPr lang="sv-SE" dirty="0"/>
              <a:t>Information/utbildning</a:t>
            </a:r>
          </a:p>
          <a:p>
            <a:pPr marL="755650" lvl="1" indent="-323850"/>
            <a:r>
              <a:rPr lang="sv-SE" dirty="0"/>
              <a:t>Varje klinik ansvarar för att utbilda/informera medarbetare</a:t>
            </a:r>
          </a:p>
          <a:p>
            <a:pPr marL="755650" lvl="1" indent="-323850"/>
            <a:r>
              <a:rPr lang="sv-SE" dirty="0"/>
              <a:t>Denna </a:t>
            </a:r>
            <a:r>
              <a:rPr lang="sv-SE" dirty="0" err="1"/>
              <a:t>powerpoint</a:t>
            </a:r>
            <a:r>
              <a:rPr lang="sv-SE" dirty="0"/>
              <a:t> kan tillämpas som informationsmaterial</a:t>
            </a:r>
          </a:p>
          <a:p>
            <a:pPr marL="755650" lvl="1" indent="-323850"/>
            <a:r>
              <a:rPr lang="sv-SE" dirty="0"/>
              <a:t>Film kommer att skapas som hjälp</a:t>
            </a:r>
          </a:p>
          <a:p>
            <a:pPr marL="755650" lvl="1" indent="-323850"/>
            <a:r>
              <a:rPr lang="sv-SE" dirty="0"/>
              <a:t>Lek &amp; lär – dokumentationsmall finns på enhet "Nyutveckling avdelning"</a:t>
            </a:r>
          </a:p>
          <a:p>
            <a:pPr marL="755650" lvl="1" indent="-323850"/>
            <a:r>
              <a:rPr lang="sv-SE" dirty="0"/>
              <a:t>Elektronisk journal informerar via nyhetsbrev inför start</a:t>
            </a:r>
          </a:p>
          <a:p>
            <a:pPr marL="345440" indent="-345440"/>
            <a:r>
              <a:rPr lang="sv-SE" dirty="0"/>
              <a:t>Startdatum onsdag 8 november</a:t>
            </a:r>
          </a:p>
          <a:p>
            <a:pPr marL="755840" lvl="1" indent="-345440"/>
            <a:r>
              <a:rPr lang="sv-SE" dirty="0">
                <a:solidFill>
                  <a:srgbClr val="FF0000"/>
                </a:solidFill>
              </a:rPr>
              <a:t>Justering  14 december</a:t>
            </a:r>
          </a:p>
          <a:p>
            <a:pPr marL="0" indent="0">
              <a:buNone/>
            </a:pPr>
            <a:endParaRPr lang="sv-SE" dirty="0"/>
          </a:p>
          <a:p>
            <a:pPr marL="345440" indent="-345440"/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82B6A832-EAB8-D1D8-ECEF-4FC5EF337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Införande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E400E7-E620-B810-E82D-32695A82B0D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2023-12-05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D32B72A-4A45-2B49-AAA5-6669763D34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39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F014C53D-721A-3CAB-CC75-F42F0825FE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345440" indent="-345440" algn="l"/>
            <a:r>
              <a:rPr lang="sv-SE">
                <a:ea typeface="+mn-lt"/>
                <a:cs typeface="+mn-lt"/>
              </a:rPr>
              <a:t>Dokumentation i sin helhet är en del som ses över i projektet ”Utveckla arbetssätt och säkra kompetens”. Enhetschefer avdelning kommer </a:t>
            </a:r>
            <a:br>
              <a:rPr lang="sv-SE">
                <a:ea typeface="+mn-lt"/>
                <a:cs typeface="+mn-lt"/>
              </a:rPr>
            </a:br>
            <a:r>
              <a:rPr lang="sv-SE">
                <a:ea typeface="+mn-lt"/>
                <a:cs typeface="+mn-lt"/>
              </a:rPr>
              <a:t>att få information om den här förändringen direkt efter sommaren. </a:t>
            </a:r>
            <a:endParaRPr lang="sv-SE"/>
          </a:p>
          <a:p>
            <a:pPr marL="345440" indent="-345440" algn="l"/>
            <a:r>
              <a:rPr lang="sv-SE">
                <a:ea typeface="+mn-lt"/>
                <a:cs typeface="+mn-lt"/>
              </a:rPr>
              <a:t>Övergripande instruktion och lathund kommer att revideras. </a:t>
            </a:r>
            <a:endParaRPr lang="sv-SE"/>
          </a:p>
          <a:p>
            <a:pPr marL="345440" indent="-345440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07DE19A6-A2FF-414A-C9C4-5B8A715A7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cs typeface="Calibri"/>
              </a:rPr>
              <a:t>Information</a:t>
            </a:r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2FA1CF-F7EB-38AC-B778-09CA6F562AA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2023-12-05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635C899-DFCB-117D-70F2-55B098AF606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418069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B468A0C-3AD1-40F7-951D-9B6CF80846B1}" vid="{0039DAB0-7D38-4811-8BB1-C6C4965A58F0}"/>
    </a:ext>
  </a:extLst>
</a:theme>
</file>

<file path=ppt/theme/theme2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B468A0C-3AD1-40F7-951D-9B6CF80846B1}" vid="{2459BC67-DD28-465A-A611-64CAAD410A4A}"/>
    </a:ext>
  </a:extLst>
</a:theme>
</file>

<file path=ppt/theme/theme3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B468A0C-3AD1-40F7-951D-9B6CF80846B1}" vid="{72B876D8-DEED-4268-B914-085C35FD99C3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96E99437319EE4B965C4BB264EDB04C" ma:contentTypeVersion="11" ma:contentTypeDescription="Skapa ett nytt dokument." ma:contentTypeScope="" ma:versionID="56b29faf043441bc5e7ea9a3f125d259">
  <xsd:schema xmlns:xsd="http://www.w3.org/2001/XMLSchema" xmlns:xs="http://www.w3.org/2001/XMLSchema" xmlns:p="http://schemas.microsoft.com/office/2006/metadata/properties" xmlns:ns2="a5b54b5d-8979-4caa-a801-68b343298787" xmlns:ns3="3c205022-d709-487a-b4ef-fb01ce1e4b0b" targetNamespace="http://schemas.microsoft.com/office/2006/metadata/properties" ma:root="true" ma:fieldsID="d153c0a2cbf9b6b0a943c76c28bd90fa" ns2:_="" ns3:_="">
    <xsd:import namespace="a5b54b5d-8979-4caa-a801-68b343298787"/>
    <xsd:import namespace="3c205022-d709-487a-b4ef-fb01ce1e4b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54b5d-8979-4caa-a801-68b3432987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205022-d709-487a-b4ef-fb01ce1e4b0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2c37f99-b04f-41aa-8b49-ce83aa5373e6}" ma:internalName="TaxCatchAll" ma:showField="CatchAllData" ma:web="3c205022-d709-487a-b4ef-fb01ce1e4b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c205022-d709-487a-b4ef-fb01ce1e4b0b">
      <UserInfo>
        <DisplayName>NT Service\spsearch</DisplayName>
        <AccountId>39</AccountId>
        <AccountType/>
      </UserInfo>
      <UserInfo>
        <DisplayName>Karin Nilsson</DisplayName>
        <AccountId>84</AccountId>
        <AccountType/>
      </UserInfo>
    </SharedWithUsers>
    <lcf76f155ced4ddcb4097134ff3c332f xmlns="a5b54b5d-8979-4caa-a801-68b343298787">
      <Terms xmlns="http://schemas.microsoft.com/office/infopath/2007/PartnerControls"/>
    </lcf76f155ced4ddcb4097134ff3c332f>
    <TaxCatchAll xmlns="3c205022-d709-487a-b4ef-fb01ce1e4b0b" xsi:nil="true"/>
  </documentManagement>
</p:properties>
</file>

<file path=customXml/itemProps1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04374A-1B78-4256-9C78-3EA0735A2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54b5d-8979-4caa-a801-68b343298787"/>
    <ds:schemaRef ds:uri="3c205022-d709-487a-b4ef-fb01ce1e4b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298639-A577-4F3F-91F2-8D6ABE55571D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a5b54b5d-8979-4caa-a801-68b343298787"/>
    <ds:schemaRef ds:uri="3c205022-d709-487a-b4ef-fb01ce1e4b0b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Region_Västmanland</Template>
  <TotalTime>16</TotalTime>
  <Words>284</Words>
  <Application>Microsoft Office PowerPoint</Application>
  <PresentationFormat>Anpassad</PresentationFormat>
  <Paragraphs>53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Region Västmanland Rosa</vt:lpstr>
      <vt:lpstr>Region Västmanland Blå</vt:lpstr>
      <vt:lpstr>Region Västmanland Grön</vt:lpstr>
      <vt:lpstr>Gemensam omvårdnadsdokumentation i slutenvård</vt:lpstr>
      <vt:lpstr>  Mål – samlad vårddokumentation kopplat till vårdprocess</vt:lpstr>
      <vt:lpstr>Lösning:</vt:lpstr>
      <vt:lpstr>Gemensam vårdplansvy /vårdplansvårdåtagande</vt:lpstr>
      <vt:lpstr>Gemensamma dokumentationsmallar</vt:lpstr>
      <vt:lpstr>PowerPoint-presentation</vt:lpstr>
      <vt:lpstr>Införande</vt:lpstr>
      <vt:lpstr>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Omorganisation Region Västmanland</dc:title>
  <dc:creator>Lina Ekegren</dc:creator>
  <cp:lastModifiedBy>Catharina Holmberg</cp:lastModifiedBy>
  <cp:revision>10</cp:revision>
  <dcterms:created xsi:type="dcterms:W3CDTF">2019-11-21T13:06:15Z</dcterms:created>
  <dcterms:modified xsi:type="dcterms:W3CDTF">2023-12-05T08:06:07Z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2019-05-20T00:00:00Z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2019-05-29T00:00:00Z</vt:filetime>
  </property>
  <property fmtid="{D5CDD505-2E9C-101B-9397-08002B2CF9AE}" pid="5" name="ContentTypeId">
    <vt:lpwstr>0x010100596E99437319EE4B965C4BB264EDB04C</vt:lpwstr>
  </property>
  <property fmtid="{D5CDD505-2E9C-101B-9397-08002B2CF9AE}" pid="6" name="MediaServiceImageTags">
    <vt:lpwstr/>
  </property>
</Properties>
</file>