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6"/>
  </p:notesMasterIdLst>
  <p:sldIdLst>
    <p:sldId id="993" r:id="rId5"/>
    <p:sldId id="304" r:id="rId6"/>
    <p:sldId id="985" r:id="rId7"/>
    <p:sldId id="986" r:id="rId8"/>
    <p:sldId id="987" r:id="rId9"/>
    <p:sldId id="988" r:id="rId10"/>
    <p:sldId id="989" r:id="rId11"/>
    <p:sldId id="990" r:id="rId12"/>
    <p:sldId id="981" r:id="rId13"/>
    <p:sldId id="757" r:id="rId14"/>
    <p:sldId id="905" r:id="rId15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1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0" y="24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se/akutsjukhusetvasteras" TargetMode="External"/><Relationship Id="rId2" Type="http://schemas.openxmlformats.org/officeDocument/2006/relationships/hyperlink" Target="http://www.regionvastmanland.se/arbet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648" y="1194238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/>
              <a:t>Aktuellt kvartal 3, 2022</a:t>
            </a:r>
            <a:br>
              <a:rPr lang="sv-SE" sz="9600" dirty="0"/>
            </a:br>
            <a:r>
              <a:rPr lang="sv-SE" sz="8000" dirty="0"/>
              <a:t>Program Nytt Akutsjukhus Västerås</a:t>
            </a:r>
            <a:endParaRPr lang="en-US" sz="8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237520-B5EF-44F2-8A0A-1DCDA9E4E8D1}"/>
              </a:ext>
            </a:extLst>
          </p:cNvPr>
          <p:cNvSpPr txBox="1"/>
          <p:nvPr/>
        </p:nvSpPr>
        <p:spPr>
          <a:xfrm>
            <a:off x="2513013" y="8751019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NAV = Nytt Akutsjukhus Västerås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VÅB = Projekt Vårdbyggnad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FÖR = Projekt Försörjning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UTR = Projekt Utrustning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KON = Projekt Konst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VÅV = Projekt Vårdverksamhet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VES = Projekt Verksamhetsstöd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9" name="Bildobjekt 8" descr="En bild som visar himmel, utomhus, stad, byggnad&#10;&#10;Automatiskt genererad beskrivning">
            <a:extLst>
              <a:ext uri="{FF2B5EF4-FFF2-40B4-BE49-F238E27FC236}">
                <a16:creationId xmlns:a16="http://schemas.microsoft.com/office/drawing/2014/main" id="{C06C6F06-55AE-4F74-9790-E5796FA404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53" y="4430539"/>
            <a:ext cx="6492601" cy="416338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09" y="614114"/>
            <a:ext cx="794013" cy="11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66189-5A3B-4037-BF6A-11416DF8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254075"/>
            <a:ext cx="17616567" cy="2376264"/>
          </a:xfrm>
        </p:spPr>
        <p:txBody>
          <a:bodyPr>
            <a:normAutofit/>
          </a:bodyPr>
          <a:lstStyle/>
          <a:p>
            <a:r>
              <a:rPr lang="sv-SE" dirty="0"/>
              <a:t>Organisation Program Nytt Akutsjukhus</a:t>
            </a:r>
            <a:br>
              <a:rPr lang="sv-SE" dirty="0"/>
            </a:br>
            <a:r>
              <a:rPr lang="sv-SE" sz="1000" dirty="0"/>
              <a:t> </a:t>
            </a:r>
            <a:br>
              <a:rPr lang="sv-SE" dirty="0"/>
            </a:br>
            <a:endParaRPr lang="sv-SE" sz="53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9859CE7-D951-4C3D-9648-689466ED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400" y="1889001"/>
            <a:ext cx="14851297" cy="94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994" y="3638451"/>
            <a:ext cx="11230709" cy="5976000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200" dirty="0"/>
              <a:t>Pågående och planerade arbeten: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>
                <a:hlinkClick r:id="rId2"/>
              </a:rPr>
              <a:t>www.regionvastmanland.se/arbeten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Vill du läsa mer om nya akutsjukhuset och anmäla dig till nyhetsbrevet:</a:t>
            </a:r>
          </a:p>
          <a:p>
            <a:pPr>
              <a:lnSpc>
                <a:spcPct val="104000"/>
              </a:lnSpc>
            </a:pPr>
            <a:r>
              <a:rPr lang="sv-SE" sz="4200" dirty="0">
                <a:hlinkClick r:id="rId3"/>
              </a:rPr>
              <a:t>https://regionvastmanland.se/akutsjukhusetvasteras</a:t>
            </a:r>
            <a:endParaRPr lang="sv-SE" sz="4200" dirty="0"/>
          </a:p>
          <a:p>
            <a:pPr>
              <a:lnSpc>
                <a:spcPct val="104000"/>
              </a:lnSpc>
            </a:pPr>
            <a:r>
              <a:rPr lang="sv-SE" sz="4200" b="1" dirty="0"/>
              <a:t>Kontakt</a:t>
            </a:r>
            <a:r>
              <a:rPr lang="sv-SE" sz="4200" dirty="0"/>
              <a:t>: nytt.akutsjukhus@regionvastmanland.se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 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4" y="1375010"/>
            <a:ext cx="17616567" cy="2043642"/>
          </a:xfrm>
        </p:spPr>
        <p:txBody>
          <a:bodyPr/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12" name="Platshållare för innehåll 7" descr="En bild som visar inomhus, vägg, golv, tak&#10;&#10;Automatiskt genererad beskrivning">
            <a:extLst>
              <a:ext uri="{FF2B5EF4-FFF2-40B4-BE49-F238E27FC236}">
                <a16:creationId xmlns:a16="http://schemas.microsoft.com/office/drawing/2014/main" id="{F9754141-5DE5-47FF-9B1F-91B9B752F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-1" b="-1"/>
          <a:stretch/>
        </p:blipFill>
        <p:spPr>
          <a:xfrm>
            <a:off x="11749012" y="3198853"/>
            <a:ext cx="7987810" cy="552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1B66EB8-F103-439D-980C-A8DEAE58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618" y="2666675"/>
            <a:ext cx="8638421" cy="7596512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sv-SE" sz="4000" dirty="0"/>
              <a:t>Byggstart av nya akutsjukhuset under hösten 2022.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Förberedande arbeten pågår på området.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Erfarenhetsutbyten med andra regioner sker löpande.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Nyhetsbrev mer fokus på bygginformation från oktober. </a:t>
            </a:r>
          </a:p>
          <a:p>
            <a:pPr>
              <a:lnSpc>
                <a:spcPct val="104000"/>
              </a:lnSpc>
            </a:pPr>
            <a:r>
              <a:rPr lang="sv-SE" sz="4000" dirty="0"/>
              <a:t>Upphandling av en första del av </a:t>
            </a:r>
            <a:br>
              <a:rPr lang="sv-SE" sz="4000" dirty="0"/>
            </a:br>
            <a:r>
              <a:rPr lang="sv-SE" sz="4000" dirty="0"/>
              <a:t>utrustning pågår nu.</a:t>
            </a:r>
          </a:p>
          <a:p>
            <a:pPr>
              <a:lnSpc>
                <a:spcPct val="104000"/>
              </a:lnSpc>
            </a:pPr>
            <a:endParaRPr lang="sv-SE" sz="4000" dirty="0"/>
          </a:p>
          <a:p>
            <a:pPr>
              <a:lnSpc>
                <a:spcPct val="104000"/>
              </a:lnSpc>
            </a:pPr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9A9F2F6-5F11-48C7-8A5B-692EC55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657426"/>
            <a:ext cx="17616567" cy="2043642"/>
          </a:xfrm>
        </p:spPr>
        <p:txBody>
          <a:bodyPr/>
          <a:lstStyle/>
          <a:p>
            <a:r>
              <a:rPr lang="sv-SE" dirty="0"/>
              <a:t>Aktuellt sammanfattning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F19927-A70A-41FA-BA78-EAA246A0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250" y="5079331"/>
            <a:ext cx="5519373" cy="5830790"/>
          </a:xfrm>
          <a:prstGeom prst="rect">
            <a:avLst/>
          </a:prstGeom>
        </p:spPr>
      </p:pic>
      <p:pic>
        <p:nvPicPr>
          <p:cNvPr id="8" name="Platshållare för innehåll 9">
            <a:extLst>
              <a:ext uri="{FF2B5EF4-FFF2-40B4-BE49-F238E27FC236}">
                <a16:creationId xmlns:a16="http://schemas.microsoft.com/office/drawing/2014/main" id="{5CE7807C-8551-4B8C-AB22-A895FA9A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40" y="7452645"/>
            <a:ext cx="3558740" cy="345747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BB0CA82-9EF0-4338-A65F-32A37758F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298" y="974155"/>
            <a:ext cx="3795132" cy="38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333B14-B4BD-4563-AABA-C7120FD65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Bygglov klart. (vann laga kraft 29/6.)</a:t>
            </a:r>
          </a:p>
          <a:p>
            <a:pPr algn="l"/>
            <a:r>
              <a:rPr lang="sv-SE" sz="4100" b="0" baseline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Arbete med process för startbesked påbörjas under augusti/september.</a:t>
            </a:r>
          </a:p>
          <a:p>
            <a:pPr algn="l"/>
            <a:r>
              <a:rPr lang="sv-SE" sz="4100" dirty="0">
                <a:latin typeface="+mj-lt"/>
              </a:rPr>
              <a:t>Byggstart planeras till hösten 2022.</a:t>
            </a:r>
          </a:p>
          <a:p>
            <a:pPr lvl="1" algn="l"/>
            <a:r>
              <a:rPr lang="sv-SE" sz="3700" dirty="0">
                <a:latin typeface="+mj-lt"/>
              </a:rPr>
              <a:t>Oktober: Arbetsområdet hägnas in.</a:t>
            </a:r>
          </a:p>
          <a:p>
            <a:pPr lvl="1" algn="l"/>
            <a:r>
              <a:rPr lang="sv-SE" sz="3700" dirty="0">
                <a:latin typeface="+mj-lt"/>
              </a:rPr>
              <a:t>November-mars: Schaktning av jordmassor.</a:t>
            </a:r>
          </a:p>
          <a:p>
            <a:pPr algn="l"/>
            <a:r>
              <a:rPr lang="sv-SE" sz="4100" dirty="0">
                <a:latin typeface="+mj-lt"/>
              </a:rPr>
              <a:t>Mer information finns i septembers nyhetsbrev.</a:t>
            </a:r>
          </a:p>
          <a:p>
            <a:pPr algn="l"/>
            <a:endParaRPr lang="sv-SE" sz="4100" dirty="0">
              <a:latin typeface="+mj-lt"/>
            </a:endParaRPr>
          </a:p>
          <a:p>
            <a:pPr algn="l"/>
            <a:endParaRPr lang="sv-SE" sz="4100" dirty="0">
              <a:latin typeface="+mj-lt"/>
            </a:endParaRPr>
          </a:p>
          <a:p>
            <a:pPr algn="l"/>
            <a:endParaRPr lang="sv-SE" sz="410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i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>
              <a:latin typeface="+mj-lt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A085001-5954-4BE0-82C8-83FB0B99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Vårdbyggnad</a:t>
            </a:r>
          </a:p>
        </p:txBody>
      </p:sp>
      <p:pic>
        <p:nvPicPr>
          <p:cNvPr id="7" name="Platshållare för innehåll 7" descr="En bild som visar inomhus, mark, golv, pelargång&#10;&#10;Automatiskt genererad beskrivning">
            <a:extLst>
              <a:ext uri="{FF2B5EF4-FFF2-40B4-BE49-F238E27FC236}">
                <a16:creationId xmlns:a16="http://schemas.microsoft.com/office/drawing/2014/main" id="{DD411C78-873E-425A-9593-C92C9914E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15" y="2438412"/>
            <a:ext cx="9548645" cy="5608237"/>
          </a:xfrm>
        </p:spPr>
      </p:pic>
    </p:spTree>
    <p:extLst>
      <p:ext uri="{BB962C8B-B14F-4D97-AF65-F5344CB8AC3E}">
        <p14:creationId xmlns:p14="http://schemas.microsoft.com/office/powerpoint/2010/main" val="28375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616" y="4430539"/>
            <a:ext cx="8638421" cy="5976000"/>
          </a:xfrm>
        </p:spPr>
        <p:txBody>
          <a:bodyPr>
            <a:normAutofit/>
          </a:bodyPr>
          <a:lstStyle/>
          <a:p>
            <a:pPr algn="l"/>
            <a:r>
              <a:rPr lang="sv-SE" sz="45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</a:rPr>
              <a:t>Upphandling av viss utrustning inom radiologi samt majoriteten av takhängd utrustning.</a:t>
            </a:r>
          </a:p>
          <a:p>
            <a:pPr algn="l"/>
            <a:r>
              <a:rPr lang="sv-SE" sz="45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</a:rPr>
              <a:t>Utredning av sjukhusövergripande IKT-system pågår i samarbete med VÅV.</a:t>
            </a:r>
          </a:p>
          <a:p>
            <a:pPr algn="l"/>
            <a:endParaRPr lang="sv-SE" sz="41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100" dirty="0">
              <a:latin typeface="+mj-lt"/>
            </a:endParaRP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BE215723-F96C-4499-8460-9CFD1A62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98" y="2270092"/>
            <a:ext cx="17616567" cy="2043642"/>
          </a:xfrm>
        </p:spPr>
        <p:txBody>
          <a:bodyPr/>
          <a:lstStyle/>
          <a:p>
            <a:pPr algn="l"/>
            <a:r>
              <a:rPr lang="sv-SE" dirty="0"/>
              <a:t>Projekt Utrustning 				Projekt Konst</a:t>
            </a:r>
            <a:br>
              <a:rPr lang="sv-SE" sz="6600" b="1" i="0" baseline="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714E1-5653-4433-B42F-1B6A599E9F12}"/>
              </a:ext>
            </a:extLst>
          </p:cNvPr>
          <p:cNvSpPr txBox="1">
            <a:spLocks/>
          </p:cNvSpPr>
          <p:nvPr/>
        </p:nvSpPr>
        <p:spPr>
          <a:xfrm>
            <a:off x="10340082" y="4286523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v-SE" sz="4500" b="0" i="0" baseline="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Konstfunktionsprogrammen är framtagna och nu pågår arbete för att tydliggöra förutsättningar för de olika platserna. </a:t>
            </a:r>
            <a:endParaRPr lang="sv-SE" sz="4500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sv-SE" sz="4500" b="0" i="0" baseline="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Arbete pågår med en processkartläggning som tydliggör arbetsprocessen inför upphandling och utlysning av platsspecifika gestaltningar</a:t>
            </a:r>
            <a:endParaRPr lang="sv-SE" sz="4500" dirty="0"/>
          </a:p>
          <a:p>
            <a:pPr algn="l"/>
            <a:endParaRPr lang="sv-SE" sz="4500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25C934-127A-42DA-8204-D782B3929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789" y="3084786"/>
            <a:ext cx="8638421" cy="8224564"/>
          </a:xfrm>
        </p:spPr>
        <p:txBody>
          <a:bodyPr>
            <a:normAutofit/>
          </a:bodyPr>
          <a:lstStyle/>
          <a:p>
            <a:pPr algn="l" rtl="0"/>
            <a:r>
              <a:rPr lang="sv-SE" sz="45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Identifiering och beskrivning av flöden i nya akutsjukhuset har genomförts och är en grund i den fortsatta verksamhetsutvecklingen. </a:t>
            </a:r>
          </a:p>
          <a:p>
            <a:pPr algn="l" rtl="0"/>
            <a:r>
              <a:rPr lang="sv-SE" sz="4500" b="0" i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Påbörjat arbete tillsammans med projekt utrustning inför arbetet med behovsanalys av framtida patientnära  informations- och larmlösningar arbetet leds av extern konsult. Arbetet beräknas pågå under 2022.</a:t>
            </a:r>
          </a:p>
          <a:p>
            <a:pPr algn="l" rtl="0"/>
            <a:endParaRPr lang="sv-SE" sz="4100" b="0" i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000" b="0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26163B-DA33-476C-B267-17A662128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4892" y="3086349"/>
            <a:ext cx="8638421" cy="7660266"/>
          </a:xfrm>
        </p:spPr>
        <p:txBody>
          <a:bodyPr>
            <a:normAutofit fontScale="5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sv-SE" sz="84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Stort fokus på arbete med vårdverksamheterna när det gäller pågående och kommande arbeten på sjukhusområdet tillsammans med VÅB/FÖR och </a:t>
            </a:r>
            <a:r>
              <a:rPr lang="sv-SE" sz="8400" baseline="0" dirty="0" err="1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NAVs</a:t>
            </a:r>
            <a:r>
              <a:rPr lang="sv-SE" sz="84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 kommunikatör.</a:t>
            </a:r>
          </a:p>
          <a:p>
            <a:pPr algn="l" rtl="0">
              <a:lnSpc>
                <a:spcPct val="120000"/>
              </a:lnSpc>
            </a:pPr>
            <a:r>
              <a:rPr lang="sv-SE" sz="84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Förstudien på operation/intervention och sterilcentralen fortgår.</a:t>
            </a:r>
          </a:p>
          <a:p>
            <a:pPr algn="l" rtl="0">
              <a:lnSpc>
                <a:spcPct val="120000"/>
              </a:lnSpc>
            </a:pPr>
            <a:endParaRPr lang="sv-SE" sz="160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4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marL="0" indent="0" algn="l" rtl="0">
              <a:buNone/>
            </a:pPr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A380451-452E-4CBA-8298-AE33A7B3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02721"/>
            <a:ext cx="17616567" cy="2043642"/>
          </a:xfrm>
        </p:spPr>
        <p:txBody>
          <a:bodyPr/>
          <a:lstStyle/>
          <a:p>
            <a:r>
              <a:rPr lang="sv-SE" dirty="0"/>
              <a:t>Projekt Vårdverksamhet</a:t>
            </a:r>
          </a:p>
        </p:txBody>
      </p:sp>
    </p:spTree>
    <p:extLst>
      <p:ext uri="{BB962C8B-B14F-4D97-AF65-F5344CB8AC3E}">
        <p14:creationId xmlns:p14="http://schemas.microsoft.com/office/powerpoint/2010/main" val="24215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100" i="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Revidering av fastighetsgräns vid Stockholmsvägen  - Inväntar besked från Inskrivningsmyndigheten.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Byggnadsnummer inom NAV är ändrat </a:t>
            </a:r>
          </a:p>
          <a:p>
            <a:pPr marL="0" indent="0" algn="l" rtl="0">
              <a:buNone/>
            </a:pPr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Från:				  Till:</a:t>
            </a:r>
          </a:p>
          <a:p>
            <a:pPr marL="0" indent="0" algn="l" rtl="0">
              <a:buNone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41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Verksamhetsstöd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C1CFFD-40F9-4BFA-B1F5-AD1079E205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Framtida flöden - Arbete med Projekt Vårdverksamhet  pågår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Förstudie operation - Deltar i arbetet som leds av Projekt Vårdverksamhet.</a:t>
            </a:r>
          </a:p>
          <a:p>
            <a:pPr algn="l" rtl="0"/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</a:rPr>
              <a:t>Helikopter - Ändrad inflygningsriktning- dialog med Transportstyrelsen.</a:t>
            </a:r>
          </a:p>
          <a:p>
            <a:endParaRPr lang="sv-SE" sz="41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A62CB94-DA91-4E11-A8EF-DCD5AE3D2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94" y="6637415"/>
            <a:ext cx="2952328" cy="42563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05FBA82-14D5-4429-BEC9-A08025EB49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6404" y="6722172"/>
            <a:ext cx="3110990" cy="41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69B3074-8D2C-42B0-9FC4-756073013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2486323"/>
            <a:ext cx="8638421" cy="9001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sv-SE" sz="4400" b="1" dirty="0">
                <a:solidFill>
                  <a:schemeClr val="tx1"/>
                </a:solidFill>
                <a:ea typeface="Verdana" panose="020B0604030504040204" pitchFamily="34" charset="0"/>
              </a:rPr>
              <a:t>Nya elförsörjningsbyggnaden:</a:t>
            </a:r>
          </a:p>
          <a:p>
            <a:pPr lvl="1" algn="l" rtl="0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</a:rPr>
              <a:t>Installationsarbete inomhus pågår. Utvändigt pågår kabeldragning till by20. Byggnadsarbetena avslutade.</a:t>
            </a:r>
          </a:p>
          <a:p>
            <a:pPr algn="l" rtl="0"/>
            <a:r>
              <a:rPr lang="sv-SE" sz="4400" b="1" dirty="0">
                <a:solidFill>
                  <a:schemeClr val="tx1"/>
                </a:solidFill>
                <a:effectLst/>
                <a:ea typeface="Verdana" panose="020B0604030504040204" pitchFamily="34" charset="0"/>
                <a:cs typeface="+mn-cs"/>
              </a:rPr>
              <a:t>Förberedande arbeten</a:t>
            </a:r>
          </a:p>
          <a:p>
            <a:pPr lvl="1" algn="l" rtl="0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</a:rPr>
              <a:t>Arbete fortsätter i området kring byggnad 15 (ingång 32 och 33).</a:t>
            </a:r>
          </a:p>
          <a:p>
            <a:pPr lvl="1" algn="l" rtl="0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</a:rPr>
              <a:t>På Adelsögatan i söder pågår arbeten med kanalisation för el, fjärrvärme och fjärrkyla. Beräknas vara klart i början av oktober. </a:t>
            </a:r>
          </a:p>
          <a:p>
            <a:pPr lvl="1" algn="l" rtl="0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</a:rPr>
              <a:t>Ny väg till Akutmottagningen och Förlossningen färdig att tas i bruk 3 oktober. </a:t>
            </a:r>
          </a:p>
          <a:p>
            <a:pPr algn="l" rtl="0"/>
            <a:endParaRPr lang="sv-SE" sz="4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4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4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400" b="1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4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0D34EA6-FD11-41ED-B577-7897B0DB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03" y="7847"/>
            <a:ext cx="17616567" cy="2043642"/>
          </a:xfrm>
        </p:spPr>
        <p:txBody>
          <a:bodyPr/>
          <a:lstStyle/>
          <a:p>
            <a:r>
              <a:rPr lang="sv-SE" dirty="0"/>
              <a:t>Projekt Förberedande arbeten</a:t>
            </a:r>
          </a:p>
        </p:txBody>
      </p:sp>
      <p:pic>
        <p:nvPicPr>
          <p:cNvPr id="14" name="Platshållare för innehåll 13" descr="En bild som visar utomhus, mark&#10;&#10;Automatiskt genererad beskrivning">
            <a:extLst>
              <a:ext uri="{FF2B5EF4-FFF2-40B4-BE49-F238E27FC236}">
                <a16:creationId xmlns:a16="http://schemas.microsoft.com/office/drawing/2014/main" id="{8F85DE7E-F985-47DF-9917-EC71C6010A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68" y="2486323"/>
            <a:ext cx="10144632" cy="6503048"/>
          </a:xfrm>
        </p:spPr>
      </p:pic>
    </p:spTree>
    <p:extLst>
      <p:ext uri="{BB962C8B-B14F-4D97-AF65-F5344CB8AC3E}">
        <p14:creationId xmlns:p14="http://schemas.microsoft.com/office/powerpoint/2010/main" val="180968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39244-5BFD-497B-AB79-A9767AB83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6719500"/>
          </a:xfrm>
        </p:spPr>
        <p:txBody>
          <a:bodyPr>
            <a:normAutofit/>
          </a:bodyPr>
          <a:lstStyle/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Tidplan för höstens verksamhetsarbete (Onkologi och Fysiologi) fastställd - start 220906.</a:t>
            </a:r>
          </a:p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Mötesserie för klarläggande av byggnadsgränser </a:t>
            </a:r>
            <a:r>
              <a:rPr lang="sv-SE" sz="4100" b="0" baseline="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inkl</a:t>
            </a:r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inventering av befintliga tekniska system planeras har startat under september.</a:t>
            </a:r>
            <a:endParaRPr lang="sv-SE" sz="4100" b="0" baseline="0" dirty="0">
              <a:solidFill>
                <a:schemeClr val="tx1"/>
              </a:solidFill>
              <a:highlight>
                <a:srgbClr val="FFFF00"/>
              </a:highligh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4100" b="0" baseline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Fastighetsutvecklingsplan</a:t>
            </a:r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så kallad FUP, är </a:t>
            </a:r>
            <a:r>
              <a:rPr lang="sv-SE" sz="41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</a:t>
            </a:r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mpletterad och färdigställd  och har redovisats i styrgruppen 220905.</a:t>
            </a:r>
          </a:p>
          <a:p>
            <a:pPr algn="l"/>
            <a:r>
              <a:rPr lang="sv-SE" sz="41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Ambulans: En första dispositionsskiss station Väster (Erikslund) har redovisats för kommunen 220824. Underlag för detaljplan ska lämnas till kommunen senast 221031.</a:t>
            </a:r>
          </a:p>
          <a:p>
            <a:pPr algn="l"/>
            <a:endParaRPr lang="sv-SE" sz="41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100" b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100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182A68-9914-46CA-986E-D0FD5E05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190179"/>
            <a:ext cx="17616567" cy="2043642"/>
          </a:xfrm>
        </p:spPr>
        <p:txBody>
          <a:bodyPr/>
          <a:lstStyle/>
          <a:p>
            <a:r>
              <a:rPr lang="sv-SE" dirty="0"/>
              <a:t>Projekt kommande etapper</a:t>
            </a:r>
          </a:p>
        </p:txBody>
      </p:sp>
    </p:spTree>
    <p:extLst>
      <p:ext uri="{BB962C8B-B14F-4D97-AF65-F5344CB8AC3E}">
        <p14:creationId xmlns:p14="http://schemas.microsoft.com/office/powerpoint/2010/main" val="175990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En bild som visar träd, himmel, utomhus, väg&#10;&#10;Automatiskt genererad beskrivning">
            <a:extLst>
              <a:ext uri="{FF2B5EF4-FFF2-40B4-BE49-F238E27FC236}">
                <a16:creationId xmlns:a16="http://schemas.microsoft.com/office/drawing/2014/main" id="{6FF69E75-D2DC-4CE8-88CB-998253BD9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70" y="3270689"/>
            <a:ext cx="9497219" cy="5579122"/>
          </a:xfr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66E3EBA-2306-4541-A132-62567270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811" y="2666675"/>
            <a:ext cx="8638421" cy="7415628"/>
          </a:xfrm>
        </p:spPr>
        <p:txBody>
          <a:bodyPr>
            <a:noAutofit/>
          </a:bodyPr>
          <a:lstStyle/>
          <a:p>
            <a:pPr marL="282721" indent="-282721">
              <a:lnSpc>
                <a:spcPts val="1649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/>
            </a:pP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kern="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Elbyggnaden</a:t>
            </a:r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blir klar under 2022</a:t>
            </a:r>
            <a:r>
              <a:rPr lang="sv-SE" sz="4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Byggstart vårdbyggnader hösten 2022.</a:t>
            </a: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Förberedande arbeten färdigställda 2024.</a:t>
            </a:r>
          </a:p>
          <a:p>
            <a:pPr marL="0" indent="0">
              <a:buNone/>
            </a:pPr>
            <a:endParaRPr lang="sv-SE" sz="4200" kern="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v-SE" sz="4200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Inflyttning och första patient år 2030. </a:t>
            </a:r>
          </a:p>
          <a:p>
            <a:pPr marL="0" indent="0">
              <a:buNone/>
            </a:pPr>
            <a:endParaRPr lang="sv-SE" sz="4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A08E307-6659-4207-AECF-DD6EA12D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600" dirty="0"/>
              <a:t>Några hållpunkter</a:t>
            </a:r>
            <a:br>
              <a:rPr lang="sv-SE" sz="6600" b="1" kern="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31308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15554</TotalTime>
  <Words>558</Words>
  <Application>Microsoft Office PowerPoint</Application>
  <PresentationFormat>Anpassad</PresentationFormat>
  <Paragraphs>87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Region Västmanland Rosa</vt:lpstr>
      <vt:lpstr>Region Västmanland Blå</vt:lpstr>
      <vt:lpstr>Region Västmanland Grön</vt:lpstr>
      <vt:lpstr>1_Region Västmanland Blå</vt:lpstr>
      <vt:lpstr>Aktuellt kvartal 3, 2022 Program Nytt Akutsjukhus Västerås</vt:lpstr>
      <vt:lpstr>Aktuellt sammanfattning</vt:lpstr>
      <vt:lpstr>Projekt Vårdbyggnad</vt:lpstr>
      <vt:lpstr>Projekt Utrustning     Projekt Konst </vt:lpstr>
      <vt:lpstr>Projekt Vårdverksamhet</vt:lpstr>
      <vt:lpstr>Projekt Verksamhetsstöd</vt:lpstr>
      <vt:lpstr>Projekt Förberedande arbeten</vt:lpstr>
      <vt:lpstr>Projekt kommande etapper</vt:lpstr>
      <vt:lpstr>Några hållpunkter </vt:lpstr>
      <vt:lpstr>Organisation Program Nytt Akutsjukhus   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236</cp:revision>
  <dcterms:created xsi:type="dcterms:W3CDTF">2020-10-09T15:46:35Z</dcterms:created>
  <dcterms:modified xsi:type="dcterms:W3CDTF">2022-09-30T08:53:47Z</dcterms:modified>
</cp:coreProperties>
</file>