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1"/>
    <p:sldMasterId id="2147483648" r:id="rId2"/>
    <p:sldMasterId id="2147483703" r:id="rId3"/>
    <p:sldMasterId id="2147483744" r:id="rId4"/>
  </p:sldMasterIdLst>
  <p:notesMasterIdLst>
    <p:notesMasterId r:id="rId17"/>
  </p:notesMasterIdLst>
  <p:sldIdLst>
    <p:sldId id="292" r:id="rId5"/>
    <p:sldId id="304" r:id="rId6"/>
    <p:sldId id="985" r:id="rId7"/>
    <p:sldId id="986" r:id="rId8"/>
    <p:sldId id="979" r:id="rId9"/>
    <p:sldId id="987" r:id="rId10"/>
    <p:sldId id="988" r:id="rId11"/>
    <p:sldId id="989" r:id="rId12"/>
    <p:sldId id="990" r:id="rId13"/>
    <p:sldId id="981" r:id="rId14"/>
    <p:sldId id="757" r:id="rId15"/>
    <p:sldId id="905" r:id="rId16"/>
  </p:sldIdLst>
  <p:sldSz cx="20104100" cy="11309350"/>
  <p:notesSz cx="20104100" cy="113093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 Hörnedal" initials="VH" lastIdx="1" clrIdx="0">
    <p:extLst>
      <p:ext uri="{19B8F6BF-5375-455C-9EA6-DF929625EA0E}">
        <p15:presenceInfo xmlns:p15="http://schemas.microsoft.com/office/powerpoint/2012/main" userId="S::victoria.hornedal@regionvastmanland.se::d35ec979-cde9-409d-a518-0f55aeb0fe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DF2"/>
    <a:srgbClr val="DFECF9"/>
    <a:srgbClr val="DCEEEB"/>
    <a:srgbClr val="E9F6F7"/>
    <a:srgbClr val="F4DEE6"/>
    <a:srgbClr val="DFFFFF"/>
    <a:srgbClr val="E1F6FF"/>
    <a:srgbClr val="D2E6F5"/>
    <a:srgbClr val="E8F5F5"/>
    <a:srgbClr val="D1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1" autoAdjust="0"/>
    <p:restoredTop sz="93758" autoAdjust="0"/>
  </p:normalViewPr>
  <p:slideViewPr>
    <p:cSldViewPr>
      <p:cViewPr>
        <p:scale>
          <a:sx n="38" d="100"/>
          <a:sy n="38" d="100"/>
        </p:scale>
        <p:origin x="820" y="148"/>
      </p:cViewPr>
      <p:guideLst>
        <p:guide orient="horz" pos="2880"/>
        <p:guide pos="220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4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EA50A-7ED8-4297-A6D8-C39D2C596180}" type="datetimeFigureOut">
              <a:rPr lang="sv-SE" smtClean="0"/>
              <a:t>2022-06-13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3DB10-64AD-4478-BAF2-10592BD0BA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31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FA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ildobjekt 112">
            <a:extLst>
              <a:ext uri="{FF2B5EF4-FFF2-40B4-BE49-F238E27FC236}">
                <a16:creationId xmlns:a16="http://schemas.microsoft.com/office/drawing/2014/main" id="{213F865A-82E0-4DE6-BBD6-DA7B3D8F0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r="6671" b="4223"/>
          <a:stretch/>
        </p:blipFill>
        <p:spPr>
          <a:xfrm>
            <a:off x="10814050" y="-1"/>
            <a:ext cx="9290050" cy="1130935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7016142-5590-4F09-AF8B-DB6FD618E5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7A8EE4-92AA-495F-86F9-6A5C4BD31B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5" name="object 38">
            <a:extLst>
              <a:ext uri="{FF2B5EF4-FFF2-40B4-BE49-F238E27FC236}">
                <a16:creationId xmlns:a16="http://schemas.microsoft.com/office/drawing/2014/main" id="{9BDBBCB9-81A0-4B48-8D85-87FE05F29E71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213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0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36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5FBC21F-AA3A-4105-A762-7A4A8EE1E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64" b="4216"/>
          <a:stretch/>
        </p:blipFill>
        <p:spPr>
          <a:xfrm>
            <a:off x="10814401" y="0"/>
            <a:ext cx="9289700" cy="11309350"/>
          </a:xfrm>
          <a:prstGeom prst="rect">
            <a:avLst/>
          </a:prstGeom>
        </p:spPr>
      </p:pic>
      <p:sp>
        <p:nvSpPr>
          <p:cNvPr id="7" name="object 38">
            <a:extLst>
              <a:ext uri="{FF2B5EF4-FFF2-40B4-BE49-F238E27FC236}">
                <a16:creationId xmlns:a16="http://schemas.microsoft.com/office/drawing/2014/main" id="{58F464F6-1029-4CBD-B3D1-11214085E2B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3BB08C3-1CD7-4C53-9E96-43671982CE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78CC841C-AA65-43FA-BB0E-1A120EBFE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58731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EBC20DB-E92A-4595-958F-8F6E1877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382FAD0-A98D-43B4-B432-3582AE5A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50F28032-0600-4C8E-B007-13E1C811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5FC54DA-D224-4D4F-9D60-B924CADB6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7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36B6AA50-8739-41DE-A23A-5E3ECC548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5600" y="3399671"/>
            <a:ext cx="17618075" cy="598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4246BC-36B1-4971-8889-F163FD2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77625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93B712EA-797A-4EA2-BEB0-D486B28AB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70C7B567-D67A-42BC-B7FD-E667F058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B806AAA-D73D-4CEE-9B56-C22AE8A53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4" t="51033" b="-60375"/>
          <a:stretch/>
        </p:blipFill>
        <p:spPr>
          <a:xfrm>
            <a:off x="-19050" y="6264274"/>
            <a:ext cx="1260000" cy="5045075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90AB69-5BC0-46B0-B233-B8ED7CBC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6FFAF7-903A-4658-BEDF-CDBF6357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32E55E-6E21-45F6-AFF0-C03FD2E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91A92F-5622-40E4-B88A-05148A90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23725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88FBE5C1-E706-49C0-BC48-7432DD593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4" name="object 38">
            <a:extLst>
              <a:ext uri="{FF2B5EF4-FFF2-40B4-BE49-F238E27FC236}">
                <a16:creationId xmlns:a16="http://schemas.microsoft.com/office/drawing/2014/main" id="{1A5E282F-FC28-45E5-81A7-A28557C59E47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19CC616-6A81-4F3E-BF5F-34271257EE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0D26B19-8998-4002-9818-0406EEBB00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D7DA48-029C-41BC-BD3D-A195A10DF3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1345448-A017-46A4-AAEE-65BAAA13935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61A0B5-3A30-4187-8CDB-DBD6610369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DEFBAF8-794C-4460-BDFB-4AFAF7A4B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9" name="Rubrik 7">
            <a:extLst>
              <a:ext uri="{FF2B5EF4-FFF2-40B4-BE49-F238E27FC236}">
                <a16:creationId xmlns:a16="http://schemas.microsoft.com/office/drawing/2014/main" id="{6A68B911-846D-40C0-89C1-09202456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94721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EC5BF2F-A06E-4DBE-BE34-10563FBAB941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6D3E448-F04D-42F2-A71F-AB7E9594DF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1F92EFCA-73A8-4BBA-8B6E-84A516257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6" r="88987" b="40999"/>
          <a:stretch/>
        </p:blipFill>
        <p:spPr>
          <a:xfrm>
            <a:off x="19008000" y="0"/>
            <a:ext cx="1096100" cy="2393950"/>
          </a:xfrm>
          <a:prstGeom prst="rect">
            <a:avLst/>
          </a:prstGeom>
        </p:spPr>
      </p:pic>
      <p:sp>
        <p:nvSpPr>
          <p:cNvPr id="21" name="Rubrik 12">
            <a:extLst>
              <a:ext uri="{FF2B5EF4-FFF2-40B4-BE49-F238E27FC236}">
                <a16:creationId xmlns:a16="http://schemas.microsoft.com/office/drawing/2014/main" id="{56F830A9-B7E5-4459-9325-1EB46228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75DB120C-DE3F-4D0F-9C20-C0178B697A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9B9E0E-3BE5-4815-9771-B94D5C0DE4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F21FC5-B1ED-41D6-83B6-FD9D859FF9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605CF9C-A296-49D6-8F7C-7E99496CBA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0029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 userDrawn="1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8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5" y="2378076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899" spc="-401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5" y="6279774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179" indent="0" algn="ctr">
              <a:buNone/>
              <a:defRPr sz="2000"/>
            </a:lvl2pPr>
            <a:lvl3pPr marL="914357" indent="0" algn="ctr">
              <a:buNone/>
              <a:defRPr sz="1801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3" indent="0" algn="ctr">
              <a:buNone/>
              <a:defRPr sz="1600"/>
            </a:lvl6pPr>
            <a:lvl7pPr marL="2743072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1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66854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1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399670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8319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1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4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1" y="6264278"/>
            <a:ext cx="1238643" cy="504507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6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8832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8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3999" cy="1872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2022-03-21</a:t>
            </a:r>
            <a:endParaRPr lang="sv-SE" dirty="0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1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1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1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5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8"/>
            <a:ext cx="7828735" cy="204364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61931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E90990-52D6-401D-B150-7B54C658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F10B09-3181-4055-A46D-45992308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4280DC-5966-49BD-AB8E-60113DB5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409115-4960-4246-9D14-439564AD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FA10E6-DC00-4A4C-A2EE-A3F53C17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0" r="88999" b="40995"/>
          <a:stretch/>
        </p:blipFill>
        <p:spPr>
          <a:xfrm>
            <a:off x="19009056" y="1"/>
            <a:ext cx="1095044" cy="3216274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A2CC002-8FB6-40A7-A6F3-C046623D4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3766" y="3399671"/>
            <a:ext cx="17616566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74316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1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877614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1" y="2491200"/>
            <a:ext cx="17618399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1" y="2491200"/>
            <a:ext cx="17618399" cy="7923600"/>
          </a:xfr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1" y="8791201"/>
            <a:ext cx="1987199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0854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objekt 71">
            <a:extLst>
              <a:ext uri="{FF2B5EF4-FFF2-40B4-BE49-F238E27FC236}">
                <a16:creationId xmlns:a16="http://schemas.microsoft.com/office/drawing/2014/main" id="{F9214C34-71FC-4B3B-B2DA-532B9C36A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4" t="51088" b="-60520"/>
          <a:stretch/>
        </p:blipFill>
        <p:spPr>
          <a:xfrm>
            <a:off x="0" y="6264274"/>
            <a:ext cx="1247156" cy="5045075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CC9BDD-2A63-4704-82E4-11575AE2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7763FE-5C0D-4543-80BD-2B9936F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9CB98B-6CDA-4906-9342-37A4C0AB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9495B9-D494-4909-B0F6-C282E34A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40E90E-D655-44FC-9710-9E80B045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CD1362-079A-44DB-8854-F2DD36BF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25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Bildobjekt 105">
            <a:extLst>
              <a:ext uri="{FF2B5EF4-FFF2-40B4-BE49-F238E27FC236}">
                <a16:creationId xmlns:a16="http://schemas.microsoft.com/office/drawing/2014/main" id="{BEF2884E-1FD5-4C14-8812-60610C2A3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46" t="64200" r="1"/>
          <a:stretch/>
        </p:blipFill>
        <p:spPr>
          <a:xfrm>
            <a:off x="0" y="0"/>
            <a:ext cx="6240627" cy="979488"/>
          </a:xfrm>
          <a:prstGeom prst="rect">
            <a:avLst/>
          </a:prstGeom>
        </p:spPr>
      </p:pic>
      <p:sp>
        <p:nvSpPr>
          <p:cNvPr id="15" name="object 38">
            <a:extLst>
              <a:ext uri="{FF2B5EF4-FFF2-40B4-BE49-F238E27FC236}">
                <a16:creationId xmlns:a16="http://schemas.microsoft.com/office/drawing/2014/main" id="{FCB10ADE-7E5E-400B-8AA1-BCE8B82F9AC2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69B40A8-44D8-445B-8C02-75F7336F6216}"/>
              </a:ext>
            </a:extLst>
          </p:cNvPr>
          <p:cNvSpPr/>
          <p:nvPr userDrawn="1"/>
        </p:nvSpPr>
        <p:spPr>
          <a:xfrm>
            <a:off x="10404000" y="702000"/>
            <a:ext cx="9000000" cy="9900000"/>
          </a:xfrm>
          <a:prstGeom prst="rect">
            <a:avLst/>
          </a:prstGeom>
          <a:solidFill>
            <a:srgbClr val="FA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29954143-B55D-450D-940A-BB896C139D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1676"/>
            <a:ext cx="9000000" cy="99000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05E6BAC-F8CD-4D8F-BF33-F04A9C43E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7" name="Rubrik 106">
            <a:extLst>
              <a:ext uri="{FF2B5EF4-FFF2-40B4-BE49-F238E27FC236}">
                <a16:creationId xmlns:a16="http://schemas.microsoft.com/office/drawing/2014/main" id="{6CA9850E-4638-497B-BFB1-76C714BE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4256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solidFill>
            <a:srgbClr val="FAEDF2"/>
          </a:solidFill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959AE0B8-EF77-4FED-9065-2B19EFE2C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8" r="88999" b="40995"/>
          <a:stretch/>
        </p:blipFill>
        <p:spPr>
          <a:xfrm>
            <a:off x="19009056" y="0"/>
            <a:ext cx="1095044" cy="2395474"/>
          </a:xfrm>
          <a:prstGeom prst="rect">
            <a:avLst/>
          </a:prstGeom>
        </p:spPr>
      </p:pic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4EB1276E-26FE-4592-99D9-92C82CD707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239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14857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6" y="3399671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024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0" y="6264276"/>
            <a:ext cx="1238643" cy="504507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5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790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71591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  <p15:guide id="2" pos="6332" userDrawn="1">
          <p15:clr>
            <a:srgbClr val="FBAE40"/>
          </p15:clr>
        </p15:guide>
        <p15:guide id="3" pos="2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noProof="0"/>
              <a:t>2022-03-21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noProof="0" smtClean="0"/>
              <a:pPr/>
              <a:t>‹#›</a:t>
            </a:fld>
            <a:endParaRPr lang="sv-SE" noProof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20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2" r:id="rId2"/>
    <p:sldLayoutId id="2147483735" r:id="rId3"/>
    <p:sldLayoutId id="2147483738" r:id="rId4"/>
    <p:sldLayoutId id="2147483741" r:id="rId5"/>
  </p:sldLayoutIdLst>
  <p:hf sldNum="0" hdr="0"/>
  <p:txStyles>
    <p:titleStyle>
      <a:lvl1pPr eaLnBrk="1" hangingPunct="1"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 eaLnBrk="1" hangingPunct="1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 eaLnBrk="1" hangingPunct="1">
        <a:lnSpc>
          <a:spcPct val="84000"/>
        </a:lnSpc>
        <a:spcAft>
          <a:spcPts val="2400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6000" indent="-288000" eaLnBrk="1" hangingPunct="1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8000" indent="-259200" eaLnBrk="1" hangingPunct="1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4000" indent="-252000" eaLnBrk="1" hangingPunct="1">
        <a:lnSpc>
          <a:spcPct val="86000"/>
        </a:lnSpc>
        <a:spcAft>
          <a:spcPts val="1500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1" r:id="rId3"/>
    <p:sldLayoutId id="2147483685" r:id="rId4"/>
    <p:sldLayoutId id="2147483701" r:id="rId5"/>
  </p:sldLayoutIdLst>
  <p:hf sldNum="0" hd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5BA178A-7D73-4B39-A47A-E9668CC0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2000"/>
            <a:ext cx="17618400" cy="598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787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7" r:id="rId2"/>
    <p:sldLayoutId id="2147483710" r:id="rId3"/>
    <p:sldLayoutId id="2147483713" r:id="rId4"/>
    <p:sldLayoutId id="2147483716" r:id="rId5"/>
  </p:sldLayoutIdLst>
  <p:hf sldNum="0" hd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lang="sv-SE" sz="4250" spc="-110" baseline="0" dirty="0" smtClean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8"/>
        </a:buBlip>
        <a:defRPr lang="sv-SE" sz="3850" spc="-110" baseline="0" dirty="0" smtClean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8"/>
        </a:buBlip>
        <a:defRPr lang="sv-SE" sz="3400" spc="-110" baseline="0" dirty="0" smtClean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8"/>
        </a:buBlip>
        <a:defRPr lang="sv-SE" sz="3000" spc="-110" baseline="0" dirty="0" smtClean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8"/>
        </a:buBlip>
        <a:defRPr lang="sv-SE" sz="2800" spc="-110" baseline="0" dirty="0" smtClean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7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3999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1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8"/>
            <a:ext cx="17616567" cy="2043641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6" y="9528510"/>
            <a:ext cx="1302291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</p:spTree>
    <p:extLst>
      <p:ext uri="{BB962C8B-B14F-4D97-AF65-F5344CB8AC3E}">
        <p14:creationId xmlns:p14="http://schemas.microsoft.com/office/powerpoint/2010/main" val="369101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</p:sldLayoutIdLst>
  <p:hf sldNum="0" hdr="0"/>
  <p:txStyles>
    <p:titleStyle>
      <a:lvl1pPr>
        <a:lnSpc>
          <a:spcPct val="85000"/>
        </a:lnSpc>
        <a:defRPr sz="6449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584" indent="-345584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49" spc="-110" baseline="0">
          <a:latin typeface="+mn-lt"/>
          <a:ea typeface="+mn-ea"/>
          <a:cs typeface="+mn-cs"/>
        </a:defRPr>
      </a:lvl1pPr>
      <a:lvl2pPr marL="755964" indent="-323986">
        <a:lnSpc>
          <a:spcPct val="84000"/>
        </a:lnSpc>
        <a:spcAft>
          <a:spcPts val="2399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5948" indent="-287986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7932" indent="-259188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3919" indent="-251989">
        <a:lnSpc>
          <a:spcPct val="86000"/>
        </a:lnSpc>
        <a:spcAft>
          <a:spcPts val="1501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79">
        <a:defRPr>
          <a:latin typeface="+mn-lt"/>
          <a:ea typeface="+mn-ea"/>
          <a:cs typeface="+mn-cs"/>
        </a:defRPr>
      </a:lvl2pPr>
      <a:lvl3pPr marL="914357">
        <a:defRPr>
          <a:latin typeface="+mn-lt"/>
          <a:ea typeface="+mn-ea"/>
          <a:cs typeface="+mn-cs"/>
        </a:defRPr>
      </a:lvl3pPr>
      <a:lvl4pPr marL="1371536">
        <a:defRPr>
          <a:latin typeface="+mn-lt"/>
          <a:ea typeface="+mn-ea"/>
          <a:cs typeface="+mn-cs"/>
        </a:defRPr>
      </a:lvl4pPr>
      <a:lvl5pPr marL="1828715">
        <a:defRPr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://www.regionvastmanland.se/arbeten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553F0E-4B9C-45E5-A6E8-20CEEFB26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775" y="3854475"/>
            <a:ext cx="17616567" cy="2043642"/>
          </a:xfrm>
        </p:spPr>
        <p:txBody>
          <a:bodyPr>
            <a:noAutofit/>
          </a:bodyPr>
          <a:lstStyle/>
          <a:p>
            <a:r>
              <a:rPr lang="sv-SE" sz="8000" dirty="0"/>
              <a:t>Aktuellt kvartal 2, 2022</a:t>
            </a:r>
            <a:br>
              <a:rPr lang="sv-SE" sz="8000" dirty="0"/>
            </a:br>
            <a:r>
              <a:rPr lang="sv-SE" sz="4000" dirty="0"/>
              <a:t>Program Nytt Akutsjukhus Västerås</a:t>
            </a:r>
            <a:br>
              <a:rPr lang="sv-SE" sz="4000" dirty="0"/>
            </a:br>
            <a:r>
              <a:rPr lang="sv-SE" sz="4000" dirty="0"/>
              <a:t>Juni 2022</a:t>
            </a:r>
            <a:br>
              <a:rPr lang="sv-SE" sz="4000" dirty="0"/>
            </a:br>
            <a:endParaRPr lang="en-US" sz="400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F60BF3F-063D-47CF-8F20-F4CD8E42CA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874547" y="669514"/>
            <a:ext cx="838456" cy="1049449"/>
          </a:xfrm>
          <a:prstGeom prst="rect">
            <a:avLst/>
          </a:prstGeom>
        </p:spPr>
      </p:pic>
      <p:pic>
        <p:nvPicPr>
          <p:cNvPr id="3" name="Bildobjekt 2" descr="En bild som visar golv, inomhus, byggnad, område&#10;&#10;Automatiskt genererad beskrivning">
            <a:extLst>
              <a:ext uri="{FF2B5EF4-FFF2-40B4-BE49-F238E27FC236}">
                <a16:creationId xmlns:a16="http://schemas.microsoft.com/office/drawing/2014/main" id="{84770CBF-E439-4D1B-83BB-AD4B4C60E4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547" y="4646563"/>
            <a:ext cx="91440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58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innehåll 7" descr="En bild som visar träd, himmel, utomhus, väg&#10;&#10;Automatiskt genererad beskrivning">
            <a:extLst>
              <a:ext uri="{FF2B5EF4-FFF2-40B4-BE49-F238E27FC236}">
                <a16:creationId xmlns:a16="http://schemas.microsoft.com/office/drawing/2014/main" id="{6FF69E75-D2DC-4CE8-88CB-998253BD9E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66" y="3494435"/>
            <a:ext cx="9497219" cy="5579122"/>
          </a:xfrm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66E3EBA-2306-4541-A132-625672700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811" y="2666675"/>
            <a:ext cx="8638421" cy="7415628"/>
          </a:xfrm>
        </p:spPr>
        <p:txBody>
          <a:bodyPr>
            <a:noAutofit/>
          </a:bodyPr>
          <a:lstStyle/>
          <a:p>
            <a:pPr marL="282721" indent="-282721">
              <a:lnSpc>
                <a:spcPts val="1649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/>
            </a:pPr>
            <a:endParaRPr lang="sv-SE" sz="4200" kern="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4200" kern="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Planlayouter och Rumsfunktionsprogram klara kvartal 1, 2021.</a:t>
            </a:r>
          </a:p>
          <a:p>
            <a:r>
              <a:rPr lang="sv-SE" sz="4200" kern="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Beslut genomförande av vårdbyggnad 15 feb,2022</a:t>
            </a:r>
          </a:p>
          <a:p>
            <a:r>
              <a:rPr lang="sv-SE" sz="4200" kern="0" dirty="0" err="1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Elbyggnaden</a:t>
            </a:r>
            <a:r>
              <a:rPr lang="sv-SE" sz="4200" kern="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blir klar under 2022.</a:t>
            </a:r>
          </a:p>
          <a:p>
            <a:r>
              <a:rPr lang="sv-SE" sz="4200" kern="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Förberedande arbeten färdigställda 2024.</a:t>
            </a:r>
          </a:p>
          <a:p>
            <a:r>
              <a:rPr lang="sv-SE" sz="42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Byggstart vårdbyggnader hösten 2022.</a:t>
            </a:r>
            <a:endParaRPr lang="sv-SE" sz="4200" kern="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4200" kern="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Inflyttning och första patient år 2030. </a:t>
            </a:r>
          </a:p>
          <a:p>
            <a:pPr marL="0" indent="0">
              <a:buNone/>
            </a:pPr>
            <a:endParaRPr lang="sv-SE" sz="42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A08E307-6659-4207-AECF-DD6EA12D0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6600" dirty="0"/>
              <a:t>Tidplan</a:t>
            </a:r>
            <a:br>
              <a:rPr lang="sv-SE" sz="6600" b="1" kern="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1313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766189-5A3B-4037-BF6A-11416DF8C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254075"/>
            <a:ext cx="17616567" cy="2376264"/>
          </a:xfrm>
        </p:spPr>
        <p:txBody>
          <a:bodyPr>
            <a:normAutofit/>
          </a:bodyPr>
          <a:lstStyle/>
          <a:p>
            <a:r>
              <a:rPr lang="sv-SE" dirty="0"/>
              <a:t>Organisation Program Nytt Akutsjukhus</a:t>
            </a:r>
            <a:br>
              <a:rPr lang="sv-SE" dirty="0"/>
            </a:br>
            <a:r>
              <a:rPr lang="sv-SE" sz="1000" dirty="0"/>
              <a:t> </a:t>
            </a:r>
            <a:br>
              <a:rPr lang="sv-SE" dirty="0"/>
            </a:br>
            <a:endParaRPr lang="sv-SE" sz="53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9859CE7-D951-4C3D-9648-689466ED9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400" y="1889001"/>
            <a:ext cx="14851297" cy="942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50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440B839-3DE8-463C-8ACD-C0B4249D9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3589" y="3710459"/>
            <a:ext cx="8638421" cy="5976000"/>
          </a:xfrm>
        </p:spPr>
        <p:txBody>
          <a:bodyPr>
            <a:noAutofit/>
          </a:bodyPr>
          <a:lstStyle/>
          <a:p>
            <a:pPr>
              <a:lnSpc>
                <a:spcPct val="104000"/>
              </a:lnSpc>
            </a:pPr>
            <a:r>
              <a:rPr lang="sv-SE" sz="4200" b="1" dirty="0"/>
              <a:t>Mer om pågående arbeten:</a:t>
            </a:r>
          </a:p>
          <a:p>
            <a:pPr marL="0" indent="0">
              <a:lnSpc>
                <a:spcPct val="104000"/>
              </a:lnSpc>
              <a:buNone/>
            </a:pPr>
            <a:r>
              <a:rPr lang="sv-SE" sz="4200" dirty="0">
                <a:hlinkClick r:id="rId2"/>
              </a:rPr>
              <a:t>www.regionvastmanland.se/arbeten</a:t>
            </a:r>
            <a:endParaRPr lang="sv-SE" sz="4200" dirty="0"/>
          </a:p>
          <a:p>
            <a:pPr>
              <a:lnSpc>
                <a:spcPct val="104000"/>
              </a:lnSpc>
            </a:pPr>
            <a:r>
              <a:rPr lang="sv-SE" sz="4200" b="1" dirty="0"/>
              <a:t>Kontakt</a:t>
            </a:r>
            <a:r>
              <a:rPr lang="sv-SE" sz="4200" dirty="0"/>
              <a:t>: nytt.akutsjukhus@regionvastmanland.se</a:t>
            </a:r>
          </a:p>
          <a:p>
            <a:pPr marL="0" indent="0">
              <a:lnSpc>
                <a:spcPct val="104000"/>
              </a:lnSpc>
              <a:buNone/>
            </a:pPr>
            <a:r>
              <a:rPr lang="sv-SE" sz="4200" dirty="0"/>
              <a:t> </a:t>
            </a:r>
          </a:p>
        </p:txBody>
      </p:sp>
      <p:sp>
        <p:nvSpPr>
          <p:cNvPr id="6" name="Rubrik 2">
            <a:extLst>
              <a:ext uri="{FF2B5EF4-FFF2-40B4-BE49-F238E27FC236}">
                <a16:creationId xmlns:a16="http://schemas.microsoft.com/office/drawing/2014/main" id="{A75171E0-99F2-4F24-AA44-46FBED854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Kontakt och mer information</a:t>
            </a:r>
          </a:p>
        </p:txBody>
      </p:sp>
      <p:pic>
        <p:nvPicPr>
          <p:cNvPr id="12" name="Platshållare för innehåll 7" descr="En bild som visar inomhus, vägg, golv, tak&#10;&#10;Automatiskt genererad beskrivning">
            <a:extLst>
              <a:ext uri="{FF2B5EF4-FFF2-40B4-BE49-F238E27FC236}">
                <a16:creationId xmlns:a16="http://schemas.microsoft.com/office/drawing/2014/main" id="{F9754141-5DE5-47FF-9B1F-91B9B752FE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" r="-1" b="-1"/>
          <a:stretch/>
        </p:blipFill>
        <p:spPr>
          <a:xfrm>
            <a:off x="10121271" y="3422427"/>
            <a:ext cx="8638421" cy="597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19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1B66EB8-F103-439D-980C-A8DEAE58B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7618" y="2666675"/>
            <a:ext cx="8638421" cy="5976000"/>
          </a:xfrm>
        </p:spPr>
        <p:txBody>
          <a:bodyPr>
            <a:noAutofit/>
          </a:bodyPr>
          <a:lstStyle/>
          <a:p>
            <a:pPr>
              <a:lnSpc>
                <a:spcPct val="104000"/>
              </a:lnSpc>
            </a:pPr>
            <a:r>
              <a:rPr lang="sv-SE" sz="4000" dirty="0"/>
              <a:t> Projektering pågår inför byggstart hösten 2022.</a:t>
            </a:r>
          </a:p>
          <a:p>
            <a:pPr>
              <a:lnSpc>
                <a:spcPct val="104000"/>
              </a:lnSpc>
            </a:pPr>
            <a:r>
              <a:rPr lang="sv-SE" sz="4000" dirty="0"/>
              <a:t>Förberedande arbeten pågår på området.</a:t>
            </a:r>
          </a:p>
          <a:p>
            <a:pPr>
              <a:lnSpc>
                <a:spcPct val="104000"/>
              </a:lnSpc>
            </a:pPr>
            <a:r>
              <a:rPr lang="sv-SE" sz="4000" dirty="0"/>
              <a:t>Erfarenhetsutbyten med andra regioner sker löpande.</a:t>
            </a:r>
          </a:p>
          <a:p>
            <a:pPr>
              <a:lnSpc>
                <a:spcPct val="104000"/>
              </a:lnSpc>
            </a:pPr>
            <a:r>
              <a:rPr lang="sv-SE" sz="4000" dirty="0"/>
              <a:t>Planering av ”Öppet hus” den 1 september pågår. Information om projekten, bilder, modeller och information från programmets medarbetare. Mer information kommer på arbetsplatsen.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4000" dirty="0"/>
          </a:p>
          <a:p>
            <a:pPr>
              <a:buFont typeface="Arial" panose="020B0604020202020204" pitchFamily="34" charset="0"/>
              <a:buChar char="•"/>
            </a:pPr>
            <a:endParaRPr lang="sv-SE" sz="4000" dirty="0"/>
          </a:p>
        </p:txBody>
      </p:sp>
      <p:pic>
        <p:nvPicPr>
          <p:cNvPr id="10" name="Platshållare för innehåll 9" descr="En bild som visar utomhus, myndighetsbyggnad&#10;&#10;Automatiskt genererad beskrivning">
            <a:extLst>
              <a:ext uri="{FF2B5EF4-FFF2-40B4-BE49-F238E27FC236}">
                <a16:creationId xmlns:a16="http://schemas.microsoft.com/office/drawing/2014/main" id="{689EB5A8-4F2B-49B3-97E5-BCC6594D64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119" y="3007345"/>
            <a:ext cx="8811891" cy="6607770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C9A9F2F6-5F11-48C7-8A5B-692EC55D6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657426"/>
            <a:ext cx="17616567" cy="2043642"/>
          </a:xfrm>
        </p:spPr>
        <p:txBody>
          <a:bodyPr/>
          <a:lstStyle/>
          <a:p>
            <a:r>
              <a:rPr lang="sv-SE" dirty="0"/>
              <a:t>Aktuellt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35E4699-4CFB-4E59-B365-8057D4A43D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874547" y="669514"/>
            <a:ext cx="838456" cy="10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80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0333B14-B4BD-4563-AABA-C7120FD652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200" i="0" baseline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Arbete pågår med detaljplanering, kalkyl, effektiviseringar och optimeringar tillsammans med NCC.</a:t>
            </a:r>
          </a:p>
          <a:p>
            <a:pPr algn="l"/>
            <a:r>
              <a:rPr lang="sv-SE" sz="42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Avtal fas två med</a:t>
            </a:r>
            <a:r>
              <a:rPr lang="sv-SE" sz="4200" baseline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NCC är signerat.</a:t>
            </a:r>
          </a:p>
          <a:p>
            <a:pPr algn="l"/>
            <a:r>
              <a:rPr lang="sv-SE" sz="4200" baseline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Startmöte för fas två genomfördes i april.</a:t>
            </a:r>
            <a:endParaRPr lang="sv-SE" sz="4200" dirty="0"/>
          </a:p>
          <a:p>
            <a:pPr algn="l"/>
            <a:r>
              <a:rPr lang="sv-SE" sz="4200" dirty="0"/>
              <a:t>Byggstart planeras till hösten 2022.</a:t>
            </a:r>
          </a:p>
          <a:p>
            <a:pPr algn="l"/>
            <a:endParaRPr lang="sv-SE" sz="4200" dirty="0"/>
          </a:p>
          <a:p>
            <a:pPr algn="l"/>
            <a:endParaRPr lang="sv-SE" sz="4200" baseline="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v-SE" sz="4200" i="0" baseline="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4200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7A085001-5954-4BE0-82C8-83FB0B99A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 Vårdbyggnad</a:t>
            </a:r>
          </a:p>
        </p:txBody>
      </p:sp>
      <p:pic>
        <p:nvPicPr>
          <p:cNvPr id="7" name="Platshållare för innehåll 7" descr="En bild som visar inomhus, mark, golv, pelargång&#10;&#10;Automatiskt genererad beskrivning">
            <a:extLst>
              <a:ext uri="{FF2B5EF4-FFF2-40B4-BE49-F238E27FC236}">
                <a16:creationId xmlns:a16="http://schemas.microsoft.com/office/drawing/2014/main" id="{DD411C78-873E-425A-9593-C92C9914E7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915" y="2438412"/>
            <a:ext cx="9548645" cy="5608237"/>
          </a:xfrm>
        </p:spPr>
      </p:pic>
    </p:spTree>
    <p:extLst>
      <p:ext uri="{BB962C8B-B14F-4D97-AF65-F5344CB8AC3E}">
        <p14:creationId xmlns:p14="http://schemas.microsoft.com/office/powerpoint/2010/main" val="283757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5C98C1-EA8C-4328-A9C6-BB7AE88952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000" dirty="0" err="1">
                <a:solidFill>
                  <a:schemeClr val="tx1"/>
                </a:solidFill>
                <a:effectLst/>
                <a:ea typeface="Verdana" panose="020B0604030504040204" pitchFamily="34" charset="0"/>
              </a:rPr>
              <a:t>Tidplanering</a:t>
            </a:r>
            <a:r>
              <a:rPr lang="sv-SE" sz="4000" dirty="0">
                <a:solidFill>
                  <a:schemeClr val="tx1"/>
                </a:solidFill>
                <a:effectLst/>
                <a:ea typeface="Verdana" panose="020B0604030504040204" pitchFamily="34" charset="0"/>
              </a:rPr>
              <a:t> med projekt Vårdbyggnad sker för att säkerställa samsyn på installations- och driftsättningsperioder.</a:t>
            </a:r>
          </a:p>
          <a:p>
            <a:pPr algn="l"/>
            <a:r>
              <a:rPr lang="sv-SE" sz="4000" dirty="0">
                <a:solidFill>
                  <a:schemeClr val="tx1"/>
                </a:solidFill>
                <a:effectLst/>
                <a:ea typeface="Verdana" panose="020B0604030504040204" pitchFamily="34" charset="0"/>
              </a:rPr>
              <a:t>Utredning pågår kring sjukhusövergripande IKT-system pågår för att se vilka krav på tekniska lösningar som behövs kopplat till utrustningsinnehåll och budget.</a:t>
            </a:r>
          </a:p>
          <a:p>
            <a:pPr algn="l"/>
            <a:r>
              <a:rPr lang="sv-SE" sz="4000" dirty="0">
                <a:solidFill>
                  <a:schemeClr val="tx1"/>
                </a:solidFill>
                <a:effectLst/>
                <a:ea typeface="Verdana" panose="020B0604030504040204" pitchFamily="34" charset="0"/>
              </a:rPr>
              <a:t>Upphandling av viss utrustning startar i år. </a:t>
            </a:r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BE215723-F96C-4499-8460-9CFD1A624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 Utrustning</a:t>
            </a:r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B688ECC6-92B7-4A6E-9892-FCAC8689E1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155672" y="3361914"/>
            <a:ext cx="6151028" cy="59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08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D8E0857-B007-4524-A910-1806A37551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>
            <a:normAutofit/>
          </a:bodyPr>
          <a:lstStyle/>
          <a:p>
            <a:pPr rtl="0"/>
            <a:r>
              <a:rPr lang="sv-SE" sz="4200" b="0" i="0" baseline="0" dirty="0">
                <a:effectLst/>
              </a:rPr>
              <a:t>Konstfunktionsprogrammen är framtagna och nu pågår arbete för att tydliggöra förutsättningar för de olika platserna. </a:t>
            </a:r>
            <a:endParaRPr lang="sv-SE" sz="4200" dirty="0"/>
          </a:p>
          <a:p>
            <a:pPr rtl="0"/>
            <a:r>
              <a:rPr lang="sv-SE" sz="4200" b="0" i="0" baseline="0" dirty="0">
                <a:effectLst/>
              </a:rPr>
              <a:t>Arbete pågår med en processkartläggning som tydliggör arbetsprocessen inför upphandling och utlysning av platsspecifika gestaltningar.</a:t>
            </a:r>
          </a:p>
          <a:p>
            <a:pPr marL="0" indent="0">
              <a:buNone/>
            </a:pPr>
            <a:endParaRPr lang="sv-SE" sz="4200" dirty="0"/>
          </a:p>
          <a:p>
            <a:endParaRPr lang="sv-SE" sz="4200" dirty="0"/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735404C9-AB76-42B4-8D21-F97820F230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412090" y="3406775"/>
            <a:ext cx="8638421" cy="5355821"/>
          </a:xfrm>
          <a:noFill/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7CF72636-9FB4-4472-8085-A1C721DB0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</p:spPr>
        <p:txBody>
          <a:bodyPr anchor="b">
            <a:normAutofit/>
          </a:bodyPr>
          <a:lstStyle/>
          <a:p>
            <a:r>
              <a:rPr lang="sv-SE" dirty="0"/>
              <a:t>Projekt Konst</a:t>
            </a:r>
          </a:p>
        </p:txBody>
      </p:sp>
    </p:spTree>
    <p:extLst>
      <p:ext uri="{BB962C8B-B14F-4D97-AF65-F5344CB8AC3E}">
        <p14:creationId xmlns:p14="http://schemas.microsoft.com/office/powerpoint/2010/main" val="3495608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A25C934-127A-42DA-8204-D782B39295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sv-SE" sz="4200" b="0" baseline="0" dirty="0">
                <a:solidFill>
                  <a:schemeClr val="tx1"/>
                </a:solidFill>
                <a:ea typeface="Verdana" panose="020B0604030504040204" pitchFamily="34" charset="0"/>
                <a:cs typeface="+mn-cs"/>
              </a:rPr>
              <a:t>Identifiering och beskrivning av flöden i nya akutsjukhuset har genomförts och är en grund i den fortsatta verksamhetsutvecklingen. </a:t>
            </a:r>
          </a:p>
          <a:p>
            <a:pPr algn="l" rtl="0"/>
            <a:r>
              <a:rPr lang="sv-SE" sz="4200" b="0" baseline="0" dirty="0">
                <a:solidFill>
                  <a:schemeClr val="tx1"/>
                </a:solidFill>
                <a:ea typeface="Verdana" panose="020B0604030504040204" pitchFamily="34" charset="0"/>
                <a:cs typeface="+mn-cs"/>
              </a:rPr>
              <a:t>Dialog med vårdverksamheterna om konsekvenserna för patientsäkerheten av pågående och kommande arbeten på sjukhusområdet.</a:t>
            </a:r>
          </a:p>
          <a:p>
            <a:pPr algn="l" rtl="0"/>
            <a:endParaRPr lang="sv-SE" sz="420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algn="l" rtl="0"/>
            <a:endParaRPr lang="sv-SE" sz="4200" b="0" baseline="0" dirty="0">
              <a:solidFill>
                <a:schemeClr val="tx1"/>
              </a:solidFill>
              <a:ea typeface="Verdana" panose="020B0604030504040204" pitchFamily="34" charset="0"/>
              <a:cs typeface="+mn-cs"/>
            </a:endParaRPr>
          </a:p>
          <a:p>
            <a:endParaRPr lang="sv-SE" sz="42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26163B-DA33-476C-B267-17A6621286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 rtl="0"/>
            <a:r>
              <a:rPr lang="sv-SE" sz="4200" b="0" baseline="0" dirty="0">
                <a:solidFill>
                  <a:schemeClr val="tx1"/>
                </a:solidFill>
                <a:ea typeface="Verdana" panose="020B0604030504040204" pitchFamily="34" charset="0"/>
                <a:cs typeface="+mn-cs"/>
              </a:rPr>
              <a:t>Arbete pågår tillsammans med projekt utrustning med behovsanalys av framtida patientnära  informations- och larmlösningar. Arbetet beräknas pågå under 2022.</a:t>
            </a:r>
          </a:p>
          <a:p>
            <a:pPr algn="l" rtl="0"/>
            <a:r>
              <a:rPr lang="sv-SE" sz="4200" b="0" baseline="0" dirty="0">
                <a:solidFill>
                  <a:schemeClr val="tx1"/>
                </a:solidFill>
                <a:ea typeface="Verdana" panose="020B0604030504040204" pitchFamily="34" charset="0"/>
                <a:cs typeface="+mn-cs"/>
              </a:rPr>
              <a:t>Förstudien på operation/intervention och sterilcentralen fortgår.</a:t>
            </a:r>
          </a:p>
          <a:p>
            <a:pPr marL="0" indent="0" algn="l" rtl="0">
              <a:buNone/>
            </a:pPr>
            <a:endParaRPr lang="sv-SE" sz="4200" b="0" baseline="0" dirty="0">
              <a:solidFill>
                <a:schemeClr val="tx1"/>
              </a:solidFill>
              <a:ea typeface="Verdana" panose="020B0604030504040204" pitchFamily="34" charset="0"/>
              <a:cs typeface="+mn-cs"/>
            </a:endParaRPr>
          </a:p>
          <a:p>
            <a:pPr algn="l" rtl="0"/>
            <a:endParaRPr lang="sv-SE" sz="4200" b="0" baseline="0" dirty="0">
              <a:solidFill>
                <a:schemeClr val="tx1"/>
              </a:solidFill>
              <a:ea typeface="Verdana" panose="020B0604030504040204" pitchFamily="34" charset="0"/>
              <a:cs typeface="+mn-cs"/>
            </a:endParaRPr>
          </a:p>
          <a:p>
            <a:endParaRPr lang="sv-SE" sz="4200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FA380451-452E-4CBA-8298-AE33A7B3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 Vårdverksamhet</a:t>
            </a:r>
          </a:p>
        </p:txBody>
      </p:sp>
    </p:spTree>
    <p:extLst>
      <p:ext uri="{BB962C8B-B14F-4D97-AF65-F5344CB8AC3E}">
        <p14:creationId xmlns:p14="http://schemas.microsoft.com/office/powerpoint/2010/main" val="242159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185E589-D4EF-42F6-A436-BD408FAA83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sv-SE" sz="4200" dirty="0">
                <a:solidFill>
                  <a:schemeClr val="tx1"/>
                </a:solidFill>
                <a:ea typeface="Verdana" panose="020B0604030504040204" pitchFamily="34" charset="0"/>
              </a:rPr>
              <a:t>Arbete med f</a:t>
            </a:r>
            <a:r>
              <a:rPr lang="sv-SE" sz="4200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+mn-cs"/>
              </a:rPr>
              <a:t>ramtida flöden av material och gods pågår tillsammans med projekt Vårdverksamhet.</a:t>
            </a:r>
          </a:p>
          <a:p>
            <a:pPr algn="l" rtl="0"/>
            <a:r>
              <a:rPr lang="sv-SE" sz="4200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+mn-cs"/>
              </a:rPr>
              <a:t>Möte med Funktionsrätt Västmanland och Synskadades riksförbund genomfördes i maj.</a:t>
            </a:r>
          </a:p>
          <a:p>
            <a:pPr algn="l" rtl="0"/>
            <a:endParaRPr lang="sv-SE" sz="4200" dirty="0">
              <a:solidFill>
                <a:schemeClr val="tx1"/>
              </a:solidFill>
              <a:effectLst/>
              <a:ea typeface="Verdana" panose="020B0604030504040204" pitchFamily="34" charset="0"/>
              <a:cs typeface="+mn-cs"/>
            </a:endParaRPr>
          </a:p>
          <a:p>
            <a:endParaRPr lang="sv-SE" sz="4200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73B04F53-0E53-4652-885A-BC51D70F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 Verksamhetsstöd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4377757-5DF2-417C-BF80-A0503D1F4170}"/>
              </a:ext>
            </a:extLst>
          </p:cNvPr>
          <p:cNvSpPr txBox="1"/>
          <p:nvPr/>
        </p:nvSpPr>
        <p:spPr>
          <a:xfrm>
            <a:off x="8971930" y="9595496"/>
            <a:ext cx="102015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Åsa Blom och Eva Söderström från Synskadades Riksförbund utforskar modellerna av nya akutsjukhuset.</a:t>
            </a:r>
          </a:p>
        </p:txBody>
      </p:sp>
      <p:pic>
        <p:nvPicPr>
          <p:cNvPr id="8" name="Platshållare för innehåll 14" descr="En bild som visar text, person, kvinna&#10;&#10;Automatiskt genererad beskrivning">
            <a:extLst>
              <a:ext uri="{FF2B5EF4-FFF2-40B4-BE49-F238E27FC236}">
                <a16:creationId xmlns:a16="http://schemas.microsoft.com/office/drawing/2014/main" id="{22A6970D-05FE-403C-A893-763D702216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934" y="3406775"/>
            <a:ext cx="7967133" cy="5975350"/>
          </a:xfrm>
        </p:spPr>
      </p:pic>
    </p:spTree>
    <p:extLst>
      <p:ext uri="{BB962C8B-B14F-4D97-AF65-F5344CB8AC3E}">
        <p14:creationId xmlns:p14="http://schemas.microsoft.com/office/powerpoint/2010/main" val="1851468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69B3074-8D2C-42B0-9FC4-756073013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2486323"/>
            <a:ext cx="8638421" cy="7595980"/>
          </a:xfrm>
        </p:spPr>
        <p:txBody>
          <a:bodyPr>
            <a:normAutofit fontScale="92500"/>
          </a:bodyPr>
          <a:lstStyle/>
          <a:p>
            <a:pPr algn="l" rtl="0"/>
            <a:r>
              <a:rPr lang="sv-SE" sz="4400" b="1" dirty="0">
                <a:solidFill>
                  <a:schemeClr val="tx1"/>
                </a:solidFill>
                <a:ea typeface="Verdana" panose="020B0604030504040204" pitchFamily="34" charset="0"/>
              </a:rPr>
              <a:t>Nya e</a:t>
            </a:r>
            <a:r>
              <a:rPr lang="sv-SE" sz="4400" b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+mn-cs"/>
              </a:rPr>
              <a:t>lförsörjningsbyggnaden: </a:t>
            </a:r>
            <a:r>
              <a:rPr lang="sv-SE" sz="4400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+mn-cs"/>
              </a:rPr>
              <a:t>installationer och väggar byggs invändigt. Tre reservkraftelverk på plats och murning av fasader pågår.</a:t>
            </a:r>
          </a:p>
          <a:p>
            <a:pPr algn="l" rtl="0"/>
            <a:r>
              <a:rPr lang="sv-SE" sz="4400" b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+mn-cs"/>
              </a:rPr>
              <a:t>Förberedande arbeten: </a:t>
            </a:r>
            <a:r>
              <a:rPr lang="sv-SE" sz="4400" dirty="0">
                <a:solidFill>
                  <a:schemeClr val="tx1"/>
                </a:solidFill>
                <a:ea typeface="Verdana" panose="020B0604030504040204" pitchFamily="34" charset="0"/>
              </a:rPr>
              <a:t>Ledningsa</a:t>
            </a:r>
            <a:r>
              <a:rPr lang="sv-SE" sz="4400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+mn-cs"/>
              </a:rPr>
              <a:t>rbete och rivning av kulvert pågår i Adelsögatan norr om Aina </a:t>
            </a:r>
            <a:r>
              <a:rPr lang="sv-SE" sz="4400" dirty="0" err="1">
                <a:solidFill>
                  <a:schemeClr val="tx1"/>
                </a:solidFill>
                <a:ea typeface="Verdana" panose="020B0604030504040204" pitchFamily="34" charset="0"/>
              </a:rPr>
              <a:t>Wifalks</a:t>
            </a:r>
            <a:r>
              <a:rPr lang="sv-SE" sz="4400" dirty="0">
                <a:solidFill>
                  <a:schemeClr val="tx1"/>
                </a:solidFill>
                <a:ea typeface="Verdana" panose="020B0604030504040204" pitchFamily="34" charset="0"/>
              </a:rPr>
              <a:t> gata. </a:t>
            </a:r>
          </a:p>
          <a:p>
            <a:pPr algn="l" rtl="0"/>
            <a:r>
              <a:rPr lang="sv-SE" sz="4400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+mn-cs"/>
              </a:rPr>
              <a:t>På Adelsögatan i söder fortsätter arbetet med ledningar påbörjats.</a:t>
            </a:r>
          </a:p>
          <a:p>
            <a:pPr algn="l" rtl="0"/>
            <a:r>
              <a:rPr lang="sv-SE" sz="4400" dirty="0">
                <a:solidFill>
                  <a:schemeClr val="tx1"/>
                </a:solidFill>
                <a:ea typeface="Verdana" panose="020B0604030504040204" pitchFamily="34" charset="0"/>
              </a:rPr>
              <a:t>I juni startar markarbeten vid elförsörjnings-byggnaden nära rehab/bassängen.</a:t>
            </a:r>
            <a:endParaRPr lang="sv-SE" sz="4400" dirty="0"/>
          </a:p>
          <a:p>
            <a:pPr algn="l" rtl="0"/>
            <a:endParaRPr lang="sv-SE" sz="4400" dirty="0">
              <a:solidFill>
                <a:schemeClr val="tx1"/>
              </a:solidFill>
              <a:effectLst/>
              <a:ea typeface="Verdana" panose="020B0604030504040204" pitchFamily="34" charset="0"/>
              <a:cs typeface="+mn-cs"/>
            </a:endParaRPr>
          </a:p>
          <a:p>
            <a:pPr algn="l" rtl="0"/>
            <a:endParaRPr lang="sv-SE" sz="440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algn="l" rtl="0"/>
            <a:endParaRPr lang="sv-SE" sz="4400" b="1" dirty="0">
              <a:solidFill>
                <a:schemeClr val="tx1"/>
              </a:solidFill>
              <a:effectLst/>
              <a:ea typeface="Verdana" panose="020B0604030504040204" pitchFamily="34" charset="0"/>
              <a:cs typeface="+mn-cs"/>
            </a:endParaRPr>
          </a:p>
          <a:p>
            <a:pPr algn="l" rtl="0"/>
            <a:endParaRPr lang="sv-SE" sz="4400" dirty="0">
              <a:solidFill>
                <a:schemeClr val="tx1"/>
              </a:solidFill>
              <a:effectLst/>
              <a:ea typeface="Verdana" panose="020B0604030504040204" pitchFamily="34" charset="0"/>
              <a:cs typeface="+mn-cs"/>
            </a:endParaRPr>
          </a:p>
          <a:p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30D34EA6-FD11-41ED-B577-7897B0DB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03" y="7847"/>
            <a:ext cx="17616567" cy="2043642"/>
          </a:xfrm>
        </p:spPr>
        <p:txBody>
          <a:bodyPr/>
          <a:lstStyle/>
          <a:p>
            <a:r>
              <a:rPr lang="sv-SE" dirty="0"/>
              <a:t>Projekt Förberedande arbeten</a:t>
            </a:r>
          </a:p>
        </p:txBody>
      </p:sp>
      <p:pic>
        <p:nvPicPr>
          <p:cNvPr id="7" name="Platshållare för innehåll 7">
            <a:extLst>
              <a:ext uri="{FF2B5EF4-FFF2-40B4-BE49-F238E27FC236}">
                <a16:creationId xmlns:a16="http://schemas.microsoft.com/office/drawing/2014/main" id="{53AE7DE9-DB1C-4664-AD84-493932A819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270416" y="3246443"/>
            <a:ext cx="9790746" cy="6136332"/>
          </a:xfrm>
        </p:spPr>
      </p:pic>
    </p:spTree>
    <p:extLst>
      <p:ext uri="{BB962C8B-B14F-4D97-AF65-F5344CB8AC3E}">
        <p14:creationId xmlns:p14="http://schemas.microsoft.com/office/powerpoint/2010/main" val="1809683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6439244-5BFD-497B-AB79-A9767AB833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200" b="0" baseline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Etapp 2 och 3: Kulvertanslutning till hus D i etapp 2 är beslutad.</a:t>
            </a:r>
          </a:p>
          <a:p>
            <a:pPr algn="l"/>
            <a:r>
              <a:rPr lang="sv-SE" sz="4200" b="0" baseline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Fotavtryck/yta markplan för Etapp 2/Hus D är justerat</a:t>
            </a:r>
            <a:r>
              <a:rPr lang="sv-SE" sz="42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och</a:t>
            </a:r>
            <a:r>
              <a:rPr lang="sv-SE" sz="4200" b="0" baseline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totalvolymen är oförändrad.</a:t>
            </a:r>
          </a:p>
          <a:p>
            <a:pPr algn="l"/>
            <a:r>
              <a:rPr lang="sv-SE" sz="4200" b="0" baseline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Paviljonger: olika innehåll utifrån allokering och flödesstudier utreds.</a:t>
            </a:r>
          </a:p>
          <a:p>
            <a:pPr algn="l"/>
            <a:r>
              <a:rPr lang="sv-SE" sz="4200" b="0" baseline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Rivning: nästa steg är klarläggande av byggnadsgränser samt inventering av befintliga tekniska system innan rivning kan ske.</a:t>
            </a:r>
          </a:p>
          <a:p>
            <a:pPr algn="l"/>
            <a:r>
              <a:rPr lang="sv-SE" sz="4200" b="0" baseline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Allokering: förslag till allokering 2.0 2030 är sammanställt i maj. Nu </a:t>
            </a:r>
            <a:r>
              <a:rPr lang="sv-SE" sz="42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pågår a</a:t>
            </a:r>
            <a:r>
              <a:rPr lang="sv-SE" sz="4200" b="0" baseline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rbete med identifiering av provisorier och interimslösningar, inklusive innehåll i paviljonger.</a:t>
            </a:r>
          </a:p>
          <a:p>
            <a:pPr algn="l"/>
            <a:endParaRPr lang="sv-SE" sz="4200" b="0" baseline="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4200" dirty="0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02182A68-9914-46CA-986E-D0FD5E059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190179"/>
            <a:ext cx="17616567" cy="2043642"/>
          </a:xfrm>
        </p:spPr>
        <p:txBody>
          <a:bodyPr/>
          <a:lstStyle/>
          <a:p>
            <a:r>
              <a:rPr lang="sv-SE" dirty="0"/>
              <a:t>Projekt kommande etapper</a:t>
            </a:r>
          </a:p>
        </p:txBody>
      </p:sp>
    </p:spTree>
    <p:extLst>
      <p:ext uri="{BB962C8B-B14F-4D97-AF65-F5344CB8AC3E}">
        <p14:creationId xmlns:p14="http://schemas.microsoft.com/office/powerpoint/2010/main" val="1759900741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ästmanland Rosa">
  <a:themeElements>
    <a:clrScheme name="Region Västmanland Rosa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670F3B"/>
      </a:accent1>
      <a:accent2>
        <a:srgbClr val="4B467D"/>
      </a:accent2>
      <a:accent3>
        <a:srgbClr val="339D94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490B3DC2-1C21-4AD3-8AA8-92AD57160BB3}"/>
    </a:ext>
  </a:extLst>
</a:theme>
</file>

<file path=ppt/theme/theme2.xml><?xml version="1.0" encoding="utf-8"?>
<a:theme xmlns:a="http://schemas.openxmlformats.org/drawingml/2006/main" name="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A8D3AED5-7DAD-443E-A4A2-D6D152DCBF62}"/>
    </a:ext>
  </a:extLst>
</a:theme>
</file>

<file path=ppt/theme/theme3.xml><?xml version="1.0" encoding="utf-8"?>
<a:theme xmlns:a="http://schemas.openxmlformats.org/drawingml/2006/main" name="Region Västmanland Grön">
  <a:themeElements>
    <a:clrScheme name="Region Västmanland Grön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39D94"/>
      </a:accent1>
      <a:accent2>
        <a:srgbClr val="4B467D"/>
      </a:accent2>
      <a:accent3>
        <a:srgbClr val="670F3B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99C9B2C5-06FC-453C-BD19-6B795198C746}"/>
    </a:ext>
  </a:extLst>
</a:theme>
</file>

<file path=ppt/theme/theme4.xml><?xml version="1.0" encoding="utf-8"?>
<a:theme xmlns:a="http://schemas.openxmlformats.org/drawingml/2006/main" name="1_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A8D3AED5-7DAD-443E-A4A2-D6D152DCBF62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gion Västmanland Grön">
    <a:dk1>
      <a:sysClr val="windowText" lastClr="000000"/>
    </a:dk1>
    <a:lt1>
      <a:sysClr val="window" lastClr="FFFFFF"/>
    </a:lt1>
    <a:dk2>
      <a:srgbClr val="7F7F7F"/>
    </a:dk2>
    <a:lt2>
      <a:srgbClr val="FFFFFF"/>
    </a:lt2>
    <a:accent1>
      <a:srgbClr val="339D94"/>
    </a:accent1>
    <a:accent2>
      <a:srgbClr val="4B467D"/>
    </a:accent2>
    <a:accent3>
      <a:srgbClr val="670F3B"/>
    </a:accent3>
    <a:accent4>
      <a:srgbClr val="3C82AF"/>
    </a:accent4>
    <a:accent5>
      <a:srgbClr val="F5AA3C"/>
    </a:accent5>
    <a:accent6>
      <a:srgbClr val="B2A39A"/>
    </a:accent6>
    <a:hlink>
      <a:srgbClr val="31599B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13885</TotalTime>
  <Words>517</Words>
  <Application>Microsoft Office PowerPoint</Application>
  <PresentationFormat>Anpassad</PresentationFormat>
  <Paragraphs>59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Region Västmanland Rosa</vt:lpstr>
      <vt:lpstr>Region Västmanland Blå</vt:lpstr>
      <vt:lpstr>Region Västmanland Grön</vt:lpstr>
      <vt:lpstr>1_Region Västmanland Blå</vt:lpstr>
      <vt:lpstr>Aktuellt kvartal 2, 2022 Program Nytt Akutsjukhus Västerås Juni 2022 </vt:lpstr>
      <vt:lpstr>Aktuellt</vt:lpstr>
      <vt:lpstr>Projekt Vårdbyggnad</vt:lpstr>
      <vt:lpstr>Projekt Utrustning</vt:lpstr>
      <vt:lpstr>Projekt Konst</vt:lpstr>
      <vt:lpstr>Projekt Vårdverksamhet</vt:lpstr>
      <vt:lpstr>Projekt Verksamhetsstöd</vt:lpstr>
      <vt:lpstr>Projekt Förberedande arbeten</vt:lpstr>
      <vt:lpstr>Projekt kommande etapper</vt:lpstr>
      <vt:lpstr>Tidplan </vt:lpstr>
      <vt:lpstr>Organisation Program Nytt Akutsjukhus   </vt:lpstr>
      <vt:lpstr>Kontakt och mer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Nytt Akutsjukhus Västerås Gruppledarna 2020-10-13</dc:title>
  <dc:creator>Victoria Hörnedal</dc:creator>
  <cp:lastModifiedBy>Carina Sundqvist</cp:lastModifiedBy>
  <cp:revision>221</cp:revision>
  <dcterms:created xsi:type="dcterms:W3CDTF">2020-10-09T15:46:35Z</dcterms:created>
  <dcterms:modified xsi:type="dcterms:W3CDTF">2022-06-21T08:58:52Z</dcterms:modified>
</cp:coreProperties>
</file>