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1"/>
    <p:sldMasterId id="2147483648" r:id="rId2"/>
    <p:sldMasterId id="2147483703" r:id="rId3"/>
    <p:sldMasterId id="2147483744" r:id="rId4"/>
  </p:sldMasterIdLst>
  <p:notesMasterIdLst>
    <p:notesMasterId r:id="rId16"/>
  </p:notesMasterIdLst>
  <p:sldIdLst>
    <p:sldId id="993" r:id="rId5"/>
    <p:sldId id="994" r:id="rId6"/>
    <p:sldId id="995" r:id="rId7"/>
    <p:sldId id="985" r:id="rId8"/>
    <p:sldId id="986" r:id="rId9"/>
    <p:sldId id="987" r:id="rId10"/>
    <p:sldId id="9992" r:id="rId11"/>
    <p:sldId id="988" r:id="rId12"/>
    <p:sldId id="9991" r:id="rId13"/>
    <p:sldId id="755" r:id="rId14"/>
    <p:sldId id="905" r:id="rId15"/>
  </p:sldIdLst>
  <p:sldSz cx="20104100" cy="11309350"/>
  <p:notesSz cx="20104100" cy="1130935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ia Hörnedal" initials="VH" lastIdx="1" clrIdx="0">
    <p:extLst>
      <p:ext uri="{19B8F6BF-5375-455C-9EA6-DF929625EA0E}">
        <p15:presenceInfo xmlns:p15="http://schemas.microsoft.com/office/powerpoint/2012/main" userId="S::victoria.hornedal@regionvastmanland.se::d35ec979-cde9-409d-a518-0f55aeb0fe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DF2"/>
    <a:srgbClr val="DFECF9"/>
    <a:srgbClr val="DCEEEB"/>
    <a:srgbClr val="E9F6F7"/>
    <a:srgbClr val="F4DEE6"/>
    <a:srgbClr val="DFFFFF"/>
    <a:srgbClr val="E1F6FF"/>
    <a:srgbClr val="D2E6F5"/>
    <a:srgbClr val="E8F5F5"/>
    <a:srgbClr val="D1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91" autoAdjust="0"/>
    <p:restoredTop sz="93758" autoAdjust="0"/>
  </p:normalViewPr>
  <p:slideViewPr>
    <p:cSldViewPr>
      <p:cViewPr varScale="1">
        <p:scale>
          <a:sx n="41" d="100"/>
          <a:sy n="41" d="100"/>
        </p:scale>
        <p:origin x="600" y="24"/>
      </p:cViewPr>
      <p:guideLst>
        <p:guide orient="horz" pos="2880"/>
        <p:guide pos="220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4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EA50A-7ED8-4297-A6D8-C39D2C596180}" type="datetimeFigureOut">
              <a:rPr lang="sv-SE" smtClean="0"/>
              <a:t>2023-04-13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3DB10-64AD-4478-BAF2-10592BD0BA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31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100" dirty="0"/>
              <a:t>Oktober 2021</a:t>
            </a:r>
          </a:p>
          <a:p>
            <a:r>
              <a:rPr lang="sv-SE" sz="1200" dirty="0"/>
              <a:t>Etapp 2</a:t>
            </a:r>
          </a:p>
          <a:p>
            <a:r>
              <a:rPr lang="sv-SE" sz="1200" dirty="0"/>
              <a:t>Bedömd bruttoarea: 12 500 kvm BTA</a:t>
            </a:r>
          </a:p>
          <a:p>
            <a:r>
              <a:rPr lang="sv-SE" sz="1200" dirty="0"/>
              <a:t>Indikativ investeringsram: 900-1150 Mkr </a:t>
            </a:r>
            <a:r>
              <a:rPr lang="sv-SE" sz="1200" dirty="0" err="1"/>
              <a:t>inkl</a:t>
            </a:r>
            <a:r>
              <a:rPr lang="sv-SE" sz="1200" dirty="0"/>
              <a:t> index, budgetreserv och utrustning</a:t>
            </a:r>
          </a:p>
          <a:p>
            <a:endParaRPr lang="sv-SE" dirty="0"/>
          </a:p>
          <a:p>
            <a:r>
              <a:rPr lang="sv-SE" sz="1200" dirty="0"/>
              <a:t>Etapp 3</a:t>
            </a:r>
          </a:p>
          <a:p>
            <a:r>
              <a:rPr lang="sv-SE" sz="1200" dirty="0"/>
              <a:t>Bedömd bruttoarea: 10 300 kvm BTA</a:t>
            </a:r>
          </a:p>
          <a:p>
            <a:r>
              <a:rPr lang="sv-SE" sz="1200" dirty="0"/>
              <a:t>Indikativ investeringsram: 650- 800 Mkr </a:t>
            </a:r>
            <a:r>
              <a:rPr lang="sv-SE" sz="1200" dirty="0" err="1"/>
              <a:t>inkl</a:t>
            </a:r>
            <a:r>
              <a:rPr lang="sv-SE" sz="1200" dirty="0"/>
              <a:t> index, budgetreserv och utrustning</a:t>
            </a:r>
          </a:p>
          <a:p>
            <a:endParaRPr lang="sv-SE" dirty="0"/>
          </a:p>
          <a:p>
            <a:r>
              <a:rPr lang="sv-SE" dirty="0"/>
              <a:t>Paviljonger ca 50 mkr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3DB10-64AD-4478-BAF2-10592BD0BA82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626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FA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ildobjekt 112">
            <a:extLst>
              <a:ext uri="{FF2B5EF4-FFF2-40B4-BE49-F238E27FC236}">
                <a16:creationId xmlns:a16="http://schemas.microsoft.com/office/drawing/2014/main" id="{213F865A-82E0-4DE6-BBD6-DA7B3D8F0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r="6671" b="4223"/>
          <a:stretch/>
        </p:blipFill>
        <p:spPr>
          <a:xfrm>
            <a:off x="10814050" y="-1"/>
            <a:ext cx="9290050" cy="1130935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7016142-5590-4F09-AF8B-DB6FD618E5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7A8EE4-92AA-495F-86F9-6A5C4BD31B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5" name="object 38">
            <a:extLst>
              <a:ext uri="{FF2B5EF4-FFF2-40B4-BE49-F238E27FC236}">
                <a16:creationId xmlns:a16="http://schemas.microsoft.com/office/drawing/2014/main" id="{9BDBBCB9-81A0-4B48-8D85-87FE05F29E71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213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8000" y="0"/>
            <a:ext cx="1096100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36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5FBC21F-AA3A-4105-A762-7A4A8EE1E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64" b="4216"/>
          <a:stretch/>
        </p:blipFill>
        <p:spPr>
          <a:xfrm>
            <a:off x="10814401" y="0"/>
            <a:ext cx="9289700" cy="11309350"/>
          </a:xfrm>
          <a:prstGeom prst="rect">
            <a:avLst/>
          </a:prstGeom>
        </p:spPr>
      </p:pic>
      <p:sp>
        <p:nvSpPr>
          <p:cNvPr id="7" name="object 38">
            <a:extLst>
              <a:ext uri="{FF2B5EF4-FFF2-40B4-BE49-F238E27FC236}">
                <a16:creationId xmlns:a16="http://schemas.microsoft.com/office/drawing/2014/main" id="{58F464F6-1029-4CBD-B3D1-11214085E2B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3BB08C3-1CD7-4C53-9E96-43671982CE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78CC841C-AA65-43FA-BB0E-1A120EBFE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58731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6EBC20DB-E92A-4595-958F-8F6E1877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382FAD0-A98D-43B4-B432-3582AE5A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50F28032-0600-4C8E-B007-13E1C811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5FC54DA-D224-4D4F-9D60-B924CADB6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7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36B6AA50-8739-41DE-A23A-5E3ECC548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5600" y="3399671"/>
            <a:ext cx="17618075" cy="598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4246BC-36B1-4971-8889-F163FD2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777625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93B712EA-797A-4EA2-BEB0-D486B28AB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70C7B567-D67A-42BC-B7FD-E667F058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B806AAA-D73D-4CEE-9B56-C22AE8A53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4" t="51033" b="-60375"/>
          <a:stretch/>
        </p:blipFill>
        <p:spPr>
          <a:xfrm>
            <a:off x="-19050" y="6264274"/>
            <a:ext cx="1260000" cy="5045075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90AB69-5BC0-46B0-B233-B8ED7CBC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6FFAF7-903A-4658-BEDF-CDBF6357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32E55E-6E21-45F6-AFF0-C03FD2E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91A92F-5622-40E4-B88A-05148A90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23725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88FBE5C1-E706-49C0-BC48-7432DD593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4" name="object 38">
            <a:extLst>
              <a:ext uri="{FF2B5EF4-FFF2-40B4-BE49-F238E27FC236}">
                <a16:creationId xmlns:a16="http://schemas.microsoft.com/office/drawing/2014/main" id="{1A5E282F-FC28-45E5-81A7-A28557C59E47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19CC616-6A81-4F3E-BF5F-34271257EE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0D26B19-8998-4002-9818-0406EEBB00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D7DA48-029C-41BC-BD3D-A195A10DF3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1345448-A017-46A4-AAEE-65BAAA13935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61A0B5-3A30-4187-8CDB-DBD6610369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DEFBAF8-794C-4460-BDFB-4AFAF7A4B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9" name="Rubrik 7">
            <a:extLst>
              <a:ext uri="{FF2B5EF4-FFF2-40B4-BE49-F238E27FC236}">
                <a16:creationId xmlns:a16="http://schemas.microsoft.com/office/drawing/2014/main" id="{6A68B911-846D-40C0-89C1-09202456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94721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EC5BF2F-A06E-4DBE-BE34-10563FBAB941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6D3E448-F04D-42F2-A71F-AB7E9594DF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1F92EFCA-73A8-4BBA-8B6E-84A516257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6" r="88987" b="40999"/>
          <a:stretch/>
        </p:blipFill>
        <p:spPr>
          <a:xfrm>
            <a:off x="19008000" y="0"/>
            <a:ext cx="1096100" cy="2393950"/>
          </a:xfrm>
          <a:prstGeom prst="rect">
            <a:avLst/>
          </a:prstGeom>
        </p:spPr>
      </p:pic>
      <p:sp>
        <p:nvSpPr>
          <p:cNvPr id="21" name="Rubrik 12">
            <a:extLst>
              <a:ext uri="{FF2B5EF4-FFF2-40B4-BE49-F238E27FC236}">
                <a16:creationId xmlns:a16="http://schemas.microsoft.com/office/drawing/2014/main" id="{56F830A9-B7E5-4459-9325-1EB46228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75DB120C-DE3F-4D0F-9C20-C0178B697A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9B9E0E-3BE5-4815-9771-B94D5C0DE4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F21FC5-B1ED-41D6-83B6-FD9D859FF9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605CF9C-A296-49D6-8F7C-7E99496CBA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0029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 userDrawn="1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00" y="1524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" y="3048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0" y="6264276"/>
            <a:ext cx="1238643" cy="504507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1915" y="3406776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7DBB107-BDB1-4739-B55B-E9BB78FABE17}" type="datetime1">
              <a:rPr lang="sv-SE" smtClean="0"/>
              <a:t>2023-04-13</a:t>
            </a:fld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8129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4400" y="0"/>
            <a:ext cx="9289700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43" y="8791288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5" y="2378076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899" spc="-401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5" y="6279774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179" indent="0" algn="ctr">
              <a:buNone/>
              <a:defRPr sz="2000"/>
            </a:lvl2pPr>
            <a:lvl3pPr marL="914357" indent="0" algn="ctr">
              <a:buNone/>
              <a:defRPr sz="1801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3" indent="0" algn="ctr">
              <a:buNone/>
              <a:defRPr sz="1600"/>
            </a:lvl6pPr>
            <a:lvl7pPr marL="2743072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1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66854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8000" y="0"/>
            <a:ext cx="1096101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399670"/>
            <a:ext cx="17616566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8319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00" y="152401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" y="3048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4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1" y="6264278"/>
            <a:ext cx="1238643" cy="504507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1916" y="3406776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883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E90990-52D6-401D-B150-7B54C658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F10B09-3181-4055-A46D-45992308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4280DC-5966-49BD-AB8E-60113DB5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409115-4960-4246-9D14-439564AD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4FA10E6-DC00-4A4C-A2EE-A3F53C17D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0" r="88999" b="40995"/>
          <a:stretch/>
        </p:blipFill>
        <p:spPr>
          <a:xfrm>
            <a:off x="19009056" y="1"/>
            <a:ext cx="1095044" cy="3216274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A2CC002-8FB6-40A7-A6F3-C046623D4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3766" y="3399671"/>
            <a:ext cx="17616566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74316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43" y="8791288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3999" cy="1872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r>
              <a:rPr lang="sv-SE"/>
              <a:t>2022-03-21</a:t>
            </a:r>
            <a:endParaRPr lang="sv-SE" dirty="0"/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1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000" y="702000"/>
            <a:ext cx="9007201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1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5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8"/>
            <a:ext cx="7828735" cy="204364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261931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8000" y="0"/>
            <a:ext cx="1096101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877614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01" y="2491200"/>
            <a:ext cx="17618399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1" y="2491200"/>
            <a:ext cx="17618399" cy="7923600"/>
          </a:xfrm>
          <a:noFill/>
        </p:spPr>
        <p:txBody>
          <a:bodyPr/>
          <a:lstStyle>
            <a:lvl1pPr>
              <a:buNone/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1" y="8791201"/>
            <a:ext cx="1987199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0854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ildobjekt 71">
            <a:extLst>
              <a:ext uri="{FF2B5EF4-FFF2-40B4-BE49-F238E27FC236}">
                <a16:creationId xmlns:a16="http://schemas.microsoft.com/office/drawing/2014/main" id="{F9214C34-71FC-4B3B-B2DA-532B9C36A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4" t="51088" b="-60520"/>
          <a:stretch/>
        </p:blipFill>
        <p:spPr>
          <a:xfrm>
            <a:off x="0" y="6264274"/>
            <a:ext cx="1247156" cy="5045075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CC9BDD-2A63-4704-82E4-11575AE25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7763FE-5C0D-4543-80BD-2B9936FC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9CB98B-6CDA-4906-9342-37A4C0ABF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C9495B9-D494-4909-B0F6-C282E34A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40E90E-D655-44FC-9710-9E80B045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CD1362-079A-44DB-8854-F2DD36BF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25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Bildobjekt 105">
            <a:extLst>
              <a:ext uri="{FF2B5EF4-FFF2-40B4-BE49-F238E27FC236}">
                <a16:creationId xmlns:a16="http://schemas.microsoft.com/office/drawing/2014/main" id="{BEF2884E-1FD5-4C14-8812-60610C2A3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46" t="64200" r="1"/>
          <a:stretch/>
        </p:blipFill>
        <p:spPr>
          <a:xfrm>
            <a:off x="0" y="0"/>
            <a:ext cx="6240627" cy="979488"/>
          </a:xfrm>
          <a:prstGeom prst="rect">
            <a:avLst/>
          </a:prstGeom>
        </p:spPr>
      </p:pic>
      <p:sp>
        <p:nvSpPr>
          <p:cNvPr id="15" name="object 38">
            <a:extLst>
              <a:ext uri="{FF2B5EF4-FFF2-40B4-BE49-F238E27FC236}">
                <a16:creationId xmlns:a16="http://schemas.microsoft.com/office/drawing/2014/main" id="{FCB10ADE-7E5E-400B-8AA1-BCE8B82F9AC2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69B40A8-44D8-445B-8C02-75F7336F6216}"/>
              </a:ext>
            </a:extLst>
          </p:cNvPr>
          <p:cNvSpPr/>
          <p:nvPr userDrawn="1"/>
        </p:nvSpPr>
        <p:spPr>
          <a:xfrm>
            <a:off x="10404000" y="702000"/>
            <a:ext cx="9000000" cy="9900000"/>
          </a:xfrm>
          <a:prstGeom prst="rect">
            <a:avLst/>
          </a:prstGeom>
          <a:solidFill>
            <a:srgbClr val="FA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29954143-B55D-450D-940A-BB896C139D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1676"/>
            <a:ext cx="9000000" cy="99000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F05E6BAC-F8CD-4D8F-BF33-F04A9C43E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7" name="Rubrik 106">
            <a:extLst>
              <a:ext uri="{FF2B5EF4-FFF2-40B4-BE49-F238E27FC236}">
                <a16:creationId xmlns:a16="http://schemas.microsoft.com/office/drawing/2014/main" id="{6CA9850E-4638-497B-BFB1-76C714BE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4256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solidFill>
            <a:srgbClr val="FAEDF2"/>
          </a:solidFill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959AE0B8-EF77-4FED-9065-2B19EFE2C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8" r="88999" b="40995"/>
          <a:stretch/>
        </p:blipFill>
        <p:spPr>
          <a:xfrm>
            <a:off x="19009056" y="0"/>
            <a:ext cx="1095044" cy="2395474"/>
          </a:xfrm>
          <a:prstGeom prst="rect">
            <a:avLst/>
          </a:prstGeom>
        </p:spPr>
      </p:pic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4EB1276E-26FE-4592-99D9-92C82CD707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239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4400" y="0"/>
            <a:ext cx="9289700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14857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6" y="3399671"/>
            <a:ext cx="17616566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024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00" y="1524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" y="3048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0" y="6264276"/>
            <a:ext cx="1238643" cy="504507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1915" y="3406776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790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871591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  <p15:guide id="2" pos="6332" userDrawn="1">
          <p15:clr>
            <a:srgbClr val="FBAE40"/>
          </p15:clr>
        </p15:guide>
        <p15:guide id="3" pos="24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noProof="0"/>
              <a:t>2022-03-21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noProof="0" smtClean="0"/>
              <a:pPr/>
              <a:t>‹#›</a:t>
            </a:fld>
            <a:endParaRPr lang="sv-SE" noProof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320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2" r:id="rId2"/>
    <p:sldLayoutId id="2147483735" r:id="rId3"/>
    <p:sldLayoutId id="2147483738" r:id="rId4"/>
    <p:sldLayoutId id="2147483741" r:id="rId5"/>
  </p:sldLayoutIdLst>
  <p:hf sldNum="0" hdr="0"/>
  <p:txStyles>
    <p:titleStyle>
      <a:lvl1pPr eaLnBrk="1" hangingPunct="1"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 eaLnBrk="1" hangingPunct="1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 eaLnBrk="1" hangingPunct="1">
        <a:lnSpc>
          <a:spcPct val="84000"/>
        </a:lnSpc>
        <a:spcAft>
          <a:spcPts val="2400"/>
        </a:spcAft>
        <a:buFontTx/>
        <a:buBlip>
          <a:blip r:embed="rId8"/>
        </a:buBlip>
        <a:defRPr sz="3850" spc="-110" baseline="0">
          <a:latin typeface="+mn-lt"/>
          <a:ea typeface="+mn-ea"/>
          <a:cs typeface="+mn-cs"/>
        </a:defRPr>
      </a:lvl2pPr>
      <a:lvl3pPr marL="1116000" indent="-288000" eaLnBrk="1" hangingPunct="1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8000" indent="-259200" eaLnBrk="1" hangingPunct="1">
        <a:lnSpc>
          <a:spcPct val="84000"/>
        </a:lnSpc>
        <a:spcAft>
          <a:spcPts val="2600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4000" indent="-252000" eaLnBrk="1" hangingPunct="1">
        <a:lnSpc>
          <a:spcPct val="86000"/>
        </a:lnSpc>
        <a:spcAft>
          <a:spcPts val="1500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1" r:id="rId3"/>
    <p:sldLayoutId id="2147483685" r:id="rId4"/>
    <p:sldLayoutId id="2147483701" r:id="rId5"/>
  </p:sldLayoutIdLst>
  <p:hf sldNum="0" hd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8"/>
        </a:buBlip>
        <a:defRPr sz="3850" spc="-110" baseline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5BA178A-7D73-4B39-A47A-E9668CC0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2000"/>
            <a:ext cx="17618400" cy="598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787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7" r:id="rId2"/>
    <p:sldLayoutId id="2147483710" r:id="rId3"/>
    <p:sldLayoutId id="2147483713" r:id="rId4"/>
    <p:sldLayoutId id="2147483716" r:id="rId5"/>
    <p:sldLayoutId id="2147483750" r:id="rId6"/>
  </p:sldLayoutIdLst>
  <p:hf sldNum="0" hd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9"/>
        </a:buBlip>
        <a:tabLst/>
        <a:defRPr lang="sv-SE" sz="4250" spc="-110" baseline="0" dirty="0" smtClean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9"/>
        </a:buBlip>
        <a:defRPr lang="sv-SE" sz="3850" spc="-110" baseline="0" dirty="0" smtClean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9"/>
        </a:buBlip>
        <a:defRPr lang="sv-SE" sz="3400" spc="-110" baseline="0" dirty="0" smtClean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9"/>
        </a:buBlip>
        <a:defRPr lang="sv-SE" sz="3000" spc="-110" baseline="0" dirty="0" smtClean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9"/>
        </a:buBlip>
        <a:defRPr lang="sv-SE" sz="2800" spc="-110" baseline="0" dirty="0" smtClean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7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3999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1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8"/>
            <a:ext cx="17616567" cy="2043641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6" y="9528510"/>
            <a:ext cx="1302291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</p:spTree>
    <p:extLst>
      <p:ext uri="{BB962C8B-B14F-4D97-AF65-F5344CB8AC3E}">
        <p14:creationId xmlns:p14="http://schemas.microsoft.com/office/powerpoint/2010/main" val="369101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</p:sldLayoutIdLst>
  <p:hf sldNum="0" hdr="0"/>
  <p:txStyles>
    <p:titleStyle>
      <a:lvl1pPr>
        <a:lnSpc>
          <a:spcPct val="85000"/>
        </a:lnSpc>
        <a:defRPr sz="6449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584" indent="-345584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49" spc="-110" baseline="0">
          <a:latin typeface="+mn-lt"/>
          <a:ea typeface="+mn-ea"/>
          <a:cs typeface="+mn-cs"/>
        </a:defRPr>
      </a:lvl1pPr>
      <a:lvl2pPr marL="755964" indent="-323986">
        <a:lnSpc>
          <a:spcPct val="84000"/>
        </a:lnSpc>
        <a:spcAft>
          <a:spcPts val="2399"/>
        </a:spcAft>
        <a:buFontTx/>
        <a:buBlip>
          <a:blip r:embed="rId8"/>
        </a:buBlip>
        <a:defRPr sz="3850" spc="-110" baseline="0">
          <a:latin typeface="+mn-lt"/>
          <a:ea typeface="+mn-ea"/>
          <a:cs typeface="+mn-cs"/>
        </a:defRPr>
      </a:lvl2pPr>
      <a:lvl3pPr marL="1115948" indent="-287986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7932" indent="-259188">
        <a:lnSpc>
          <a:spcPct val="84000"/>
        </a:lnSpc>
        <a:spcAft>
          <a:spcPts val="2600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3919" indent="-251989">
        <a:lnSpc>
          <a:spcPct val="86000"/>
        </a:lnSpc>
        <a:spcAft>
          <a:spcPts val="1501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5893">
        <a:defRPr>
          <a:latin typeface="+mn-lt"/>
          <a:ea typeface="+mn-ea"/>
          <a:cs typeface="+mn-cs"/>
        </a:defRPr>
      </a:lvl6pPr>
      <a:lvl7pPr marL="2743072">
        <a:defRPr>
          <a:latin typeface="+mn-lt"/>
          <a:ea typeface="+mn-ea"/>
          <a:cs typeface="+mn-cs"/>
        </a:defRPr>
      </a:lvl7pPr>
      <a:lvl8pPr marL="3200252">
        <a:defRPr>
          <a:latin typeface="+mn-lt"/>
          <a:ea typeface="+mn-ea"/>
          <a:cs typeface="+mn-cs"/>
        </a:defRPr>
      </a:lvl8pPr>
      <a:lvl9pPr marL="365743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79">
        <a:defRPr>
          <a:latin typeface="+mn-lt"/>
          <a:ea typeface="+mn-ea"/>
          <a:cs typeface="+mn-cs"/>
        </a:defRPr>
      </a:lvl2pPr>
      <a:lvl3pPr marL="914357">
        <a:defRPr>
          <a:latin typeface="+mn-lt"/>
          <a:ea typeface="+mn-ea"/>
          <a:cs typeface="+mn-cs"/>
        </a:defRPr>
      </a:lvl3pPr>
      <a:lvl4pPr marL="1371536">
        <a:defRPr>
          <a:latin typeface="+mn-lt"/>
          <a:ea typeface="+mn-ea"/>
          <a:cs typeface="+mn-cs"/>
        </a:defRPr>
      </a:lvl4pPr>
      <a:lvl5pPr marL="1828715">
        <a:defRPr>
          <a:latin typeface="+mn-lt"/>
          <a:ea typeface="+mn-ea"/>
          <a:cs typeface="+mn-cs"/>
        </a:defRPr>
      </a:lvl5pPr>
      <a:lvl6pPr marL="2285893">
        <a:defRPr>
          <a:latin typeface="+mn-lt"/>
          <a:ea typeface="+mn-ea"/>
          <a:cs typeface="+mn-cs"/>
        </a:defRPr>
      </a:lvl6pPr>
      <a:lvl7pPr marL="2743072">
        <a:defRPr>
          <a:latin typeface="+mn-lt"/>
          <a:ea typeface="+mn-ea"/>
          <a:cs typeface="+mn-cs"/>
        </a:defRPr>
      </a:lvl7pPr>
      <a:lvl8pPr marL="3200252">
        <a:defRPr>
          <a:latin typeface="+mn-lt"/>
          <a:ea typeface="+mn-ea"/>
          <a:cs typeface="+mn-cs"/>
        </a:defRPr>
      </a:lvl8pPr>
      <a:lvl9pPr marL="365743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onvastmanland.se/akutsjukhusetvasteras" TargetMode="External"/><Relationship Id="rId2" Type="http://schemas.openxmlformats.org/officeDocument/2006/relationships/hyperlink" Target="http://www.regionvastmanland.se/arbeten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regionvastmanland.se/arbeten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553F0E-4B9C-45E5-A6E8-20CEEFB26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648" y="1194238"/>
            <a:ext cx="13635037" cy="3409950"/>
          </a:xfrm>
        </p:spPr>
        <p:txBody>
          <a:bodyPr>
            <a:noAutofit/>
          </a:bodyPr>
          <a:lstStyle/>
          <a:p>
            <a:r>
              <a:rPr lang="sv-SE" sz="9600" dirty="0"/>
              <a:t>Aktuellt kvartal 1, 2023</a:t>
            </a:r>
            <a:br>
              <a:rPr lang="sv-SE" sz="9600" dirty="0"/>
            </a:br>
            <a:r>
              <a:rPr lang="sv-SE" sz="8000" dirty="0"/>
              <a:t>Program Nytt Akutsjukhus Västerås</a:t>
            </a:r>
            <a:endParaRPr lang="en-US" sz="8000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5237520-B5EF-44F2-8A0A-1DCDA9E4E8D1}"/>
              </a:ext>
            </a:extLst>
          </p:cNvPr>
          <p:cNvSpPr txBox="1"/>
          <p:nvPr/>
        </p:nvSpPr>
        <p:spPr>
          <a:xfrm>
            <a:off x="2513013" y="8751019"/>
            <a:ext cx="4176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1"/>
                </a:solidFill>
              </a:rPr>
              <a:t>NAV = Nytt Akutsjukhus Västerås</a:t>
            </a:r>
          </a:p>
          <a:p>
            <a:r>
              <a:rPr lang="sv-SE" sz="2000" dirty="0">
                <a:solidFill>
                  <a:schemeClr val="accent1"/>
                </a:solidFill>
              </a:rPr>
              <a:t>VÅB = Projekt Vårdbyggnad</a:t>
            </a:r>
          </a:p>
          <a:p>
            <a:r>
              <a:rPr lang="sv-SE" sz="2000" dirty="0">
                <a:solidFill>
                  <a:schemeClr val="accent1"/>
                </a:solidFill>
              </a:rPr>
              <a:t>FÖR = Projekt Försörjning</a:t>
            </a:r>
          </a:p>
          <a:p>
            <a:r>
              <a:rPr lang="sv-SE" sz="2000" dirty="0">
                <a:solidFill>
                  <a:schemeClr val="accent1"/>
                </a:solidFill>
              </a:rPr>
              <a:t>UTR = Projekt Utrustning</a:t>
            </a:r>
          </a:p>
          <a:p>
            <a:r>
              <a:rPr lang="sv-SE" sz="2000" dirty="0">
                <a:solidFill>
                  <a:schemeClr val="accent1"/>
                </a:solidFill>
              </a:rPr>
              <a:t>KON = Projekt Konst</a:t>
            </a:r>
          </a:p>
          <a:p>
            <a:r>
              <a:rPr lang="sv-SE" sz="2000" dirty="0">
                <a:solidFill>
                  <a:schemeClr val="accent1"/>
                </a:solidFill>
              </a:rPr>
              <a:t>VÅV = Projekt Vårdverksamhet</a:t>
            </a:r>
          </a:p>
          <a:p>
            <a:r>
              <a:rPr lang="sv-SE" sz="2000" dirty="0">
                <a:solidFill>
                  <a:schemeClr val="accent1"/>
                </a:solidFill>
              </a:rPr>
              <a:t>VES = Projekt Verksamhetsstöd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71A8D1F-F4D0-4927-8043-FF343B7EA26C}"/>
              </a:ext>
            </a:extLst>
          </p:cNvPr>
          <p:cNvSpPr txBox="1"/>
          <p:nvPr/>
        </p:nvSpPr>
        <p:spPr>
          <a:xfrm>
            <a:off x="16199878" y="284793"/>
            <a:ext cx="3904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PROGRAM NYTT AKUTSJUKHUS VÄSTERÅS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C5ADF29-4CB5-450D-8C4C-B2D11B276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2393" y="614114"/>
            <a:ext cx="1198729" cy="1728193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FDC5DDA7-6197-D622-15B6-32251F76F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587" y="4680907"/>
            <a:ext cx="10506075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79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objekt 19">
            <a:extLst>
              <a:ext uri="{FF2B5EF4-FFF2-40B4-BE49-F238E27FC236}">
                <a16:creationId xmlns:a16="http://schemas.microsoft.com/office/drawing/2014/main" id="{544770CF-9B28-E9CD-6A91-7F0721275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143" y="2342307"/>
            <a:ext cx="12645948" cy="8329302"/>
          </a:xfrm>
          <a:prstGeom prst="rect">
            <a:avLst/>
          </a:prstGeom>
        </p:spPr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69817C58-E7D8-48F1-ADAC-D36D1A8F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980" y="429108"/>
            <a:ext cx="17616567" cy="2043642"/>
          </a:xfrm>
        </p:spPr>
        <p:txBody>
          <a:bodyPr anchor="b">
            <a:normAutofit/>
          </a:bodyPr>
          <a:lstStyle/>
          <a:p>
            <a:r>
              <a:rPr lang="sv-SE" dirty="0"/>
              <a:t>Planering pågår för kommande etapper</a:t>
            </a:r>
            <a:endParaRPr lang="sv-SE" sz="4800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C445E67-3CAE-4596-80A6-CF81C9BBDA9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368502" y="478617"/>
            <a:ext cx="792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r>
              <a:rPr lang="sv-SE" dirty="0"/>
              <a:t>2022-01-18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0BFB08-7AC8-40C8-9A55-9668E4BA9E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35102" y="478617"/>
            <a:ext cx="360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10</a:t>
            </a:fld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F3A6433-2DCE-4333-ABC1-969CD5BF024C}"/>
              </a:ext>
            </a:extLst>
          </p:cNvPr>
          <p:cNvSpPr txBox="1"/>
          <p:nvPr/>
        </p:nvSpPr>
        <p:spPr>
          <a:xfrm>
            <a:off x="16199878" y="284793"/>
            <a:ext cx="3904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PROGRAM NYTT AKUTSJUKHUS VÄSTERÅS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29FACD4F-8146-AA8F-517F-9FDA30B79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502" y="10288961"/>
            <a:ext cx="12073776" cy="541772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8DA2780F-5090-0194-8EFC-16AF1FA6E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52765" y="614114"/>
            <a:ext cx="1548358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18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440B839-3DE8-463C-8ACD-C0B4249D9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002" y="3270689"/>
            <a:ext cx="8638421" cy="5976000"/>
          </a:xfrm>
        </p:spPr>
        <p:txBody>
          <a:bodyPr>
            <a:noAutofit/>
          </a:bodyPr>
          <a:lstStyle/>
          <a:p>
            <a:pPr>
              <a:lnSpc>
                <a:spcPct val="104000"/>
              </a:lnSpc>
            </a:pPr>
            <a:r>
              <a:rPr lang="sv-SE" sz="4200" dirty="0"/>
              <a:t>Pågående och planerade arbeten:</a:t>
            </a:r>
          </a:p>
          <a:p>
            <a:pPr marL="0" indent="0">
              <a:lnSpc>
                <a:spcPct val="104000"/>
              </a:lnSpc>
              <a:buNone/>
            </a:pPr>
            <a:r>
              <a:rPr lang="sv-SE" sz="4200" dirty="0">
                <a:hlinkClick r:id="rId2"/>
              </a:rPr>
              <a:t>www.regionvastmanland.se/arbeten</a:t>
            </a:r>
            <a:endParaRPr lang="sv-SE" sz="4200" dirty="0"/>
          </a:p>
          <a:p>
            <a:pPr marL="0" indent="0">
              <a:lnSpc>
                <a:spcPct val="104000"/>
              </a:lnSpc>
              <a:buNone/>
            </a:pPr>
            <a:r>
              <a:rPr lang="sv-SE" sz="4200" dirty="0"/>
              <a:t>Vill du läsa mer om nya akutsjukhuset, följa oss via </a:t>
            </a:r>
            <a:r>
              <a:rPr lang="sv-SE" sz="4200" dirty="0" err="1"/>
              <a:t>webbkamerna</a:t>
            </a:r>
            <a:r>
              <a:rPr lang="sv-SE" sz="4200" dirty="0"/>
              <a:t> och anmäla dig till nyhetsbrevet:</a:t>
            </a:r>
          </a:p>
          <a:p>
            <a:pPr>
              <a:lnSpc>
                <a:spcPct val="104000"/>
              </a:lnSpc>
            </a:pPr>
            <a:r>
              <a:rPr lang="sv-SE" sz="4200" dirty="0">
                <a:hlinkClick r:id="rId3"/>
              </a:rPr>
              <a:t>https://regionvastmanland.se/akutsjukhusetvasteras</a:t>
            </a:r>
            <a:endParaRPr lang="sv-SE" sz="4200" dirty="0"/>
          </a:p>
          <a:p>
            <a:pPr marL="0" indent="0">
              <a:lnSpc>
                <a:spcPct val="104000"/>
              </a:lnSpc>
              <a:buNone/>
            </a:pPr>
            <a:r>
              <a:rPr lang="sv-SE" sz="4200" dirty="0"/>
              <a:t> </a:t>
            </a:r>
          </a:p>
        </p:txBody>
      </p:sp>
      <p:sp>
        <p:nvSpPr>
          <p:cNvPr id="6" name="Rubrik 2">
            <a:extLst>
              <a:ext uri="{FF2B5EF4-FFF2-40B4-BE49-F238E27FC236}">
                <a16:creationId xmlns:a16="http://schemas.microsoft.com/office/drawing/2014/main" id="{A75171E0-99F2-4F24-AA44-46FBED85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002" y="758131"/>
            <a:ext cx="17616567" cy="2043642"/>
          </a:xfrm>
        </p:spPr>
        <p:txBody>
          <a:bodyPr/>
          <a:lstStyle/>
          <a:p>
            <a:r>
              <a:rPr lang="sv-SE" dirty="0"/>
              <a:t>Kontakt och mer information</a:t>
            </a:r>
          </a:p>
        </p:txBody>
      </p:sp>
      <p:pic>
        <p:nvPicPr>
          <p:cNvPr id="11" name="Platshållare för innehåll 7" descr="En bild som visar himmel, utomhus, dag&#10;&#10;Automatiskt genererad beskrivning">
            <a:extLst>
              <a:ext uri="{FF2B5EF4-FFF2-40B4-BE49-F238E27FC236}">
                <a16:creationId xmlns:a16="http://schemas.microsoft.com/office/drawing/2014/main" id="{E0FA4828-9230-7721-5A84-0DCD2AD79F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645" y="3237486"/>
            <a:ext cx="9921452" cy="4474380"/>
          </a:xfr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96B02C37-C3BD-84C8-FCAD-F5C8FA6CE09A}"/>
              </a:ext>
            </a:extLst>
          </p:cNvPr>
          <p:cNvSpPr txBox="1"/>
          <p:nvPr/>
        </p:nvSpPr>
        <p:spPr>
          <a:xfrm>
            <a:off x="3787354" y="9766389"/>
            <a:ext cx="1185430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4000"/>
              </a:lnSpc>
            </a:pPr>
            <a:r>
              <a:rPr lang="sv-SE" sz="4500" b="1" dirty="0"/>
              <a:t>Kontakt</a:t>
            </a:r>
            <a:r>
              <a:rPr lang="sv-SE" sz="4500" dirty="0"/>
              <a:t>: nytt.akutsjukhus@regionvastmanland.se</a:t>
            </a:r>
          </a:p>
        </p:txBody>
      </p:sp>
    </p:spTree>
    <p:extLst>
      <p:ext uri="{BB962C8B-B14F-4D97-AF65-F5344CB8AC3E}">
        <p14:creationId xmlns:p14="http://schemas.microsoft.com/office/powerpoint/2010/main" val="24619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C425C2-04B2-CCD4-9A8D-6965D6D522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sv-SE" sz="4200" dirty="0">
                <a:solidFill>
                  <a:schemeClr val="tx1"/>
                </a:solidFill>
                <a:ea typeface="Verdana" panose="020B0604030504040204" pitchFamily="34" charset="0"/>
              </a:rPr>
              <a:t>Aina </a:t>
            </a:r>
            <a:r>
              <a:rPr lang="sv-SE" sz="4200" dirty="0" err="1">
                <a:solidFill>
                  <a:schemeClr val="tx1"/>
                </a:solidFill>
                <a:ea typeface="Verdana" panose="020B0604030504040204" pitchFamily="34" charset="0"/>
              </a:rPr>
              <a:t>Wifalks</a:t>
            </a:r>
            <a:r>
              <a:rPr lang="sv-SE" sz="4200" dirty="0">
                <a:solidFill>
                  <a:schemeClr val="tx1"/>
                </a:solidFill>
                <a:ea typeface="Verdana" panose="020B0604030504040204" pitchFamily="34" charset="0"/>
              </a:rPr>
              <a:t> gata öppnade för trafik den 1 mars 2023.</a:t>
            </a:r>
          </a:p>
          <a:p>
            <a:pPr algn="l" rtl="0"/>
            <a:r>
              <a:rPr lang="sv-SE" sz="4200" dirty="0">
                <a:solidFill>
                  <a:schemeClr val="tx1"/>
                </a:solidFill>
                <a:ea typeface="Verdana" panose="020B0604030504040204" pitchFamily="34" charset="0"/>
              </a:rPr>
              <a:t>Ny parkering med cirka 60 nya parkeringsplatser samt för besökare till akutmottagningen, jourmottagningen, sårcentralen och blodcentralen. </a:t>
            </a:r>
          </a:p>
          <a:p>
            <a:pPr algn="l" rtl="0"/>
            <a:r>
              <a:rPr lang="sv-SE" sz="4200" dirty="0">
                <a:solidFill>
                  <a:schemeClr val="tx1"/>
                </a:solidFill>
                <a:ea typeface="Verdana" panose="020B0604030504040204" pitchFamily="34" charset="0"/>
              </a:rPr>
              <a:t>Bygglov är inlämnat för tillfälliga kontor för programmet, entreprenörer och underentreprenörer. Byggbodarna placeras i närheten av nuvarande kontor. </a:t>
            </a:r>
          </a:p>
          <a:p>
            <a:pPr algn="l" rtl="0"/>
            <a:r>
              <a:rPr lang="sv-SE" sz="4200" dirty="0">
                <a:solidFill>
                  <a:schemeClr val="tx1"/>
                </a:solidFill>
                <a:ea typeface="Verdana" panose="020B0604030504040204" pitchFamily="34" charset="0"/>
              </a:rPr>
              <a:t>Rivning av byggnaden </a:t>
            </a:r>
            <a:r>
              <a:rPr lang="sv-SE" sz="4200" dirty="0" err="1">
                <a:solidFill>
                  <a:schemeClr val="tx1"/>
                </a:solidFill>
                <a:ea typeface="Verdana" panose="020B0604030504040204" pitchFamily="34" charset="0"/>
              </a:rPr>
              <a:t>ing</a:t>
            </a:r>
            <a:r>
              <a:rPr lang="sv-SE" sz="4200" dirty="0">
                <a:solidFill>
                  <a:schemeClr val="tx1"/>
                </a:solidFill>
                <a:ea typeface="Verdana" panose="020B0604030504040204" pitchFamily="34" charset="0"/>
              </a:rPr>
              <a:t> 40 (nuvarande kontor för programmet nytt akutsjukhus) har påbörjats och ska rivas under våren och sommaren.</a:t>
            </a:r>
          </a:p>
          <a:p>
            <a:pPr algn="l" rtl="0"/>
            <a:r>
              <a:rPr lang="sv-SE" sz="4200" dirty="0"/>
              <a:t>Tre upphandlingar för utrustning pågår. </a:t>
            </a:r>
          </a:p>
          <a:p>
            <a:pPr algn="l" rtl="0"/>
            <a:r>
              <a:rPr lang="sv-SE" sz="4200" dirty="0"/>
              <a:t>Markarbeten och sprängningar pågår för nya vårdbyggnaderna samt på två ställen i Adelsögatan.</a:t>
            </a:r>
          </a:p>
          <a:p>
            <a:pPr algn="l" rtl="0"/>
            <a:endParaRPr lang="sv-SE" sz="4200" dirty="0">
              <a:solidFill>
                <a:schemeClr val="tx1"/>
              </a:solidFill>
            </a:endParaRPr>
          </a:p>
          <a:p>
            <a:pPr algn="l" rtl="0"/>
            <a:endParaRPr lang="sv-SE" sz="4200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 algn="l" rtl="0"/>
            <a:endParaRPr lang="sv-SE" sz="4200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endParaRPr lang="sv-SE" sz="4200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6038A4C4-72CE-4CEB-8800-01EEC1EFA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 kvartal 1 2023</a:t>
            </a:r>
          </a:p>
        </p:txBody>
      </p:sp>
    </p:spTree>
    <p:extLst>
      <p:ext uri="{BB962C8B-B14F-4D97-AF65-F5344CB8AC3E}">
        <p14:creationId xmlns:p14="http://schemas.microsoft.com/office/powerpoint/2010/main" val="3023895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6FD568FD-C2C1-ACE3-FBB5-F1746ED2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42" y="-16745"/>
            <a:ext cx="17616567" cy="2043642"/>
          </a:xfrm>
        </p:spPr>
        <p:txBody>
          <a:bodyPr/>
          <a:lstStyle/>
          <a:p>
            <a:r>
              <a:rPr lang="sv-SE" dirty="0"/>
              <a:t>Aina </a:t>
            </a:r>
            <a:r>
              <a:rPr lang="sv-SE" dirty="0" err="1"/>
              <a:t>Wifalks</a:t>
            </a:r>
            <a:r>
              <a:rPr lang="sv-SE" dirty="0"/>
              <a:t> gata öppen och ny parkering öppen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825671A-4953-3F9C-13B8-E07CEEBDB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418" y="2026897"/>
            <a:ext cx="13649818" cy="9282453"/>
          </a:xfrm>
          <a:prstGeom prst="rect">
            <a:avLst/>
          </a:prstGeom>
        </p:spPr>
      </p:pic>
      <p:sp>
        <p:nvSpPr>
          <p:cNvPr id="8" name="Pil: höger 7">
            <a:extLst>
              <a:ext uri="{FF2B5EF4-FFF2-40B4-BE49-F238E27FC236}">
                <a16:creationId xmlns:a16="http://schemas.microsoft.com/office/drawing/2014/main" id="{F083627F-1DF9-E8E2-0FBC-6260A46796DD}"/>
              </a:ext>
            </a:extLst>
          </p:cNvPr>
          <p:cNvSpPr/>
          <p:nvPr/>
        </p:nvSpPr>
        <p:spPr>
          <a:xfrm>
            <a:off x="10916146" y="6425923"/>
            <a:ext cx="3024336" cy="8640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400" dirty="0">
                <a:solidFill>
                  <a:sysClr val="windowText" lastClr="000000"/>
                </a:solidFill>
              </a:rPr>
              <a:t>Ny parkering</a:t>
            </a:r>
          </a:p>
        </p:txBody>
      </p:sp>
      <p:sp>
        <p:nvSpPr>
          <p:cNvPr id="9" name="Pil: vänster 8">
            <a:extLst>
              <a:ext uri="{FF2B5EF4-FFF2-40B4-BE49-F238E27FC236}">
                <a16:creationId xmlns:a16="http://schemas.microsoft.com/office/drawing/2014/main" id="{49378835-2878-258F-4255-FF204D9D1573}"/>
              </a:ext>
            </a:extLst>
          </p:cNvPr>
          <p:cNvSpPr/>
          <p:nvPr/>
        </p:nvSpPr>
        <p:spPr>
          <a:xfrm rot="20555905">
            <a:off x="16518859" y="3662890"/>
            <a:ext cx="3513269" cy="2370833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000" dirty="0">
                <a:solidFill>
                  <a:sysClr val="windowText" lastClr="000000"/>
                </a:solidFill>
              </a:rPr>
              <a:t>Aina </a:t>
            </a:r>
            <a:r>
              <a:rPr lang="sv-SE" sz="3000" dirty="0" err="1">
                <a:solidFill>
                  <a:sysClr val="windowText" lastClr="000000"/>
                </a:solidFill>
              </a:rPr>
              <a:t>Wifalks</a:t>
            </a:r>
            <a:r>
              <a:rPr lang="sv-SE" sz="3000" dirty="0">
                <a:solidFill>
                  <a:sysClr val="windowText" lastClr="000000"/>
                </a:solidFill>
              </a:rPr>
              <a:t> gata är öppen igen.</a:t>
            </a:r>
          </a:p>
        </p:txBody>
      </p:sp>
      <p:sp>
        <p:nvSpPr>
          <p:cNvPr id="10" name="Pil: höger 9">
            <a:extLst>
              <a:ext uri="{FF2B5EF4-FFF2-40B4-BE49-F238E27FC236}">
                <a16:creationId xmlns:a16="http://schemas.microsoft.com/office/drawing/2014/main" id="{926169EA-310C-233B-B617-5A918B4474AD}"/>
              </a:ext>
            </a:extLst>
          </p:cNvPr>
          <p:cNvSpPr/>
          <p:nvPr/>
        </p:nvSpPr>
        <p:spPr>
          <a:xfrm>
            <a:off x="6883698" y="7532249"/>
            <a:ext cx="4032448" cy="115870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500" b="1" dirty="0">
                <a:solidFill>
                  <a:sysClr val="windowText" lastClr="000000"/>
                </a:solidFill>
              </a:rPr>
              <a:t>Byggnaden rivs under våren</a:t>
            </a:r>
          </a:p>
        </p:txBody>
      </p:sp>
    </p:spTree>
    <p:extLst>
      <p:ext uri="{BB962C8B-B14F-4D97-AF65-F5344CB8AC3E}">
        <p14:creationId xmlns:p14="http://schemas.microsoft.com/office/powerpoint/2010/main" val="2542591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0333B14-B4BD-4563-AABA-C7120FD652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5" y="3206403"/>
            <a:ext cx="9528364" cy="7310098"/>
          </a:xfrm>
        </p:spPr>
        <p:txBody>
          <a:bodyPr>
            <a:noAutofit/>
          </a:bodyPr>
          <a:lstStyle/>
          <a:p>
            <a:pPr algn="l"/>
            <a:r>
              <a:rPr lang="sv-SE" sz="4100" b="0" baseline="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NCC har börjat med sprängning inne på arbetsområdet. </a:t>
            </a:r>
            <a:r>
              <a:rPr lang="sv-SE" sz="41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Det pågår även olika typer av markarbeten</a:t>
            </a:r>
            <a:r>
              <a:rPr lang="sv-SE" sz="4100" b="0" baseline="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  Jordmassor och stenar transporteras ut från området. </a:t>
            </a:r>
          </a:p>
          <a:p>
            <a:pPr marL="0" indent="0" algn="l">
              <a:buNone/>
            </a:pPr>
            <a:endParaRPr lang="sv-SE" sz="4100" b="0" baseline="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v-SE" sz="4100" dirty="0">
              <a:latin typeface="+mj-lt"/>
            </a:endParaRPr>
          </a:p>
          <a:p>
            <a:pPr algn="l"/>
            <a:r>
              <a:rPr lang="sv-SE" sz="41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Planering för driftsättning av ny elförsörjning.</a:t>
            </a:r>
            <a:endParaRPr lang="sv-SE" sz="4100" i="0" baseline="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sv-SE" sz="41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Sprängningsarbeten pågår på två områden i Adelsögatan.</a:t>
            </a:r>
          </a:p>
          <a:p>
            <a:pPr algn="l"/>
            <a:r>
              <a:rPr lang="sv-SE" sz="4100" i="0" baseline="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Rivning av</a:t>
            </a:r>
            <a:r>
              <a:rPr lang="sv-SE" sz="41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program akutsjukhusets kontor pågår (ingång 40).</a:t>
            </a:r>
            <a:endParaRPr lang="sv-SE" sz="4100" i="0" baseline="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4100" dirty="0">
              <a:latin typeface="+mj-lt"/>
            </a:endParaRP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7A085001-5954-4BE0-82C8-83FB0B99A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210" y="792849"/>
            <a:ext cx="17616567" cy="2043642"/>
          </a:xfrm>
        </p:spPr>
        <p:txBody>
          <a:bodyPr/>
          <a:lstStyle/>
          <a:p>
            <a:r>
              <a:rPr lang="sv-SE" dirty="0"/>
              <a:t>Projekt Vårdbyggnad</a:t>
            </a:r>
          </a:p>
        </p:txBody>
      </p:sp>
      <p:sp>
        <p:nvSpPr>
          <p:cNvPr id="5" name="Rubrik 5">
            <a:extLst>
              <a:ext uri="{FF2B5EF4-FFF2-40B4-BE49-F238E27FC236}">
                <a16:creationId xmlns:a16="http://schemas.microsoft.com/office/drawing/2014/main" id="{9AF8DBDB-F3D1-40AC-8CEF-37534FCE8C69}"/>
              </a:ext>
            </a:extLst>
          </p:cNvPr>
          <p:cNvSpPr txBox="1">
            <a:spLocks/>
          </p:cNvSpPr>
          <p:nvPr/>
        </p:nvSpPr>
        <p:spPr>
          <a:xfrm>
            <a:off x="1243765" y="4717599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>
            <a:lvl1pPr>
              <a:lnSpc>
                <a:spcPct val="85000"/>
              </a:lnSpc>
              <a:defRPr sz="6450" b="1" spc="-28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kern="0" dirty="0"/>
              <a:t>Projekt Förberedande arbeten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4F6A42A7-9AD7-48D4-8B20-DACA4236DA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178" y="2667000"/>
            <a:ext cx="8623680" cy="5975350"/>
          </a:xfrm>
        </p:spPr>
      </p:pic>
    </p:spTree>
    <p:extLst>
      <p:ext uri="{BB962C8B-B14F-4D97-AF65-F5344CB8AC3E}">
        <p14:creationId xmlns:p14="http://schemas.microsoft.com/office/powerpoint/2010/main" val="2837570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5C98C1-EA8C-4328-A9C6-BB7AE8895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5599" y="1255347"/>
            <a:ext cx="8926451" cy="10297144"/>
          </a:xfrm>
        </p:spPr>
        <p:txBody>
          <a:bodyPr>
            <a:normAutofit fontScale="92500"/>
          </a:bodyPr>
          <a:lstStyle/>
          <a:p>
            <a:pPr algn="l"/>
            <a:r>
              <a:rPr lang="sv-SE" sz="63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Projekt Utrustning 	</a:t>
            </a:r>
          </a:p>
          <a:p>
            <a:pPr algn="l"/>
            <a:r>
              <a:rPr lang="sv-SE" sz="4900" dirty="0">
                <a:solidFill>
                  <a:schemeClr val="tx1"/>
                </a:solidFill>
                <a:effectLst/>
                <a:ea typeface="Verdana" panose="020B0604030504040204" pitchFamily="34" charset="0"/>
              </a:rPr>
              <a:t>Upphandling av viss utrustning inom radiologi samt majoriteten av takhängd utrustning. Upphandlingarna sker i </a:t>
            </a:r>
            <a:r>
              <a:rPr lang="sv-SE" sz="4500" i="0" dirty="0">
                <a:solidFill>
                  <a:schemeClr val="tx1"/>
                </a:solidFill>
                <a:effectLst/>
                <a:ea typeface="Verdana" panose="020B0604030504040204" pitchFamily="34" charset="0"/>
              </a:rPr>
              <a:t>dialog med verksamheterna, Inköp och </a:t>
            </a:r>
            <a:r>
              <a:rPr lang="sv-SE" sz="4500" dirty="0">
                <a:solidFill>
                  <a:schemeClr val="tx1"/>
                </a:solidFill>
                <a:ea typeface="Verdana" panose="020B0604030504040204" pitchFamily="34" charset="0"/>
              </a:rPr>
              <a:t>M</a:t>
            </a:r>
            <a:r>
              <a:rPr lang="sv-SE" sz="4500" i="0" dirty="0">
                <a:solidFill>
                  <a:schemeClr val="tx1"/>
                </a:solidFill>
                <a:effectLst/>
                <a:ea typeface="Verdana" panose="020B0604030504040204" pitchFamily="34" charset="0"/>
              </a:rPr>
              <a:t>edicinsk Teknik.</a:t>
            </a:r>
            <a:endParaRPr lang="sv-SE" sz="4500" dirty="0">
              <a:solidFill>
                <a:schemeClr val="tx1"/>
              </a:solidFill>
              <a:effectLst/>
              <a:ea typeface="Verdana" panose="020B0604030504040204" pitchFamily="34" charset="0"/>
            </a:endParaRPr>
          </a:p>
          <a:p>
            <a:pPr algn="l"/>
            <a:r>
              <a:rPr lang="sv-SE" sz="4900" dirty="0">
                <a:solidFill>
                  <a:schemeClr val="tx1"/>
                </a:solidFill>
                <a:effectLst/>
                <a:ea typeface="Verdana" panose="020B0604030504040204" pitchFamily="34" charset="0"/>
              </a:rPr>
              <a:t>Utredning av sjukhusövergripande IKT-system slutförd. Beslut avseende vägval inom telefoni, kallelse, larm kommer att fattas av HSF/FDS/FSF.</a:t>
            </a:r>
            <a:endParaRPr lang="sv-SE" sz="63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l"/>
            <a:r>
              <a:rPr lang="sv-SE" sz="63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Projekt Konst</a:t>
            </a:r>
            <a:endParaRPr lang="sv-SE" sz="6300" b="1" dirty="0">
              <a:solidFill>
                <a:schemeClr val="accent1">
                  <a:lumMod val="75000"/>
                </a:schemeClr>
              </a:solidFill>
              <a:latin typeface="+mj-lt"/>
              <a:ea typeface="Verdana" panose="020B0604030504040204" pitchFamily="34" charset="0"/>
            </a:endParaRPr>
          </a:p>
          <a:p>
            <a:pPr algn="l"/>
            <a:r>
              <a:rPr lang="sv-SE" sz="4500" dirty="0">
                <a:ea typeface="Verdana" panose="020B0604030504040204" pitchFamily="34" charset="0"/>
                <a:cs typeface="Verdana" panose="020B0604030504040204" pitchFamily="34" charset="0"/>
              </a:rPr>
              <a:t>De ekar som är fällda på sjukhusområdet ska bli konstverk. Nu är en konstnär anlitad för det uppdraget. </a:t>
            </a:r>
          </a:p>
          <a:p>
            <a:pPr algn="l"/>
            <a:endParaRPr lang="sv-SE" sz="4500" dirty="0">
              <a:solidFill>
                <a:schemeClr val="tx1"/>
              </a:solidFill>
              <a:effectLst/>
              <a:latin typeface="+mj-lt"/>
              <a:ea typeface="Verdana" panose="020B0604030504040204" pitchFamily="34" charset="0"/>
            </a:endParaRPr>
          </a:p>
          <a:p>
            <a:pPr algn="l"/>
            <a:endParaRPr lang="sv-SE" sz="4100" dirty="0">
              <a:solidFill>
                <a:schemeClr val="tx1"/>
              </a:solidFill>
              <a:effectLst/>
              <a:latin typeface="+mj-lt"/>
              <a:ea typeface="Verdana" panose="020B0604030504040204" pitchFamily="34" charset="0"/>
            </a:endParaRPr>
          </a:p>
          <a:p>
            <a:pPr algn="l"/>
            <a:endParaRPr lang="sv-SE" sz="4100" dirty="0">
              <a:latin typeface="+mj-lt"/>
            </a:endParaRP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CBD714E1-5653-4433-B42F-1B6A599E9F12}"/>
              </a:ext>
            </a:extLst>
          </p:cNvPr>
          <p:cNvSpPr txBox="1">
            <a:spLocks/>
          </p:cNvSpPr>
          <p:nvPr/>
        </p:nvSpPr>
        <p:spPr>
          <a:xfrm>
            <a:off x="10340081" y="3415919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5600" indent="-345600">
              <a:lnSpc>
                <a:spcPct val="84000"/>
              </a:lnSpc>
              <a:spcAft>
                <a:spcPts val="2300"/>
              </a:spcAft>
              <a:buSzPct val="100000"/>
              <a:buFontTx/>
              <a:buBlip>
                <a:blip r:embed="rId2"/>
              </a:buBlip>
              <a:tabLst/>
              <a:defRPr lang="sv-SE" sz="4250" spc="-110" baseline="0" dirty="0">
                <a:latin typeface="+mn-lt"/>
                <a:ea typeface="+mn-ea"/>
                <a:cs typeface="+mn-cs"/>
              </a:defRPr>
            </a:lvl1pPr>
            <a:lvl2pPr marL="756000" indent="-324000">
              <a:lnSpc>
                <a:spcPct val="84000"/>
              </a:lnSpc>
              <a:spcAft>
                <a:spcPts val="2400"/>
              </a:spcAft>
              <a:buFontTx/>
              <a:buBlip>
                <a:blip r:embed="rId2"/>
              </a:buBlip>
              <a:defRPr lang="sv-SE" sz="3850" spc="-110" baseline="0" dirty="0">
                <a:latin typeface="+mn-lt"/>
                <a:ea typeface="+mn-ea"/>
                <a:cs typeface="+mn-cs"/>
              </a:defRPr>
            </a:lvl2pPr>
            <a:lvl3pPr marL="1116000" indent="-288000">
              <a:lnSpc>
                <a:spcPct val="84000"/>
              </a:lnSpc>
              <a:spcAft>
                <a:spcPts val="2500"/>
              </a:spcAft>
              <a:buFontTx/>
              <a:buBlip>
                <a:blip r:embed="rId2"/>
              </a:buBlip>
              <a:defRPr lang="sv-SE" sz="3400" spc="-110" baseline="0" dirty="0">
                <a:latin typeface="+mn-lt"/>
                <a:ea typeface="+mn-ea"/>
                <a:cs typeface="+mn-cs"/>
              </a:defRPr>
            </a:lvl3pPr>
            <a:lvl4pPr marL="1458000" indent="-259200">
              <a:lnSpc>
                <a:spcPct val="84000"/>
              </a:lnSpc>
              <a:spcAft>
                <a:spcPts val="2600"/>
              </a:spcAft>
              <a:buFontTx/>
              <a:buBlip>
                <a:blip r:embed="rId2"/>
              </a:buBlip>
              <a:defRPr lang="sv-SE" sz="3000" spc="-110" baseline="0" dirty="0">
                <a:latin typeface="+mn-lt"/>
                <a:ea typeface="+mn-ea"/>
                <a:cs typeface="+mn-cs"/>
              </a:defRPr>
            </a:lvl4pPr>
            <a:lvl5pPr marL="1764000" indent="-252000">
              <a:lnSpc>
                <a:spcPct val="86000"/>
              </a:lnSpc>
              <a:spcAft>
                <a:spcPts val="1500"/>
              </a:spcAft>
              <a:buFontTx/>
              <a:buBlip>
                <a:blip r:embed="rId2"/>
              </a:buBlip>
              <a:defRPr lang="sv-SE" sz="2800" spc="-110" baseline="0" dirty="0"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sv-SE" sz="45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v-SE" sz="4500" kern="0" dirty="0">
              <a:solidFill>
                <a:schemeClr val="tx1"/>
              </a:solidFill>
              <a:latin typeface="+mj-lt"/>
              <a:ea typeface="Verdana" panose="020B0604030504040204" pitchFamily="34" charset="0"/>
            </a:endParaRPr>
          </a:p>
          <a:p>
            <a:pPr algn="l"/>
            <a:endParaRPr lang="sv-SE" sz="4500" kern="0" dirty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0C5DB1D-E669-43A9-9E01-EC39374D2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4890" y="2198291"/>
            <a:ext cx="7148801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0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A25C934-127A-42DA-8204-D782B3929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9036" y="2342307"/>
            <a:ext cx="8638421" cy="8844791"/>
          </a:xfrm>
        </p:spPr>
        <p:txBody>
          <a:bodyPr>
            <a:noAutofit/>
          </a:bodyPr>
          <a:lstStyle/>
          <a:p>
            <a:pPr algn="l" rtl="0"/>
            <a:r>
              <a:rPr lang="sv-SE" sz="4200" b="0" baseline="0" dirty="0">
                <a:solidFill>
                  <a:schemeClr val="tx1"/>
                </a:solidFill>
                <a:ea typeface="Verdana" panose="020B0604030504040204" pitchFamily="34" charset="0"/>
                <a:cs typeface="+mn-cs"/>
              </a:rPr>
              <a:t>Riskanalyser pågår.</a:t>
            </a:r>
          </a:p>
          <a:p>
            <a:pPr algn="l" rtl="0"/>
            <a:r>
              <a:rPr lang="sv-SE" sz="4200" b="0" baseline="0" dirty="0">
                <a:solidFill>
                  <a:schemeClr val="tx1"/>
                </a:solidFill>
                <a:ea typeface="Verdana" panose="020B0604030504040204" pitchFamily="34" charset="0"/>
                <a:cs typeface="+mn-cs"/>
              </a:rPr>
              <a:t>Förstudien på operation/intervention och sterilcentralen fortgår.</a:t>
            </a:r>
            <a:endParaRPr lang="sv-SE" sz="4200" baseline="0" dirty="0">
              <a:solidFill>
                <a:schemeClr val="tx1"/>
              </a:solidFill>
              <a:ea typeface="Verdana" panose="020B0604030504040204" pitchFamily="34" charset="0"/>
              <a:cs typeface="+mn-cs"/>
            </a:endParaRPr>
          </a:p>
          <a:p>
            <a:pPr algn="l" rtl="0"/>
            <a:r>
              <a:rPr lang="sv-SE" sz="4200" baseline="0" dirty="0">
                <a:solidFill>
                  <a:schemeClr val="tx1"/>
                </a:solidFill>
                <a:ea typeface="Verdana" panose="020B0604030504040204" pitchFamily="34" charset="0"/>
                <a:cs typeface="+mn-cs"/>
              </a:rPr>
              <a:t>Arbete pågår med vårdverksamheterna när det gäller pågående och kommande arbeten på sjukhusområdet tillsammans med VÅB/FÖR och </a:t>
            </a:r>
            <a:r>
              <a:rPr lang="sv-SE" sz="4200" baseline="0" dirty="0" err="1">
                <a:solidFill>
                  <a:schemeClr val="tx1"/>
                </a:solidFill>
                <a:ea typeface="Verdana" panose="020B0604030504040204" pitchFamily="34" charset="0"/>
                <a:cs typeface="+mn-cs"/>
              </a:rPr>
              <a:t>NAVs</a:t>
            </a:r>
            <a:r>
              <a:rPr lang="sv-SE" sz="4200" baseline="0" dirty="0">
                <a:solidFill>
                  <a:schemeClr val="tx1"/>
                </a:solidFill>
                <a:ea typeface="Verdana" panose="020B0604030504040204" pitchFamily="34" charset="0"/>
                <a:cs typeface="+mn-cs"/>
              </a:rPr>
              <a:t> kommunikatör. </a:t>
            </a:r>
          </a:p>
          <a:p>
            <a:pPr algn="l" rtl="0"/>
            <a:r>
              <a:rPr lang="sv-SE" sz="4200" baseline="0" dirty="0">
                <a:solidFill>
                  <a:schemeClr val="tx1"/>
                </a:solidFill>
                <a:ea typeface="Verdana" panose="020B0604030504040204" pitchFamily="34" charset="0"/>
                <a:cs typeface="+mn-cs"/>
              </a:rPr>
              <a:t>Informationsmaterial för väntrum och personalrum finns på Arbetsplatsen</a:t>
            </a:r>
            <a:r>
              <a:rPr lang="sv-SE" sz="4200" dirty="0">
                <a:solidFill>
                  <a:schemeClr val="tx1"/>
                </a:solidFill>
                <a:ea typeface="Verdana" panose="020B0604030504040204" pitchFamily="34" charset="0"/>
              </a:rPr>
              <a:t> samt pågående arbeten på webben. </a:t>
            </a:r>
            <a:r>
              <a:rPr lang="sv-SE" sz="4200" dirty="0">
                <a:solidFill>
                  <a:schemeClr val="tx1"/>
                </a:solidFill>
                <a:ea typeface="Verdana" panose="020B0604030504040204" pitchFamily="34" charset="0"/>
                <a:hlinkClick r:id="rId2"/>
              </a:rPr>
              <a:t>www.regionvastmanland.se/arbeten</a:t>
            </a:r>
            <a:endParaRPr lang="sv-SE" sz="4200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 marL="0" indent="0" algn="l" rtl="0">
              <a:buNone/>
            </a:pPr>
            <a:r>
              <a:rPr lang="sv-SE" sz="4200" baseline="0" dirty="0">
                <a:solidFill>
                  <a:schemeClr val="tx1"/>
                </a:solidFill>
                <a:ea typeface="Verdana" panose="020B0604030504040204" pitchFamily="34" charset="0"/>
                <a:cs typeface="+mn-cs"/>
              </a:rPr>
              <a:t>   (se bild till höger)</a:t>
            </a:r>
          </a:p>
          <a:p>
            <a:pPr algn="l" rtl="0"/>
            <a:endParaRPr lang="sv-SE" sz="4200" b="0" baseline="0" dirty="0">
              <a:solidFill>
                <a:schemeClr val="tx1"/>
              </a:solidFill>
              <a:ea typeface="Verdana" panose="020B0604030504040204" pitchFamily="34" charset="0"/>
              <a:cs typeface="+mn-cs"/>
            </a:endParaRPr>
          </a:p>
          <a:p>
            <a:pPr algn="l" rtl="0"/>
            <a:endParaRPr lang="sv-SE" sz="4200" b="0" i="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algn="l" rtl="0"/>
            <a:endParaRPr lang="sv-SE" sz="4200" b="0" baseline="0" dirty="0">
              <a:solidFill>
                <a:schemeClr val="tx1"/>
              </a:solidFill>
              <a:ea typeface="Verdana" panose="020B0604030504040204" pitchFamily="34" charset="0"/>
              <a:cs typeface="+mn-cs"/>
            </a:endParaRPr>
          </a:p>
          <a:p>
            <a:pPr algn="l" rtl="0"/>
            <a:endParaRPr lang="sv-SE" sz="4200" b="0" baseline="0" dirty="0">
              <a:solidFill>
                <a:schemeClr val="tx1"/>
              </a:solidFill>
              <a:ea typeface="Verdana" panose="020B0604030504040204" pitchFamily="34" charset="0"/>
              <a:cs typeface="+mn-cs"/>
            </a:endParaRPr>
          </a:p>
          <a:p>
            <a:pPr algn="l" rtl="0"/>
            <a:endParaRPr lang="sv-SE" sz="4200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 algn="l" rtl="0"/>
            <a:endParaRPr lang="sv-SE" sz="4200" b="0" baseline="0" dirty="0">
              <a:solidFill>
                <a:schemeClr val="tx1"/>
              </a:solidFill>
              <a:ea typeface="Verdana" panose="020B0604030504040204" pitchFamily="34" charset="0"/>
              <a:cs typeface="+mn-cs"/>
            </a:endParaRPr>
          </a:p>
          <a:p>
            <a:endParaRPr lang="sv-SE" sz="4200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FA380451-452E-4CBA-8298-AE33A7B3F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697" y="-30838"/>
            <a:ext cx="17616567" cy="2043642"/>
          </a:xfrm>
        </p:spPr>
        <p:txBody>
          <a:bodyPr/>
          <a:lstStyle/>
          <a:p>
            <a:r>
              <a:rPr lang="sv-SE" dirty="0"/>
              <a:t>Projekt Vårdverksamhet</a:t>
            </a:r>
          </a:p>
        </p:txBody>
      </p:sp>
      <p:pic>
        <p:nvPicPr>
          <p:cNvPr id="8" name="Bildobjekt 7" descr="En bild som visar text, brev&#10;&#10;Automatiskt genererad beskrivning">
            <a:extLst>
              <a:ext uri="{FF2B5EF4-FFF2-40B4-BE49-F238E27FC236}">
                <a16:creationId xmlns:a16="http://schemas.microsoft.com/office/drawing/2014/main" id="{92D7B5F4-5629-F593-81D8-1845D1BB5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0988">
            <a:off x="10011196" y="1312664"/>
            <a:ext cx="8641113" cy="485953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3FB66E73-E71C-2818-8F89-A4E4DA96E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645" y="6662787"/>
            <a:ext cx="6406530" cy="300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9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0209BBD1-8C37-C684-4632-CEB5C599AA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3903" y="2455963"/>
            <a:ext cx="8638421" cy="5976000"/>
          </a:xfrm>
        </p:spPr>
        <p:txBody>
          <a:bodyPr/>
          <a:lstStyle/>
          <a:p>
            <a:pPr algn="l" rtl="0"/>
            <a:r>
              <a:rPr lang="sv-SE" sz="4400" dirty="0" err="1">
                <a:solidFill>
                  <a:schemeClr val="tx1"/>
                </a:solidFill>
                <a:ea typeface="Verdana" panose="020B0604030504040204" pitchFamily="34" charset="0"/>
              </a:rPr>
              <a:t>Kvinnoklinken</a:t>
            </a:r>
            <a:r>
              <a:rPr lang="sv-SE" sz="4400" dirty="0">
                <a:solidFill>
                  <a:schemeClr val="tx1"/>
                </a:solidFill>
                <a:ea typeface="Verdana" panose="020B0604030504040204" pitchFamily="34" charset="0"/>
              </a:rPr>
              <a:t> har haft öppet hus om förlossningens lokaler i nya akutsjukhuset. (den 13-14 mars).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E829A728-A64C-0209-D9B1-DD75537A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03" y="180054"/>
            <a:ext cx="17616567" cy="2043642"/>
          </a:xfrm>
        </p:spPr>
        <p:txBody>
          <a:bodyPr/>
          <a:lstStyle/>
          <a:p>
            <a:r>
              <a:rPr lang="sv-SE" dirty="0"/>
              <a:t>Lokala öppet hus!</a:t>
            </a:r>
          </a:p>
        </p:txBody>
      </p:sp>
      <p:pic>
        <p:nvPicPr>
          <p:cNvPr id="18" name="Platshållare för innehåll 17">
            <a:extLst>
              <a:ext uri="{FF2B5EF4-FFF2-40B4-BE49-F238E27FC236}">
                <a16:creationId xmlns:a16="http://schemas.microsoft.com/office/drawing/2014/main" id="{40764A1E-754B-13C9-FB47-44072AD462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140282" y="2427665"/>
            <a:ext cx="5541938" cy="7653154"/>
          </a:xfr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5465B1C4-05E5-E888-10E3-F691B5173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330" y="4717181"/>
            <a:ext cx="7714421" cy="5390294"/>
          </a:xfrm>
          <a:prstGeom prst="rect">
            <a:avLst/>
          </a:prstGeom>
        </p:spPr>
      </p:pic>
      <p:sp>
        <p:nvSpPr>
          <p:cNvPr id="22" name="textruta 21">
            <a:extLst>
              <a:ext uri="{FF2B5EF4-FFF2-40B4-BE49-F238E27FC236}">
                <a16:creationId xmlns:a16="http://schemas.microsoft.com/office/drawing/2014/main" id="{057E8CCE-6AB7-4746-7ED2-09A64CF48617}"/>
              </a:ext>
            </a:extLst>
          </p:cNvPr>
          <p:cNvSpPr txBox="1"/>
          <p:nvPr/>
        </p:nvSpPr>
        <p:spPr>
          <a:xfrm>
            <a:off x="3565178" y="10181486"/>
            <a:ext cx="10058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sv-SE" sz="2500" b="0" i="1" baseline="0" dirty="0">
                <a:solidFill>
                  <a:schemeClr val="tx1"/>
                </a:solidFill>
                <a:ea typeface="Verdana" panose="020B0604030504040204" pitchFamily="34" charset="0"/>
                <a:cs typeface="+mn-cs"/>
              </a:rPr>
              <a:t>Päivi och Anna-Karin höll i öppet hus på </a:t>
            </a:r>
            <a:r>
              <a:rPr lang="sv-SE" sz="2500" b="0" i="1" baseline="0" dirty="0" err="1">
                <a:solidFill>
                  <a:schemeClr val="tx1"/>
                </a:solidFill>
                <a:ea typeface="Verdana" panose="020B0604030504040204" pitchFamily="34" charset="0"/>
                <a:cs typeface="+mn-cs"/>
              </a:rPr>
              <a:t>kvinnoklinken</a:t>
            </a:r>
            <a:r>
              <a:rPr lang="sv-SE" sz="2500" b="0" i="1" baseline="0" dirty="0">
                <a:solidFill>
                  <a:schemeClr val="tx1"/>
                </a:solidFill>
                <a:ea typeface="Verdana" panose="020B0604030504040204" pitchFamily="34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4961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185E589-D4EF-42F6-A436-BD408FAA83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8919" y="3638451"/>
            <a:ext cx="17618075" cy="5983200"/>
          </a:xfrm>
        </p:spPr>
        <p:txBody>
          <a:bodyPr>
            <a:normAutofit/>
          </a:bodyPr>
          <a:lstStyle/>
          <a:p>
            <a:pPr algn="l" rtl="0"/>
            <a:r>
              <a:rPr lang="sv-SE" sz="4100" i="0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+mn-cs"/>
              </a:rPr>
              <a:t>Driftsättningsplan elförsörjning – Pågår</a:t>
            </a:r>
          </a:p>
          <a:p>
            <a:pPr algn="l" rtl="0"/>
            <a:r>
              <a:rPr lang="sv-SE" sz="4100" dirty="0">
                <a:solidFill>
                  <a:schemeClr val="tx1"/>
                </a:solidFill>
                <a:ea typeface="Verdana" panose="020B0604030504040204" pitchFamily="34" charset="0"/>
              </a:rPr>
              <a:t>Framtida flöden - Arbete med Projekt Vårdverksamhet pågår</a:t>
            </a:r>
          </a:p>
          <a:p>
            <a:pPr algn="l" rtl="0"/>
            <a:r>
              <a:rPr lang="sv-SE" sz="4100" dirty="0">
                <a:solidFill>
                  <a:schemeClr val="tx1"/>
                </a:solidFill>
                <a:ea typeface="Verdana" panose="020B0604030504040204" pitchFamily="34" charset="0"/>
              </a:rPr>
              <a:t>Förstudie operation - Deltar i arbetet som leds av Projekt Vårdverksamhet.</a:t>
            </a:r>
          </a:p>
          <a:p>
            <a:pPr algn="l" rtl="0"/>
            <a:r>
              <a:rPr lang="sv-SE" sz="4100" dirty="0">
                <a:solidFill>
                  <a:schemeClr val="tx1"/>
                </a:solidFill>
                <a:ea typeface="Verdana" panose="020B0604030504040204" pitchFamily="34" charset="0"/>
              </a:rPr>
              <a:t>Helikopter - Ändrad inflygningsriktning- dialog med Transportstyrelsen.</a:t>
            </a:r>
          </a:p>
          <a:p>
            <a:pPr algn="l" rtl="0"/>
            <a:endParaRPr lang="sv-SE" sz="4100" i="0" dirty="0">
              <a:solidFill>
                <a:schemeClr val="tx1"/>
              </a:solidFill>
              <a:effectLst/>
              <a:ea typeface="Verdana" panose="020B0604030504040204" pitchFamily="34" charset="0"/>
              <a:cs typeface="+mn-cs"/>
            </a:endParaRPr>
          </a:p>
          <a:p>
            <a:pPr marL="0" indent="0" algn="l" rtl="0">
              <a:buNone/>
            </a:pPr>
            <a:endParaRPr lang="sv-SE" sz="4100" dirty="0">
              <a:solidFill>
                <a:schemeClr val="tx1"/>
              </a:solidFill>
              <a:effectLst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sv-SE" sz="4100" dirty="0">
              <a:solidFill>
                <a:schemeClr val="tx1"/>
              </a:solidFill>
              <a:effectLst/>
              <a:ea typeface="Verdana" panose="020B0604030504040204" pitchFamily="34" charset="0"/>
              <a:cs typeface="+mn-cs"/>
            </a:endParaRPr>
          </a:p>
          <a:p>
            <a:pPr algn="l" rtl="0"/>
            <a:endParaRPr lang="sv-SE" sz="4200" dirty="0">
              <a:solidFill>
                <a:schemeClr val="tx1"/>
              </a:solidFill>
              <a:effectLst/>
              <a:ea typeface="Verdana" panose="020B0604030504040204" pitchFamily="34" charset="0"/>
              <a:cs typeface="+mn-cs"/>
            </a:endParaRPr>
          </a:p>
          <a:p>
            <a:endParaRPr lang="sv-SE" sz="4200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73B04F53-0E53-4652-885A-BC51D70F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1851468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D5C83E52-050E-5A43-A88D-7CA67EA0A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5102" y="2758702"/>
            <a:ext cx="8638421" cy="7576492"/>
          </a:xfrm>
        </p:spPr>
        <p:txBody>
          <a:bodyPr>
            <a:normAutofit/>
          </a:bodyPr>
          <a:lstStyle/>
          <a:p>
            <a:r>
              <a:rPr lang="sv-SE" sz="4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Beslut om projekteringsstart togs i regionfullmäktige den 13 dec 2022.</a:t>
            </a:r>
          </a:p>
          <a:p>
            <a:r>
              <a:rPr lang="sv-SE" sz="4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Projektering och detaljplanering kommer pågå från 2023-2027.</a:t>
            </a:r>
          </a:p>
          <a:p>
            <a:r>
              <a:rPr lang="sv-SE" sz="4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Beslut om genomförande planeras i regionfullmäktige under 2025.</a:t>
            </a:r>
          </a:p>
          <a:p>
            <a:r>
              <a:rPr lang="sv-SE" sz="4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Yta: ca 11 000 m</a:t>
            </a:r>
            <a:r>
              <a:rPr lang="sv-SE" sz="4100" baseline="30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2</a:t>
            </a:r>
            <a:r>
              <a:rPr lang="sv-SE" sz="4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BTA</a:t>
            </a:r>
          </a:p>
          <a:p>
            <a:r>
              <a:rPr lang="sv-SE" sz="4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Nu pågår planering av </a:t>
            </a:r>
            <a:r>
              <a:rPr lang="sv-SE" sz="4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vårdinnehåll</a:t>
            </a:r>
            <a:r>
              <a:rPr lang="sv-SE" sz="4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och yta på lokalerna.</a:t>
            </a:r>
          </a:p>
          <a:p>
            <a:endParaRPr lang="sv-SE" sz="41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sv-SE" sz="4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D8523BE-4ABD-F55D-F11C-8BC18A24F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483463"/>
            <a:ext cx="17616567" cy="2043642"/>
          </a:xfrm>
        </p:spPr>
        <p:txBody>
          <a:bodyPr/>
          <a:lstStyle/>
          <a:p>
            <a:r>
              <a:rPr lang="sv-SE" sz="6600" dirty="0"/>
              <a:t>Planering kommande etapp 2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45FC815-0637-D729-969D-31EF9982480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052049" y="2758702"/>
            <a:ext cx="8638421" cy="8067185"/>
          </a:xfrm>
        </p:spPr>
        <p:txBody>
          <a:bodyPr>
            <a:normAutofit lnSpcReduction="10000"/>
          </a:bodyPr>
          <a:lstStyle/>
          <a:p>
            <a:r>
              <a:rPr lang="sv-SE" sz="4400" dirty="0">
                <a:effectLst/>
                <a:ea typeface="Calibri" panose="020F0502020204030204" pitchFamily="34" charset="0"/>
              </a:rPr>
              <a:t>Vårdverksamheter och utrustning som planeras finnas i den nya byggnaden är:</a:t>
            </a:r>
          </a:p>
          <a:p>
            <a:pPr marL="753300" lvl="1" indent="-342900">
              <a:buFont typeface="Symbol" panose="05050102010706020507" pitchFamily="18" charset="2"/>
              <a:buChar char=""/>
            </a:pPr>
            <a:r>
              <a:rPr lang="sv-SE" sz="4400" dirty="0">
                <a:effectLst/>
                <a:ea typeface="Times New Roman" panose="02020603050405020304" pitchFamily="18" charset="0"/>
              </a:rPr>
              <a:t>Strålbehandling</a:t>
            </a:r>
          </a:p>
          <a:p>
            <a:pPr marL="753300" lvl="1" indent="-342900">
              <a:buFont typeface="Symbol" panose="05050102010706020507" pitchFamily="18" charset="2"/>
              <a:buChar char=""/>
            </a:pPr>
            <a:r>
              <a:rPr lang="sv-SE" sz="4400" dirty="0">
                <a:effectLst/>
                <a:ea typeface="Times New Roman" panose="02020603050405020304" pitchFamily="18" charset="0"/>
              </a:rPr>
              <a:t>Diagnostik: Klinisk fysiologi och PET-CT</a:t>
            </a:r>
          </a:p>
          <a:p>
            <a:pPr marL="753300" lvl="1" indent="-342900">
              <a:buFont typeface="Symbol" panose="05050102010706020507" pitchFamily="18" charset="2"/>
              <a:buChar char=""/>
            </a:pPr>
            <a:r>
              <a:rPr lang="sv-SE" sz="4400" dirty="0">
                <a:effectLst/>
                <a:ea typeface="Times New Roman" panose="02020603050405020304" pitchFamily="18" charset="0"/>
              </a:rPr>
              <a:t>Mottagningar </a:t>
            </a:r>
          </a:p>
          <a:p>
            <a:pPr marL="753300" lvl="1" indent="-342900">
              <a:buFont typeface="Symbol" panose="05050102010706020507" pitchFamily="18" charset="2"/>
              <a:buChar char=""/>
            </a:pPr>
            <a:r>
              <a:rPr lang="sv-SE" sz="4400" dirty="0">
                <a:effectLst/>
                <a:ea typeface="Times New Roman" panose="02020603050405020304" pitchFamily="18" charset="0"/>
              </a:rPr>
              <a:t>Öppenvård</a:t>
            </a:r>
          </a:p>
          <a:p>
            <a:pPr marL="753300" lvl="1" indent="-342900">
              <a:buFont typeface="Symbol" panose="05050102010706020507" pitchFamily="18" charset="2"/>
              <a:buChar char=""/>
            </a:pPr>
            <a:r>
              <a:rPr lang="sv-SE" sz="4400" dirty="0"/>
              <a:t>Verksamhetsstödjande ytor</a:t>
            </a:r>
          </a:p>
          <a:p>
            <a:pPr marL="753300" lvl="1" indent="-342900">
              <a:buFont typeface="Symbol" panose="05050102010706020507" pitchFamily="18" charset="2"/>
              <a:buChar char=""/>
            </a:pPr>
            <a:r>
              <a:rPr lang="sv-SE" sz="4400" dirty="0"/>
              <a:t>Kommunikationer och stödfunktioner</a:t>
            </a:r>
          </a:p>
          <a:p>
            <a:pPr marL="753300" lvl="1" indent="-342900">
              <a:buFont typeface="Symbol" panose="05050102010706020507" pitchFamily="18" charset="2"/>
              <a:buChar char=""/>
            </a:pPr>
            <a:endParaRPr lang="sv-SE" sz="4400" dirty="0"/>
          </a:p>
          <a:p>
            <a:pPr marL="753300" lvl="1" indent="-342900">
              <a:buFont typeface="Symbol" panose="05050102010706020507" pitchFamily="18" charset="2"/>
              <a:buChar char=""/>
            </a:pPr>
            <a:endParaRPr lang="sv-SE" sz="4000" dirty="0">
              <a:effectLst/>
              <a:ea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CFD3E25-A166-B643-4694-56D9DE6802E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7DBB107-BDB1-4739-B55B-E9BB78FABE17}" type="datetime1">
              <a:rPr lang="sv-SE" smtClean="0"/>
              <a:t>2023-04-13</a:t>
            </a:fld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6D1BA5-4EF8-F54F-F1A8-3E8B7CECB30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8220661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ästmanland Rosa">
  <a:themeElements>
    <a:clrScheme name="Region Västmanland Rosa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670F3B"/>
      </a:accent1>
      <a:accent2>
        <a:srgbClr val="4B467D"/>
      </a:accent2>
      <a:accent3>
        <a:srgbClr val="339D94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490B3DC2-1C21-4AD3-8AA8-92AD57160BB3}"/>
    </a:ext>
  </a:extLst>
</a:theme>
</file>

<file path=ppt/theme/theme2.xml><?xml version="1.0" encoding="utf-8"?>
<a:theme xmlns:a="http://schemas.openxmlformats.org/drawingml/2006/main" name="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A8D3AED5-7DAD-443E-A4A2-D6D152DCBF62}"/>
    </a:ext>
  </a:extLst>
</a:theme>
</file>

<file path=ppt/theme/theme3.xml><?xml version="1.0" encoding="utf-8"?>
<a:theme xmlns:a="http://schemas.openxmlformats.org/drawingml/2006/main" name="Region Västmanland Grön">
  <a:themeElements>
    <a:clrScheme name="Region Västmanland Grön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39D94"/>
      </a:accent1>
      <a:accent2>
        <a:srgbClr val="4B467D"/>
      </a:accent2>
      <a:accent3>
        <a:srgbClr val="670F3B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99C9B2C5-06FC-453C-BD19-6B795198C746}"/>
    </a:ext>
  </a:extLst>
</a:theme>
</file>

<file path=ppt/theme/theme4.xml><?xml version="1.0" encoding="utf-8"?>
<a:theme xmlns:a="http://schemas.openxmlformats.org/drawingml/2006/main" name="1_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A8D3AED5-7DAD-443E-A4A2-D6D152DCBF62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gion Västmanland Grön">
    <a:dk1>
      <a:sysClr val="windowText" lastClr="000000"/>
    </a:dk1>
    <a:lt1>
      <a:sysClr val="window" lastClr="FFFFFF"/>
    </a:lt1>
    <a:dk2>
      <a:srgbClr val="7F7F7F"/>
    </a:dk2>
    <a:lt2>
      <a:srgbClr val="FFFFFF"/>
    </a:lt2>
    <a:accent1>
      <a:srgbClr val="339D94"/>
    </a:accent1>
    <a:accent2>
      <a:srgbClr val="4B467D"/>
    </a:accent2>
    <a:accent3>
      <a:srgbClr val="670F3B"/>
    </a:accent3>
    <a:accent4>
      <a:srgbClr val="3C82AF"/>
    </a:accent4>
    <a:accent5>
      <a:srgbClr val="F5AA3C"/>
    </a:accent5>
    <a:accent6>
      <a:srgbClr val="B2A39A"/>
    </a:accent6>
    <a:hlink>
      <a:srgbClr val="31599B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29376</TotalTime>
  <Words>607</Words>
  <Application>Microsoft Office PowerPoint</Application>
  <PresentationFormat>Anpassad</PresentationFormat>
  <Paragraphs>97</Paragraphs>
  <Slides>11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11</vt:i4>
      </vt:variant>
    </vt:vector>
  </HeadingPairs>
  <TitlesOfParts>
    <vt:vector size="19" baseType="lpstr">
      <vt:lpstr>Calibri</vt:lpstr>
      <vt:lpstr>Calibri Light</vt:lpstr>
      <vt:lpstr>Symbol</vt:lpstr>
      <vt:lpstr>Verdana</vt:lpstr>
      <vt:lpstr>Region Västmanland Rosa</vt:lpstr>
      <vt:lpstr>Region Västmanland Blå</vt:lpstr>
      <vt:lpstr>Region Västmanland Grön</vt:lpstr>
      <vt:lpstr>1_Region Västmanland Blå</vt:lpstr>
      <vt:lpstr>Aktuellt kvartal 1, 2023 Program Nytt Akutsjukhus Västerås</vt:lpstr>
      <vt:lpstr>Sammanfattning kvartal 1 2023</vt:lpstr>
      <vt:lpstr>Aina Wifalks gata öppen och ny parkering öppen</vt:lpstr>
      <vt:lpstr>Projekt Vårdbyggnad</vt:lpstr>
      <vt:lpstr>PowerPoint-presentation</vt:lpstr>
      <vt:lpstr>Projekt Vårdverksamhet</vt:lpstr>
      <vt:lpstr>Lokala öppet hus!</vt:lpstr>
      <vt:lpstr>Projekt Verksamhetsstöd</vt:lpstr>
      <vt:lpstr>Planering kommande etapp 2</vt:lpstr>
      <vt:lpstr>Planering pågår för kommande etapper</vt:lpstr>
      <vt:lpstr>Kontakt och mer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Nytt Akutsjukhus Västerås Gruppledarna 2020-10-13</dc:title>
  <dc:creator>Victoria Hörnedal</dc:creator>
  <cp:lastModifiedBy>Carina Sundqvist</cp:lastModifiedBy>
  <cp:revision>258</cp:revision>
  <dcterms:created xsi:type="dcterms:W3CDTF">2020-10-09T15:46:35Z</dcterms:created>
  <dcterms:modified xsi:type="dcterms:W3CDTF">2023-04-17T06:07:55Z</dcterms:modified>
</cp:coreProperties>
</file>