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  <p:sldMasterId id="2147483660" r:id="rId7"/>
  </p:sldMasterIdLst>
  <p:notesMasterIdLst>
    <p:notesMasterId r:id="rId20"/>
  </p:notesMasterIdLst>
  <p:sldIdLst>
    <p:sldId id="256" r:id="rId8"/>
    <p:sldId id="327" r:id="rId9"/>
    <p:sldId id="329" r:id="rId10"/>
    <p:sldId id="330" r:id="rId11"/>
    <p:sldId id="331" r:id="rId12"/>
    <p:sldId id="332" r:id="rId13"/>
    <p:sldId id="334" r:id="rId14"/>
    <p:sldId id="335" r:id="rId15"/>
    <p:sldId id="336" r:id="rId16"/>
    <p:sldId id="338" r:id="rId17"/>
    <p:sldId id="340" r:id="rId18"/>
    <p:sldId id="339" r:id="rId19"/>
  </p:sldIdLst>
  <p:sldSz cx="20104100" cy="1130935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FAEDF2"/>
    <a:srgbClr val="DFECF9"/>
    <a:srgbClr val="DCEEEB"/>
    <a:srgbClr val="E9F6F7"/>
    <a:srgbClr val="F4DEE6"/>
    <a:srgbClr val="DFFFFF"/>
    <a:srgbClr val="E1F6FF"/>
    <a:srgbClr val="D2E6F5"/>
    <a:srgbClr val="E8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242" autoAdjust="0"/>
  </p:normalViewPr>
  <p:slideViewPr>
    <p:cSldViewPr>
      <p:cViewPr varScale="1">
        <p:scale>
          <a:sx n="64" d="100"/>
          <a:sy n="64" d="100"/>
        </p:scale>
        <p:origin x="96" y="20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l">
              <a:defRPr sz="6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262" y="1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r">
              <a:defRPr sz="600"/>
            </a:lvl1pPr>
          </a:lstStyle>
          <a:p>
            <a:fld id="{991EA50A-7ED8-4297-A6D8-C39D2C596180}" type="datetimeFigureOut">
              <a:rPr lang="sv-SE" smtClean="0"/>
              <a:t>2023-11-21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83" tIns="24341" rIns="48683" bIns="24341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553" y="4777368"/>
            <a:ext cx="5438569" cy="3910527"/>
          </a:xfrm>
          <a:prstGeom prst="rect">
            <a:avLst/>
          </a:prstGeom>
        </p:spPr>
        <p:txBody>
          <a:bodyPr vert="horz" lIns="48683" tIns="24341" rIns="48683" bIns="24341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700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l">
              <a:defRPr sz="6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262" y="9430700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r">
              <a:defRPr sz="6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34047" y="1540107"/>
            <a:ext cx="5568468" cy="39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979" b="0" dirty="0">
                <a:solidFill>
                  <a:srgbClr val="FF0000"/>
                </a:solidFill>
              </a:rPr>
              <a:t>regionvastmanland.se</a:t>
            </a:r>
            <a:endParaRPr lang="sv-SE" sz="1979" b="0" baseline="0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ED36-69B7-4FC7-B177-7D229E9A666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368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2023-11-21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E237C-B685-447F-9ECD-27B100FF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E017D3-DD57-42C6-9988-C3DBD8AC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48AB1C-CA26-4CC0-9CF1-2F32330D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83655C-1B29-4CEE-9184-AC684532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7A3093-F58E-4253-974F-00C6766B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1037-6972-4E73-A127-A1855E69FAA6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58396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2023-11-21</a:t>
            </a:fld>
            <a:endParaRPr lang="sv-SE" noProof="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46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3" r:id="rId7"/>
    <p:sldLayoutId id="2147483744" r:id="rId8"/>
    <p:sldLayoutId id="2147483745" r:id="rId9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2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2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2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2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2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82157" y="4947306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382157" y="2538834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18"/>
          <p:cNvSpPr>
            <a:spLocks noGrp="1"/>
          </p:cNvSpPr>
          <p:nvPr>
            <p:ph type="dt" sz="half" idx="2"/>
          </p:nvPr>
        </p:nvSpPr>
        <p:spPr>
          <a:xfrm>
            <a:off x="334046" y="1225989"/>
            <a:ext cx="4523423" cy="346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</a:defRPr>
            </a:lvl1pPr>
          </a:lstStyle>
          <a:p>
            <a:fld id="{08176BD1-A56A-405D-BBE7-4874BB21E688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6" name="Platshållare för sidfot 19"/>
          <p:cNvSpPr>
            <a:spLocks noGrp="1"/>
          </p:cNvSpPr>
          <p:nvPr>
            <p:ph type="ftr" sz="quarter" idx="3"/>
          </p:nvPr>
        </p:nvSpPr>
        <p:spPr>
          <a:xfrm>
            <a:off x="334046" y="803411"/>
            <a:ext cx="6785134" cy="382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15580677" y="1070723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ED36-69B7-4FC7-B177-7D229E9A666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93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7274" y="3134395"/>
            <a:ext cx="13635037" cy="3409950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Tipspromenad förråds och material hantering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68D46A-2CA2-441E-A536-8F53CA445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506" y="10191179"/>
            <a:ext cx="5544616" cy="792088"/>
          </a:xfrm>
        </p:spPr>
        <p:txBody>
          <a:bodyPr/>
          <a:lstStyle/>
          <a:p>
            <a:r>
              <a:rPr lang="sv-SE" dirty="0"/>
              <a:t>230501 Martina Ågren 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6E71F4F-226A-4B54-7C6C-4B3F25CD8C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106" y="3903897"/>
            <a:ext cx="17616566" cy="3551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1. Produkt för engångsbruk/används på en patienten vid ett tillfälle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Produkten ör styckeförpackad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Produkten ska användas inom 2 år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A0C87BE-F880-D297-36CB-E6F9E88C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8. </a:t>
            </a:r>
            <a:br>
              <a:rPr lang="sv-SE" dirty="0"/>
            </a:br>
            <a:r>
              <a:rPr lang="sv-SE" dirty="0"/>
              <a:t>Vad betyder förpackningssymbolen?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14D524-0ACF-641E-9C2E-8E38E0AAD8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D5FA55-AE3C-E439-FF7A-20053A157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2054" name="Picture 6" descr="Bild som visar symbol Medicinteknisk produkt för engångsbruk eller användning på en patient vid ett tillfälle eller en åtgärd">
            <a:extLst>
              <a:ext uri="{FF2B5EF4-FFF2-40B4-BE49-F238E27FC236}">
                <a16:creationId xmlns:a16="http://schemas.microsoft.com/office/drawing/2014/main" id="{45113F91-7A43-5138-A66F-70AF47BD9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578" y="5654675"/>
            <a:ext cx="2952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6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 hidden="1">
            <a:extLst>
              <a:ext uri="{FF2B5EF4-FFF2-40B4-BE49-F238E27FC236}">
                <a16:creationId xmlns:a16="http://schemas.microsoft.com/office/drawing/2014/main" id="{067FC827-7E0B-BE5C-B69F-0DD853F9131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pPr>
              <a:spcAft>
                <a:spcPts val="600"/>
              </a:spcAft>
            </a:pPr>
            <a:fld id="{995C967C-67C7-4621-A3F4-421FC821AE41}" type="datetime1">
              <a:rPr lang="sv-SE" smtClean="0"/>
              <a:pPr>
                <a:spcAft>
                  <a:spcPts val="600"/>
                </a:spcAft>
              </a:pPr>
              <a:t>2023-11-21</a:t>
            </a:fld>
            <a:endParaRPr lang="en-US"/>
          </a:p>
        </p:txBody>
      </p:sp>
      <p:sp>
        <p:nvSpPr>
          <p:cNvPr id="5" name="Platshållare för bildnummer 4" hidden="1">
            <a:extLst>
              <a:ext uri="{FF2B5EF4-FFF2-40B4-BE49-F238E27FC236}">
                <a16:creationId xmlns:a16="http://schemas.microsoft.com/office/drawing/2014/main" id="{874FE90F-4D85-9B73-017F-0ADC254843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pPr>
              <a:spcAft>
                <a:spcPts val="600"/>
              </a:spcAft>
            </a:pPr>
            <a:fld id="{B6F15528-21DE-4FAA-801E-634DDDAF4B2B}" type="slidenum">
              <a:rPr lang="sv-SE" smtClean="0"/>
              <a:pPr>
                <a:spcAft>
                  <a:spcPts val="600"/>
                </a:spcAft>
              </a:pPr>
              <a:t>11</a:t>
            </a:fld>
            <a:endParaRPr lang="sv-SE"/>
          </a:p>
        </p:txBody>
      </p:sp>
      <p:graphicFrame>
        <p:nvGraphicFramePr>
          <p:cNvPr id="8" name="Tabell 6">
            <a:extLst>
              <a:ext uri="{FF2B5EF4-FFF2-40B4-BE49-F238E27FC236}">
                <a16:creationId xmlns:a16="http://schemas.microsoft.com/office/drawing/2014/main" id="{3F7B5CCD-AE62-AB2D-6AF8-401E7B4C4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65266"/>
              </p:ext>
            </p:extLst>
          </p:nvPr>
        </p:nvGraphicFramePr>
        <p:xfrm>
          <a:off x="5155506" y="2774355"/>
          <a:ext cx="7692996" cy="6589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249">
                  <a:extLst>
                    <a:ext uri="{9D8B030D-6E8A-4147-A177-3AD203B41FA5}">
                      <a16:colId xmlns:a16="http://schemas.microsoft.com/office/drawing/2014/main" val="3674313117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67974593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845317594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3108618577"/>
                    </a:ext>
                  </a:extLst>
                </a:gridCol>
              </a:tblGrid>
              <a:tr h="699505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96851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07386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17540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66822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1651"/>
                  </a:ext>
                </a:extLst>
              </a:tr>
              <a:tr h="993114">
                <a:tc>
                  <a:txBody>
                    <a:bodyPr/>
                    <a:lstStyle/>
                    <a:p>
                      <a:r>
                        <a:rPr lang="sv-SE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00536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72584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1410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54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D307EDC-C786-1745-2E9B-45A87F7A9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5EB1A7C-4220-5F3E-FA70-132DAB82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154" y="730713"/>
            <a:ext cx="17616567" cy="2043642"/>
          </a:xfrm>
        </p:spPr>
        <p:txBody>
          <a:bodyPr/>
          <a:lstStyle/>
          <a:p>
            <a:r>
              <a:rPr lang="sv-SE" dirty="0"/>
              <a:t>Facit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9136EE-9FF9-D9A1-DB36-B33CC61349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E43263-C9E5-EF15-687B-9955CD1526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12</a:t>
            </a:fld>
            <a:endParaRPr lang="sv-SE" dirty="0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8E7FC054-BAEF-0F81-A453-19639C32A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08409"/>
              </p:ext>
            </p:extLst>
          </p:nvPr>
        </p:nvGraphicFramePr>
        <p:xfrm>
          <a:off x="5443538" y="2774355"/>
          <a:ext cx="7404964" cy="630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241">
                  <a:extLst>
                    <a:ext uri="{9D8B030D-6E8A-4147-A177-3AD203B41FA5}">
                      <a16:colId xmlns:a16="http://schemas.microsoft.com/office/drawing/2014/main" val="3674313117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67974593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845317594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3108618577"/>
                    </a:ext>
                  </a:extLst>
                </a:gridCol>
              </a:tblGrid>
              <a:tr h="68421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96851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07386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17540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66822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1651"/>
                  </a:ext>
                </a:extLst>
              </a:tr>
              <a:tr h="827392">
                <a:tc>
                  <a:txBody>
                    <a:bodyPr/>
                    <a:lstStyle/>
                    <a:p>
                      <a:r>
                        <a:rPr lang="sv-SE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00536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72584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1410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  <a:r>
                        <a:rPr lang="sv-SE"/>
                        <a:t>.            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8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9AC2DED-C7BD-5A63-9A52-FF8785AF89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Tipspromenaden innehåller 8 frågor, tipstalonger och de rätta svaren.</a:t>
            </a:r>
          </a:p>
          <a:p>
            <a:endParaRPr lang="sv-SE" dirty="0"/>
          </a:p>
          <a:p>
            <a:r>
              <a:rPr lang="sv-SE" dirty="0"/>
              <a:t>Frågorna är inskriva på enskilt blad, färdiga att skriva ut.</a:t>
            </a:r>
          </a:p>
          <a:p>
            <a:endParaRPr lang="sv-SE" dirty="0"/>
          </a:p>
          <a:p>
            <a:r>
              <a:rPr lang="sv-SE" dirty="0"/>
              <a:t>Hör gärna av dig till oss på Vårdhygien om du har frågor.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Lycka till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97D1294-123F-3E58-AF33-545F3B78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DA6A41-E268-1C69-CB8C-D9301189AF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FF5B40-3E5A-D552-598E-DEB6F4C050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222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9658322-9109-2523-8F59-F1EAE65D5E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Injektionsnålar, urinvägskateter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Saxar, peanger, kompresser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Handskar, pincetter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02E9E15-D833-6416-ECD2-F50F730E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1.</a:t>
            </a:r>
            <a:br>
              <a:rPr lang="sv-SE" dirty="0"/>
            </a:br>
            <a:r>
              <a:rPr lang="sv-SE" dirty="0"/>
              <a:t>Vilka produkter ska alltid vara sterila?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77ACB2-67AD-73AE-A2E4-D8B46A7031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A856179-3833-E0DE-48BD-9B78B74204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7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AE91A01-C103-FA29-3D54-1C70E775FC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4041976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Lägger i </a:t>
            </a:r>
            <a:r>
              <a:rPr lang="sv-SE" dirty="0" err="1"/>
              <a:t>ytdesinfektionsmedel</a:t>
            </a:r>
            <a:r>
              <a:rPr lang="sv-SE" dirty="0"/>
              <a:t> i 5 minuter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Diskar i </a:t>
            </a:r>
            <a:r>
              <a:rPr lang="sv-SE" dirty="0" err="1"/>
              <a:t>diskdesinfektorn</a:t>
            </a:r>
            <a:r>
              <a:rPr lang="sv-SE" dirty="0"/>
              <a:t>, förpackar och kör i  autoklav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Sterila produkter är alltid engångs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E5F028-4AF7-EDF3-CFC3-9F44F2BC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2.</a:t>
            </a:r>
            <a:br>
              <a:rPr lang="sv-SE" dirty="0"/>
            </a:br>
            <a:r>
              <a:rPr lang="sv-SE" dirty="0"/>
              <a:t>Hur gör man en flergångsprodukt exempelvis en rostfrisax steril?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8029F7-FEBC-D614-4B08-CFDBB8FD14D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5253A8-9A30-A69C-6458-A2E1B3D05A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156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7D22072-67A8-7A03-34BE-866A90B44D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Produkterna ska ligga i tre förpackningssteg, (transportförpackning, avdelningsförpackning, produktförpackning) 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Produkten transporteras i låda med stängt lock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Produkten transporteras med budbil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2E22D5F-CD85-A566-A556-5F221B3B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3. </a:t>
            </a:r>
            <a:br>
              <a:rPr lang="sv-SE" dirty="0"/>
            </a:br>
            <a:r>
              <a:rPr lang="sv-SE" dirty="0"/>
              <a:t>Hur ska sterila produkter transporteras för att bibehålla sterilitet?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895D8A-B137-1119-8261-49BC832F794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25A09C-D040-11AF-6855-31D8C78EDF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320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6F3FE04-B3F6-CEC4-5D23-C49C7451A8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4178" y="4099103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Torkar av med </a:t>
            </a:r>
            <a:r>
              <a:rPr lang="sv-SE" dirty="0" err="1"/>
              <a:t>ytdesinfektionsmedel</a:t>
            </a:r>
            <a:endParaRPr lang="sv-SE" dirty="0"/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Kör i </a:t>
            </a:r>
            <a:r>
              <a:rPr lang="sv-SE" dirty="0" err="1"/>
              <a:t>spoldesinfektorn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Kör i </a:t>
            </a:r>
            <a:r>
              <a:rPr lang="sv-SE" dirty="0" err="1"/>
              <a:t>disksdesinfektorn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BD30B95-F2FA-BDC8-C0C6-55A28A51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4.</a:t>
            </a:r>
            <a:br>
              <a:rPr lang="sv-SE" dirty="0"/>
            </a:br>
            <a:r>
              <a:rPr lang="sv-SE" dirty="0"/>
              <a:t>Vilken metod använde du för att göra ett instrument tillräckligt rent för att använda vid ett bensår?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E47E10-0367-CA47-0747-194F046F79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3E26AE-ADC4-5268-1CF3-DA5EA6ECA4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1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768EB36-8603-9A4C-C7AD-D7C6563EB1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Det går inte katetern måste sättas sterilt på operation 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Att arbetet sker på ett sätt som bevarar kateterns sterilitet genom hela proceduren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Rena handskar, fabriksren pincett, steril kateter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CCDF08C-4BC2-371E-A911-9BB130D0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5.</a:t>
            </a:r>
            <a:br>
              <a:rPr lang="sv-SE" dirty="0"/>
            </a:br>
            <a:r>
              <a:rPr lang="sv-SE" dirty="0"/>
              <a:t>Vad innebär det att sätta en KAD med aseptiskt arbetssätt?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6CFD43-B5E6-6216-0BC4-7E08F5E3AE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186E5F-0430-D4FD-58B2-A506C50316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790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8EA5F7B-7216-441B-8CF2-E6329DEE3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I avdelningsförpackningen på en hylla i allmänna förrådet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857250" indent="-857250">
              <a:buAutoNum type="romanUcPeriod" startAt="10"/>
            </a:pPr>
            <a:r>
              <a:rPr lang="sv-SE" dirty="0"/>
              <a:t>På en öppen hylla i behandlingsrummet/vårdrummet</a:t>
            </a:r>
          </a:p>
          <a:p>
            <a:pPr marL="857250" indent="-857250">
              <a:buAutoNum type="romanUcPeriod" startAt="10"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 I avdelningsförpackningen i stängt förrådsrum/garderob, skåp eller en låda.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49F9A25-0123-F5D6-33BA-71F1B2C7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6.</a:t>
            </a:r>
            <a:br>
              <a:rPr lang="sv-SE" dirty="0"/>
            </a:br>
            <a:r>
              <a:rPr lang="sv-SE" dirty="0"/>
              <a:t>Hur förvars sterila produkter för att bevara dem sterila?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FD30C7-0D97-4D29-2E5A-771459CF3F7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84D6CD-42DA-4E30-6F85-D41EC699BE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5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AB0FE7-8DAF-C32D-4CE1-2C8FCD26C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3876" y="4214515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När jag plockar in i förrådet kan jag bli kontaminerad av bakterier och smuts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Jag får inte kontaminera handtaget på förrådet när jag öppnar det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Produkterna i förrådet har olika renhetsgrader jag spritar händerna när jag ska plocka med produkterna för att inte kontaminera produkterna.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B0AF4FE-9CE3-4214-4348-69E7C59C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7.</a:t>
            </a:r>
            <a:br>
              <a:rPr lang="sv-SE" dirty="0"/>
            </a:br>
            <a:r>
              <a:rPr lang="sv-SE" dirty="0"/>
              <a:t>Vad är den viktigaste anledningen till att ha handsprit i närheten av förrådet?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41E401-2521-FC19-97C1-5C9FDBE312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2023-11-21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6863E5D-2FAB-86AA-6BAE-D247426A41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41591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Region Västmanland Medarbetare">
  <a:themeElements>
    <a:clrScheme name="ltv attraktivarbetsgivar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F142B"/>
      </a:accent1>
      <a:accent2>
        <a:srgbClr val="CF142B"/>
      </a:accent2>
      <a:accent3>
        <a:srgbClr val="CF142B"/>
      </a:accent3>
      <a:accent4>
        <a:srgbClr val="CF142B"/>
      </a:accent4>
      <a:accent5>
        <a:srgbClr val="CF142B"/>
      </a:accent5>
      <a:accent6>
        <a:srgbClr val="CF142B"/>
      </a:accent6>
      <a:hlink>
        <a:srgbClr val="A5A5A5"/>
      </a:hlink>
      <a:folHlink>
        <a:srgbClr val="BFBFBF"/>
      </a:folHlink>
    </a:clrScheme>
    <a:fontScheme name="ltv attraktiv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v_attraktivarbetsgivare_v10" id="{C89DF3A4-0F3D-4889-82D1-9A52422C2AFF}" vid="{5529674B-7F77-47DD-9375-CA6717CA5E7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8" ma:contentTypeDescription="Skapa ett nytt dokument." ma:contentTypeScope="" ma:versionID="00eaaaa07fece5ca59c3e36b3a3e0d3a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fb183c38900943b963fbe1527993dfdf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98639-A577-4F3F-91F2-8D6ABE55571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4eef37af-d196-4c77-8e83-69dd09245f3f"/>
    <ds:schemaRef ds:uri="http://schemas.microsoft.com/office/2006/documentManagement/types"/>
    <ds:schemaRef ds:uri="24c22658-24ca-408a-8e20-e0a64f4d13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8DF5D-D764-4EB0-8768-FC454BC24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RV</Template>
  <TotalTime>49989</TotalTime>
  <Words>455</Words>
  <Application>Microsoft Office PowerPoint</Application>
  <PresentationFormat>Anpassad</PresentationFormat>
  <Paragraphs>112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Region Västmanland Rosa</vt:lpstr>
      <vt:lpstr>Region Västmanland Blå</vt:lpstr>
      <vt:lpstr>Region Västmanland Grön</vt:lpstr>
      <vt:lpstr>Region Västmanland Medarbetare</vt:lpstr>
      <vt:lpstr> Tipspromenad förråds och material hantering</vt:lpstr>
      <vt:lpstr>PowerPoint-presentation</vt:lpstr>
      <vt:lpstr>Fråga 1. Vilka produkter ska alltid vara sterila?</vt:lpstr>
      <vt:lpstr>Fråga 2. Hur gör man en flergångsprodukt exempelvis en rostfrisax steril?</vt:lpstr>
      <vt:lpstr>Fråga 3.  Hur ska sterila produkter transporteras för att bibehålla sterilitet?</vt:lpstr>
      <vt:lpstr>Fråga 4. Vilken metod använde du för att göra ett instrument tillräckligt rent för att använda vid ett bensår?</vt:lpstr>
      <vt:lpstr>Fråga 5. Vad innebär det att sätta en KAD med aseptiskt arbetssätt?</vt:lpstr>
      <vt:lpstr>Fråga 6. Hur förvars sterila produkter för att bevara dem sterila?</vt:lpstr>
      <vt:lpstr>Fråga 7. Vad är den viktigaste anledningen till att ha handsprit i närheten av förrådet?</vt:lpstr>
      <vt:lpstr>Fråga 8.  Vad betyder förpackningssymbolen?</vt:lpstr>
      <vt:lpstr>PowerPoint-presentation</vt:lpstr>
      <vt:lpstr>Facit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Edberg</dc:creator>
  <cp:lastModifiedBy>Martina Ågren</cp:lastModifiedBy>
  <cp:revision>49</cp:revision>
  <cp:lastPrinted>2023-02-03T09:50:40Z</cp:lastPrinted>
  <dcterms:created xsi:type="dcterms:W3CDTF">2021-07-15T08:35:39Z</dcterms:created>
  <dcterms:modified xsi:type="dcterms:W3CDTF">2023-11-21T14:27:41Z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